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65" r:id="rId3"/>
    <p:sldId id="261" r:id="rId4"/>
    <p:sldId id="279" r:id="rId5"/>
    <p:sldId id="280" r:id="rId6"/>
    <p:sldId id="282" r:id="rId7"/>
    <p:sldId id="284" r:id="rId8"/>
    <p:sldId id="286" r:id="rId9"/>
    <p:sldId id="287" r:id="rId10"/>
    <p:sldId id="288" r:id="rId11"/>
    <p:sldId id="289" r:id="rId12"/>
    <p:sldId id="290" r:id="rId13"/>
    <p:sldId id="291" r:id="rId14"/>
    <p:sldId id="292" r:id="rId15"/>
    <p:sldId id="293" r:id="rId16"/>
    <p:sldId id="294" r:id="rId17"/>
    <p:sldId id="295" r:id="rId18"/>
    <p:sldId id="297" r:id="rId19"/>
    <p:sldId id="298" r:id="rId20"/>
    <p:sldId id="299" r:id="rId21"/>
    <p:sldId id="300" r:id="rId22"/>
    <p:sldId id="301" r:id="rId23"/>
    <p:sldId id="302" r:id="rId24"/>
    <p:sldId id="303" r:id="rId25"/>
    <p:sldId id="304" r:id="rId26"/>
    <p:sldId id="278" r:id="rId27"/>
  </p:sldIdLst>
  <p:sldSz cx="12188825" cy="6858000"/>
  <p:notesSz cx="6858000" cy="9144000"/>
  <p:embeddedFontLst>
    <p:embeddedFont>
      <p:font typeface="Raleway" panose="020B0604020202020204" charset="0"/>
      <p:regular r:id="rId29"/>
      <p:bold r:id="rId30"/>
      <p:italic r:id="rId31"/>
      <p:boldItalic r:id="rId32"/>
    </p:embeddedFont>
    <p:embeddedFont>
      <p:font typeface="Raleway Thin" panose="020B0604020202020204" charset="0"/>
      <p:bold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30">
          <p15:clr>
            <a:srgbClr val="000000"/>
          </p15:clr>
        </p15:guide>
        <p15:guide id="2" orient="horz" pos="937">
          <p15:clr>
            <a:srgbClr val="000000"/>
          </p15:clr>
        </p15:guide>
        <p15:guide id="3" pos="595">
          <p15:clr>
            <a:srgbClr val="000000"/>
          </p15:clr>
        </p15:guide>
        <p15:guide id="4" pos="144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44AEB7-423E-44DE-9A2F-C7F727C37A55}">
  <a:tblStyle styleId="{8B44AEB7-423E-44DE-9A2F-C7F727C37A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CBE1D5-BC1E-42D5-854A-E460BC1353F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F44693A-5618-4DA5-A12C-62726CBEAACF}"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3530"/>
        <p:guide orient="horz" pos="937"/>
        <p:guide pos="595"/>
        <p:guide pos="14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52400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9b8d7491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79b8d7491c_0_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926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607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05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8932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384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5625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9738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8849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1822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151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671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b8d7491c_0_26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79b8d7491c_0_26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074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980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866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3967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9459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529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5771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p8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834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628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0009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022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626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79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755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023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oja en blanco">
  <p:cSld name="Hoja en blanco">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erior sin encabezado">
  <p:cSld name="Interior sin encabezado">
    <p:spTree>
      <p:nvGrpSpPr>
        <p:cNvPr id="1" name="Shape 149"/>
        <p:cNvGrpSpPr/>
        <p:nvPr/>
      </p:nvGrpSpPr>
      <p:grpSpPr>
        <a:xfrm>
          <a:off x="0" y="0"/>
          <a:ext cx="0" cy="0"/>
          <a:chOff x="0" y="0"/>
          <a:chExt cx="0" cy="0"/>
        </a:xfrm>
      </p:grpSpPr>
      <p:cxnSp>
        <p:nvCxnSpPr>
          <p:cNvPr id="150" name="Google Shape;150;p11"/>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51" name="Google Shape;151;p11"/>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52" name="Google Shape;152;p11"/>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erre">
  <p:cSld name="Cierre">
    <p:spTree>
      <p:nvGrpSpPr>
        <p:cNvPr id="1" name="Shape 153"/>
        <p:cNvGrpSpPr/>
        <p:nvPr/>
      </p:nvGrpSpPr>
      <p:grpSpPr>
        <a:xfrm>
          <a:off x="0" y="0"/>
          <a:ext cx="0" cy="0"/>
          <a:chOff x="0" y="0"/>
          <a:chExt cx="0" cy="0"/>
        </a:xfrm>
      </p:grpSpPr>
      <p:sp>
        <p:nvSpPr>
          <p:cNvPr id="154" name="Google Shape;154;p12"/>
          <p:cNvSpPr/>
          <p:nvPr/>
        </p:nvSpPr>
        <p:spPr>
          <a:xfrm rot="2700000">
            <a:off x="8040778" y="2658720"/>
            <a:ext cx="104048" cy="857802"/>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p:cNvSpPr/>
          <p:nvPr/>
        </p:nvSpPr>
        <p:spPr>
          <a:xfrm>
            <a:off x="-1338797" y="-1201368"/>
            <a:ext cx="3491999" cy="3491999"/>
          </a:xfrm>
          <a:prstGeom prst="blockArc">
            <a:avLst>
              <a:gd name="adj1" fmla="val 19273545"/>
              <a:gd name="adj2" fmla="val 7048766"/>
              <a:gd name="adj3" fmla="val 2369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p:nvPr/>
        </p:nvSpPr>
        <p:spPr>
          <a:xfrm>
            <a:off x="3825536" y="1899304"/>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2"/>
          <p:cNvSpPr/>
          <p:nvPr/>
        </p:nvSpPr>
        <p:spPr>
          <a:xfrm>
            <a:off x="9597810"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58" name="Google Shape;158;p12"/>
          <p:cNvGrpSpPr/>
          <p:nvPr/>
        </p:nvGrpSpPr>
        <p:grpSpPr>
          <a:xfrm>
            <a:off x="7517118" y="831802"/>
            <a:ext cx="399240" cy="72000"/>
            <a:chOff x="9191813" y="2068542"/>
            <a:chExt cx="399240" cy="72000"/>
          </a:xfrm>
        </p:grpSpPr>
        <p:sp>
          <p:nvSpPr>
            <p:cNvPr id="159" name="Google Shape;159;p12"/>
            <p:cNvSpPr/>
            <p:nvPr/>
          </p:nvSpPr>
          <p:spPr>
            <a:xfrm>
              <a:off x="919181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2"/>
            <p:cNvSpPr/>
            <p:nvPr/>
          </p:nvSpPr>
          <p:spPr>
            <a:xfrm>
              <a:off x="935543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2"/>
            <p:cNvSpPr/>
            <p:nvPr/>
          </p:nvSpPr>
          <p:spPr>
            <a:xfrm>
              <a:off x="951905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12"/>
          <p:cNvSpPr/>
          <p:nvPr/>
        </p:nvSpPr>
        <p:spPr>
          <a:xfrm>
            <a:off x="8513582" y="796289"/>
            <a:ext cx="140017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12"/>
          <p:cNvSpPr/>
          <p:nvPr/>
        </p:nvSpPr>
        <p:spPr>
          <a:xfrm rot="-2700000">
            <a:off x="11076494" y="946836"/>
            <a:ext cx="1367993" cy="57510"/>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4" name="Google Shape;164;p12"/>
          <p:cNvGrpSpPr/>
          <p:nvPr/>
        </p:nvGrpSpPr>
        <p:grpSpPr>
          <a:xfrm rot="5400000">
            <a:off x="10764459" y="4325819"/>
            <a:ext cx="399240" cy="72000"/>
            <a:chOff x="9191813" y="2068542"/>
            <a:chExt cx="399240" cy="72000"/>
          </a:xfrm>
        </p:grpSpPr>
        <p:sp>
          <p:nvSpPr>
            <p:cNvPr id="165" name="Google Shape;165;p12"/>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2"/>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2"/>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8" name="Google Shape;168;p12"/>
          <p:cNvSpPr/>
          <p:nvPr/>
        </p:nvSpPr>
        <p:spPr>
          <a:xfrm>
            <a:off x="10812333" y="3482975"/>
            <a:ext cx="303493" cy="303493"/>
          </a:xfrm>
          <a:prstGeom prst="donut">
            <a:avLst>
              <a:gd name="adj" fmla="val 20309"/>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2"/>
          <p:cNvSpPr/>
          <p:nvPr/>
        </p:nvSpPr>
        <p:spPr>
          <a:xfrm rot="2700000">
            <a:off x="1588010" y="8627"/>
            <a:ext cx="144000" cy="208800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12"/>
          <p:cNvSpPr/>
          <p:nvPr/>
        </p:nvSpPr>
        <p:spPr>
          <a:xfrm rot="2700000">
            <a:off x="2268097" y="-23843"/>
            <a:ext cx="76332" cy="1458638"/>
          </a:xfrm>
          <a:prstGeom prst="roundRect">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1" name="Google Shape;171;p12"/>
          <p:cNvPicPr preferRelativeResize="0"/>
          <p:nvPr/>
        </p:nvPicPr>
        <p:blipFill rotWithShape="1">
          <a:blip r:embed="rId2">
            <a:alphaModFix/>
          </a:blip>
          <a:srcRect/>
          <a:stretch/>
        </p:blipFill>
        <p:spPr>
          <a:xfrm>
            <a:off x="1448263" y="4325819"/>
            <a:ext cx="1400674" cy="1241507"/>
          </a:xfrm>
          <a:prstGeom prst="rect">
            <a:avLst/>
          </a:prstGeom>
          <a:noFill/>
          <a:ln>
            <a:noFill/>
          </a:ln>
        </p:spPr>
      </p:pic>
      <p:grpSp>
        <p:nvGrpSpPr>
          <p:cNvPr id="172" name="Google Shape;172;p12"/>
          <p:cNvGrpSpPr/>
          <p:nvPr/>
        </p:nvGrpSpPr>
        <p:grpSpPr>
          <a:xfrm>
            <a:off x="4231190" y="2304958"/>
            <a:ext cx="4258174" cy="2632407"/>
            <a:chOff x="3688556" y="1741615"/>
            <a:chExt cx="5521833" cy="3413602"/>
          </a:xfrm>
        </p:grpSpPr>
        <p:grpSp>
          <p:nvGrpSpPr>
            <p:cNvPr id="173" name="Google Shape;173;p12"/>
            <p:cNvGrpSpPr/>
            <p:nvPr/>
          </p:nvGrpSpPr>
          <p:grpSpPr>
            <a:xfrm>
              <a:off x="3688556" y="1741615"/>
              <a:ext cx="4814889" cy="2722834"/>
              <a:chOff x="3506786" y="1807308"/>
              <a:chExt cx="4814889" cy="2722834"/>
            </a:xfrm>
          </p:grpSpPr>
          <p:sp>
            <p:nvSpPr>
              <p:cNvPr id="174" name="Google Shape;174;p12"/>
              <p:cNvSpPr/>
              <p:nvPr/>
            </p:nvSpPr>
            <p:spPr>
              <a:xfrm>
                <a:off x="3506786" y="1807308"/>
                <a:ext cx="4814720" cy="2722834"/>
              </a:xfrm>
              <a:prstGeom prst="roundRect">
                <a:avLst>
                  <a:gd name="adj" fmla="val 7321"/>
                </a:avLst>
              </a:prstGeom>
              <a:solidFill>
                <a:srgbClr val="32AA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5" name="Google Shape;175;p12"/>
              <p:cNvSpPr/>
              <p:nvPr/>
            </p:nvSpPr>
            <p:spPr>
              <a:xfrm>
                <a:off x="7756686" y="3962221"/>
                <a:ext cx="564989" cy="567921"/>
              </a:xfrm>
              <a:custGeom>
                <a:avLst/>
                <a:gdLst/>
                <a:ahLst/>
                <a:cxnLst/>
                <a:rect l="l" t="t" r="r" b="b"/>
                <a:pathLst>
                  <a:path w="1151095" h="1157417" extrusionOk="0">
                    <a:moveTo>
                      <a:pt x="0" y="206128"/>
                    </a:moveTo>
                    <a:cubicBezTo>
                      <a:pt x="0" y="92287"/>
                      <a:pt x="92287" y="0"/>
                      <a:pt x="206128" y="0"/>
                    </a:cubicBezTo>
                    <a:lnTo>
                      <a:pt x="1151095" y="0"/>
                    </a:lnTo>
                    <a:lnTo>
                      <a:pt x="0" y="1157417"/>
                    </a:lnTo>
                    <a:lnTo>
                      <a:pt x="0" y="206128"/>
                    </a:lnTo>
                    <a:close/>
                  </a:path>
                </a:pathLst>
              </a:cu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76" name="Google Shape;176;p12"/>
            <p:cNvSpPr/>
            <p:nvPr/>
          </p:nvSpPr>
          <p:spPr>
            <a:xfrm rot="-2700000">
              <a:off x="8088718" y="4033545"/>
              <a:ext cx="929223" cy="92922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77" name="Google Shape;177;p12"/>
          <p:cNvSpPr txBox="1"/>
          <p:nvPr/>
        </p:nvSpPr>
        <p:spPr>
          <a:xfrm>
            <a:off x="4854957" y="2747556"/>
            <a:ext cx="247891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600">
                <a:solidFill>
                  <a:schemeClr val="lt1"/>
                </a:solidFill>
                <a:latin typeface="Raleway Thin"/>
                <a:ea typeface="Raleway Thin"/>
                <a:cs typeface="Raleway Thin"/>
                <a:sym typeface="Raleway Thin"/>
              </a:rPr>
              <a:t>¡MUCHAS GRACIAS!</a:t>
            </a:r>
            <a:endParaRPr sz="3600">
              <a:solidFill>
                <a:schemeClr val="lt1"/>
              </a:solidFill>
              <a:latin typeface="Raleway Thin"/>
              <a:ea typeface="Raleway Thin"/>
              <a:cs typeface="Raleway Thin"/>
              <a:sym typeface="Raleway Thin"/>
            </a:endParaRPr>
          </a:p>
        </p:txBody>
      </p:sp>
      <p:sp>
        <p:nvSpPr>
          <p:cNvPr id="178" name="Google Shape;178;p12"/>
          <p:cNvSpPr/>
          <p:nvPr/>
        </p:nvSpPr>
        <p:spPr>
          <a:xfrm rot="-5400000">
            <a:off x="11705855" y="5096724"/>
            <a:ext cx="104048" cy="857802"/>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12"/>
          <p:cNvSpPr/>
          <p:nvPr/>
        </p:nvSpPr>
        <p:spPr>
          <a:xfrm rot="-5400000">
            <a:off x="11907209" y="5433638"/>
            <a:ext cx="53511" cy="505630"/>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12"/>
          <p:cNvSpPr/>
          <p:nvPr/>
        </p:nvSpPr>
        <p:spPr>
          <a:xfrm>
            <a:off x="9449556" y="996494"/>
            <a:ext cx="296507" cy="106455"/>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erior 1">
  <p:cSld name="Interior 1">
    <p:spTree>
      <p:nvGrpSpPr>
        <p:cNvPr id="1" name="Shape 11"/>
        <p:cNvGrpSpPr/>
        <p:nvPr/>
      </p:nvGrpSpPr>
      <p:grpSpPr>
        <a:xfrm>
          <a:off x="0" y="0"/>
          <a:ext cx="0" cy="0"/>
          <a:chOff x="0" y="0"/>
          <a:chExt cx="0" cy="0"/>
        </a:xfrm>
      </p:grpSpPr>
      <p:grpSp>
        <p:nvGrpSpPr>
          <p:cNvPr id="12" name="Google Shape;12;p3"/>
          <p:cNvGrpSpPr/>
          <p:nvPr/>
        </p:nvGrpSpPr>
        <p:grpSpPr>
          <a:xfrm>
            <a:off x="10028046" y="-720229"/>
            <a:ext cx="2888483" cy="1623309"/>
            <a:chOff x="9757765" y="-813907"/>
            <a:chExt cx="3248142" cy="1825435"/>
          </a:xfrm>
        </p:grpSpPr>
        <p:sp>
          <p:nvSpPr>
            <p:cNvPr id="13" name="Google Shape;13;p3"/>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3"/>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5;p3"/>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 name="Google Shape;16;p3"/>
            <p:cNvGrpSpPr/>
            <p:nvPr/>
          </p:nvGrpSpPr>
          <p:grpSpPr>
            <a:xfrm>
              <a:off x="10886336" y="548242"/>
              <a:ext cx="287998" cy="50389"/>
              <a:chOff x="5533346" y="803663"/>
              <a:chExt cx="411511" cy="72000"/>
            </a:xfrm>
          </p:grpSpPr>
          <p:sp>
            <p:nvSpPr>
              <p:cNvPr id="17" name="Google Shape;17;p3"/>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8;p3"/>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3"/>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 name="Google Shape;20;p3"/>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3" name="Google Shape;23;p3"/>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24" name="Google Shape;24;p3"/>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rior sin pie">
  <p:cSld name="Interior sin pie">
    <p:spTree>
      <p:nvGrpSpPr>
        <p:cNvPr id="1" name="Shape 25"/>
        <p:cNvGrpSpPr/>
        <p:nvPr/>
      </p:nvGrpSpPr>
      <p:grpSpPr>
        <a:xfrm>
          <a:off x="0" y="0"/>
          <a:ext cx="0" cy="0"/>
          <a:chOff x="0" y="0"/>
          <a:chExt cx="0" cy="0"/>
        </a:xfrm>
      </p:grpSpPr>
      <p:grpSp>
        <p:nvGrpSpPr>
          <p:cNvPr id="26" name="Google Shape;26;p4"/>
          <p:cNvGrpSpPr/>
          <p:nvPr/>
        </p:nvGrpSpPr>
        <p:grpSpPr>
          <a:xfrm>
            <a:off x="10028046" y="-720229"/>
            <a:ext cx="2888483" cy="1623309"/>
            <a:chOff x="9757765" y="-813907"/>
            <a:chExt cx="3248142" cy="1825435"/>
          </a:xfrm>
        </p:grpSpPr>
        <p:sp>
          <p:nvSpPr>
            <p:cNvPr id="27" name="Google Shape;27;p4"/>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4"/>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29;p4"/>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0" name="Google Shape;30;p4"/>
            <p:cNvGrpSpPr/>
            <p:nvPr/>
          </p:nvGrpSpPr>
          <p:grpSpPr>
            <a:xfrm>
              <a:off x="10886336" y="548242"/>
              <a:ext cx="287998" cy="50389"/>
              <a:chOff x="5533346" y="803663"/>
              <a:chExt cx="411511" cy="72000"/>
            </a:xfrm>
          </p:grpSpPr>
          <p:sp>
            <p:nvSpPr>
              <p:cNvPr id="31" name="Google Shape;31;p4"/>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4"/>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4"/>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 name="Google Shape;34;p4"/>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4"/>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4"/>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rior 1">
  <p:cSld name="1_Interior 1">
    <p:spTree>
      <p:nvGrpSpPr>
        <p:cNvPr id="1" name="Shape 37"/>
        <p:cNvGrpSpPr/>
        <p:nvPr/>
      </p:nvGrpSpPr>
      <p:grpSpPr>
        <a:xfrm>
          <a:off x="0" y="0"/>
          <a:ext cx="0" cy="0"/>
          <a:chOff x="0" y="0"/>
          <a:chExt cx="0" cy="0"/>
        </a:xfrm>
      </p:grpSpPr>
      <p:grpSp>
        <p:nvGrpSpPr>
          <p:cNvPr id="38" name="Google Shape;38;p5"/>
          <p:cNvGrpSpPr/>
          <p:nvPr/>
        </p:nvGrpSpPr>
        <p:grpSpPr>
          <a:xfrm>
            <a:off x="10028046" y="-720229"/>
            <a:ext cx="2888483" cy="1623309"/>
            <a:chOff x="9757765" y="-813907"/>
            <a:chExt cx="3248142" cy="1825435"/>
          </a:xfrm>
        </p:grpSpPr>
        <p:sp>
          <p:nvSpPr>
            <p:cNvPr id="39" name="Google Shape;39;p5"/>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p:txBody>
        </p:sp>
        <p:sp>
          <p:nvSpPr>
            <p:cNvPr id="40" name="Google Shape;40;p5"/>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1" name="Google Shape;41;p5"/>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nvGrpSpPr>
            <p:cNvPr id="42" name="Google Shape;42;p5"/>
            <p:cNvGrpSpPr/>
            <p:nvPr/>
          </p:nvGrpSpPr>
          <p:grpSpPr>
            <a:xfrm>
              <a:off x="10886336" y="548242"/>
              <a:ext cx="287998" cy="50389"/>
              <a:chOff x="5533346" y="803663"/>
              <a:chExt cx="411511" cy="72000"/>
            </a:xfrm>
          </p:grpSpPr>
          <p:sp>
            <p:nvSpPr>
              <p:cNvPr id="43" name="Google Shape;43;p5"/>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4" name="Google Shape;44;p5"/>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5" name="Google Shape;45;p5"/>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sp>
          <p:nvSpPr>
            <p:cNvPr id="46" name="Google Shape;46;p5"/>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p:txBody>
        </p:sp>
        <p:sp>
          <p:nvSpPr>
            <p:cNvPr id="47" name="Google Shape;47;p5"/>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8" name="Google Shape;48;p5"/>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cxnSp>
        <p:nvCxnSpPr>
          <p:cNvPr id="49" name="Google Shape;49;p5"/>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50" name="Google Shape;50;p5"/>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Clr>
                <a:srgbClr val="000000"/>
              </a:buClr>
              <a:buSzPts val="1000"/>
              <a:buFont typeface="Arial"/>
              <a:buNone/>
            </a:pPr>
            <a:fld id="{00000000-1234-1234-1234-123412341234}" type="slidenum">
              <a:rPr lang="es-AR" sz="1000">
                <a:solidFill>
                  <a:srgbClr val="7F7F7F"/>
                </a:solidFill>
                <a:latin typeface="Raleway"/>
                <a:ea typeface="Raleway"/>
                <a:cs typeface="Raleway"/>
                <a:sym typeface="Raleway"/>
              </a:rPr>
              <a:t>‹Nº›</a:t>
            </a:fld>
            <a:endParaRPr sz="1000">
              <a:solidFill>
                <a:srgbClr val="7F7F7F"/>
              </a:solidFill>
              <a:latin typeface="Raleway"/>
              <a:ea typeface="Raleway"/>
              <a:cs typeface="Raleway"/>
              <a:sym typeface="Ralewa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oja en blanco">
  <p:cSld name="1_Hoja en blanco">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tada 1">
  <p:cSld name="Portada 1">
    <p:spTree>
      <p:nvGrpSpPr>
        <p:cNvPr id="1" name="Shape 52"/>
        <p:cNvGrpSpPr/>
        <p:nvPr/>
      </p:nvGrpSpPr>
      <p:grpSpPr>
        <a:xfrm>
          <a:off x="0" y="0"/>
          <a:ext cx="0" cy="0"/>
          <a:chOff x="0" y="0"/>
          <a:chExt cx="0" cy="0"/>
        </a:xfrm>
      </p:grpSpPr>
      <p:sp>
        <p:nvSpPr>
          <p:cNvPr id="53" name="Google Shape;53;p7"/>
          <p:cNvSpPr/>
          <p:nvPr/>
        </p:nvSpPr>
        <p:spPr>
          <a:xfrm>
            <a:off x="9512703"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4" name="Google Shape;54;p7"/>
          <p:cNvGrpSpPr/>
          <p:nvPr/>
        </p:nvGrpSpPr>
        <p:grpSpPr>
          <a:xfrm>
            <a:off x="9191813" y="2068542"/>
            <a:ext cx="399240" cy="72000"/>
            <a:chOff x="9191813" y="2068542"/>
            <a:chExt cx="399240" cy="72000"/>
          </a:xfrm>
        </p:grpSpPr>
        <p:sp>
          <p:nvSpPr>
            <p:cNvPr id="55" name="Google Shape;55;p7"/>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7"/>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7"/>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8" name="Google Shape;58;p7"/>
          <p:cNvSpPr/>
          <p:nvPr/>
        </p:nvSpPr>
        <p:spPr>
          <a:xfrm>
            <a:off x="8058149" y="806449"/>
            <a:ext cx="1400175" cy="130175"/>
          </a:xfrm>
          <a:prstGeom prst="roundRect">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7"/>
          <p:cNvSpPr/>
          <p:nvPr/>
        </p:nvSpPr>
        <p:spPr>
          <a:xfrm>
            <a:off x="8563834" y="1005278"/>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0" name="Google Shape;60;p7"/>
          <p:cNvGrpSpPr/>
          <p:nvPr/>
        </p:nvGrpSpPr>
        <p:grpSpPr>
          <a:xfrm rot="5400000">
            <a:off x="10764459" y="4325819"/>
            <a:ext cx="399240" cy="72000"/>
            <a:chOff x="9191813" y="2068542"/>
            <a:chExt cx="399240" cy="72000"/>
          </a:xfrm>
        </p:grpSpPr>
        <p:sp>
          <p:nvSpPr>
            <p:cNvPr id="61" name="Google Shape;61;p7"/>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62;p7"/>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7"/>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4" name="Google Shape;64;p7"/>
          <p:cNvSpPr/>
          <p:nvPr/>
        </p:nvSpPr>
        <p:spPr>
          <a:xfrm>
            <a:off x="10812333" y="3482975"/>
            <a:ext cx="303493" cy="303493"/>
          </a:xfrm>
          <a:prstGeom prst="donut">
            <a:avLst>
              <a:gd name="adj" fmla="val 2030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7"/>
          <p:cNvSpPr/>
          <p:nvPr/>
        </p:nvSpPr>
        <p:spPr>
          <a:xfrm>
            <a:off x="9244980" y="2628850"/>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6" name="Google Shape;66;p7"/>
          <p:cNvGrpSpPr/>
          <p:nvPr/>
        </p:nvGrpSpPr>
        <p:grpSpPr>
          <a:xfrm>
            <a:off x="10139638" y="755063"/>
            <a:ext cx="1810448" cy="1810448"/>
            <a:chOff x="10139638" y="755063"/>
            <a:chExt cx="1810448" cy="1810448"/>
          </a:xfrm>
        </p:grpSpPr>
        <p:sp>
          <p:nvSpPr>
            <p:cNvPr id="67" name="Google Shape;67;p7"/>
            <p:cNvSpPr/>
            <p:nvPr/>
          </p:nvSpPr>
          <p:spPr>
            <a:xfrm rot="-2700000">
              <a:off x="9829769" y="1595199"/>
              <a:ext cx="243018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7"/>
            <p:cNvSpPr/>
            <p:nvPr/>
          </p:nvSpPr>
          <p:spPr>
            <a:xfrm>
              <a:off x="10199538" y="2432782"/>
              <a:ext cx="72000" cy="7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9" name="Google Shape;69;p7"/>
          <p:cNvSpPr/>
          <p:nvPr/>
        </p:nvSpPr>
        <p:spPr>
          <a:xfrm>
            <a:off x="9248999" y="3126696"/>
            <a:ext cx="1079999" cy="1079999"/>
          </a:xfrm>
          <a:prstGeom prst="ellipse">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7"/>
          <p:cNvSpPr/>
          <p:nvPr/>
        </p:nvSpPr>
        <p:spPr>
          <a:xfrm>
            <a:off x="9331004" y="3208701"/>
            <a:ext cx="915989" cy="9159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7"/>
          <p:cNvSpPr/>
          <p:nvPr/>
        </p:nvSpPr>
        <p:spPr>
          <a:xfrm rot="8100000">
            <a:off x="10102990" y="4017863"/>
            <a:ext cx="179871" cy="107784"/>
          </a:xfrm>
          <a:prstGeom prst="triangle">
            <a:avLst>
              <a:gd name="adj" fmla="val 5000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 name="Google Shape;72;p7" descr="engranaje.png"/>
          <p:cNvPicPr preferRelativeResize="0"/>
          <p:nvPr/>
        </p:nvPicPr>
        <p:blipFill rotWithShape="1">
          <a:blip r:embed="rId2">
            <a:alphaModFix/>
          </a:blip>
          <a:srcRect/>
          <a:stretch/>
        </p:blipFill>
        <p:spPr>
          <a:xfrm>
            <a:off x="9448087" y="3324695"/>
            <a:ext cx="681822" cy="684000"/>
          </a:xfrm>
          <a:prstGeom prst="rect">
            <a:avLst/>
          </a:prstGeom>
          <a:noFill/>
          <a:ln>
            <a:noFill/>
          </a:ln>
        </p:spPr>
      </p:pic>
      <p:sp>
        <p:nvSpPr>
          <p:cNvPr id="73" name="Google Shape;73;p7"/>
          <p:cNvSpPr/>
          <p:nvPr/>
        </p:nvSpPr>
        <p:spPr>
          <a:xfrm>
            <a:off x="8129266" y="2384697"/>
            <a:ext cx="1411296" cy="1411296"/>
          </a:xfrm>
          <a:prstGeom prst="ellipse">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7"/>
          <p:cNvSpPr/>
          <p:nvPr/>
        </p:nvSpPr>
        <p:spPr>
          <a:xfrm>
            <a:off x="8236427" y="2491858"/>
            <a:ext cx="1196975" cy="119697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7"/>
          <p:cNvSpPr/>
          <p:nvPr/>
        </p:nvSpPr>
        <p:spPr>
          <a:xfrm rot="10800000">
            <a:off x="8717390" y="3771900"/>
            <a:ext cx="235048" cy="140847"/>
          </a:xfrm>
          <a:prstGeom prst="triangle">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7"/>
          <p:cNvSpPr/>
          <p:nvPr/>
        </p:nvSpPr>
        <p:spPr>
          <a:xfrm rot="-8100000" flipH="1">
            <a:off x="9145158" y="1300905"/>
            <a:ext cx="179871" cy="107784"/>
          </a:xfrm>
          <a:prstGeom prst="triangle">
            <a:avLst>
              <a:gd name="adj" fmla="val 50000"/>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7"/>
          <p:cNvSpPr/>
          <p:nvPr/>
        </p:nvSpPr>
        <p:spPr>
          <a:xfrm rot="-2700000">
            <a:off x="11021284" y="1465662"/>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 name="Google Shape;78;p7"/>
          <p:cNvSpPr/>
          <p:nvPr/>
        </p:nvSpPr>
        <p:spPr>
          <a:xfrm rot="8100000">
            <a:off x="11344353" y="2333154"/>
            <a:ext cx="235048" cy="140847"/>
          </a:xfrm>
          <a:prstGeom prst="triangle">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7"/>
          <p:cNvSpPr/>
          <p:nvPr/>
        </p:nvSpPr>
        <p:spPr>
          <a:xfrm>
            <a:off x="10228394" y="1168615"/>
            <a:ext cx="1411296" cy="1411296"/>
          </a:xfrm>
          <a:prstGeom prst="ellipse">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7"/>
          <p:cNvSpPr/>
          <p:nvPr/>
        </p:nvSpPr>
        <p:spPr>
          <a:xfrm>
            <a:off x="10335555" y="1275776"/>
            <a:ext cx="1196975" cy="1196975"/>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1" name="Google Shape;81;p7" descr="planificacion.png"/>
          <p:cNvPicPr preferRelativeResize="0"/>
          <p:nvPr/>
        </p:nvPicPr>
        <p:blipFill rotWithShape="1">
          <a:blip r:embed="rId3">
            <a:alphaModFix/>
          </a:blip>
          <a:srcRect/>
          <a:stretch/>
        </p:blipFill>
        <p:spPr>
          <a:xfrm>
            <a:off x="10487642" y="1456465"/>
            <a:ext cx="892800" cy="756000"/>
          </a:xfrm>
          <a:prstGeom prst="rect">
            <a:avLst/>
          </a:prstGeom>
          <a:noFill/>
          <a:ln>
            <a:noFill/>
          </a:ln>
        </p:spPr>
      </p:pic>
      <p:sp>
        <p:nvSpPr>
          <p:cNvPr id="82" name="Google Shape;82;p7"/>
          <p:cNvSpPr/>
          <p:nvPr/>
        </p:nvSpPr>
        <p:spPr>
          <a:xfrm>
            <a:off x="9102854" y="409739"/>
            <a:ext cx="1079999" cy="1079999"/>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7"/>
          <p:cNvSpPr/>
          <p:nvPr/>
        </p:nvSpPr>
        <p:spPr>
          <a:xfrm>
            <a:off x="9184859" y="491744"/>
            <a:ext cx="915989" cy="9159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4" name="Google Shape;84;p7" descr="coordinacion.png"/>
          <p:cNvPicPr preferRelativeResize="0"/>
          <p:nvPr/>
        </p:nvPicPr>
        <p:blipFill rotWithShape="1">
          <a:blip r:embed="rId4">
            <a:alphaModFix/>
          </a:blip>
          <a:srcRect/>
          <a:stretch/>
        </p:blipFill>
        <p:spPr>
          <a:xfrm>
            <a:off x="9300853" y="607738"/>
            <a:ext cx="684000" cy="684000"/>
          </a:xfrm>
          <a:prstGeom prst="rect">
            <a:avLst/>
          </a:prstGeom>
          <a:noFill/>
          <a:ln>
            <a:noFill/>
          </a:ln>
        </p:spPr>
      </p:pic>
      <p:sp>
        <p:nvSpPr>
          <p:cNvPr id="85" name="Google Shape;85;p7"/>
          <p:cNvSpPr/>
          <p:nvPr/>
        </p:nvSpPr>
        <p:spPr>
          <a:xfrm rot="-8100000">
            <a:off x="9147859" y="1299774"/>
            <a:ext cx="179871" cy="107784"/>
          </a:xfrm>
          <a:prstGeom prst="triangle">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7" descr="objetivo.png"/>
          <p:cNvPicPr preferRelativeResize="0"/>
          <p:nvPr/>
        </p:nvPicPr>
        <p:blipFill rotWithShape="1">
          <a:blip r:embed="rId5">
            <a:alphaModFix/>
          </a:blip>
          <a:srcRect/>
          <a:stretch/>
        </p:blipFill>
        <p:spPr>
          <a:xfrm>
            <a:off x="8365161" y="2602184"/>
            <a:ext cx="939506" cy="9395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tada 2">
  <p:cSld name="Portada 2">
    <p:spTree>
      <p:nvGrpSpPr>
        <p:cNvPr id="1" name="Shape 87"/>
        <p:cNvGrpSpPr/>
        <p:nvPr/>
      </p:nvGrpSpPr>
      <p:grpSpPr>
        <a:xfrm>
          <a:off x="0" y="0"/>
          <a:ext cx="0" cy="0"/>
          <a:chOff x="0" y="0"/>
          <a:chExt cx="0" cy="0"/>
        </a:xfrm>
      </p:grpSpPr>
      <p:sp>
        <p:nvSpPr>
          <p:cNvPr id="88" name="Google Shape;88;p8"/>
          <p:cNvSpPr/>
          <p:nvPr/>
        </p:nvSpPr>
        <p:spPr>
          <a:xfrm>
            <a:off x="9512703"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89" name="Google Shape;89;p8"/>
          <p:cNvGrpSpPr/>
          <p:nvPr/>
        </p:nvGrpSpPr>
        <p:grpSpPr>
          <a:xfrm>
            <a:off x="9191813" y="2068542"/>
            <a:ext cx="399240" cy="72000"/>
            <a:chOff x="9191813" y="2068542"/>
            <a:chExt cx="399240" cy="72000"/>
          </a:xfrm>
        </p:grpSpPr>
        <p:sp>
          <p:nvSpPr>
            <p:cNvPr id="90" name="Google Shape;90;p8"/>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8"/>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8"/>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3" name="Google Shape;93;p8"/>
          <p:cNvSpPr/>
          <p:nvPr/>
        </p:nvSpPr>
        <p:spPr>
          <a:xfrm>
            <a:off x="8058149" y="806449"/>
            <a:ext cx="1400175" cy="130175"/>
          </a:xfrm>
          <a:prstGeom prst="roundRect">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8"/>
          <p:cNvSpPr/>
          <p:nvPr/>
        </p:nvSpPr>
        <p:spPr>
          <a:xfrm>
            <a:off x="8563834" y="1005278"/>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8"/>
          <p:cNvSpPr/>
          <p:nvPr/>
        </p:nvSpPr>
        <p:spPr>
          <a:xfrm rot="-2700000">
            <a:off x="11021284" y="1465662"/>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6" name="Google Shape;96;p8"/>
          <p:cNvGrpSpPr/>
          <p:nvPr/>
        </p:nvGrpSpPr>
        <p:grpSpPr>
          <a:xfrm rot="5400000">
            <a:off x="10764459" y="4325819"/>
            <a:ext cx="399240" cy="72000"/>
            <a:chOff x="9191813" y="2068542"/>
            <a:chExt cx="399240" cy="72000"/>
          </a:xfrm>
        </p:grpSpPr>
        <p:sp>
          <p:nvSpPr>
            <p:cNvPr id="97" name="Google Shape;97;p8"/>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8"/>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8"/>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0" name="Google Shape;100;p8"/>
          <p:cNvSpPr/>
          <p:nvPr/>
        </p:nvSpPr>
        <p:spPr>
          <a:xfrm>
            <a:off x="10812333" y="3482975"/>
            <a:ext cx="303493" cy="303493"/>
          </a:xfrm>
          <a:prstGeom prst="donut">
            <a:avLst>
              <a:gd name="adj" fmla="val 2030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8"/>
          <p:cNvSpPr/>
          <p:nvPr/>
        </p:nvSpPr>
        <p:spPr>
          <a:xfrm>
            <a:off x="9244980" y="2628850"/>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2" name="Google Shape;102;p8"/>
          <p:cNvGrpSpPr/>
          <p:nvPr/>
        </p:nvGrpSpPr>
        <p:grpSpPr>
          <a:xfrm>
            <a:off x="10139638" y="755063"/>
            <a:ext cx="1810448" cy="1810448"/>
            <a:chOff x="10139638" y="755063"/>
            <a:chExt cx="1810448" cy="1810448"/>
          </a:xfrm>
        </p:grpSpPr>
        <p:sp>
          <p:nvSpPr>
            <p:cNvPr id="103" name="Google Shape;103;p8"/>
            <p:cNvSpPr/>
            <p:nvPr/>
          </p:nvSpPr>
          <p:spPr>
            <a:xfrm rot="-2700000">
              <a:off x="9829769" y="1595199"/>
              <a:ext cx="243018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8"/>
            <p:cNvSpPr/>
            <p:nvPr/>
          </p:nvSpPr>
          <p:spPr>
            <a:xfrm>
              <a:off x="10199538" y="2432782"/>
              <a:ext cx="72000" cy="7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05" name="Google Shape;105;p8"/>
          <p:cNvGrpSpPr/>
          <p:nvPr/>
        </p:nvGrpSpPr>
        <p:grpSpPr>
          <a:xfrm>
            <a:off x="9248999" y="3126696"/>
            <a:ext cx="1079999" cy="1079999"/>
            <a:chOff x="9248999" y="3126696"/>
            <a:chExt cx="1079999" cy="1079999"/>
          </a:xfrm>
        </p:grpSpPr>
        <p:sp>
          <p:nvSpPr>
            <p:cNvPr id="106" name="Google Shape;106;p8"/>
            <p:cNvSpPr/>
            <p:nvPr/>
          </p:nvSpPr>
          <p:spPr>
            <a:xfrm>
              <a:off x="9248999" y="3126696"/>
              <a:ext cx="1079999" cy="1079999"/>
            </a:xfrm>
            <a:prstGeom prst="ellipse">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8"/>
            <p:cNvSpPr/>
            <p:nvPr/>
          </p:nvSpPr>
          <p:spPr>
            <a:xfrm rot="8100000">
              <a:off x="10102990" y="4017863"/>
              <a:ext cx="179871" cy="107784"/>
            </a:xfrm>
            <a:prstGeom prst="triangle">
              <a:avLst>
                <a:gd name="adj" fmla="val 5000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p8"/>
            <p:cNvPicPr preferRelativeResize="0"/>
            <p:nvPr/>
          </p:nvPicPr>
          <p:blipFill rotWithShape="1">
            <a:blip r:embed="rId2">
              <a:alphaModFix/>
            </a:blip>
            <a:srcRect/>
            <a:stretch/>
          </p:blipFill>
          <p:spPr>
            <a:xfrm>
              <a:off x="9448087" y="3324695"/>
              <a:ext cx="681821" cy="684000"/>
            </a:xfrm>
            <a:prstGeom prst="rect">
              <a:avLst/>
            </a:prstGeom>
            <a:noFill/>
            <a:ln>
              <a:noFill/>
            </a:ln>
          </p:spPr>
        </p:pic>
      </p:grpSp>
      <p:sp>
        <p:nvSpPr>
          <p:cNvPr id="109" name="Google Shape;109;p8"/>
          <p:cNvSpPr/>
          <p:nvPr/>
        </p:nvSpPr>
        <p:spPr>
          <a:xfrm>
            <a:off x="8129266" y="2384697"/>
            <a:ext cx="1411296" cy="1411296"/>
          </a:xfrm>
          <a:prstGeom prst="ellipse">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8"/>
          <p:cNvSpPr/>
          <p:nvPr/>
        </p:nvSpPr>
        <p:spPr>
          <a:xfrm rot="10800000">
            <a:off x="8717390" y="3771900"/>
            <a:ext cx="235048" cy="140847"/>
          </a:xfrm>
          <a:prstGeom prst="triangle">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8"/>
          <p:cNvSpPr/>
          <p:nvPr/>
        </p:nvSpPr>
        <p:spPr>
          <a:xfrm rot="-8100000" flipH="1">
            <a:off x="9145158" y="1300905"/>
            <a:ext cx="179871" cy="107784"/>
          </a:xfrm>
          <a:prstGeom prst="triangle">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2" name="Google Shape;112;p8"/>
          <p:cNvGrpSpPr/>
          <p:nvPr/>
        </p:nvGrpSpPr>
        <p:grpSpPr>
          <a:xfrm>
            <a:off x="9102854" y="409739"/>
            <a:ext cx="1079999" cy="1079999"/>
            <a:chOff x="9102854" y="409739"/>
            <a:chExt cx="1079999" cy="1079999"/>
          </a:xfrm>
        </p:grpSpPr>
        <p:sp>
          <p:nvSpPr>
            <p:cNvPr id="113" name="Google Shape;113;p8"/>
            <p:cNvSpPr/>
            <p:nvPr/>
          </p:nvSpPr>
          <p:spPr>
            <a:xfrm>
              <a:off x="9102854" y="409739"/>
              <a:ext cx="1079999" cy="1079999"/>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4" name="Google Shape;114;p8"/>
            <p:cNvPicPr preferRelativeResize="0"/>
            <p:nvPr/>
          </p:nvPicPr>
          <p:blipFill rotWithShape="1">
            <a:blip r:embed="rId3">
              <a:alphaModFix/>
            </a:blip>
            <a:srcRect/>
            <a:stretch/>
          </p:blipFill>
          <p:spPr>
            <a:xfrm>
              <a:off x="9300853" y="607738"/>
              <a:ext cx="684000" cy="684000"/>
            </a:xfrm>
            <a:prstGeom prst="rect">
              <a:avLst/>
            </a:prstGeom>
            <a:noFill/>
            <a:ln>
              <a:noFill/>
            </a:ln>
          </p:spPr>
        </p:pic>
      </p:grpSp>
      <p:grpSp>
        <p:nvGrpSpPr>
          <p:cNvPr id="115" name="Google Shape;115;p8"/>
          <p:cNvGrpSpPr/>
          <p:nvPr/>
        </p:nvGrpSpPr>
        <p:grpSpPr>
          <a:xfrm>
            <a:off x="10228394" y="1168615"/>
            <a:ext cx="1411296" cy="1411296"/>
            <a:chOff x="10228394" y="1168615"/>
            <a:chExt cx="1411296" cy="1411296"/>
          </a:xfrm>
        </p:grpSpPr>
        <p:grpSp>
          <p:nvGrpSpPr>
            <p:cNvPr id="116" name="Google Shape;116;p8"/>
            <p:cNvGrpSpPr/>
            <p:nvPr/>
          </p:nvGrpSpPr>
          <p:grpSpPr>
            <a:xfrm>
              <a:off x="10228394" y="1168615"/>
              <a:ext cx="1411296" cy="1411296"/>
              <a:chOff x="10228394" y="1168615"/>
              <a:chExt cx="1411296" cy="1411296"/>
            </a:xfrm>
          </p:grpSpPr>
          <p:sp>
            <p:nvSpPr>
              <p:cNvPr id="117" name="Google Shape;117;p8"/>
              <p:cNvSpPr/>
              <p:nvPr/>
            </p:nvSpPr>
            <p:spPr>
              <a:xfrm>
                <a:off x="10228394" y="1168615"/>
                <a:ext cx="1411296" cy="1411296"/>
              </a:xfrm>
              <a:prstGeom prst="ellipse">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8"/>
              <p:cNvSpPr/>
              <p:nvPr/>
            </p:nvSpPr>
            <p:spPr>
              <a:xfrm rot="8100000">
                <a:off x="11344353" y="2333154"/>
                <a:ext cx="235048" cy="140847"/>
              </a:xfrm>
              <a:prstGeom prst="triangle">
                <a:avLst>
                  <a:gd name="adj" fmla="val 50000"/>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9" name="Google Shape;119;p8"/>
              <p:cNvPicPr preferRelativeResize="0"/>
              <p:nvPr/>
            </p:nvPicPr>
            <p:blipFill rotWithShape="1">
              <a:blip r:embed="rId4">
                <a:alphaModFix/>
              </a:blip>
              <a:srcRect/>
              <a:stretch/>
            </p:blipFill>
            <p:spPr>
              <a:xfrm>
                <a:off x="10487642" y="1456465"/>
                <a:ext cx="892800" cy="756000"/>
              </a:xfrm>
              <a:prstGeom prst="rect">
                <a:avLst/>
              </a:prstGeom>
              <a:noFill/>
              <a:ln>
                <a:noFill/>
              </a:ln>
            </p:spPr>
          </p:pic>
        </p:grpSp>
        <p:sp>
          <p:nvSpPr>
            <p:cNvPr id="120" name="Google Shape;120;p8"/>
            <p:cNvSpPr/>
            <p:nvPr/>
          </p:nvSpPr>
          <p:spPr>
            <a:xfrm rot="8100000">
              <a:off x="11348299" y="2333882"/>
              <a:ext cx="235048" cy="140847"/>
            </a:xfrm>
            <a:prstGeom prst="triangle">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21" name="Google Shape;121;p8"/>
          <p:cNvPicPr preferRelativeResize="0"/>
          <p:nvPr/>
        </p:nvPicPr>
        <p:blipFill rotWithShape="1">
          <a:blip r:embed="rId5">
            <a:alphaModFix/>
          </a:blip>
          <a:srcRect/>
          <a:stretch/>
        </p:blipFill>
        <p:spPr>
          <a:xfrm>
            <a:off x="8365161" y="2602184"/>
            <a:ext cx="939506" cy="939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terior 2">
  <p:cSld name="Interior 2">
    <p:spTree>
      <p:nvGrpSpPr>
        <p:cNvPr id="1" name="Shape 122"/>
        <p:cNvGrpSpPr/>
        <p:nvPr/>
      </p:nvGrpSpPr>
      <p:grpSpPr>
        <a:xfrm>
          <a:off x="0" y="0"/>
          <a:ext cx="0" cy="0"/>
          <a:chOff x="0" y="0"/>
          <a:chExt cx="0" cy="0"/>
        </a:xfrm>
      </p:grpSpPr>
      <p:cxnSp>
        <p:nvCxnSpPr>
          <p:cNvPr id="123" name="Google Shape;123;p9"/>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24" name="Google Shape;124;p9"/>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25" name="Google Shape;125;p9"/>
          <p:cNvSpPr/>
          <p:nvPr/>
        </p:nvSpPr>
        <p:spPr>
          <a:xfrm rot="-5400000">
            <a:off x="11463312" y="-720229"/>
            <a:ext cx="1453217" cy="1453217"/>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9"/>
          <p:cNvSpPr/>
          <p:nvPr/>
        </p:nvSpPr>
        <p:spPr>
          <a:xfrm rot="5400000">
            <a:off x="10975118" y="-431342"/>
            <a:ext cx="79053" cy="1206981"/>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9"/>
          <p:cNvSpPr/>
          <p:nvPr/>
        </p:nvSpPr>
        <p:spPr>
          <a:xfrm rot="5400000">
            <a:off x="11040977" y="-45774"/>
            <a:ext cx="36857" cy="672289"/>
          </a:xfrm>
          <a:prstGeom prst="roundRect">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8" name="Google Shape;128;p9"/>
          <p:cNvGrpSpPr/>
          <p:nvPr/>
        </p:nvGrpSpPr>
        <p:grpSpPr>
          <a:xfrm>
            <a:off x="11031653" y="491093"/>
            <a:ext cx="256109" cy="44810"/>
            <a:chOff x="5533346" y="803663"/>
            <a:chExt cx="411511" cy="72000"/>
          </a:xfrm>
        </p:grpSpPr>
        <p:sp>
          <p:nvSpPr>
            <p:cNvPr id="129" name="Google Shape;129;p9"/>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9"/>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9"/>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2" name="Google Shape;132;p9"/>
          <p:cNvSpPr/>
          <p:nvPr/>
        </p:nvSpPr>
        <p:spPr>
          <a:xfrm>
            <a:off x="10028046" y="72357"/>
            <a:ext cx="199584" cy="199584"/>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9"/>
          <p:cNvSpPr/>
          <p:nvPr/>
        </p:nvSpPr>
        <p:spPr>
          <a:xfrm rot="-8100000">
            <a:off x="11988183" y="410597"/>
            <a:ext cx="79053" cy="544235"/>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9"/>
          <p:cNvSpPr/>
          <p:nvPr/>
        </p:nvSpPr>
        <p:spPr>
          <a:xfrm rot="-8100000">
            <a:off x="12098048" y="643387"/>
            <a:ext cx="40657" cy="256108"/>
          </a:xfrm>
          <a:prstGeom prst="round2SameRect">
            <a:avLst>
              <a:gd name="adj1" fmla="val 50000"/>
              <a:gd name="adj2" fmla="val 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9"/>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terior 3">
  <p:cSld name="Interior 3">
    <p:spTree>
      <p:nvGrpSpPr>
        <p:cNvPr id="1" name="Shape 136"/>
        <p:cNvGrpSpPr/>
        <p:nvPr/>
      </p:nvGrpSpPr>
      <p:grpSpPr>
        <a:xfrm>
          <a:off x="0" y="0"/>
          <a:ext cx="0" cy="0"/>
          <a:chOff x="0" y="0"/>
          <a:chExt cx="0" cy="0"/>
        </a:xfrm>
      </p:grpSpPr>
      <p:sp>
        <p:nvSpPr>
          <p:cNvPr id="137" name="Google Shape;137;p10"/>
          <p:cNvSpPr/>
          <p:nvPr/>
        </p:nvSpPr>
        <p:spPr>
          <a:xfrm>
            <a:off x="-1" y="0"/>
            <a:ext cx="12188825" cy="756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p:nvPr/>
        </p:nvSpPr>
        <p:spPr>
          <a:xfrm rot="-5400000">
            <a:off x="11557846" y="-629219"/>
            <a:ext cx="1258437" cy="1258437"/>
          </a:xfrm>
          <a:prstGeom prst="blockArc">
            <a:avLst>
              <a:gd name="adj1" fmla="val 10805229"/>
              <a:gd name="adj2" fmla="val 16214683"/>
              <a:gd name="adj3" fmla="val 25562"/>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39" name="Google Shape;139;p10"/>
          <p:cNvGrpSpPr/>
          <p:nvPr/>
        </p:nvGrpSpPr>
        <p:grpSpPr>
          <a:xfrm>
            <a:off x="11059286" y="560717"/>
            <a:ext cx="265235" cy="46406"/>
            <a:chOff x="5533346" y="803663"/>
            <a:chExt cx="411511" cy="72000"/>
          </a:xfrm>
        </p:grpSpPr>
        <p:sp>
          <p:nvSpPr>
            <p:cNvPr id="140" name="Google Shape;140;p10"/>
            <p:cNvSpPr/>
            <p:nvPr/>
          </p:nvSpPr>
          <p:spPr>
            <a:xfrm>
              <a:off x="5533346"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0"/>
            <p:cNvSpPr/>
            <p:nvPr/>
          </p:nvSpPr>
          <p:spPr>
            <a:xfrm>
              <a:off x="5703101"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0"/>
            <p:cNvSpPr/>
            <p:nvPr/>
          </p:nvSpPr>
          <p:spPr>
            <a:xfrm>
              <a:off x="5872857"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3" name="Google Shape;143;p10"/>
          <p:cNvSpPr/>
          <p:nvPr/>
        </p:nvSpPr>
        <p:spPr>
          <a:xfrm>
            <a:off x="10307529" y="153195"/>
            <a:ext cx="198927" cy="198927"/>
          </a:xfrm>
          <a:prstGeom prst="donut">
            <a:avLst>
              <a:gd name="adj" fmla="val 20646"/>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0"/>
          <p:cNvSpPr/>
          <p:nvPr/>
        </p:nvSpPr>
        <p:spPr>
          <a:xfrm rot="-8100000">
            <a:off x="11198092" y="-111907"/>
            <a:ext cx="81870" cy="563629"/>
          </a:xfrm>
          <a:prstGeom prst="round2SameRect">
            <a:avLst>
              <a:gd name="adj1" fmla="val 50000"/>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0"/>
          <p:cNvSpPr/>
          <p:nvPr/>
        </p:nvSpPr>
        <p:spPr>
          <a:xfrm rot="-8100000">
            <a:off x="11436532" y="-76817"/>
            <a:ext cx="42105" cy="397853"/>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6" name="Google Shape;146;p10"/>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47" name="Google Shape;147;p10"/>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48" name="Google Shape;148;p10"/>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510"/>
            <a:ext cx="12204000" cy="6943655"/>
          </a:xfrm>
          <a:prstGeom prst="rect">
            <a:avLst/>
          </a:prstGeom>
        </p:spPr>
      </p:pic>
      <p:sp>
        <p:nvSpPr>
          <p:cNvPr id="190" name="Google Shape;190;p14"/>
          <p:cNvSpPr/>
          <p:nvPr/>
        </p:nvSpPr>
        <p:spPr>
          <a:xfrm>
            <a:off x="0" y="-76200"/>
            <a:ext cx="12204000" cy="6934200"/>
          </a:xfrm>
          <a:prstGeom prst="rect">
            <a:avLst/>
          </a:prstGeom>
          <a:solidFill>
            <a:schemeClr val="dk1">
              <a:alpha val="4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1" name="Google Shape;191;p14"/>
          <p:cNvCxnSpPr/>
          <p:nvPr/>
        </p:nvCxnSpPr>
        <p:spPr>
          <a:xfrm>
            <a:off x="353492" y="6299200"/>
            <a:ext cx="11481900" cy="0"/>
          </a:xfrm>
          <a:prstGeom prst="straightConnector1">
            <a:avLst/>
          </a:prstGeom>
          <a:noFill/>
          <a:ln w="12700" cap="flat" cmpd="sng">
            <a:solidFill>
              <a:schemeClr val="lt1"/>
            </a:solidFill>
            <a:prstDash val="solid"/>
            <a:round/>
            <a:headEnd type="none" w="sm" len="sm"/>
            <a:tailEnd type="none" w="sm" len="sm"/>
          </a:ln>
        </p:spPr>
      </p:cxnSp>
      <p:sp>
        <p:nvSpPr>
          <p:cNvPr id="193" name="Google Shape;193;p14"/>
          <p:cNvSpPr txBox="1"/>
          <p:nvPr/>
        </p:nvSpPr>
        <p:spPr>
          <a:xfrm>
            <a:off x="-545235" y="4851341"/>
            <a:ext cx="12380627" cy="708000"/>
          </a:xfrm>
          <a:prstGeom prst="rect">
            <a:avLst/>
          </a:prstGeom>
          <a:noFill/>
          <a:ln>
            <a:noFill/>
          </a:ln>
        </p:spPr>
        <p:txBody>
          <a:bodyPr spcFirstLastPara="1" wrap="square" lIns="91425" tIns="45700" rIns="91425" bIns="45700" anchor="t" anchorCtr="0">
            <a:noAutofit/>
          </a:bodyPr>
          <a:lstStyle/>
          <a:p>
            <a:pPr algn="r"/>
            <a:r>
              <a:rPr lang="es-AR" sz="4000" b="1" dirty="0">
                <a:solidFill>
                  <a:srgbClr val="FFFFFF"/>
                </a:solidFill>
                <a:latin typeface="Raleway"/>
                <a:ea typeface="Raleway"/>
                <a:cs typeface="Raleway"/>
              </a:rPr>
              <a:t>Estructura de Datos y </a:t>
            </a:r>
            <a:endParaRPr lang="es-AR" sz="4000" b="1" dirty="0" smtClean="0">
              <a:solidFill>
                <a:srgbClr val="FFFFFF"/>
              </a:solidFill>
              <a:latin typeface="Raleway"/>
              <a:ea typeface="Raleway"/>
              <a:cs typeface="Raleway"/>
            </a:endParaRPr>
          </a:p>
          <a:p>
            <a:pPr algn="r"/>
            <a:r>
              <a:rPr lang="es-AR" sz="4000" b="1" dirty="0" smtClean="0">
                <a:solidFill>
                  <a:srgbClr val="FFFFFF"/>
                </a:solidFill>
                <a:latin typeface="Raleway"/>
                <a:ea typeface="Raleway"/>
                <a:cs typeface="Raleway"/>
              </a:rPr>
              <a:t>Tecnología </a:t>
            </a:r>
            <a:r>
              <a:rPr lang="es-AR" sz="4000" b="1" dirty="0">
                <a:solidFill>
                  <a:srgbClr val="FFFFFF"/>
                </a:solidFill>
                <a:latin typeface="Raleway"/>
                <a:ea typeface="Raleway"/>
                <a:cs typeface="Raleway"/>
              </a:rPr>
              <a:t>Computacional</a:t>
            </a:r>
          </a:p>
        </p:txBody>
      </p:sp>
      <p:sp>
        <p:nvSpPr>
          <p:cNvPr id="194" name="Google Shape;194;p14"/>
          <p:cNvSpPr/>
          <p:nvPr/>
        </p:nvSpPr>
        <p:spPr>
          <a:xfrm>
            <a:off x="760768" y="4226169"/>
            <a:ext cx="296400" cy="10650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4"/>
          <p:cNvSpPr txBox="1"/>
          <p:nvPr/>
        </p:nvSpPr>
        <p:spPr>
          <a:xfrm>
            <a:off x="660364" y="4485512"/>
            <a:ext cx="1110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AR" sz="1600" dirty="0" smtClean="0">
                <a:solidFill>
                  <a:srgbClr val="FFFFFF"/>
                </a:solidFill>
                <a:latin typeface="Raleway"/>
                <a:ea typeface="Raleway"/>
                <a:cs typeface="Raleway"/>
                <a:sym typeface="Raleway"/>
              </a:rPr>
              <a:t>MAR</a:t>
            </a:r>
            <a:r>
              <a:rPr lang="es-AR" sz="1600" b="0" i="0" u="none" strike="noStrike" cap="none" dirty="0" smtClean="0">
                <a:solidFill>
                  <a:srgbClr val="FFFFFF"/>
                </a:solidFill>
                <a:latin typeface="Raleway"/>
                <a:ea typeface="Raleway"/>
                <a:cs typeface="Raleway"/>
                <a:sym typeface="Raleway"/>
              </a:rPr>
              <a:t> </a:t>
            </a:r>
            <a:r>
              <a:rPr lang="es-AR" sz="1600" b="0" i="0" u="none" strike="noStrike" cap="none" dirty="0">
                <a:solidFill>
                  <a:srgbClr val="FFFFFF"/>
                </a:solidFill>
                <a:latin typeface="Raleway"/>
                <a:ea typeface="Raleway"/>
                <a:cs typeface="Raleway"/>
                <a:sym typeface="Raleway"/>
              </a:rPr>
              <a:t>2021</a:t>
            </a:r>
            <a:endParaRPr sz="1600" b="0" i="0" u="none" strike="noStrike" cap="none" dirty="0">
              <a:solidFill>
                <a:srgbClr val="FFFFFF"/>
              </a:solidFill>
              <a:latin typeface="Raleway"/>
              <a:ea typeface="Raleway"/>
              <a:cs typeface="Raleway"/>
              <a:sym typeface="Raleway"/>
            </a:endParaRPr>
          </a:p>
        </p:txBody>
      </p:sp>
      <p:sp>
        <p:nvSpPr>
          <p:cNvPr id="196" name="Google Shape;196;p14"/>
          <p:cNvSpPr txBox="1"/>
          <p:nvPr/>
        </p:nvSpPr>
        <p:spPr>
          <a:xfrm>
            <a:off x="2311426" y="6417740"/>
            <a:ext cx="75660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1200" dirty="0" smtClean="0">
                <a:solidFill>
                  <a:srgbClr val="FFFFFF"/>
                </a:solidFill>
                <a:latin typeface="Raleway"/>
                <a:ea typeface="Raleway"/>
                <a:cs typeface="Raleway"/>
                <a:sym typeface="Raleway"/>
              </a:rPr>
              <a:t>Prof. Nicolás Fernández</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es-AR" sz="2400" b="1" dirty="0"/>
              <a:t>Matriz de </a:t>
            </a:r>
            <a:r>
              <a:rPr lang="es-AR" sz="2400" b="1" dirty="0" smtClean="0"/>
              <a:t>adyacencia</a:t>
            </a:r>
            <a:endParaRPr lang="pt-BR" sz="2400" dirty="0"/>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Ejercicios a resolver</a:t>
            </a:r>
            <a:endParaRPr sz="3200" dirty="0">
              <a:solidFill>
                <a:srgbClr val="FFFFFF"/>
              </a:solidFill>
              <a:latin typeface="Raleway Thin"/>
              <a:ea typeface="Raleway Thin"/>
              <a:cs typeface="Raleway Thin"/>
              <a:sym typeface="Raleway Thin"/>
            </a:endParaRPr>
          </a:p>
        </p:txBody>
      </p:sp>
      <p:graphicFrame>
        <p:nvGraphicFramePr>
          <p:cNvPr id="4" name="Tabla 3"/>
          <p:cNvGraphicFramePr>
            <a:graphicFrameLocks noGrp="1"/>
          </p:cNvGraphicFramePr>
          <p:nvPr>
            <p:extLst>
              <p:ext uri="{D42A27DB-BD31-4B8C-83A1-F6EECF244321}">
                <p14:modId xmlns:p14="http://schemas.microsoft.com/office/powerpoint/2010/main" val="1957940563"/>
              </p:ext>
            </p:extLst>
          </p:nvPr>
        </p:nvGraphicFramePr>
        <p:xfrm>
          <a:off x="8152807" y="2702095"/>
          <a:ext cx="2135190" cy="1854200"/>
        </p:xfrm>
        <a:graphic>
          <a:graphicData uri="http://schemas.openxmlformats.org/drawingml/2006/table">
            <a:tbl>
              <a:tblPr firstRow="1" bandRow="1">
                <a:tableStyleId>{284E427A-3D55-4303-BF80-6455036E1DE7}</a:tableStyleId>
              </a:tblPr>
              <a:tblGrid>
                <a:gridCol w="419418"/>
                <a:gridCol w="428943"/>
                <a:gridCol w="428943"/>
                <a:gridCol w="428943"/>
                <a:gridCol w="428943"/>
              </a:tblGrid>
              <a:tr h="370840">
                <a:tc>
                  <a:txBody>
                    <a:bodyPr/>
                    <a:lstStyle/>
                    <a:p>
                      <a:endParaRPr lang="es-AR" dirty="0"/>
                    </a:p>
                  </a:txBody>
                  <a:tcPr/>
                </a:tc>
                <a:tc>
                  <a:txBody>
                    <a:bodyPr/>
                    <a:lstStyle/>
                    <a:p>
                      <a:r>
                        <a:rPr lang="es-AR" dirty="0" smtClean="0"/>
                        <a:t>v1</a:t>
                      </a:r>
                      <a:endParaRPr lang="es-AR" dirty="0"/>
                    </a:p>
                  </a:txBody>
                  <a:tcPr/>
                </a:tc>
                <a:tc>
                  <a:txBody>
                    <a:bodyPr/>
                    <a:lstStyle/>
                    <a:p>
                      <a:r>
                        <a:rPr lang="es-AR" dirty="0" smtClean="0"/>
                        <a:t>v2</a:t>
                      </a:r>
                      <a:endParaRPr lang="es-AR" dirty="0"/>
                    </a:p>
                  </a:txBody>
                  <a:tcPr/>
                </a:tc>
                <a:tc>
                  <a:txBody>
                    <a:bodyPr/>
                    <a:lstStyle/>
                    <a:p>
                      <a:r>
                        <a:rPr lang="es-AR" dirty="0" smtClean="0"/>
                        <a:t>v3</a:t>
                      </a:r>
                      <a:endParaRPr lang="es-AR" dirty="0"/>
                    </a:p>
                  </a:txBody>
                  <a:tcPr/>
                </a:tc>
                <a:tc>
                  <a:txBody>
                    <a:bodyPr/>
                    <a:lstStyle/>
                    <a:p>
                      <a:r>
                        <a:rPr lang="es-AR" dirty="0" smtClean="0"/>
                        <a:t>v4</a:t>
                      </a:r>
                      <a:endParaRPr lang="es-AR" dirty="0"/>
                    </a:p>
                  </a:txBody>
                  <a:tcPr/>
                </a:tc>
              </a:tr>
              <a:tr h="370840">
                <a:tc>
                  <a:txBody>
                    <a:bodyPr/>
                    <a:lstStyle/>
                    <a:p>
                      <a:r>
                        <a:rPr lang="es-AR" dirty="0" smtClean="0"/>
                        <a:t>v1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r h="370840">
                <a:tc>
                  <a:txBody>
                    <a:bodyPr/>
                    <a:lstStyle/>
                    <a:p>
                      <a:r>
                        <a:rPr lang="es-AR" dirty="0" smtClean="0"/>
                        <a:t>v2</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r>
              <a:tr h="370840">
                <a:tc>
                  <a:txBody>
                    <a:bodyPr/>
                    <a:lstStyle/>
                    <a:p>
                      <a:r>
                        <a:rPr lang="es-AR" dirty="0" smtClean="0"/>
                        <a:t>v3</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v4</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bl>
          </a:graphicData>
        </a:graphic>
      </p:graphicFrame>
    </p:spTree>
    <p:extLst>
      <p:ext uri="{BB962C8B-B14F-4D97-AF65-F5344CB8AC3E}">
        <p14:creationId xmlns:p14="http://schemas.microsoft.com/office/powerpoint/2010/main" val="26255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Problema del Camino Mínimo</a:t>
            </a:r>
            <a:endParaRPr sz="3200" dirty="0">
              <a:solidFill>
                <a:srgbClr val="FFFFFF"/>
              </a:solidFill>
              <a:latin typeface="Raleway Thin"/>
              <a:ea typeface="Raleway Thin"/>
              <a:cs typeface="Raleway Thin"/>
              <a:sym typeface="Raleway Thin"/>
            </a:endParaRPr>
          </a:p>
        </p:txBody>
      </p:sp>
      <p:sp>
        <p:nvSpPr>
          <p:cNvPr id="2" name="Rectángulo 1"/>
          <p:cNvSpPr/>
          <p:nvPr/>
        </p:nvSpPr>
        <p:spPr>
          <a:xfrm>
            <a:off x="260537" y="1207387"/>
            <a:ext cx="11613015" cy="2677656"/>
          </a:xfrm>
          <a:prstGeom prst="rect">
            <a:avLst/>
          </a:prstGeom>
        </p:spPr>
        <p:txBody>
          <a:bodyPr wrap="square">
            <a:spAutoFit/>
          </a:bodyPr>
          <a:lstStyle/>
          <a:p>
            <a:r>
              <a:rPr lang="es-AR" sz="2400" b="1" dirty="0" smtClean="0"/>
              <a:t>Problema de Camino mínimo </a:t>
            </a:r>
            <a:r>
              <a:rPr lang="es-AR" sz="2400" dirty="0" smtClean="0"/>
              <a:t>Dado un grafo G con pesos en las aristas, el problema </a:t>
            </a:r>
            <a:r>
              <a:rPr lang="es-AR" sz="2400" dirty="0"/>
              <a:t>de camino mínimo entre dos nodos u y v consiste en encontrar un camino entre esos nodos cuyo peso sea menor o igual que el peso de cualquier otro camino entre u y v. Según qué tipo de grafo analicemos, la solución al problema será diferente. </a:t>
            </a:r>
            <a:endParaRPr lang="es-AR" sz="2400" dirty="0" smtClean="0"/>
          </a:p>
          <a:p>
            <a:r>
              <a:rPr lang="es-AR" sz="2400" dirty="0" smtClean="0"/>
              <a:t>Por </a:t>
            </a:r>
            <a:r>
              <a:rPr lang="es-AR" sz="2400" dirty="0"/>
              <a:t>ejemplo, si el grafo no tuviera pesos (o si todos los pesos fueran iguales, que a efectos prácticos es lo mismo</a:t>
            </a:r>
            <a:r>
              <a:rPr lang="es-AR" sz="2400" dirty="0" smtClean="0"/>
              <a:t>).</a:t>
            </a:r>
            <a:endParaRPr lang="es-AR" sz="2400" dirty="0"/>
          </a:p>
        </p:txBody>
      </p:sp>
    </p:spTree>
    <p:extLst>
      <p:ext uri="{BB962C8B-B14F-4D97-AF65-F5344CB8AC3E}">
        <p14:creationId xmlns:p14="http://schemas.microsoft.com/office/powerpoint/2010/main" val="305924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a:t>
            </a:r>
            <a:r>
              <a:rPr lang="es-AR" sz="3200" dirty="0" err="1">
                <a:solidFill>
                  <a:srgbClr val="FFFFFF"/>
                </a:solidFill>
                <a:latin typeface="Raleway Thin"/>
                <a:ea typeface="Raleway Thin"/>
                <a:cs typeface="Raleway Thin"/>
                <a:sym typeface="Raleway Thin"/>
              </a:rPr>
              <a:t>Dijkstra</a:t>
            </a:r>
            <a:endParaRPr lang="es-AR" sz="3200" dirty="0">
              <a:solidFill>
                <a:srgbClr val="FFFFFF"/>
              </a:solidFill>
              <a:latin typeface="Raleway Thin"/>
              <a:ea typeface="Raleway Thin"/>
              <a:cs typeface="Raleway Thin"/>
              <a:sym typeface="Raleway Thin"/>
            </a:endParaRPr>
          </a:p>
        </p:txBody>
      </p:sp>
      <p:sp>
        <p:nvSpPr>
          <p:cNvPr id="2" name="Rectángulo 1"/>
          <p:cNvSpPr/>
          <p:nvPr/>
        </p:nvSpPr>
        <p:spPr>
          <a:xfrm>
            <a:off x="260537" y="1207387"/>
            <a:ext cx="11613015" cy="4278094"/>
          </a:xfrm>
          <a:prstGeom prst="rect">
            <a:avLst/>
          </a:prstGeom>
        </p:spPr>
        <p:txBody>
          <a:bodyPr wrap="square">
            <a:spAutoFit/>
          </a:bodyPr>
          <a:lstStyle/>
          <a:p>
            <a:r>
              <a:rPr lang="es-AR" sz="2400" dirty="0"/>
              <a:t>Este algoritmo fue creado por uno de los padres de la computación, </a:t>
            </a:r>
            <a:r>
              <a:rPr lang="es-AR" sz="2400" dirty="0" err="1"/>
              <a:t>Edger</a:t>
            </a:r>
            <a:r>
              <a:rPr lang="es-AR" sz="2400" dirty="0"/>
              <a:t> W. </a:t>
            </a:r>
            <a:r>
              <a:rPr lang="es-AR" sz="2400" dirty="0" err="1"/>
              <a:t>Dijkstra</a:t>
            </a:r>
            <a:r>
              <a:rPr lang="es-AR" sz="2400" dirty="0"/>
              <a:t>, en 1956. Sirve para cualquier grafo con pesos (dirigido o no) siempre y cuando sus pesos no sean negativos</a:t>
            </a:r>
            <a:r>
              <a:rPr lang="es-AR" sz="2400" dirty="0" smtClean="0"/>
              <a:t>.</a:t>
            </a:r>
          </a:p>
          <a:p>
            <a:endParaRPr lang="es-AR" sz="2000" dirty="0"/>
          </a:p>
          <a:p>
            <a:pPr marL="342900" indent="-342900">
              <a:buFont typeface="Arial" panose="020B0604020202020204" pitchFamily="34" charset="0"/>
              <a:buChar char="•"/>
            </a:pPr>
            <a:r>
              <a:rPr lang="es-AR" sz="2000" dirty="0"/>
              <a:t>El algoritmo calcula las distancias mínimas desde un nodo inicial a todos los demás. Para hacerlo, en cada paso se toma el nodo más cercano al inicial que aún no fue visitado (le diremos v). Este nodo tiene calculada la menor distancia al nodo inicial (¿por qué?). </a:t>
            </a:r>
            <a:endParaRPr lang="es-AR" sz="2000" dirty="0" smtClean="0"/>
          </a:p>
          <a:p>
            <a:pPr marL="342900" indent="-342900">
              <a:buFont typeface="Arial" panose="020B0604020202020204" pitchFamily="34" charset="0"/>
              <a:buChar char="•"/>
            </a:pPr>
            <a:r>
              <a:rPr lang="es-AR" sz="2000" dirty="0" smtClean="0"/>
              <a:t>Luego</a:t>
            </a:r>
            <a:r>
              <a:rPr lang="es-AR" sz="2000" dirty="0"/>
              <a:t>, recalculamos todas los caminos mínimos, teniendo en cuenta a v como camino intermedio. </a:t>
            </a:r>
            <a:endParaRPr lang="es-AR" sz="2000" dirty="0" smtClean="0"/>
          </a:p>
          <a:p>
            <a:pPr marL="342900" indent="-342900">
              <a:buFont typeface="Arial" panose="020B0604020202020204" pitchFamily="34" charset="0"/>
              <a:buChar char="•"/>
            </a:pPr>
            <a:r>
              <a:rPr lang="es-AR" sz="2000" dirty="0" smtClean="0"/>
              <a:t>Así</a:t>
            </a:r>
            <a:r>
              <a:rPr lang="es-AR" sz="2000" dirty="0"/>
              <a:t>, en cada paso tendremos un subconjunto de nodos que ya tienen calculada su mínima distancia y los demás tienen calculada su mínima distancia si solo puedo usar los nodos del conjunto como nodos intermedios. </a:t>
            </a:r>
            <a:endParaRPr lang="es-AR" sz="2000" dirty="0" smtClean="0"/>
          </a:p>
          <a:p>
            <a:pPr marL="342900" indent="-342900">
              <a:buFont typeface="Arial" panose="020B0604020202020204" pitchFamily="34" charset="0"/>
              <a:buChar char="•"/>
            </a:pPr>
            <a:r>
              <a:rPr lang="es-AR" sz="2000" dirty="0" smtClean="0"/>
              <a:t>Con </a:t>
            </a:r>
            <a:r>
              <a:rPr lang="es-AR" sz="2000" dirty="0"/>
              <a:t>cada iteración agregaremos un nodo más a nuestro conjunto, hasta resolver el problema en su totalidad.</a:t>
            </a:r>
          </a:p>
        </p:txBody>
      </p:sp>
    </p:spTree>
    <p:extLst>
      <p:ext uri="{BB962C8B-B14F-4D97-AF65-F5344CB8AC3E}">
        <p14:creationId xmlns:p14="http://schemas.microsoft.com/office/powerpoint/2010/main" val="17112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a:t>
            </a:r>
            <a:r>
              <a:rPr lang="es-AR" sz="3200" dirty="0" err="1">
                <a:solidFill>
                  <a:srgbClr val="FFFFFF"/>
                </a:solidFill>
                <a:latin typeface="Raleway Thin"/>
                <a:ea typeface="Raleway Thin"/>
                <a:cs typeface="Raleway Thin"/>
                <a:sym typeface="Raleway Thin"/>
              </a:rPr>
              <a:t>Dijkstra</a:t>
            </a:r>
            <a:endParaRPr lang="es-AR" sz="3200" dirty="0">
              <a:solidFill>
                <a:srgbClr val="FFFFFF"/>
              </a:solidFill>
              <a:latin typeface="Raleway Thin"/>
              <a:ea typeface="Raleway Thin"/>
              <a:cs typeface="Raleway Thin"/>
              <a:sym typeface="Raleway Thin"/>
            </a:endParaRPr>
          </a:p>
        </p:txBody>
      </p:sp>
      <p:pic>
        <p:nvPicPr>
          <p:cNvPr id="3" name="Imagen 2"/>
          <p:cNvPicPr>
            <a:picLocks noChangeAspect="1"/>
          </p:cNvPicPr>
          <p:nvPr/>
        </p:nvPicPr>
        <p:blipFill>
          <a:blip r:embed="rId3"/>
          <a:stretch>
            <a:fillRect/>
          </a:stretch>
        </p:blipFill>
        <p:spPr>
          <a:xfrm>
            <a:off x="376215" y="2165306"/>
            <a:ext cx="4427797" cy="2896170"/>
          </a:xfrm>
          <a:prstGeom prst="rect">
            <a:avLst/>
          </a:prstGeom>
        </p:spPr>
      </p:pic>
      <p:sp>
        <p:nvSpPr>
          <p:cNvPr id="4" name="CuadroTexto 3"/>
          <p:cNvSpPr txBox="1"/>
          <p:nvPr/>
        </p:nvSpPr>
        <p:spPr>
          <a:xfrm>
            <a:off x="597239" y="1866503"/>
            <a:ext cx="627095" cy="307777"/>
          </a:xfrm>
          <a:prstGeom prst="rect">
            <a:avLst/>
          </a:prstGeom>
          <a:noFill/>
        </p:spPr>
        <p:txBody>
          <a:bodyPr wrap="none" rtlCol="0">
            <a:spAutoFit/>
          </a:bodyPr>
          <a:lstStyle/>
          <a:p>
            <a:r>
              <a:rPr lang="es-AR" dirty="0" smtClean="0"/>
              <a:t>S={1}</a:t>
            </a:r>
            <a:endParaRPr lang="es-AR" dirty="0"/>
          </a:p>
        </p:txBody>
      </p:sp>
      <p:sp>
        <p:nvSpPr>
          <p:cNvPr id="9" name="CuadroTexto 8"/>
          <p:cNvSpPr txBox="1"/>
          <p:nvPr/>
        </p:nvSpPr>
        <p:spPr>
          <a:xfrm>
            <a:off x="1607174" y="1866503"/>
            <a:ext cx="2095445" cy="307777"/>
          </a:xfrm>
          <a:prstGeom prst="rect">
            <a:avLst/>
          </a:prstGeom>
          <a:noFill/>
        </p:spPr>
        <p:txBody>
          <a:bodyPr wrap="none" rtlCol="0">
            <a:spAutoFit/>
          </a:bodyPr>
          <a:lstStyle/>
          <a:p>
            <a:r>
              <a:rPr lang="es-AR" dirty="0" smtClean="0"/>
              <a:t>­­</a:t>
            </a:r>
            <a:r>
              <a:rPr lang="es-AR" sz="1100" dirty="0" smtClean="0"/>
              <a:t>TT</a:t>
            </a:r>
            <a:r>
              <a:rPr lang="es-AR" dirty="0" smtClean="0"/>
              <a:t>={0,</a:t>
            </a:r>
            <a:r>
              <a:rPr lang="es-AR" dirty="0"/>
              <a:t> </a:t>
            </a:r>
            <a:r>
              <a:rPr lang="es-AR" dirty="0" smtClean="0"/>
              <a:t>∞,</a:t>
            </a:r>
            <a:r>
              <a:rPr lang="es-AR" dirty="0"/>
              <a:t> </a:t>
            </a:r>
            <a:r>
              <a:rPr lang="es-AR" dirty="0" smtClean="0"/>
              <a:t>∞,</a:t>
            </a:r>
            <a:r>
              <a:rPr lang="es-AR" dirty="0"/>
              <a:t> </a:t>
            </a:r>
            <a:r>
              <a:rPr lang="es-AR" dirty="0" smtClean="0"/>
              <a:t>∞,</a:t>
            </a:r>
            <a:r>
              <a:rPr lang="es-AR" dirty="0"/>
              <a:t> </a:t>
            </a:r>
            <a:r>
              <a:rPr lang="es-AR" dirty="0" smtClean="0"/>
              <a:t>∞,</a:t>
            </a:r>
            <a:r>
              <a:rPr lang="es-AR" dirty="0"/>
              <a:t> </a:t>
            </a:r>
            <a:r>
              <a:rPr lang="es-AR" dirty="0" smtClean="0"/>
              <a:t>∞,</a:t>
            </a:r>
            <a:r>
              <a:rPr lang="es-AR" dirty="0"/>
              <a:t> </a:t>
            </a:r>
            <a:r>
              <a:rPr lang="es-AR" dirty="0" smtClean="0"/>
              <a:t>∞}</a:t>
            </a:r>
            <a:endParaRPr lang="es-AR" dirty="0"/>
          </a:p>
        </p:txBody>
      </p:sp>
      <p:cxnSp>
        <p:nvCxnSpPr>
          <p:cNvPr id="6" name="Conector recto 5"/>
          <p:cNvCxnSpPr/>
          <p:nvPr/>
        </p:nvCxnSpPr>
        <p:spPr>
          <a:xfrm>
            <a:off x="5977719" y="1665027"/>
            <a:ext cx="0" cy="373948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4"/>
          <a:stretch>
            <a:fillRect/>
          </a:stretch>
        </p:blipFill>
        <p:spPr>
          <a:xfrm>
            <a:off x="6570003" y="1866503"/>
            <a:ext cx="4457389" cy="3260262"/>
          </a:xfrm>
          <a:prstGeom prst="rect">
            <a:avLst/>
          </a:prstGeom>
        </p:spPr>
      </p:pic>
    </p:spTree>
    <p:extLst>
      <p:ext uri="{BB962C8B-B14F-4D97-AF65-F5344CB8AC3E}">
        <p14:creationId xmlns:p14="http://schemas.microsoft.com/office/powerpoint/2010/main" val="318820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a:t>
            </a:r>
            <a:r>
              <a:rPr lang="es-AR" sz="3200" dirty="0" err="1">
                <a:solidFill>
                  <a:srgbClr val="FFFFFF"/>
                </a:solidFill>
                <a:latin typeface="Raleway Thin"/>
                <a:ea typeface="Raleway Thin"/>
                <a:cs typeface="Raleway Thin"/>
                <a:sym typeface="Raleway Thin"/>
              </a:rPr>
              <a:t>Dijkstra</a:t>
            </a:r>
            <a:endParaRPr lang="es-AR" sz="3200" dirty="0">
              <a:solidFill>
                <a:srgbClr val="FFFFFF"/>
              </a:solidFill>
              <a:latin typeface="Raleway Thin"/>
              <a:ea typeface="Raleway Thin"/>
              <a:cs typeface="Raleway Thin"/>
              <a:sym typeface="Raleway Thin"/>
            </a:endParaRPr>
          </a:p>
        </p:txBody>
      </p:sp>
      <p:cxnSp>
        <p:nvCxnSpPr>
          <p:cNvPr id="6" name="Conector recto 5"/>
          <p:cNvCxnSpPr/>
          <p:nvPr/>
        </p:nvCxnSpPr>
        <p:spPr>
          <a:xfrm>
            <a:off x="5977719" y="1665027"/>
            <a:ext cx="0" cy="373948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764275" y="1806906"/>
            <a:ext cx="4630135" cy="3455727"/>
          </a:xfrm>
          <a:prstGeom prst="rect">
            <a:avLst/>
          </a:prstGeom>
        </p:spPr>
      </p:pic>
      <p:pic>
        <p:nvPicPr>
          <p:cNvPr id="5" name="Imagen 4"/>
          <p:cNvPicPr>
            <a:picLocks noChangeAspect="1"/>
          </p:cNvPicPr>
          <p:nvPr/>
        </p:nvPicPr>
        <p:blipFill>
          <a:blip r:embed="rId4"/>
          <a:stretch>
            <a:fillRect/>
          </a:stretch>
        </p:blipFill>
        <p:spPr>
          <a:xfrm>
            <a:off x="6483520" y="1665027"/>
            <a:ext cx="5077584" cy="3740629"/>
          </a:xfrm>
          <a:prstGeom prst="rect">
            <a:avLst/>
          </a:prstGeom>
        </p:spPr>
      </p:pic>
    </p:spTree>
    <p:extLst>
      <p:ext uri="{BB962C8B-B14F-4D97-AF65-F5344CB8AC3E}">
        <p14:creationId xmlns:p14="http://schemas.microsoft.com/office/powerpoint/2010/main" val="390272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a:t>
            </a:r>
            <a:r>
              <a:rPr lang="es-AR" sz="3200" dirty="0" err="1">
                <a:solidFill>
                  <a:srgbClr val="FFFFFF"/>
                </a:solidFill>
                <a:latin typeface="Raleway Thin"/>
                <a:ea typeface="Raleway Thin"/>
                <a:cs typeface="Raleway Thin"/>
                <a:sym typeface="Raleway Thin"/>
              </a:rPr>
              <a:t>Dijkstra</a:t>
            </a:r>
            <a:endParaRPr lang="es-AR" sz="3200" dirty="0">
              <a:solidFill>
                <a:srgbClr val="FFFFFF"/>
              </a:solidFill>
              <a:latin typeface="Raleway Thin"/>
              <a:ea typeface="Raleway Thin"/>
              <a:cs typeface="Raleway Thin"/>
              <a:sym typeface="Raleway Thin"/>
            </a:endParaRPr>
          </a:p>
        </p:txBody>
      </p:sp>
      <p:cxnSp>
        <p:nvCxnSpPr>
          <p:cNvPr id="6" name="Conector recto 5"/>
          <p:cNvCxnSpPr/>
          <p:nvPr/>
        </p:nvCxnSpPr>
        <p:spPr>
          <a:xfrm>
            <a:off x="5977719" y="1665027"/>
            <a:ext cx="0" cy="3739486"/>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416623" y="1665027"/>
            <a:ext cx="4796822" cy="3590603"/>
          </a:xfrm>
          <a:prstGeom prst="rect">
            <a:avLst/>
          </a:prstGeom>
        </p:spPr>
      </p:pic>
      <p:pic>
        <p:nvPicPr>
          <p:cNvPr id="4" name="Imagen 3"/>
          <p:cNvPicPr>
            <a:picLocks noChangeAspect="1"/>
          </p:cNvPicPr>
          <p:nvPr/>
        </p:nvPicPr>
        <p:blipFill>
          <a:blip r:embed="rId4"/>
          <a:stretch>
            <a:fillRect/>
          </a:stretch>
        </p:blipFill>
        <p:spPr>
          <a:xfrm>
            <a:off x="6094357" y="1665027"/>
            <a:ext cx="5574479" cy="3866170"/>
          </a:xfrm>
          <a:prstGeom prst="rect">
            <a:avLst/>
          </a:prstGeom>
        </p:spPr>
      </p:pic>
    </p:spTree>
    <p:extLst>
      <p:ext uri="{BB962C8B-B14F-4D97-AF65-F5344CB8AC3E}">
        <p14:creationId xmlns:p14="http://schemas.microsoft.com/office/powerpoint/2010/main" val="61271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a:t>
            </a:r>
            <a:r>
              <a:rPr lang="es-AR" sz="3200" dirty="0" err="1">
                <a:solidFill>
                  <a:srgbClr val="FFFFFF"/>
                </a:solidFill>
                <a:latin typeface="Raleway Thin"/>
                <a:ea typeface="Raleway Thin"/>
                <a:cs typeface="Raleway Thin"/>
                <a:sym typeface="Raleway Thin"/>
              </a:rPr>
              <a:t>Dijkstra</a:t>
            </a:r>
            <a:endParaRPr lang="es-AR" sz="3200" dirty="0">
              <a:solidFill>
                <a:srgbClr val="FFFFFF"/>
              </a:solidFill>
              <a:latin typeface="Raleway Thin"/>
              <a:ea typeface="Raleway Thin"/>
              <a:cs typeface="Raleway Thin"/>
              <a:sym typeface="Raleway Thin"/>
            </a:endParaRPr>
          </a:p>
        </p:txBody>
      </p:sp>
      <p:cxnSp>
        <p:nvCxnSpPr>
          <p:cNvPr id="6" name="Conector recto 5"/>
          <p:cNvCxnSpPr/>
          <p:nvPr/>
        </p:nvCxnSpPr>
        <p:spPr>
          <a:xfrm>
            <a:off x="5977719" y="1665027"/>
            <a:ext cx="0" cy="373948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3"/>
          <a:stretch>
            <a:fillRect/>
          </a:stretch>
        </p:blipFill>
        <p:spPr>
          <a:xfrm>
            <a:off x="391688" y="1665027"/>
            <a:ext cx="5103435" cy="3755084"/>
          </a:xfrm>
          <a:prstGeom prst="rect">
            <a:avLst/>
          </a:prstGeom>
        </p:spPr>
      </p:pic>
      <p:sp>
        <p:nvSpPr>
          <p:cNvPr id="5" name="Rectángulo 4"/>
          <p:cNvSpPr/>
          <p:nvPr/>
        </p:nvSpPr>
        <p:spPr>
          <a:xfrm>
            <a:off x="6094358" y="1665027"/>
            <a:ext cx="5956616" cy="4401205"/>
          </a:xfrm>
          <a:prstGeom prst="rect">
            <a:avLst/>
          </a:prstGeom>
        </p:spPr>
        <p:txBody>
          <a:bodyPr wrap="square">
            <a:spAutoFit/>
          </a:bodyPr>
          <a:lstStyle/>
          <a:p>
            <a:pPr marL="342900" indent="-342900">
              <a:buFont typeface="Arial" panose="020B0604020202020204" pitchFamily="34" charset="0"/>
              <a:buChar char="•"/>
            </a:pPr>
            <a:r>
              <a:rPr lang="es-AR" sz="2000" dirty="0"/>
              <a:t>En cada paso, para todos los nodos u que ya fueron visitados, el algoritmo tiene calculada la mínima distancia del nodo inicial a u. Para los nodos v que aún no fueron visitados, el algoritmo tiene calculada la distancia mínima si solo podemos utilizar nodos ya visitados como puntos intermedios del camino. </a:t>
            </a:r>
            <a:endParaRPr lang="es-AR" sz="2000" dirty="0" smtClean="0"/>
          </a:p>
          <a:p>
            <a:pPr marL="342900" indent="-342900">
              <a:buFont typeface="Arial" panose="020B0604020202020204" pitchFamily="34" charset="0"/>
              <a:buChar char="•"/>
            </a:pPr>
            <a:r>
              <a:rPr lang="es-AR" sz="2000" dirty="0" smtClean="0"/>
              <a:t>El </a:t>
            </a:r>
            <a:r>
              <a:rPr lang="es-AR" sz="2000" dirty="0"/>
              <a:t>próximo nodo a ser visitado es el más cercano al nodo inicial que aún no fue visitado. Entonces, este ya tiene calculada la distancia correcta (si no, habría una mejor solución usando nodos no visitados como nodos intermedios, pero este nodo es el más cercano al origen entre todos los no visitados!).</a:t>
            </a:r>
          </a:p>
        </p:txBody>
      </p:sp>
    </p:spTree>
    <p:extLst>
      <p:ext uri="{BB962C8B-B14F-4D97-AF65-F5344CB8AC3E}">
        <p14:creationId xmlns:p14="http://schemas.microsoft.com/office/powerpoint/2010/main" val="58297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Floyd-</a:t>
            </a:r>
            <a:r>
              <a:rPr lang="es-AR" sz="3200" dirty="0" err="1">
                <a:solidFill>
                  <a:srgbClr val="FFFFFF"/>
                </a:solidFill>
                <a:latin typeface="Raleway Thin"/>
                <a:ea typeface="Raleway Thin"/>
                <a:cs typeface="Raleway Thin"/>
                <a:sym typeface="Raleway Thin"/>
              </a:rPr>
              <a:t>Warshal</a:t>
            </a:r>
            <a:endParaRPr lang="es-AR" sz="3200" dirty="0">
              <a:solidFill>
                <a:srgbClr val="FFFFFF"/>
              </a:solidFill>
              <a:latin typeface="Raleway Thin"/>
              <a:ea typeface="Raleway Thin"/>
              <a:cs typeface="Raleway Thin"/>
              <a:sym typeface="Raleway Thin"/>
            </a:endParaRPr>
          </a:p>
        </p:txBody>
      </p:sp>
      <p:sp>
        <p:nvSpPr>
          <p:cNvPr id="5" name="Rectángulo 4"/>
          <p:cNvSpPr/>
          <p:nvPr/>
        </p:nvSpPr>
        <p:spPr>
          <a:xfrm>
            <a:off x="395785" y="1542197"/>
            <a:ext cx="11614246" cy="1631216"/>
          </a:xfrm>
          <a:prstGeom prst="rect">
            <a:avLst/>
          </a:prstGeom>
        </p:spPr>
        <p:txBody>
          <a:bodyPr wrap="square">
            <a:spAutoFit/>
          </a:bodyPr>
          <a:lstStyle/>
          <a:p>
            <a:r>
              <a:rPr lang="es-AR" sz="2000" dirty="0"/>
              <a:t>El problema que intenta resolver este </a:t>
            </a:r>
            <a:r>
              <a:rPr lang="es-AR" sz="2000" b="1" dirty="0"/>
              <a:t>algoritmo </a:t>
            </a:r>
            <a:r>
              <a:rPr lang="es-AR" sz="2000" dirty="0"/>
              <a:t>es el de encontrar el camino más corto entre todos los pares de nodos o vértices de un grafo. Esto es semejante a construir una tabla con todas las distancias mínimas entre pares de ciudades de un mapa, indicando además la ruta a seguir para ir de la primera ciudad a la segunda. Este es uno de los problemas más interesantes que se pueden resolver con algoritmos de </a:t>
            </a:r>
            <a:r>
              <a:rPr lang="es-AR" sz="2000" b="1" dirty="0"/>
              <a:t>grafos</a:t>
            </a:r>
            <a:r>
              <a:rPr lang="es-AR" sz="2000" dirty="0"/>
              <a:t>.</a:t>
            </a:r>
            <a:endParaRPr lang="es-AR" sz="2000" dirty="0" smtClean="0"/>
          </a:p>
        </p:txBody>
      </p:sp>
    </p:spTree>
    <p:extLst>
      <p:ext uri="{BB962C8B-B14F-4D97-AF65-F5344CB8AC3E}">
        <p14:creationId xmlns:p14="http://schemas.microsoft.com/office/powerpoint/2010/main" val="55599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3200" dirty="0">
                <a:solidFill>
                  <a:srgbClr val="FFFFFF"/>
                </a:solidFill>
                <a:latin typeface="Raleway Thin"/>
                <a:ea typeface="Raleway Thin"/>
                <a:cs typeface="Raleway Thin"/>
                <a:sym typeface="Raleway Thin"/>
              </a:rPr>
              <a:t>Algoritmo de Floyd-</a:t>
            </a:r>
            <a:r>
              <a:rPr lang="es-AR" sz="3200" dirty="0" err="1">
                <a:solidFill>
                  <a:srgbClr val="FFFFFF"/>
                </a:solidFill>
                <a:latin typeface="Raleway Thin"/>
                <a:ea typeface="Raleway Thin"/>
                <a:cs typeface="Raleway Thin"/>
                <a:sym typeface="Raleway Thin"/>
              </a:rPr>
              <a:t>Warshal</a:t>
            </a:r>
            <a:endParaRPr lang="es-AR" sz="3200" dirty="0">
              <a:solidFill>
                <a:srgbClr val="FFFFFF"/>
              </a:solidFill>
              <a:latin typeface="Raleway Thin"/>
              <a:ea typeface="Raleway Thin"/>
              <a:cs typeface="Raleway Thin"/>
              <a:sym typeface="Raleway Thin"/>
            </a:endParaRPr>
          </a:p>
        </p:txBody>
      </p:sp>
      <p:cxnSp>
        <p:nvCxnSpPr>
          <p:cNvPr id="6" name="Conector recto 5"/>
          <p:cNvCxnSpPr/>
          <p:nvPr/>
        </p:nvCxnSpPr>
        <p:spPr>
          <a:xfrm>
            <a:off x="5977719" y="1665027"/>
            <a:ext cx="0" cy="373948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Tabla 3"/>
          <p:cNvGraphicFramePr>
            <a:graphicFrameLocks noGrp="1"/>
          </p:cNvGraphicFramePr>
          <p:nvPr>
            <p:extLst>
              <p:ext uri="{D42A27DB-BD31-4B8C-83A1-F6EECF244321}">
                <p14:modId xmlns:p14="http://schemas.microsoft.com/office/powerpoint/2010/main" val="2197146572"/>
              </p:ext>
            </p:extLst>
          </p:nvPr>
        </p:nvGraphicFramePr>
        <p:xfrm>
          <a:off x="7310094" y="2497536"/>
          <a:ext cx="2278383" cy="2225040"/>
        </p:xfrm>
        <a:graphic>
          <a:graphicData uri="http://schemas.openxmlformats.org/drawingml/2006/table">
            <a:tbl>
              <a:tblPr firstRow="1" bandRow="1">
                <a:tableStyleId>{284E427A-3D55-4303-BF80-6455036E1DE7}</a:tableStyleId>
              </a:tblPr>
              <a:tblGrid>
                <a:gridCol w="330518"/>
                <a:gridCol w="428943"/>
                <a:gridCol w="428943"/>
                <a:gridCol w="330518"/>
                <a:gridCol w="428943"/>
                <a:gridCol w="330518"/>
              </a:tblGrid>
              <a:tr h="370840">
                <a:tc>
                  <a:txBody>
                    <a:bodyPr/>
                    <a:lstStyle/>
                    <a:p>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2</a:t>
                      </a:r>
                      <a:endParaRPr lang="es-AR" dirty="0"/>
                    </a:p>
                  </a:txBody>
                  <a:tcPr/>
                </a:tc>
                <a:tc>
                  <a:txBody>
                    <a:bodyPr/>
                    <a:lstStyle/>
                    <a:p>
                      <a:r>
                        <a:rPr lang="es-AR" dirty="0" smtClean="0"/>
                        <a:t>3</a:t>
                      </a:r>
                      <a:endParaRPr lang="es-AR" dirty="0"/>
                    </a:p>
                  </a:txBody>
                  <a:tcPr/>
                </a:tc>
                <a:tc>
                  <a:txBody>
                    <a:bodyPr/>
                    <a:lstStyle/>
                    <a:p>
                      <a:r>
                        <a:rPr lang="es-AR" dirty="0" smtClean="0"/>
                        <a:t>4</a:t>
                      </a:r>
                      <a:endParaRPr lang="es-AR" dirty="0"/>
                    </a:p>
                  </a:txBody>
                  <a:tcPr/>
                </a:tc>
              </a:tr>
              <a:tr h="370840">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8</a:t>
                      </a:r>
                      <a:endParaRPr lang="es-AR" dirty="0"/>
                    </a:p>
                  </a:txBody>
                  <a:tcPr/>
                </a:tc>
                <a:tc>
                  <a:txBody>
                    <a:bodyPr/>
                    <a:lstStyle/>
                    <a:p>
                      <a:r>
                        <a:rPr lang="es-AR" dirty="0" smtClean="0"/>
                        <a:t>9</a:t>
                      </a:r>
                      <a:endParaRPr lang="es-AR" dirty="0"/>
                    </a:p>
                  </a:txBody>
                  <a:tcPr/>
                </a:tc>
                <a:tc>
                  <a:txBody>
                    <a:bodyPr/>
                    <a:lstStyle/>
                    <a:p>
                      <a:r>
                        <a:rPr lang="es-AR" dirty="0" smtClean="0"/>
                        <a:t>5</a:t>
                      </a:r>
                      <a:endParaRPr lang="es-AR" dirty="0"/>
                    </a:p>
                  </a:txBody>
                  <a:tcPr/>
                </a:tc>
                <a:tc>
                  <a:txBody>
                    <a:bodyPr/>
                    <a:lstStyle/>
                    <a:p>
                      <a:r>
                        <a:rPr lang="es-AR" dirty="0" smtClean="0"/>
                        <a:t>7</a:t>
                      </a:r>
                      <a:endParaRPr lang="es-AR" dirty="0"/>
                    </a:p>
                  </a:txBody>
                  <a:tcPr/>
                </a:tc>
              </a:tr>
              <a:tr h="370840">
                <a:tc>
                  <a:txBody>
                    <a:bodyPr/>
                    <a:lstStyle/>
                    <a:p>
                      <a:r>
                        <a:rPr lang="es-AR" dirty="0" smtClean="0"/>
                        <a:t>1</a:t>
                      </a:r>
                      <a:endParaRPr lang="es-AR" dirty="0"/>
                    </a:p>
                  </a:txBody>
                  <a:tcPr/>
                </a:tc>
                <a:tc>
                  <a:txBody>
                    <a:bodyPr/>
                    <a:lstStyle/>
                    <a:p>
                      <a:r>
                        <a:rPr lang="es-AR" dirty="0" smtClean="0"/>
                        <a:t>11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2</a:t>
                      </a:r>
                      <a:endParaRPr lang="es-AR" dirty="0"/>
                    </a:p>
                  </a:txBody>
                  <a:tcPr/>
                </a:tc>
                <a:tc>
                  <a:txBody>
                    <a:bodyPr/>
                    <a:lstStyle/>
                    <a:p>
                      <a:r>
                        <a:rPr lang="es-AR" dirty="0" smtClean="0"/>
                        <a:t>4</a:t>
                      </a:r>
                      <a:endParaRPr lang="es-AR" dirty="0"/>
                    </a:p>
                  </a:txBody>
                  <a:tcPr/>
                </a:tc>
              </a:tr>
              <a:tr h="370840">
                <a:tc>
                  <a:txBody>
                    <a:bodyPr/>
                    <a:lstStyle/>
                    <a:p>
                      <a:r>
                        <a:rPr lang="es-AR" dirty="0" smtClean="0"/>
                        <a:t>2</a:t>
                      </a:r>
                      <a:endParaRPr lang="es-AR" dirty="0"/>
                    </a:p>
                  </a:txBody>
                  <a:tcPr/>
                </a:tc>
                <a:tc>
                  <a:txBody>
                    <a:bodyPr/>
                    <a:lstStyle/>
                    <a:p>
                      <a:r>
                        <a:rPr lang="es-AR" dirty="0" smtClean="0"/>
                        <a:t>11</a:t>
                      </a:r>
                      <a:endParaRPr lang="es-AR" dirty="0"/>
                    </a:p>
                  </a:txBody>
                  <a:tcPr/>
                </a:tc>
                <a:tc>
                  <a:txBody>
                    <a:bodyPr/>
                    <a:lstStyle/>
                    <a:p>
                      <a:r>
                        <a:rPr lang="es-AR" dirty="0" smtClean="0"/>
                        <a:t>19</a:t>
                      </a:r>
                      <a:endParaRPr lang="es-AR" dirty="0"/>
                    </a:p>
                  </a:txBody>
                  <a:tcPr/>
                </a:tc>
                <a:tc>
                  <a:txBody>
                    <a:bodyPr/>
                    <a:lstStyle/>
                    <a:p>
                      <a:r>
                        <a:rPr lang="es-AR" dirty="0" smtClean="0"/>
                        <a:t>0</a:t>
                      </a:r>
                      <a:endParaRPr lang="es-AR" dirty="0"/>
                    </a:p>
                  </a:txBody>
                  <a:tcPr/>
                </a:tc>
                <a:tc>
                  <a:txBody>
                    <a:bodyPr/>
                    <a:lstStyle/>
                    <a:p>
                      <a:r>
                        <a:rPr lang="es-AR" dirty="0" smtClean="0"/>
                        <a:t>16</a:t>
                      </a:r>
                      <a:endParaRPr lang="es-AR" dirty="0"/>
                    </a:p>
                  </a:txBody>
                  <a:tcPr/>
                </a:tc>
                <a:tc>
                  <a:txBody>
                    <a:bodyPr/>
                    <a:lstStyle/>
                    <a:p>
                      <a:r>
                        <a:rPr lang="es-AR" dirty="0" smtClean="0"/>
                        <a:t>4</a:t>
                      </a:r>
                      <a:endParaRPr lang="es-AR" dirty="0"/>
                    </a:p>
                  </a:txBody>
                  <a:tcPr/>
                </a:tc>
              </a:tr>
              <a:tr h="370840">
                <a:tc>
                  <a:txBody>
                    <a:bodyPr/>
                    <a:lstStyle/>
                    <a:p>
                      <a:r>
                        <a:rPr lang="es-AR" dirty="0" smtClean="0"/>
                        <a:t>3</a:t>
                      </a:r>
                      <a:endParaRPr lang="es-AR" dirty="0"/>
                    </a:p>
                  </a:txBody>
                  <a:tcPr/>
                </a:tc>
                <a:tc>
                  <a:txBody>
                    <a:bodyPr/>
                    <a:lstStyle/>
                    <a:p>
                      <a:r>
                        <a:rPr lang="es-AR" dirty="0" smtClean="0"/>
                        <a:t>9</a:t>
                      </a:r>
                      <a:endParaRPr lang="es-AR" dirty="0"/>
                    </a:p>
                  </a:txBody>
                  <a:tcPr/>
                </a:tc>
                <a:tc>
                  <a:txBody>
                    <a:bodyPr/>
                    <a:lstStyle/>
                    <a:p>
                      <a:r>
                        <a:rPr lang="es-AR" dirty="0" smtClean="0"/>
                        <a:t>3</a:t>
                      </a:r>
                      <a:endParaRPr lang="es-AR" dirty="0"/>
                    </a:p>
                  </a:txBody>
                  <a:tcPr/>
                </a:tc>
                <a:tc>
                  <a:txBody>
                    <a:bodyPr/>
                    <a:lstStyle/>
                    <a:p>
                      <a:r>
                        <a:rPr lang="es-AR" dirty="0" smtClean="0"/>
                        <a:t>4</a:t>
                      </a:r>
                      <a:endParaRPr lang="es-AR" dirty="0"/>
                    </a:p>
                  </a:txBody>
                  <a:tcPr/>
                </a:tc>
                <a:tc>
                  <a:txBody>
                    <a:bodyPr/>
                    <a:lstStyle/>
                    <a:p>
                      <a:r>
                        <a:rPr lang="es-AR" dirty="0" smtClean="0"/>
                        <a:t>0</a:t>
                      </a:r>
                      <a:endParaRPr lang="es-AR" dirty="0"/>
                    </a:p>
                  </a:txBody>
                  <a:tcPr/>
                </a:tc>
                <a:tc>
                  <a:txBody>
                    <a:bodyPr/>
                    <a:lstStyle/>
                    <a:p>
                      <a:r>
                        <a:rPr lang="es-AR" dirty="0" smtClean="0"/>
                        <a:t>2</a:t>
                      </a:r>
                      <a:endParaRPr lang="es-AR" dirty="0"/>
                    </a:p>
                  </a:txBody>
                  <a:tcPr/>
                </a:tc>
              </a:tr>
              <a:tr h="370840">
                <a:tc>
                  <a:txBody>
                    <a:bodyPr/>
                    <a:lstStyle/>
                    <a:p>
                      <a:r>
                        <a:rPr lang="es-AR" dirty="0" smtClean="0"/>
                        <a:t>4</a:t>
                      </a:r>
                      <a:endParaRPr lang="es-AR" dirty="0"/>
                    </a:p>
                  </a:txBody>
                  <a:tcPr/>
                </a:tc>
                <a:tc>
                  <a:txBody>
                    <a:bodyPr/>
                    <a:lstStyle/>
                    <a:p>
                      <a:r>
                        <a:rPr lang="es-AR" dirty="0" smtClean="0"/>
                        <a:t>7</a:t>
                      </a:r>
                      <a:endParaRPr lang="es-AR" dirty="0"/>
                    </a:p>
                  </a:txBody>
                  <a:tcPr/>
                </a:tc>
                <a:tc>
                  <a:txBody>
                    <a:bodyPr/>
                    <a:lstStyle/>
                    <a:p>
                      <a:r>
                        <a:rPr lang="es-AR" dirty="0" smtClean="0"/>
                        <a:t>15</a:t>
                      </a:r>
                      <a:endParaRPr lang="es-AR" dirty="0"/>
                    </a:p>
                  </a:txBody>
                  <a:tcPr/>
                </a:tc>
                <a:tc>
                  <a:txBody>
                    <a:bodyPr/>
                    <a:lstStyle/>
                    <a:p>
                      <a:r>
                        <a:rPr lang="es-AR" dirty="0" smtClean="0"/>
                        <a:t>6</a:t>
                      </a:r>
                      <a:endParaRPr lang="es-AR" dirty="0"/>
                    </a:p>
                  </a:txBody>
                  <a:tcPr/>
                </a:tc>
                <a:tc>
                  <a:txBody>
                    <a:bodyPr/>
                    <a:lstStyle/>
                    <a:p>
                      <a:r>
                        <a:rPr lang="es-AR" dirty="0" smtClean="0"/>
                        <a:t>12</a:t>
                      </a:r>
                      <a:endParaRPr lang="es-AR" dirty="0"/>
                    </a:p>
                  </a:txBody>
                  <a:tcPr/>
                </a:tc>
                <a:tc>
                  <a:txBody>
                    <a:bodyPr/>
                    <a:lstStyle/>
                    <a:p>
                      <a:r>
                        <a:rPr lang="es-AR" dirty="0" smtClean="0"/>
                        <a:t>0</a:t>
                      </a:r>
                      <a:endParaRPr lang="es-AR" dirty="0"/>
                    </a:p>
                  </a:txBody>
                  <a:tcPr/>
                </a:tc>
              </a:tr>
            </a:tbl>
          </a:graphicData>
        </a:graphic>
      </p:graphicFrame>
      <p:sp>
        <p:nvSpPr>
          <p:cNvPr id="7" name="CuadroTexto 6"/>
          <p:cNvSpPr txBox="1"/>
          <p:nvPr/>
        </p:nvSpPr>
        <p:spPr>
          <a:xfrm>
            <a:off x="7192371" y="2182583"/>
            <a:ext cx="2513830" cy="307777"/>
          </a:xfrm>
          <a:prstGeom prst="rect">
            <a:avLst/>
          </a:prstGeom>
          <a:noFill/>
        </p:spPr>
        <p:txBody>
          <a:bodyPr wrap="none" rtlCol="0">
            <a:spAutoFit/>
          </a:bodyPr>
          <a:lstStyle/>
          <a:p>
            <a:r>
              <a:rPr lang="es-AR" dirty="0" smtClean="0"/>
              <a:t>Matriz de Distancias mínimas</a:t>
            </a:r>
            <a:endParaRPr lang="es-AR" dirty="0"/>
          </a:p>
        </p:txBody>
      </p:sp>
      <p:sp>
        <p:nvSpPr>
          <p:cNvPr id="8" name="Elipse 7"/>
          <p:cNvSpPr/>
          <p:nvPr/>
        </p:nvSpPr>
        <p:spPr>
          <a:xfrm>
            <a:off x="596888" y="3108321"/>
            <a:ext cx="492536" cy="492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0</a:t>
            </a:r>
            <a:endParaRPr lang="es-AR" dirty="0"/>
          </a:p>
        </p:txBody>
      </p:sp>
      <p:sp>
        <p:nvSpPr>
          <p:cNvPr id="15" name="Elipse 14"/>
          <p:cNvSpPr/>
          <p:nvPr/>
        </p:nvSpPr>
        <p:spPr>
          <a:xfrm>
            <a:off x="1602705" y="1659991"/>
            <a:ext cx="492536" cy="492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1</a:t>
            </a:r>
            <a:endParaRPr lang="es-AR" dirty="0"/>
          </a:p>
        </p:txBody>
      </p:sp>
      <p:sp>
        <p:nvSpPr>
          <p:cNvPr id="16" name="Elipse 15"/>
          <p:cNvSpPr/>
          <p:nvPr/>
        </p:nvSpPr>
        <p:spPr>
          <a:xfrm>
            <a:off x="1602705" y="4476308"/>
            <a:ext cx="492536" cy="492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3</a:t>
            </a:r>
            <a:endParaRPr lang="es-AR" dirty="0"/>
          </a:p>
        </p:txBody>
      </p:sp>
      <p:sp>
        <p:nvSpPr>
          <p:cNvPr id="17" name="Elipse 16"/>
          <p:cNvSpPr/>
          <p:nvPr/>
        </p:nvSpPr>
        <p:spPr>
          <a:xfrm>
            <a:off x="3795351" y="1659991"/>
            <a:ext cx="492536" cy="492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2</a:t>
            </a:r>
            <a:endParaRPr lang="es-AR" dirty="0"/>
          </a:p>
        </p:txBody>
      </p:sp>
      <p:sp>
        <p:nvSpPr>
          <p:cNvPr id="18" name="Elipse 17"/>
          <p:cNvSpPr/>
          <p:nvPr/>
        </p:nvSpPr>
        <p:spPr>
          <a:xfrm>
            <a:off x="3795351" y="4476308"/>
            <a:ext cx="492536" cy="492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4</a:t>
            </a:r>
            <a:endParaRPr lang="es-AR" dirty="0"/>
          </a:p>
        </p:txBody>
      </p:sp>
      <p:cxnSp>
        <p:nvCxnSpPr>
          <p:cNvPr id="10" name="Conector recto de flecha 9"/>
          <p:cNvCxnSpPr/>
          <p:nvPr/>
        </p:nvCxnSpPr>
        <p:spPr>
          <a:xfrm>
            <a:off x="1089424" y="3600857"/>
            <a:ext cx="616546" cy="875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2146551" y="4722576"/>
            <a:ext cx="159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2146551" y="1911138"/>
            <a:ext cx="159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endCxn id="16" idx="0"/>
          </p:cNvCxnSpPr>
          <p:nvPr/>
        </p:nvCxnSpPr>
        <p:spPr>
          <a:xfrm>
            <a:off x="1786968" y="2195138"/>
            <a:ext cx="62005" cy="228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3943314" y="2195138"/>
            <a:ext cx="62005" cy="228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V="1">
            <a:off x="1925537" y="2195138"/>
            <a:ext cx="0" cy="228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H="1" flipV="1">
            <a:off x="4041619" y="2195138"/>
            <a:ext cx="108503" cy="228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995023" y="4038582"/>
            <a:ext cx="402674" cy="307777"/>
          </a:xfrm>
          <a:prstGeom prst="rect">
            <a:avLst/>
          </a:prstGeom>
          <a:noFill/>
        </p:spPr>
        <p:txBody>
          <a:bodyPr wrap="none" rtlCol="0">
            <a:spAutoFit/>
          </a:bodyPr>
          <a:lstStyle/>
          <a:p>
            <a:r>
              <a:rPr lang="es-AR" dirty="0" smtClean="0"/>
              <a:t>(5)</a:t>
            </a:r>
            <a:endParaRPr lang="es-AR" dirty="0"/>
          </a:p>
        </p:txBody>
      </p:sp>
      <p:sp>
        <p:nvSpPr>
          <p:cNvPr id="36" name="CuadroTexto 35"/>
          <p:cNvSpPr txBox="1"/>
          <p:nvPr/>
        </p:nvSpPr>
        <p:spPr>
          <a:xfrm>
            <a:off x="2823823" y="4754401"/>
            <a:ext cx="402674" cy="307777"/>
          </a:xfrm>
          <a:prstGeom prst="rect">
            <a:avLst/>
          </a:prstGeom>
          <a:noFill/>
        </p:spPr>
        <p:txBody>
          <a:bodyPr wrap="none" rtlCol="0">
            <a:spAutoFit/>
          </a:bodyPr>
          <a:lstStyle/>
          <a:p>
            <a:r>
              <a:rPr lang="es-AR" dirty="0" smtClean="0"/>
              <a:t>(2)</a:t>
            </a:r>
            <a:endParaRPr lang="es-AR" dirty="0"/>
          </a:p>
        </p:txBody>
      </p:sp>
      <p:sp>
        <p:nvSpPr>
          <p:cNvPr id="38" name="CuadroTexto 37"/>
          <p:cNvSpPr txBox="1"/>
          <p:nvPr/>
        </p:nvSpPr>
        <p:spPr>
          <a:xfrm>
            <a:off x="3572274" y="2993840"/>
            <a:ext cx="402674" cy="307777"/>
          </a:xfrm>
          <a:prstGeom prst="rect">
            <a:avLst/>
          </a:prstGeom>
          <a:noFill/>
        </p:spPr>
        <p:txBody>
          <a:bodyPr wrap="none" rtlCol="0">
            <a:spAutoFit/>
          </a:bodyPr>
          <a:lstStyle/>
          <a:p>
            <a:r>
              <a:rPr lang="es-AR" dirty="0" smtClean="0"/>
              <a:t>(4)</a:t>
            </a:r>
            <a:endParaRPr lang="es-AR" dirty="0"/>
          </a:p>
        </p:txBody>
      </p:sp>
      <p:sp>
        <p:nvSpPr>
          <p:cNvPr id="39" name="CuadroTexto 38"/>
          <p:cNvSpPr txBox="1"/>
          <p:nvPr/>
        </p:nvSpPr>
        <p:spPr>
          <a:xfrm>
            <a:off x="4118184" y="2993840"/>
            <a:ext cx="402674" cy="307777"/>
          </a:xfrm>
          <a:prstGeom prst="rect">
            <a:avLst/>
          </a:prstGeom>
          <a:noFill/>
        </p:spPr>
        <p:txBody>
          <a:bodyPr wrap="none" rtlCol="0">
            <a:spAutoFit/>
          </a:bodyPr>
          <a:lstStyle/>
          <a:p>
            <a:r>
              <a:rPr lang="es-AR" dirty="0" smtClean="0"/>
              <a:t>(6)</a:t>
            </a:r>
            <a:endParaRPr lang="es-AR" dirty="0"/>
          </a:p>
        </p:txBody>
      </p:sp>
      <p:sp>
        <p:nvSpPr>
          <p:cNvPr id="40" name="CuadroTexto 39"/>
          <p:cNvSpPr txBox="1"/>
          <p:nvPr/>
        </p:nvSpPr>
        <p:spPr>
          <a:xfrm>
            <a:off x="1374985" y="2993840"/>
            <a:ext cx="402674" cy="307777"/>
          </a:xfrm>
          <a:prstGeom prst="rect">
            <a:avLst/>
          </a:prstGeom>
          <a:noFill/>
        </p:spPr>
        <p:txBody>
          <a:bodyPr wrap="none" rtlCol="0">
            <a:spAutoFit/>
          </a:bodyPr>
          <a:lstStyle/>
          <a:p>
            <a:r>
              <a:rPr lang="es-AR" dirty="0" smtClean="0"/>
              <a:t>(2)</a:t>
            </a:r>
            <a:endParaRPr lang="es-AR" dirty="0"/>
          </a:p>
        </p:txBody>
      </p:sp>
      <p:sp>
        <p:nvSpPr>
          <p:cNvPr id="41" name="CuadroTexto 40"/>
          <p:cNvSpPr txBox="1"/>
          <p:nvPr/>
        </p:nvSpPr>
        <p:spPr>
          <a:xfrm>
            <a:off x="1989135" y="2993840"/>
            <a:ext cx="402674" cy="307777"/>
          </a:xfrm>
          <a:prstGeom prst="rect">
            <a:avLst/>
          </a:prstGeom>
          <a:noFill/>
        </p:spPr>
        <p:txBody>
          <a:bodyPr wrap="none" rtlCol="0">
            <a:spAutoFit/>
          </a:bodyPr>
          <a:lstStyle/>
          <a:p>
            <a:r>
              <a:rPr lang="es-AR" dirty="0" smtClean="0"/>
              <a:t>(3)</a:t>
            </a:r>
            <a:endParaRPr lang="es-AR" dirty="0"/>
          </a:p>
        </p:txBody>
      </p:sp>
      <p:sp>
        <p:nvSpPr>
          <p:cNvPr id="42" name="CuadroTexto 41"/>
          <p:cNvSpPr txBox="1"/>
          <p:nvPr/>
        </p:nvSpPr>
        <p:spPr>
          <a:xfrm>
            <a:off x="2823823" y="1574472"/>
            <a:ext cx="402674" cy="307777"/>
          </a:xfrm>
          <a:prstGeom prst="rect">
            <a:avLst/>
          </a:prstGeom>
          <a:noFill/>
        </p:spPr>
        <p:txBody>
          <a:bodyPr wrap="none" rtlCol="0">
            <a:spAutoFit/>
          </a:bodyPr>
          <a:lstStyle/>
          <a:p>
            <a:r>
              <a:rPr lang="es-AR" dirty="0" smtClean="0"/>
              <a:t>(1)</a:t>
            </a:r>
            <a:endParaRPr lang="es-AR" dirty="0"/>
          </a:p>
        </p:txBody>
      </p:sp>
      <p:cxnSp>
        <p:nvCxnSpPr>
          <p:cNvPr id="224" name="Conector recto de flecha 223"/>
          <p:cNvCxnSpPr>
            <a:stCxn id="18" idx="1"/>
          </p:cNvCxnSpPr>
          <p:nvPr/>
        </p:nvCxnSpPr>
        <p:spPr>
          <a:xfrm flipH="1" flipV="1">
            <a:off x="1196360" y="3354589"/>
            <a:ext cx="2671121" cy="119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uadroTexto 44"/>
          <p:cNvSpPr txBox="1"/>
          <p:nvPr/>
        </p:nvSpPr>
        <p:spPr>
          <a:xfrm>
            <a:off x="2823823" y="3730818"/>
            <a:ext cx="402674" cy="307777"/>
          </a:xfrm>
          <a:prstGeom prst="rect">
            <a:avLst/>
          </a:prstGeom>
          <a:noFill/>
        </p:spPr>
        <p:txBody>
          <a:bodyPr wrap="none" rtlCol="0">
            <a:spAutoFit/>
          </a:bodyPr>
          <a:lstStyle/>
          <a:p>
            <a:r>
              <a:rPr lang="es-AR" dirty="0" smtClean="0"/>
              <a:t>(7)</a:t>
            </a:r>
            <a:endParaRPr lang="es-AR" dirty="0"/>
          </a:p>
        </p:txBody>
      </p:sp>
    </p:spTree>
    <p:extLst>
      <p:ext uri="{BB962C8B-B14F-4D97-AF65-F5344CB8AC3E}">
        <p14:creationId xmlns:p14="http://schemas.microsoft.com/office/powerpoint/2010/main" val="194097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smtClean="0">
                <a:solidFill>
                  <a:srgbClr val="FFFFFF"/>
                </a:solidFill>
                <a:latin typeface="Raleway Thin"/>
                <a:ea typeface="Raleway Thin"/>
                <a:cs typeface="Raleway Thin"/>
                <a:sym typeface="Raleway Thin"/>
              </a:rPr>
              <a:t>El problema del viajante y </a:t>
            </a:r>
            <a:r>
              <a:rPr lang="pt-BR" sz="2800" dirty="0">
                <a:solidFill>
                  <a:srgbClr val="FFFFFF"/>
                </a:solidFill>
                <a:latin typeface="Raleway Thin"/>
                <a:ea typeface="Raleway Thin"/>
                <a:cs typeface="Raleway Thin"/>
                <a:sym typeface="Raleway Thin"/>
              </a:rPr>
              <a:t>Algoritmos de </a:t>
            </a:r>
            <a:r>
              <a:rPr lang="pt-BR" sz="2800" dirty="0" err="1">
                <a:solidFill>
                  <a:srgbClr val="FFFFFF"/>
                </a:solidFill>
                <a:latin typeface="Raleway Thin"/>
                <a:ea typeface="Raleway Thin"/>
                <a:cs typeface="Raleway Thin"/>
                <a:sym typeface="Raleway Thin"/>
              </a:rPr>
              <a:t>colonias</a:t>
            </a:r>
            <a:r>
              <a:rPr lang="pt-BR" sz="2800" dirty="0">
                <a:solidFill>
                  <a:srgbClr val="FFFFFF"/>
                </a:solidFill>
                <a:latin typeface="Raleway Thin"/>
                <a:ea typeface="Raleway Thin"/>
                <a:cs typeface="Raleway Thin"/>
                <a:sym typeface="Raleway Thin"/>
              </a:rPr>
              <a:t> de </a:t>
            </a:r>
            <a:r>
              <a:rPr lang="pt-BR" sz="2800" dirty="0" err="1">
                <a:solidFill>
                  <a:srgbClr val="FFFFFF"/>
                </a:solidFill>
                <a:latin typeface="Raleway Thin"/>
                <a:ea typeface="Raleway Thin"/>
                <a:cs typeface="Raleway Thin"/>
                <a:sym typeface="Raleway Thin"/>
              </a:rPr>
              <a:t>hormigas</a:t>
            </a:r>
            <a:r>
              <a:rPr lang="pt-BR" sz="2800" dirty="0">
                <a:solidFill>
                  <a:srgbClr val="FFFFFF"/>
                </a:solidFill>
                <a:latin typeface="Raleway Thin"/>
                <a:ea typeface="Raleway Thin"/>
                <a:cs typeface="Raleway Thin"/>
                <a:sym typeface="Raleway Thin"/>
              </a:rPr>
              <a:t>.</a:t>
            </a:r>
          </a:p>
          <a:p>
            <a:pPr lvl="0">
              <a:buSzPts val="3200"/>
            </a:pPr>
            <a:endParaRPr lang="es-AR" sz="3200" dirty="0">
              <a:solidFill>
                <a:srgbClr val="FFFFFF"/>
              </a:solidFill>
              <a:latin typeface="Raleway Thin"/>
              <a:ea typeface="Raleway Thin"/>
              <a:cs typeface="Raleway Thin"/>
              <a:sym typeface="Raleway Thin"/>
            </a:endParaRPr>
          </a:p>
        </p:txBody>
      </p:sp>
      <p:sp>
        <p:nvSpPr>
          <p:cNvPr id="5" name="Rectángulo 4"/>
          <p:cNvSpPr/>
          <p:nvPr/>
        </p:nvSpPr>
        <p:spPr>
          <a:xfrm>
            <a:off x="287234" y="1161484"/>
            <a:ext cx="11614246" cy="5940088"/>
          </a:xfrm>
          <a:prstGeom prst="rect">
            <a:avLst/>
          </a:prstGeom>
        </p:spPr>
        <p:txBody>
          <a:bodyPr wrap="square">
            <a:spAutoFit/>
          </a:bodyPr>
          <a:lstStyle/>
          <a:p>
            <a:r>
              <a:rPr lang="es-AR" sz="2000" b="1" dirty="0" smtClean="0"/>
              <a:t>El </a:t>
            </a:r>
            <a:r>
              <a:rPr lang="es-AR" sz="2000" b="1" dirty="0"/>
              <a:t>problema del viajante </a:t>
            </a:r>
            <a:r>
              <a:rPr lang="es-AR" sz="2000" dirty="0"/>
              <a:t>consiste en encontrar la ruta más corta que debe llevar a cabo un vendedor que, comenzando por un ciudad de origen visite un determinado y preestablecido conjunto de ciudades y vuelva a la ciudad original, con la restricción de que por cada ciudad sólo pase una vez</a:t>
            </a:r>
            <a:r>
              <a:rPr lang="es-AR" sz="2000" dirty="0" smtClean="0"/>
              <a:t>.</a:t>
            </a:r>
          </a:p>
          <a:p>
            <a:endParaRPr lang="es-AR" sz="2000" dirty="0"/>
          </a:p>
          <a:p>
            <a:r>
              <a:rPr lang="es-AR" sz="2000" dirty="0"/>
              <a:t>El problema fue formulado por primera vez en 1930 y es uno de los problemas de optimización más estudiados. Es usado como prueba para muchos métodos de optimización. Aunque el problema es computacionalmente complejo, se conoce gran cantidad de heurísticas y métodos exactos, así que es posible resolver planteamientos concretos del problema desde cien hasta miles de ciudades</a:t>
            </a:r>
            <a:r>
              <a:rPr lang="es-AR" sz="2000" dirty="0" smtClean="0"/>
              <a:t>.</a:t>
            </a:r>
          </a:p>
          <a:p>
            <a:endParaRPr lang="es-AR" sz="2000" dirty="0"/>
          </a:p>
          <a:p>
            <a:r>
              <a:rPr lang="es-AR" sz="2000" b="1" dirty="0"/>
              <a:t>Como un problema de </a:t>
            </a:r>
            <a:r>
              <a:rPr lang="es-AR" sz="2000" b="1" dirty="0" smtClean="0"/>
              <a:t>grafos</a:t>
            </a:r>
          </a:p>
          <a:p>
            <a:endParaRPr lang="es-AR" sz="2000" dirty="0"/>
          </a:p>
          <a:p>
            <a:r>
              <a:rPr lang="es-AR" sz="2000" dirty="0"/>
              <a:t>El TSP puede ser modelado como un grafo ponderado no dirigido, de manera que las ciudades sean los vértices del grafo, los caminos son las aristas y las distancias de los caminos son los pesos de las aristas. Esto es un problema de minimización que comienza y termina en un vértice específico y se visita el resto de los vértices exactamente una vez. Con frecuencia, el modelo es un grafo completo (cada par de vértices es conectado por una arista). Si no existe camino entre un par de ciudades, se añade arbitrariamente una arista larga para completar el grafo sin afectar el recorrido óptimo.</a:t>
            </a:r>
          </a:p>
          <a:p>
            <a:endParaRPr lang="es-AR" sz="2000" dirty="0" smtClean="0"/>
          </a:p>
        </p:txBody>
      </p:sp>
    </p:spTree>
    <p:extLst>
      <p:ext uri="{BB962C8B-B14F-4D97-AF65-F5344CB8AC3E}">
        <p14:creationId xmlns:p14="http://schemas.microsoft.com/office/powerpoint/2010/main" val="144677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p:nvPr/>
        </p:nvSpPr>
        <p:spPr>
          <a:xfrm>
            <a:off x="125" y="0"/>
            <a:ext cx="12188700" cy="6858000"/>
          </a:xfrm>
          <a:prstGeom prst="rect">
            <a:avLst/>
          </a:prstGeom>
          <a:solidFill>
            <a:srgbClr val="32AAAF"/>
          </a:solidFill>
          <a:ln>
            <a:noFill/>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800"/>
            </a:pPr>
            <a:endParaRPr sz="1800" b="0" i="0" u="none" strike="noStrike" cap="none" dirty="0">
              <a:solidFill>
                <a:schemeClr val="lt1"/>
              </a:solidFill>
              <a:latin typeface="Calibri"/>
              <a:ea typeface="Calibri"/>
              <a:cs typeface="Calibri"/>
              <a:sym typeface="Calibri"/>
            </a:endParaRPr>
          </a:p>
        </p:txBody>
      </p:sp>
      <p:pic>
        <p:nvPicPr>
          <p:cNvPr id="332" name="Google Shape;332;p23" descr="Fondo Pregunta.png"/>
          <p:cNvPicPr preferRelativeResize="0"/>
          <p:nvPr/>
        </p:nvPicPr>
        <p:blipFill rotWithShape="1">
          <a:blip r:embed="rId3">
            <a:alphaModFix/>
          </a:blip>
          <a:srcRect/>
          <a:stretch/>
        </p:blipFill>
        <p:spPr>
          <a:xfrm>
            <a:off x="0" y="0"/>
            <a:ext cx="12185906" cy="2615185"/>
          </a:xfrm>
          <a:prstGeom prst="rect">
            <a:avLst/>
          </a:prstGeom>
          <a:noFill/>
          <a:ln>
            <a:noFill/>
          </a:ln>
        </p:spPr>
      </p:pic>
      <p:sp>
        <p:nvSpPr>
          <p:cNvPr id="333" name="Google Shape;333;p23"/>
          <p:cNvSpPr txBox="1"/>
          <p:nvPr/>
        </p:nvSpPr>
        <p:spPr>
          <a:xfrm>
            <a:off x="-2966151" y="922842"/>
            <a:ext cx="11833800" cy="769500"/>
          </a:xfrm>
          <a:prstGeom prst="rect">
            <a:avLst/>
          </a:prstGeom>
          <a:noFill/>
          <a:ln>
            <a:noFill/>
          </a:ln>
        </p:spPr>
        <p:txBody>
          <a:bodyPr spcFirstLastPara="1" wrap="square" lIns="91425" tIns="45700" rIns="91425" bIns="45700" anchor="t" anchorCtr="0">
            <a:noAutofit/>
          </a:bodyPr>
          <a:lstStyle/>
          <a:p>
            <a:pPr lvl="0" algn="ctr">
              <a:buSzPts val="4400"/>
            </a:pPr>
            <a:r>
              <a:rPr lang="es-AR" sz="4400" b="1" dirty="0">
                <a:solidFill>
                  <a:schemeClr val="lt1"/>
                </a:solidFill>
                <a:latin typeface="Raleway"/>
                <a:ea typeface="Raleway"/>
                <a:cs typeface="Raleway"/>
                <a:sym typeface="Raleway"/>
              </a:rPr>
              <a:t>Unidad 4: grafos</a:t>
            </a:r>
          </a:p>
        </p:txBody>
      </p:sp>
      <p:sp>
        <p:nvSpPr>
          <p:cNvPr id="334" name="Google Shape;334;p23"/>
          <p:cNvSpPr/>
          <p:nvPr/>
        </p:nvSpPr>
        <p:spPr>
          <a:xfrm>
            <a:off x="5925961" y="4312499"/>
            <a:ext cx="336900" cy="120900"/>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333;p23"/>
          <p:cNvSpPr txBox="1"/>
          <p:nvPr/>
        </p:nvSpPr>
        <p:spPr>
          <a:xfrm>
            <a:off x="663457" y="1889236"/>
            <a:ext cx="9449534" cy="769500"/>
          </a:xfrm>
          <a:prstGeom prst="rect">
            <a:avLst/>
          </a:prstGeom>
          <a:noFill/>
          <a:ln>
            <a:noFill/>
          </a:ln>
        </p:spPr>
        <p:txBody>
          <a:bodyPr spcFirstLastPara="1" wrap="square" lIns="91425" tIns="45700" rIns="91425" bIns="45700" anchor="t" anchorCtr="0">
            <a:noAutofit/>
          </a:bodyPr>
          <a:lstStyle/>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Grafos: Definición.</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Caminos y conectividad.</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Estructuras de datos para grafos.</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Caminos mínimos.</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Árboles.</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Problema de la ruta más corta.</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Algoritmo de </a:t>
            </a:r>
            <a:r>
              <a:rPr lang="es-AR" sz="2600" b="1" dirty="0" err="1">
                <a:solidFill>
                  <a:schemeClr val="bg1"/>
                </a:solidFill>
                <a:latin typeface="Raleway"/>
                <a:ea typeface="Raleway"/>
                <a:cs typeface="Raleway"/>
              </a:rPr>
              <a:t>Dijkstra</a:t>
            </a:r>
            <a:r>
              <a:rPr lang="es-AR" sz="2600" b="1" dirty="0">
                <a:solidFill>
                  <a:schemeClr val="bg1"/>
                </a:solidFill>
                <a:latin typeface="Raleway"/>
                <a:ea typeface="Raleway"/>
                <a:cs typeface="Raleway"/>
              </a:rPr>
              <a:t>.</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Algoritmo de Floyd.</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Algoritmo A*.</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Camino </a:t>
            </a:r>
            <a:r>
              <a:rPr lang="es-AR" sz="2600" b="1" dirty="0" err="1">
                <a:solidFill>
                  <a:schemeClr val="bg1"/>
                </a:solidFill>
                <a:latin typeface="Raleway"/>
                <a:ea typeface="Raleway"/>
                <a:cs typeface="Raleway"/>
              </a:rPr>
              <a:t>Hamiltoniano</a:t>
            </a:r>
            <a:r>
              <a:rPr lang="es-AR" sz="2600" b="1" dirty="0">
                <a:solidFill>
                  <a:schemeClr val="bg1"/>
                </a:solidFill>
                <a:latin typeface="Raleway"/>
                <a:ea typeface="Raleway"/>
                <a:cs typeface="Raleway"/>
              </a:rPr>
              <a:t>.</a:t>
            </a:r>
          </a:p>
          <a:p>
            <a:pPr marL="457200" indent="-457200">
              <a:buClr>
                <a:schemeClr val="bg1"/>
              </a:buClr>
              <a:buSzPts val="4400"/>
              <a:buFont typeface="Arial" panose="020B0604020202020204" pitchFamily="34" charset="0"/>
              <a:buChar char="•"/>
            </a:pPr>
            <a:r>
              <a:rPr lang="es-AR" sz="2600" b="1" dirty="0">
                <a:solidFill>
                  <a:schemeClr val="bg1"/>
                </a:solidFill>
                <a:latin typeface="Raleway"/>
                <a:ea typeface="Raleway"/>
                <a:cs typeface="Raleway"/>
              </a:rPr>
              <a:t>Algoritmos de colonias de hormigas.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smtClean="0">
                <a:solidFill>
                  <a:srgbClr val="FFFFFF"/>
                </a:solidFill>
                <a:latin typeface="Raleway Thin"/>
                <a:ea typeface="Raleway Thin"/>
                <a:cs typeface="Raleway Thin"/>
                <a:sym typeface="Raleway Thin"/>
              </a:rPr>
              <a:t>El problema del viajante</a:t>
            </a:r>
            <a:endParaRPr lang="es-AR" sz="3200" dirty="0">
              <a:solidFill>
                <a:srgbClr val="FFFFFF"/>
              </a:solidFill>
              <a:latin typeface="Raleway Thin"/>
              <a:ea typeface="Raleway Thin"/>
              <a:cs typeface="Raleway Thin"/>
              <a:sym typeface="Raleway Thin"/>
            </a:endParaRPr>
          </a:p>
        </p:txBody>
      </p:sp>
      <p:sp>
        <p:nvSpPr>
          <p:cNvPr id="5" name="Rectángulo 4"/>
          <p:cNvSpPr/>
          <p:nvPr/>
        </p:nvSpPr>
        <p:spPr>
          <a:xfrm>
            <a:off x="287234" y="1161484"/>
            <a:ext cx="11614246" cy="5940088"/>
          </a:xfrm>
          <a:prstGeom prst="rect">
            <a:avLst/>
          </a:prstGeom>
        </p:spPr>
        <p:txBody>
          <a:bodyPr wrap="square">
            <a:spAutoFit/>
          </a:bodyPr>
          <a:lstStyle/>
          <a:p>
            <a:r>
              <a:rPr lang="es-AR" sz="2000" b="1" dirty="0" smtClean="0"/>
              <a:t>El </a:t>
            </a:r>
            <a:r>
              <a:rPr lang="es-AR" sz="2000" b="1" dirty="0"/>
              <a:t>problema del viajante </a:t>
            </a:r>
            <a:r>
              <a:rPr lang="es-AR" sz="2000" dirty="0"/>
              <a:t>consiste en encontrar la ruta más corta que debe llevar a cabo un vendedor que, comenzando por un ciudad de origen visite un determinado y preestablecido conjunto de ciudades y vuelva a la ciudad original, con la restricción de que por cada ciudad sólo pase una vez</a:t>
            </a:r>
            <a:r>
              <a:rPr lang="es-AR" sz="2000" dirty="0" smtClean="0"/>
              <a:t>.</a:t>
            </a:r>
          </a:p>
          <a:p>
            <a:endParaRPr lang="es-AR" sz="2000" dirty="0"/>
          </a:p>
          <a:p>
            <a:r>
              <a:rPr lang="es-AR" sz="2000" dirty="0"/>
              <a:t>El problema fue formulado por primera vez en 1930 y es uno de los problemas de optimización más estudiados. Es usado como prueba para muchos métodos de optimización. Aunque el problema es computacionalmente complejo, se conoce gran cantidad de heurísticas y métodos exactos, así que es posible resolver planteamientos concretos del problema desde cien hasta miles de ciudades</a:t>
            </a:r>
            <a:r>
              <a:rPr lang="es-AR" sz="2000" dirty="0" smtClean="0"/>
              <a:t>.</a:t>
            </a:r>
          </a:p>
          <a:p>
            <a:endParaRPr lang="es-AR" sz="2000" dirty="0"/>
          </a:p>
          <a:p>
            <a:r>
              <a:rPr lang="es-AR" sz="2000" b="1" dirty="0"/>
              <a:t>Como un problema de </a:t>
            </a:r>
            <a:r>
              <a:rPr lang="es-AR" sz="2000" b="1" dirty="0" smtClean="0"/>
              <a:t>grafos</a:t>
            </a:r>
          </a:p>
          <a:p>
            <a:endParaRPr lang="es-AR" sz="2000" dirty="0"/>
          </a:p>
          <a:p>
            <a:r>
              <a:rPr lang="es-AR" sz="2000" dirty="0"/>
              <a:t>El TSP puede ser modelado como un grafo ponderado no dirigido, de manera que las ciudades sean los vértices del grafo, los caminos son las aristas y las distancias de los caminos son los pesos de las aristas. Esto es un problema de minimización que comienza y termina en un vértice específico y se visita el resto de los vértices exactamente una vez. Con frecuencia, el modelo es un grafo completo (cada par de vértices es conectado por una arista). Si no existe camino entre un par de ciudades, se añade arbitrariamente una arista larga para completar el grafo sin afectar el recorrido óptimo.</a:t>
            </a:r>
          </a:p>
          <a:p>
            <a:endParaRPr lang="es-AR" sz="2000" dirty="0" smtClean="0"/>
          </a:p>
        </p:txBody>
      </p:sp>
    </p:spTree>
    <p:extLst>
      <p:ext uri="{BB962C8B-B14F-4D97-AF65-F5344CB8AC3E}">
        <p14:creationId xmlns:p14="http://schemas.microsoft.com/office/powerpoint/2010/main" val="182447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a:solidFill>
                  <a:srgbClr val="FFFFFF"/>
                </a:solidFill>
                <a:latin typeface="Raleway Thin"/>
                <a:ea typeface="Raleway Thin"/>
                <a:cs typeface="Raleway Thin"/>
                <a:sym typeface="Raleway Thin"/>
              </a:rPr>
              <a:t>Algoritmo de Optimización por Colonias de Hormigas</a:t>
            </a:r>
          </a:p>
        </p:txBody>
      </p:sp>
      <p:sp>
        <p:nvSpPr>
          <p:cNvPr id="5" name="Rectángulo 4"/>
          <p:cNvSpPr/>
          <p:nvPr/>
        </p:nvSpPr>
        <p:spPr>
          <a:xfrm>
            <a:off x="287234" y="1161484"/>
            <a:ext cx="11614246" cy="3170099"/>
          </a:xfrm>
          <a:prstGeom prst="rect">
            <a:avLst/>
          </a:prstGeom>
        </p:spPr>
        <p:txBody>
          <a:bodyPr wrap="square">
            <a:spAutoFit/>
          </a:bodyPr>
          <a:lstStyle/>
          <a:p>
            <a:r>
              <a:rPr lang="es-AR" sz="2000" b="1" dirty="0"/>
              <a:t>Los Algoritmos de Optimización por Colonias de Hormigas (ACO) </a:t>
            </a:r>
            <a:r>
              <a:rPr lang="es-AR" sz="2000" dirty="0"/>
              <a:t>son una metodología inspirada en el comportamiento colectivo de las hormigas en su búsqueda de alimentos. </a:t>
            </a:r>
            <a:endParaRPr lang="es-AR" sz="2000" dirty="0" smtClean="0"/>
          </a:p>
          <a:p>
            <a:endParaRPr lang="es-AR" sz="2000" dirty="0"/>
          </a:p>
          <a:p>
            <a:r>
              <a:rPr lang="es-AR" sz="2000" dirty="0"/>
              <a:t>La técnica de colonia de hormigas fue introducida por Marco </a:t>
            </a:r>
            <a:r>
              <a:rPr lang="es-AR" sz="2000" dirty="0" err="1"/>
              <a:t>Dorigo</a:t>
            </a:r>
            <a:r>
              <a:rPr lang="es-AR" sz="2000" dirty="0"/>
              <a:t> en 1992, y se basa en el comportamiento de éstas cuando salen del hormiguero a buscar comida. Las hormigas depositan feromonas por aquellos lugares por donde pasan, de tal forma que cada hormiga cuando sale del  hormiguero en busca de alimento, tiene mayor probabilidad de escoger caminos por los que hayan ido más hormigas anteriormente, es decir, caminos con mayor cantidad de feromonas.</a:t>
            </a:r>
          </a:p>
          <a:p>
            <a:r>
              <a:rPr lang="es-AR" sz="2000" dirty="0"/>
              <a:t> </a:t>
            </a:r>
          </a:p>
          <a:p>
            <a:endParaRPr lang="es-AR" sz="2000" dirty="0"/>
          </a:p>
        </p:txBody>
      </p:sp>
    </p:spTree>
    <p:extLst>
      <p:ext uri="{BB962C8B-B14F-4D97-AF65-F5344CB8AC3E}">
        <p14:creationId xmlns:p14="http://schemas.microsoft.com/office/powerpoint/2010/main" val="2736175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5744"/>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a:solidFill>
                  <a:srgbClr val="FFFFFF"/>
                </a:solidFill>
                <a:latin typeface="Raleway Thin"/>
                <a:ea typeface="Raleway Thin"/>
                <a:cs typeface="Raleway Thin"/>
                <a:sym typeface="Raleway Thin"/>
              </a:rPr>
              <a:t>algoritmos lingüísticos</a:t>
            </a:r>
            <a:endParaRPr lang="es-AR" sz="2800" dirty="0">
              <a:solidFill>
                <a:srgbClr val="FFFFFF"/>
              </a:solidFill>
              <a:latin typeface="Raleway Thin"/>
              <a:ea typeface="Raleway Thin"/>
              <a:cs typeface="Raleway Thin"/>
              <a:sym typeface="Raleway Thin"/>
            </a:endParaRPr>
          </a:p>
        </p:txBody>
      </p:sp>
      <p:sp>
        <p:nvSpPr>
          <p:cNvPr id="5" name="Rectángulo 4"/>
          <p:cNvSpPr/>
          <p:nvPr/>
        </p:nvSpPr>
        <p:spPr>
          <a:xfrm>
            <a:off x="287234" y="1161484"/>
            <a:ext cx="11614246" cy="2246769"/>
          </a:xfrm>
          <a:prstGeom prst="rect">
            <a:avLst/>
          </a:prstGeom>
        </p:spPr>
        <p:txBody>
          <a:bodyPr wrap="square">
            <a:spAutoFit/>
          </a:bodyPr>
          <a:lstStyle/>
          <a:p>
            <a:r>
              <a:rPr lang="es-AR" sz="2000" dirty="0"/>
              <a:t>Considerar un algoritmos de normalización o fonético mejora la performance de las búsquedas y ayuda a detectar posibles errores de </a:t>
            </a:r>
            <a:r>
              <a:rPr lang="es-AR" sz="2000" dirty="0" err="1"/>
              <a:t>tipeo</a:t>
            </a:r>
            <a:r>
              <a:rPr lang="es-AR" sz="2000" dirty="0" smtClean="0"/>
              <a:t>.</a:t>
            </a:r>
          </a:p>
          <a:p>
            <a:endParaRPr lang="es-AR" sz="2000" dirty="0"/>
          </a:p>
          <a:p>
            <a:pPr marL="342900" indent="-342900">
              <a:buFont typeface="Arial" panose="020B0604020202020204" pitchFamily="34" charset="0"/>
              <a:buChar char="•"/>
            </a:pPr>
            <a:r>
              <a:rPr lang="pt-BR" sz="2000" dirty="0"/>
              <a:t>Lopez o Lopes</a:t>
            </a:r>
          </a:p>
          <a:p>
            <a:pPr marL="342900" indent="-342900">
              <a:buFont typeface="Arial" panose="020B0604020202020204" pitchFamily="34" charset="0"/>
              <a:buChar char="•"/>
            </a:pPr>
            <a:r>
              <a:rPr lang="pt-BR" sz="2000" dirty="0"/>
              <a:t>Viviana o </a:t>
            </a:r>
            <a:r>
              <a:rPr lang="pt-BR" sz="2000" dirty="0" err="1"/>
              <a:t>Biviana</a:t>
            </a:r>
            <a:r>
              <a:rPr lang="pt-BR" sz="2000" dirty="0"/>
              <a:t> o </a:t>
            </a:r>
            <a:r>
              <a:rPr lang="pt-BR" sz="2000" dirty="0" err="1"/>
              <a:t>Bibiana</a:t>
            </a:r>
            <a:endParaRPr lang="pt-BR" sz="2000" dirty="0"/>
          </a:p>
          <a:p>
            <a:pPr marL="342900" indent="-342900">
              <a:buFont typeface="Arial" panose="020B0604020202020204" pitchFamily="34" charset="0"/>
              <a:buChar char="•"/>
            </a:pPr>
            <a:r>
              <a:rPr lang="pt-BR" sz="2000" dirty="0" err="1"/>
              <a:t>Nuñez</a:t>
            </a:r>
            <a:r>
              <a:rPr lang="pt-BR" sz="2000" dirty="0"/>
              <a:t> o Nunes</a:t>
            </a:r>
          </a:p>
          <a:p>
            <a:pPr marL="342900" indent="-342900">
              <a:buFont typeface="Arial" panose="020B0604020202020204" pitchFamily="34" charset="0"/>
              <a:buChar char="•"/>
            </a:pPr>
            <a:r>
              <a:rPr lang="pt-BR" sz="2000" dirty="0"/>
              <a:t>Jessica o </a:t>
            </a:r>
            <a:r>
              <a:rPr lang="pt-BR" sz="2000" dirty="0" err="1" smtClean="0"/>
              <a:t>Yésica</a:t>
            </a:r>
            <a:endParaRPr lang="es-AR" sz="2000" dirty="0"/>
          </a:p>
        </p:txBody>
      </p:sp>
      <p:sp>
        <p:nvSpPr>
          <p:cNvPr id="7" name="Rectángulo 6"/>
          <p:cNvSpPr/>
          <p:nvPr/>
        </p:nvSpPr>
        <p:spPr>
          <a:xfrm>
            <a:off x="287234" y="3696937"/>
            <a:ext cx="11023191" cy="1323439"/>
          </a:xfrm>
          <a:prstGeom prst="rect">
            <a:avLst/>
          </a:prstGeom>
        </p:spPr>
        <p:txBody>
          <a:bodyPr wrap="square">
            <a:spAutoFit/>
          </a:bodyPr>
          <a:lstStyle/>
          <a:p>
            <a:pPr lvl="0" eaLnBrk="0" fontAlgn="base" hangingPunct="0">
              <a:spcBef>
                <a:spcPct val="0"/>
              </a:spcBef>
              <a:spcAft>
                <a:spcPct val="0"/>
              </a:spcAft>
              <a:buClrTx/>
            </a:pPr>
            <a:r>
              <a:rPr lang="es-AR" altLang="es-AR" sz="2000" dirty="0"/>
              <a:t>En estos ejemplos si solo tenemos en cuenta la búsqueda por caracteres ASCII nos daría que son palabras totalmente distintas, sin embargo suenan igual y que hayan sido escritas distinto se puede deber a un error de </a:t>
            </a:r>
            <a:r>
              <a:rPr lang="es-AR" altLang="es-AR" sz="2000" dirty="0" err="1"/>
              <a:t>tipeo</a:t>
            </a:r>
            <a:r>
              <a:rPr lang="es-AR" altLang="es-AR" sz="2000" dirty="0"/>
              <a:t>. Esto es mas común de lo que se cree. </a:t>
            </a:r>
            <a:r>
              <a:rPr lang="es-AR" altLang="es-AR" sz="2000" dirty="0"/>
              <a:t>Para ayudarnos con este tipo de problemas </a:t>
            </a:r>
            <a:r>
              <a:rPr lang="es-AR" altLang="es-AR" sz="2000" dirty="0" smtClean="0"/>
              <a:t>existen </a:t>
            </a:r>
            <a:r>
              <a:rPr lang="es-AR" altLang="es-AR" sz="2000" dirty="0"/>
              <a:t>los algoritmos fonéticos.</a:t>
            </a:r>
          </a:p>
        </p:txBody>
      </p:sp>
    </p:spTree>
    <p:extLst>
      <p:ext uri="{BB962C8B-B14F-4D97-AF65-F5344CB8AC3E}">
        <p14:creationId xmlns:p14="http://schemas.microsoft.com/office/powerpoint/2010/main" val="2186886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a:solidFill>
                  <a:srgbClr val="FFFFFF"/>
                </a:solidFill>
                <a:latin typeface="Raleway Thin"/>
                <a:ea typeface="Raleway Thin"/>
                <a:cs typeface="Raleway Thin"/>
                <a:sym typeface="Raleway Thin"/>
              </a:rPr>
              <a:t>algoritmos lingüísticos</a:t>
            </a:r>
            <a:endParaRPr lang="es-AR" sz="2800" dirty="0">
              <a:solidFill>
                <a:srgbClr val="FFFFFF"/>
              </a:solidFill>
              <a:latin typeface="Raleway Thin"/>
              <a:ea typeface="Raleway Thin"/>
              <a:cs typeface="Raleway Thin"/>
              <a:sym typeface="Raleway Thin"/>
            </a:endParaRPr>
          </a:p>
        </p:txBody>
      </p:sp>
      <p:sp>
        <p:nvSpPr>
          <p:cNvPr id="3" name="Rectangle 2"/>
          <p:cNvSpPr>
            <a:spLocks noChangeArrowheads="1"/>
          </p:cNvSpPr>
          <p:nvPr/>
        </p:nvSpPr>
        <p:spPr bwMode="auto">
          <a:xfrm>
            <a:off x="113404" y="918703"/>
            <a:ext cx="11588097"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Soundex</a:t>
            </a:r>
            <a:r>
              <a:rPr kumimoji="0" lang="es-AR" altLang="es-AR" sz="1800" b="1" i="0" u="none" strike="noStrike" cap="none" normalizeH="0" baseline="0" dirty="0" smtClean="0">
                <a:ln>
                  <a:noFill/>
                </a:ln>
                <a:solidFill>
                  <a:srgbClr val="222222"/>
                </a:solidFill>
                <a:effectLst/>
                <a:latin typeface="+mj-lt"/>
                <a:cs typeface="Times New Roman" panose="02020603050405020304" pitchFamily="18" charset="0"/>
              </a:rPr>
              <a:t> </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es tal vez uno de los más conocidos, se basa en qué tan cerca están dos palabras dependiendo de su pronunciación. Uno de los inconvenientes es que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Soundex</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está optimizado para el inglés y no funciona muy bien en español.</a:t>
            </a:r>
            <a:endParaRPr kumimoji="0" lang="es-AR" altLang="es-AR" sz="1800" b="0" i="0" u="none" strike="noStrike" cap="none" normalizeH="0" baseline="0" dirty="0" smtClean="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Levenshtein</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funciona distinto, mide la diferencia entre dos palabras escritas. </a:t>
            </a:r>
            <a:endParaRPr kumimoji="0" lang="es-AR" altLang="es-AR" sz="1800" b="0" i="0" u="none" strike="noStrike" cap="none" normalizeH="0" baseline="0" dirty="0" smtClean="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Needleman-Wunsch</a:t>
            </a:r>
            <a:r>
              <a:rPr kumimoji="0" lang="es-AR" altLang="es-AR" sz="1800" b="1" i="0" u="none" strike="noStrike" cap="none" normalizeH="0" baseline="0" dirty="0" smtClean="0">
                <a:ln>
                  <a:noFill/>
                </a:ln>
                <a:solidFill>
                  <a:srgbClr val="222222"/>
                </a:solidFill>
                <a:effectLst/>
                <a:latin typeface="+mj-lt"/>
                <a:cs typeface="Times New Roman" panose="02020603050405020304" pitchFamily="18" charset="0"/>
              </a:rPr>
              <a:t>:</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El algoritmo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Needleman-Wunsch</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es un algoritmo utilizado en bioinformática para alinear secuencias de proteínas o nucleótidos. Fue una de las primeras aplicaciones de programación dinámica para comparar secuencias biológicas. El algoritmo fue desarrollado por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Saul</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B.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Needleman</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y Christian D.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Wunsch</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y publicado en 1970.</a:t>
            </a:r>
            <a:endParaRPr kumimoji="0" lang="es-AR" altLang="es-AR" sz="1800" b="0" i="0" u="none" strike="noStrike" cap="none" normalizeH="0" baseline="0" dirty="0" smtClean="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Metaphone</a:t>
            </a:r>
            <a:r>
              <a:rPr kumimoji="0" lang="es-AR" altLang="es-AR" sz="1800" b="1" i="0" u="none" strike="noStrike" cap="none" normalizeH="0" baseline="0" dirty="0" smtClean="0">
                <a:ln>
                  <a:noFill/>
                </a:ln>
                <a:solidFill>
                  <a:srgbClr val="222222"/>
                </a:solidFill>
                <a:effectLst/>
                <a:latin typeface="+mj-lt"/>
                <a:cs typeface="Times New Roman" panose="02020603050405020304" pitchFamily="18" charset="0"/>
              </a:rPr>
              <a:t>:</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Es un algoritmo fonético, publicado por Lawrence Philips en 1990, para indexar palabras por su pronunciación en inglés. [1] Mejora fundamentalmente el algoritmo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Soundex</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mediante el uso de información sobre variaciones e inconsistencias en la ortografía y pronunciación en inglés para producir una codificación más precisa, que hace un mejor trabajo al combinar palabras y nombres que suenan similares. Al igual que con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Soundex</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las palabras de sonido similar deberían compartir las mismas claves. </a:t>
            </a:r>
            <a:r>
              <a:rPr kumimoji="0" lang="es-AR" altLang="es-AR" sz="1800" b="0" i="0" u="none" strike="noStrike" cap="none" normalizeH="0" baseline="0" dirty="0" err="1" smtClean="0">
                <a:ln>
                  <a:noFill/>
                </a:ln>
                <a:solidFill>
                  <a:srgbClr val="222222"/>
                </a:solidFill>
                <a:effectLst/>
                <a:latin typeface="+mj-lt"/>
                <a:cs typeface="Times New Roman" panose="02020603050405020304" pitchFamily="18" charset="0"/>
              </a:rPr>
              <a:t>Metaphone</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está disponible como operador integrado en varios sistemas. El autor original más tarde produjo una nueva versión del algoritmo, al que llamó </a:t>
            </a: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Double</a:t>
            </a:r>
            <a:r>
              <a:rPr kumimoji="0" lang="es-AR" altLang="es-AR" sz="1800" b="1" i="0" u="none" strike="noStrike" cap="none" normalizeH="0" baseline="0" dirty="0" smtClean="0">
                <a:ln>
                  <a:noFill/>
                </a:ln>
                <a:solidFill>
                  <a:srgbClr val="222222"/>
                </a:solidFill>
                <a:effectLst/>
                <a:latin typeface="+mj-lt"/>
                <a:cs typeface="Times New Roman" panose="02020603050405020304" pitchFamily="18" charset="0"/>
              </a:rPr>
              <a:t> </a:t>
            </a: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Metaphone</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Contrariamente al algoritmo original cuya aplicación se limita al inglés solamente, esta versión tiene en cuenta las peculiaridades ortográficas de varios otros idiomas. En 2009, Lawrence Philips lanzó una tercera versión, llamada </a:t>
            </a:r>
            <a:r>
              <a:rPr kumimoji="0" lang="es-AR" altLang="es-AR" sz="1800" b="1" i="0" u="none" strike="noStrike" cap="none" normalizeH="0" baseline="0" dirty="0" err="1" smtClean="0">
                <a:ln>
                  <a:noFill/>
                </a:ln>
                <a:solidFill>
                  <a:srgbClr val="222222"/>
                </a:solidFill>
                <a:effectLst/>
                <a:latin typeface="+mj-lt"/>
                <a:cs typeface="Times New Roman" panose="02020603050405020304" pitchFamily="18" charset="0"/>
              </a:rPr>
              <a:t>Metaphone</a:t>
            </a:r>
            <a:r>
              <a:rPr kumimoji="0" lang="es-AR" altLang="es-AR" sz="1800" b="1" i="0" u="none" strike="noStrike" cap="none" normalizeH="0" baseline="0" dirty="0" smtClean="0">
                <a:ln>
                  <a:noFill/>
                </a:ln>
                <a:solidFill>
                  <a:srgbClr val="222222"/>
                </a:solidFill>
                <a:effectLst/>
                <a:latin typeface="+mj-lt"/>
                <a:cs typeface="Times New Roman" panose="02020603050405020304" pitchFamily="18" charset="0"/>
              </a:rPr>
              <a:t> 3</a:t>
            </a:r>
            <a:r>
              <a:rPr kumimoji="0" lang="es-AR" altLang="es-AR" sz="1800" b="0" i="0" u="none" strike="noStrike" cap="none" normalizeH="0" baseline="0" dirty="0" smtClean="0">
                <a:ln>
                  <a:noFill/>
                </a:ln>
                <a:solidFill>
                  <a:srgbClr val="222222"/>
                </a:solidFill>
                <a:effectLst/>
                <a:latin typeface="+mj-lt"/>
                <a:cs typeface="Times New Roman" panose="02020603050405020304" pitchFamily="18" charset="0"/>
              </a:rPr>
              <a:t>, que logra una precisión de aproximadamente el 99% para las palabras en inglés, palabras que no están en inglés familiares para los estadounidenses, y los nombres y apellidos que se encuentran comúnmente en los Estados Unidos, que se han desarrollado de acuerdo con según los estándares de ingeniería modernos contra un arnés de prueba de codificaciones correctas preparadas.</a:t>
            </a:r>
            <a:endParaRPr kumimoji="0" lang="es-AR" altLang="es-AR" sz="18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337311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a:solidFill>
                  <a:srgbClr val="FFFFFF"/>
                </a:solidFill>
                <a:latin typeface="Raleway Thin"/>
                <a:ea typeface="Raleway Thin"/>
                <a:cs typeface="Raleway Thin"/>
                <a:sym typeface="Raleway Thin"/>
              </a:rPr>
              <a:t>algoritmos lingüísticos</a:t>
            </a:r>
            <a:endParaRPr lang="es-AR" sz="2800" dirty="0">
              <a:solidFill>
                <a:srgbClr val="FFFFFF"/>
              </a:solidFill>
              <a:latin typeface="Raleway Thin"/>
              <a:ea typeface="Raleway Thin"/>
              <a:cs typeface="Raleway Thin"/>
              <a:sym typeface="Raleway Thin"/>
            </a:endParaRPr>
          </a:p>
        </p:txBody>
      </p:sp>
      <p:sp>
        <p:nvSpPr>
          <p:cNvPr id="2" name="Rectangle 1"/>
          <p:cNvSpPr>
            <a:spLocks noChangeArrowheads="1"/>
          </p:cNvSpPr>
          <p:nvPr/>
        </p:nvSpPr>
        <p:spPr bwMode="auto">
          <a:xfrm>
            <a:off x="267796" y="1310030"/>
            <a:ext cx="112933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fr-FR" altLang="es-AR" sz="1800" b="1" dirty="0" err="1" smtClean="0">
                <a:solidFill>
                  <a:srgbClr val="222222"/>
                </a:solidFill>
                <a:latin typeface="+mj-lt"/>
                <a:cs typeface="Times New Roman" panose="02020603050405020304" pitchFamily="18" charset="0"/>
              </a:rPr>
              <a:t>Levenshtein</a:t>
            </a:r>
            <a:r>
              <a:rPr lang="fr-FR" altLang="es-AR" sz="1800" b="1" dirty="0" smtClean="0">
                <a:solidFill>
                  <a:srgbClr val="222222"/>
                </a:solidFill>
                <a:latin typeface="+mj-lt"/>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es-AR" sz="1800" dirty="0">
              <a:solidFill>
                <a:srgbClr val="222222"/>
              </a:solidFill>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altLang="es-AR" sz="1800" dirty="0">
                <a:solidFill>
                  <a:srgbClr val="222222"/>
                </a:solidFill>
                <a:latin typeface="+mj-lt"/>
                <a:cs typeface="Times New Roman" panose="02020603050405020304" pitchFamily="18" charset="0"/>
              </a:rPr>
              <a:t>https://planetcalc.com/1721/</a:t>
            </a: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es-AR" sz="1800" dirty="0">
              <a:solidFill>
                <a:srgbClr val="222222"/>
              </a:solidFill>
              <a:latin typeface="+mj-lt"/>
              <a:cs typeface="Times New Roman" panose="02020603050405020304" pitchFamily="18" charset="0"/>
            </a:endParaRPr>
          </a:p>
          <a:p>
            <a:pPr lvl="0" algn="just">
              <a:buClrTx/>
            </a:pPr>
            <a:r>
              <a:rPr lang="es-AR" sz="1800" dirty="0">
                <a:solidFill>
                  <a:srgbClr val="222222"/>
                </a:solidFill>
                <a:latin typeface="+mj-lt"/>
                <a:cs typeface="Times New Roman" panose="02020603050405020304" pitchFamily="18" charset="0"/>
              </a:rPr>
              <a:t>Esta página nos permite chequear con funciona el algoritmo de </a:t>
            </a:r>
            <a:r>
              <a:rPr lang="es-AR" sz="1800" dirty="0" err="1">
                <a:solidFill>
                  <a:srgbClr val="222222"/>
                </a:solidFill>
                <a:latin typeface="+mj-lt"/>
                <a:cs typeface="Times New Roman" panose="02020603050405020304" pitchFamily="18" charset="0"/>
              </a:rPr>
              <a:t>Levenshtein</a:t>
            </a:r>
            <a:r>
              <a:rPr lang="es-AR" sz="1800" dirty="0">
                <a:solidFill>
                  <a:srgbClr val="222222"/>
                </a:solidFill>
                <a:latin typeface="+mj-lt"/>
                <a:cs typeface="Times New Roman" panose="02020603050405020304" pitchFamily="18" charset="0"/>
              </a:rPr>
              <a:t>. Calcula </a:t>
            </a:r>
            <a:r>
              <a:rPr lang="es-AR" sz="1800" dirty="0" err="1">
                <a:solidFill>
                  <a:srgbClr val="222222"/>
                </a:solidFill>
                <a:latin typeface="+mj-lt"/>
                <a:cs typeface="Times New Roman" panose="02020603050405020304" pitchFamily="18" charset="0"/>
              </a:rPr>
              <a:t>on</a:t>
            </a:r>
            <a:r>
              <a:rPr lang="es-AR" sz="1800" dirty="0">
                <a:solidFill>
                  <a:srgbClr val="222222"/>
                </a:solidFill>
                <a:latin typeface="+mj-lt"/>
                <a:cs typeface="Times New Roman" panose="02020603050405020304" pitchFamily="18" charset="0"/>
              </a:rPr>
              <a:t> line  la distancia de </a:t>
            </a:r>
            <a:r>
              <a:rPr lang="es-AR" sz="1800" dirty="0" err="1">
                <a:solidFill>
                  <a:srgbClr val="222222"/>
                </a:solidFill>
                <a:latin typeface="+mj-lt"/>
                <a:cs typeface="Times New Roman" panose="02020603050405020304" pitchFamily="18" charset="0"/>
              </a:rPr>
              <a:t>Levenshtein</a:t>
            </a:r>
            <a:r>
              <a:rPr lang="es-AR" sz="1800" dirty="0">
                <a:solidFill>
                  <a:srgbClr val="222222"/>
                </a:solidFill>
                <a:latin typeface="+mj-lt"/>
                <a:cs typeface="Times New Roman" panose="02020603050405020304" pitchFamily="18" charset="0"/>
              </a:rPr>
              <a:t> entre dos palabras,</a:t>
            </a:r>
            <a:endParaRPr lang="fr-FR" altLang="es-AR" sz="1800" dirty="0">
              <a:solidFill>
                <a:srgbClr val="222222"/>
              </a:solidFill>
              <a:latin typeface="+mj-lt"/>
              <a:cs typeface="Times New Roman" panose="02020603050405020304" pitchFamily="18" charset="0"/>
            </a:endParaRPr>
          </a:p>
        </p:txBody>
      </p:sp>
      <p:sp>
        <p:nvSpPr>
          <p:cNvPr id="4" name="Rectangle 2"/>
          <p:cNvSpPr>
            <a:spLocks noChangeArrowheads="1"/>
          </p:cNvSpPr>
          <p:nvPr/>
        </p:nvSpPr>
        <p:spPr bwMode="auto">
          <a:xfrm>
            <a:off x="267796" y="3574886"/>
            <a:ext cx="11561104" cy="22621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indent="0" algn="just" defTabSz="914400" latinLnBrk="0">
              <a:buClrTx/>
              <a:buSzTx/>
              <a:buFont typeface="Arial"/>
              <a:buNone/>
              <a:tabLst/>
            </a:pPr>
            <a:r>
              <a:rPr lang="es-AR" altLang="es-AR" sz="1800" dirty="0">
                <a:solidFill>
                  <a:srgbClr val="222222"/>
                </a:solidFill>
                <a:latin typeface="+mj-lt"/>
                <a:cs typeface="Times New Roman" panose="02020603050405020304" pitchFamily="18" charset="0"/>
              </a:rPr>
              <a:t>Ahora probemos cómo funciona el algoritmo de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tienen la propiedad de que las palabras pronunciadas de manera similar producen la misma clave de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y, por lo tanto, pueden usarse para simplificar las búsquedas en bases de datos donde se conoce la pronunciación pero no la ortografía. Lo que hace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es devolvernos una cadena de 4 caracteres de largo, comenzando con una letra, para ver las diferencias fonéticas entre esas palabras comparamos los códigos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a:t>
            </a:r>
          </a:p>
          <a:p>
            <a:pPr marL="0" indent="0" algn="just" defTabSz="914400" latinLnBrk="0">
              <a:buClrTx/>
              <a:buSzTx/>
              <a:buFont typeface="Arial"/>
              <a:buNone/>
              <a:tabLst/>
            </a:pPr>
            <a:r>
              <a:rPr lang="es-AR" altLang="es-AR" sz="1800" dirty="0">
                <a:solidFill>
                  <a:srgbClr val="222222"/>
                </a:solidFill>
                <a:latin typeface="+mj-lt"/>
                <a:cs typeface="Times New Roman" panose="02020603050405020304" pitchFamily="18" charset="0"/>
              </a:rPr>
              <a:t>Para esto vamos a usar la siguiente página</a:t>
            </a:r>
          </a:p>
          <a:p>
            <a:pPr lvl="0" algn="just">
              <a:buClrTx/>
            </a:pPr>
            <a:r>
              <a:rPr kumimoji="0" lang="es-AR" altLang="es-AR" sz="1800" b="0" i="0" u="none" strike="noStrike" cap="none" normalizeH="0" baseline="0" dirty="0" smtClean="0">
                <a:ln>
                  <a:noFill/>
                </a:ln>
                <a:solidFill>
                  <a:schemeClr val="tx1"/>
                </a:solidFill>
                <a:effectLst/>
                <a:latin typeface="Arial" panose="020B0604020202020204" pitchFamily="34" charset="0"/>
              </a:rPr>
              <a:t/>
            </a:r>
            <a:br>
              <a:rPr kumimoji="0" lang="es-AR" altLang="es-AR" sz="1800" b="0" i="0" u="none" strike="noStrike" cap="none" normalizeH="0" baseline="0" dirty="0" smtClean="0">
                <a:ln>
                  <a:noFill/>
                </a:ln>
                <a:solidFill>
                  <a:schemeClr val="tx1"/>
                </a:solidFill>
                <a:effectLst/>
                <a:latin typeface="Arial" panose="020B0604020202020204" pitchFamily="34" charset="0"/>
              </a:rPr>
            </a:br>
            <a:endParaRPr lang="es-AR" altLang="es-AR" sz="1800" dirty="0">
              <a:solidFill>
                <a:srgbClr val="222222"/>
              </a:solidFill>
              <a:latin typeface="+mj-lt"/>
              <a:cs typeface="Times New Roman" panose="02020603050405020304" pitchFamily="18" charset="0"/>
            </a:endParaRPr>
          </a:p>
        </p:txBody>
      </p:sp>
      <p:sp>
        <p:nvSpPr>
          <p:cNvPr id="5" name="Rectángulo 4"/>
          <p:cNvSpPr/>
          <p:nvPr/>
        </p:nvSpPr>
        <p:spPr>
          <a:xfrm>
            <a:off x="383366" y="5978242"/>
            <a:ext cx="7167347" cy="369332"/>
          </a:xfrm>
          <a:prstGeom prst="rect">
            <a:avLst/>
          </a:prstGeom>
        </p:spPr>
        <p:txBody>
          <a:bodyPr wrap="none">
            <a:spAutoFit/>
          </a:bodyPr>
          <a:lstStyle/>
          <a:p>
            <a:r>
              <a:rPr lang="es-AR" sz="1800" dirty="0">
                <a:solidFill>
                  <a:srgbClr val="222222"/>
                </a:solidFill>
                <a:latin typeface="+mj-lt"/>
                <a:cs typeface="Times New Roman" panose="02020603050405020304" pitchFamily="18" charset="0"/>
              </a:rPr>
              <a:t>https://www.ics.uci.edu/~dan/genealogy/Miller/javascrp/soundex.htm</a:t>
            </a:r>
          </a:p>
        </p:txBody>
      </p:sp>
    </p:spTree>
    <p:extLst>
      <p:ext uri="{BB962C8B-B14F-4D97-AF65-F5344CB8AC3E}">
        <p14:creationId xmlns:p14="http://schemas.microsoft.com/office/powerpoint/2010/main" val="740194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lvl="0">
              <a:buSzPts val="3200"/>
            </a:pPr>
            <a:r>
              <a:rPr lang="es-AR" sz="2800" dirty="0" smtClean="0">
                <a:solidFill>
                  <a:srgbClr val="FFFFFF"/>
                </a:solidFill>
                <a:latin typeface="Raleway Thin"/>
                <a:ea typeface="Raleway Thin"/>
                <a:cs typeface="Raleway Thin"/>
                <a:sym typeface="Raleway Thin"/>
              </a:rPr>
              <a:t>Expresiones regulares</a:t>
            </a:r>
            <a:endParaRPr lang="es-AR" sz="2800" dirty="0">
              <a:solidFill>
                <a:srgbClr val="FFFFFF"/>
              </a:solidFill>
              <a:latin typeface="Raleway Thin"/>
              <a:ea typeface="Raleway Thin"/>
              <a:cs typeface="Raleway Thin"/>
              <a:sym typeface="Raleway Thin"/>
            </a:endParaRPr>
          </a:p>
        </p:txBody>
      </p:sp>
      <p:sp>
        <p:nvSpPr>
          <p:cNvPr id="2" name="Rectangle 1"/>
          <p:cNvSpPr>
            <a:spLocks noChangeArrowheads="1"/>
          </p:cNvSpPr>
          <p:nvPr/>
        </p:nvSpPr>
        <p:spPr bwMode="auto">
          <a:xfrm>
            <a:off x="267796" y="1310030"/>
            <a:ext cx="112933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fr-FR" altLang="es-AR" sz="1800" b="1" dirty="0" err="1" smtClean="0">
                <a:solidFill>
                  <a:srgbClr val="222222"/>
                </a:solidFill>
                <a:latin typeface="+mj-lt"/>
                <a:cs typeface="Times New Roman" panose="02020603050405020304" pitchFamily="18" charset="0"/>
              </a:rPr>
              <a:t>Levenshtein</a:t>
            </a:r>
            <a:r>
              <a:rPr lang="fr-FR" altLang="es-AR" sz="1800" b="1" dirty="0" smtClean="0">
                <a:solidFill>
                  <a:srgbClr val="222222"/>
                </a:solidFill>
                <a:latin typeface="+mj-lt"/>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es-AR" sz="1800" dirty="0">
              <a:solidFill>
                <a:srgbClr val="222222"/>
              </a:solidFill>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altLang="es-AR" sz="1800" dirty="0">
                <a:solidFill>
                  <a:srgbClr val="222222"/>
                </a:solidFill>
                <a:latin typeface="+mj-lt"/>
                <a:cs typeface="Times New Roman" panose="02020603050405020304" pitchFamily="18" charset="0"/>
              </a:rPr>
              <a:t>https://planetcalc.com/1721/</a:t>
            </a:r>
          </a:p>
          <a:p>
            <a:pPr marL="0" marR="0" lvl="0" indent="0" algn="just" defTabSz="914400" rtl="0" eaLnBrk="0" fontAlgn="base" latinLnBrk="0" hangingPunct="0">
              <a:lnSpc>
                <a:spcPct val="100000"/>
              </a:lnSpc>
              <a:spcBef>
                <a:spcPct val="0"/>
              </a:spcBef>
              <a:spcAft>
                <a:spcPct val="0"/>
              </a:spcAft>
              <a:buClrTx/>
              <a:buSzTx/>
              <a:buFontTx/>
              <a:buNone/>
              <a:tabLst/>
            </a:pPr>
            <a:endParaRPr lang="fr-FR" altLang="es-AR" sz="1800" dirty="0">
              <a:solidFill>
                <a:srgbClr val="222222"/>
              </a:solidFill>
              <a:latin typeface="+mj-lt"/>
              <a:cs typeface="Times New Roman" panose="02020603050405020304" pitchFamily="18" charset="0"/>
            </a:endParaRPr>
          </a:p>
          <a:p>
            <a:pPr lvl="0" algn="just">
              <a:buClrTx/>
            </a:pPr>
            <a:r>
              <a:rPr lang="es-AR" sz="1800" dirty="0">
                <a:solidFill>
                  <a:srgbClr val="222222"/>
                </a:solidFill>
                <a:latin typeface="+mj-lt"/>
                <a:cs typeface="Times New Roman" panose="02020603050405020304" pitchFamily="18" charset="0"/>
              </a:rPr>
              <a:t>Esta página nos permite chequear con funciona el algoritmo de </a:t>
            </a:r>
            <a:r>
              <a:rPr lang="es-AR" sz="1800" dirty="0" err="1">
                <a:solidFill>
                  <a:srgbClr val="222222"/>
                </a:solidFill>
                <a:latin typeface="+mj-lt"/>
                <a:cs typeface="Times New Roman" panose="02020603050405020304" pitchFamily="18" charset="0"/>
              </a:rPr>
              <a:t>Levenshtein</a:t>
            </a:r>
            <a:r>
              <a:rPr lang="es-AR" sz="1800" dirty="0">
                <a:solidFill>
                  <a:srgbClr val="222222"/>
                </a:solidFill>
                <a:latin typeface="+mj-lt"/>
                <a:cs typeface="Times New Roman" panose="02020603050405020304" pitchFamily="18" charset="0"/>
              </a:rPr>
              <a:t>. Calcula </a:t>
            </a:r>
            <a:r>
              <a:rPr lang="es-AR" sz="1800" dirty="0" err="1">
                <a:solidFill>
                  <a:srgbClr val="222222"/>
                </a:solidFill>
                <a:latin typeface="+mj-lt"/>
                <a:cs typeface="Times New Roman" panose="02020603050405020304" pitchFamily="18" charset="0"/>
              </a:rPr>
              <a:t>on</a:t>
            </a:r>
            <a:r>
              <a:rPr lang="es-AR" sz="1800" dirty="0">
                <a:solidFill>
                  <a:srgbClr val="222222"/>
                </a:solidFill>
                <a:latin typeface="+mj-lt"/>
                <a:cs typeface="Times New Roman" panose="02020603050405020304" pitchFamily="18" charset="0"/>
              </a:rPr>
              <a:t> line  la distancia de </a:t>
            </a:r>
            <a:r>
              <a:rPr lang="es-AR" sz="1800" dirty="0" err="1">
                <a:solidFill>
                  <a:srgbClr val="222222"/>
                </a:solidFill>
                <a:latin typeface="+mj-lt"/>
                <a:cs typeface="Times New Roman" panose="02020603050405020304" pitchFamily="18" charset="0"/>
              </a:rPr>
              <a:t>Levenshtein</a:t>
            </a:r>
            <a:r>
              <a:rPr lang="es-AR" sz="1800" dirty="0">
                <a:solidFill>
                  <a:srgbClr val="222222"/>
                </a:solidFill>
                <a:latin typeface="+mj-lt"/>
                <a:cs typeface="Times New Roman" panose="02020603050405020304" pitchFamily="18" charset="0"/>
              </a:rPr>
              <a:t> entre dos palabras,</a:t>
            </a:r>
            <a:endParaRPr lang="fr-FR" altLang="es-AR" sz="1800" dirty="0">
              <a:solidFill>
                <a:srgbClr val="222222"/>
              </a:solidFill>
              <a:latin typeface="+mj-lt"/>
              <a:cs typeface="Times New Roman" panose="02020603050405020304" pitchFamily="18" charset="0"/>
            </a:endParaRPr>
          </a:p>
        </p:txBody>
      </p:sp>
      <p:sp>
        <p:nvSpPr>
          <p:cNvPr id="4" name="Rectangle 2"/>
          <p:cNvSpPr>
            <a:spLocks noChangeArrowheads="1"/>
          </p:cNvSpPr>
          <p:nvPr/>
        </p:nvSpPr>
        <p:spPr bwMode="auto">
          <a:xfrm>
            <a:off x="267796" y="3574886"/>
            <a:ext cx="11561104" cy="22621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indent="0" algn="just" defTabSz="914400" latinLnBrk="0">
              <a:buClrTx/>
              <a:buSzTx/>
              <a:buFont typeface="Arial"/>
              <a:buNone/>
              <a:tabLst/>
            </a:pPr>
            <a:r>
              <a:rPr lang="es-AR" altLang="es-AR" sz="1800" dirty="0">
                <a:solidFill>
                  <a:srgbClr val="222222"/>
                </a:solidFill>
                <a:latin typeface="+mj-lt"/>
                <a:cs typeface="Times New Roman" panose="02020603050405020304" pitchFamily="18" charset="0"/>
              </a:rPr>
              <a:t>Ahora probemos cómo funciona el algoritmo de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tienen la propiedad de que las palabras pronunciadas de manera similar producen la misma clave de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y, por lo tanto, pueden usarse para simplificar las búsquedas en bases de datos donde se conoce la pronunciación pero no la ortografía. Lo que hace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  es devolvernos una cadena de 4 caracteres de largo, comenzando con una letra, para ver las diferencias fonéticas entre esas palabras comparamos los códigos </a:t>
            </a:r>
            <a:r>
              <a:rPr lang="es-AR" altLang="es-AR" sz="1800" dirty="0" err="1">
                <a:solidFill>
                  <a:srgbClr val="222222"/>
                </a:solidFill>
                <a:latin typeface="+mj-lt"/>
                <a:cs typeface="Times New Roman" panose="02020603050405020304" pitchFamily="18" charset="0"/>
              </a:rPr>
              <a:t>Soundex</a:t>
            </a:r>
            <a:r>
              <a:rPr lang="es-AR" altLang="es-AR" sz="1800" dirty="0">
                <a:solidFill>
                  <a:srgbClr val="222222"/>
                </a:solidFill>
                <a:latin typeface="+mj-lt"/>
                <a:cs typeface="Times New Roman" panose="02020603050405020304" pitchFamily="18" charset="0"/>
              </a:rPr>
              <a:t>.</a:t>
            </a:r>
          </a:p>
          <a:p>
            <a:pPr marL="0" indent="0" algn="just" defTabSz="914400" latinLnBrk="0">
              <a:buClrTx/>
              <a:buSzTx/>
              <a:buFont typeface="Arial"/>
              <a:buNone/>
              <a:tabLst/>
            </a:pPr>
            <a:r>
              <a:rPr lang="es-AR" altLang="es-AR" sz="1800" dirty="0">
                <a:solidFill>
                  <a:srgbClr val="222222"/>
                </a:solidFill>
                <a:latin typeface="+mj-lt"/>
                <a:cs typeface="Times New Roman" panose="02020603050405020304" pitchFamily="18" charset="0"/>
              </a:rPr>
              <a:t>Para esto vamos a usar la siguiente página</a:t>
            </a:r>
          </a:p>
          <a:p>
            <a:pPr lvl="0" algn="just">
              <a:buClrTx/>
            </a:pPr>
            <a:r>
              <a:rPr kumimoji="0" lang="es-AR" altLang="es-AR" sz="1800" b="0" i="0" u="none" strike="noStrike" cap="none" normalizeH="0" baseline="0" dirty="0" smtClean="0">
                <a:ln>
                  <a:noFill/>
                </a:ln>
                <a:solidFill>
                  <a:schemeClr val="tx1"/>
                </a:solidFill>
                <a:effectLst/>
                <a:latin typeface="Arial" panose="020B0604020202020204" pitchFamily="34" charset="0"/>
              </a:rPr>
              <a:t/>
            </a:r>
            <a:br>
              <a:rPr kumimoji="0" lang="es-AR" altLang="es-AR" sz="1800" b="0" i="0" u="none" strike="noStrike" cap="none" normalizeH="0" baseline="0" dirty="0" smtClean="0">
                <a:ln>
                  <a:noFill/>
                </a:ln>
                <a:solidFill>
                  <a:schemeClr val="tx1"/>
                </a:solidFill>
                <a:effectLst/>
                <a:latin typeface="Arial" panose="020B0604020202020204" pitchFamily="34" charset="0"/>
              </a:rPr>
            </a:br>
            <a:endParaRPr lang="es-AR" altLang="es-AR" sz="1800" dirty="0">
              <a:solidFill>
                <a:srgbClr val="222222"/>
              </a:solidFill>
              <a:latin typeface="+mj-lt"/>
              <a:cs typeface="Times New Roman" panose="02020603050405020304" pitchFamily="18" charset="0"/>
            </a:endParaRPr>
          </a:p>
        </p:txBody>
      </p:sp>
      <p:sp>
        <p:nvSpPr>
          <p:cNvPr id="5" name="Rectángulo 4"/>
          <p:cNvSpPr/>
          <p:nvPr/>
        </p:nvSpPr>
        <p:spPr>
          <a:xfrm>
            <a:off x="383366" y="5978242"/>
            <a:ext cx="7167347" cy="369332"/>
          </a:xfrm>
          <a:prstGeom prst="rect">
            <a:avLst/>
          </a:prstGeom>
        </p:spPr>
        <p:txBody>
          <a:bodyPr wrap="none">
            <a:spAutoFit/>
          </a:bodyPr>
          <a:lstStyle/>
          <a:p>
            <a:r>
              <a:rPr lang="es-AR" sz="1800" dirty="0">
                <a:solidFill>
                  <a:srgbClr val="222222"/>
                </a:solidFill>
                <a:latin typeface="+mj-lt"/>
                <a:cs typeface="Times New Roman" panose="02020603050405020304" pitchFamily="18" charset="0"/>
              </a:rPr>
              <a:t>https://www.ics.uci.edu/~dan/genealogy/Miller/javascrp/soundex.htm</a:t>
            </a:r>
          </a:p>
        </p:txBody>
      </p:sp>
    </p:spTree>
    <p:extLst>
      <p:ext uri="{BB962C8B-B14F-4D97-AF65-F5344CB8AC3E}">
        <p14:creationId xmlns:p14="http://schemas.microsoft.com/office/powerpoint/2010/main" val="3949384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pic>
        <p:nvPicPr>
          <p:cNvPr id="732" name="Google Shape;732;p36" descr="Panoramica Ciudad.jpg"/>
          <p:cNvPicPr preferRelativeResize="0"/>
          <p:nvPr/>
        </p:nvPicPr>
        <p:blipFill rotWithShape="1">
          <a:blip r:embed="rId3">
            <a:alphaModFix/>
          </a:blip>
          <a:srcRect t="15104" b="9768"/>
          <a:stretch/>
        </p:blipFill>
        <p:spPr>
          <a:xfrm>
            <a:off x="0" y="0"/>
            <a:ext cx="12188825" cy="6858000"/>
          </a:xfrm>
          <a:prstGeom prst="rect">
            <a:avLst/>
          </a:prstGeom>
          <a:noFill/>
          <a:ln>
            <a:noFill/>
          </a:ln>
        </p:spPr>
      </p:pic>
      <p:sp>
        <p:nvSpPr>
          <p:cNvPr id="733" name="Google Shape;733;p36"/>
          <p:cNvSpPr/>
          <p:nvPr/>
        </p:nvSpPr>
        <p:spPr>
          <a:xfrm>
            <a:off x="0" y="0"/>
            <a:ext cx="12204001" cy="6857999"/>
          </a:xfrm>
          <a:prstGeom prst="rect">
            <a:avLst/>
          </a:prstGeom>
          <a:solidFill>
            <a:schemeClr val="dk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34" name="Google Shape;734;p36"/>
          <p:cNvCxnSpPr/>
          <p:nvPr/>
        </p:nvCxnSpPr>
        <p:spPr>
          <a:xfrm>
            <a:off x="353492" y="6190820"/>
            <a:ext cx="11481841" cy="0"/>
          </a:xfrm>
          <a:prstGeom prst="straightConnector1">
            <a:avLst/>
          </a:prstGeom>
          <a:noFill/>
          <a:ln w="12700" cap="flat" cmpd="sng">
            <a:solidFill>
              <a:schemeClr val="lt1"/>
            </a:solidFill>
            <a:prstDash val="solid"/>
            <a:round/>
            <a:headEnd type="none" w="sm" len="sm"/>
            <a:tailEnd type="none" w="sm" len="sm"/>
          </a:ln>
        </p:spPr>
      </p:cxnSp>
      <p:pic>
        <p:nvPicPr>
          <p:cNvPr id="735" name="Google Shape;735;p36" descr="BA.png"/>
          <p:cNvPicPr preferRelativeResize="0"/>
          <p:nvPr/>
        </p:nvPicPr>
        <p:blipFill rotWithShape="1">
          <a:blip r:embed="rId4">
            <a:alphaModFix/>
          </a:blip>
          <a:srcRect/>
          <a:stretch/>
        </p:blipFill>
        <p:spPr>
          <a:xfrm>
            <a:off x="11167094" y="211899"/>
            <a:ext cx="822304" cy="467999"/>
          </a:xfrm>
          <a:prstGeom prst="rect">
            <a:avLst/>
          </a:prstGeom>
          <a:noFill/>
          <a:ln>
            <a:noFill/>
          </a:ln>
        </p:spPr>
      </p:pic>
      <p:sp>
        <p:nvSpPr>
          <p:cNvPr id="736" name="Google Shape;736;p36"/>
          <p:cNvSpPr txBox="1"/>
          <p:nvPr/>
        </p:nvSpPr>
        <p:spPr>
          <a:xfrm>
            <a:off x="4598398" y="2487881"/>
            <a:ext cx="3007204"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4000" b="1">
                <a:solidFill>
                  <a:srgbClr val="FFFFFF"/>
                </a:solidFill>
                <a:latin typeface="Raleway"/>
                <a:ea typeface="Raleway"/>
                <a:cs typeface="Raleway"/>
                <a:sym typeface="Raleway"/>
              </a:rPr>
              <a:t>¡Muchas gracias!</a:t>
            </a:r>
            <a:endParaRPr sz="4000" b="1">
              <a:solidFill>
                <a:srgbClr val="FFFFFF"/>
              </a:solidFill>
              <a:latin typeface="Raleway"/>
              <a:ea typeface="Raleway"/>
              <a:cs typeface="Raleway"/>
              <a:sym typeface="Raleway"/>
            </a:endParaRPr>
          </a:p>
        </p:txBody>
      </p:sp>
      <p:sp>
        <p:nvSpPr>
          <p:cNvPr id="737" name="Google Shape;737;p36"/>
          <p:cNvSpPr/>
          <p:nvPr/>
        </p:nvSpPr>
        <p:spPr>
          <a:xfrm>
            <a:off x="5953747" y="4063609"/>
            <a:ext cx="296507" cy="10645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r>
              <a:rPr lang="es-AR" sz="2400" b="1" dirty="0" smtClean="0">
                <a:solidFill>
                  <a:srgbClr val="434343"/>
                </a:solidFill>
                <a:latin typeface="Raleway"/>
                <a:ea typeface="Raleway"/>
                <a:cs typeface="Raleway"/>
                <a:sym typeface="Raleway"/>
              </a:rPr>
              <a:t>Grafos: </a:t>
            </a:r>
            <a:r>
              <a:rPr lang="es-AR" sz="2400" dirty="0"/>
              <a:t>Un grafo G = (V, A) está formado por un conjunto de elementos llamados vértices “V” y un conjunto de aristas “A” que conectan a los distintos vértices. En ocasiones los vértices son llamados nodos y las aristas arcos. </a:t>
            </a:r>
            <a:endParaRPr lang="es-AR" sz="2400" dirty="0" smtClean="0"/>
          </a:p>
          <a:p>
            <a:endParaRPr lang="es-AR" sz="2400" dirty="0" smtClean="0"/>
          </a:p>
          <a:p>
            <a:r>
              <a:rPr lang="es-AR" sz="2400" dirty="0" smtClean="0"/>
              <a:t>Las </a:t>
            </a:r>
            <a:r>
              <a:rPr lang="es-AR" sz="2400" dirty="0"/>
              <a:t>aristas se definen como el par de vértices que conectan y pueden tener asociado un valor el cual representa el peso o dificultad para desplazarse de un vértice a otro. Ejemplo gráfico de un grafo:</a:t>
            </a:r>
            <a:r>
              <a:rPr lang="es-AR" sz="4000" dirty="0"/>
              <a:t/>
            </a:r>
            <a:br>
              <a:rPr lang="es-AR" sz="4000" dirty="0"/>
            </a:br>
            <a:endParaRPr sz="4000" b="1" dirty="0">
              <a:solidFill>
                <a:srgbClr val="37B3B0"/>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GRAFOS</a:t>
            </a:r>
            <a:endParaRPr sz="3200" dirty="0">
              <a:solidFill>
                <a:srgbClr val="FFFFFF"/>
              </a:solidFill>
              <a:latin typeface="Raleway Thin"/>
              <a:ea typeface="Raleway Thin"/>
              <a:cs typeface="Raleway Thin"/>
              <a:sym typeface="Raleway Thin"/>
            </a:endParaRPr>
          </a:p>
        </p:txBody>
      </p:sp>
      <p:sp>
        <p:nvSpPr>
          <p:cNvPr id="2" name="Elipse 1"/>
          <p:cNvSpPr/>
          <p:nvPr/>
        </p:nvSpPr>
        <p:spPr>
          <a:xfrm>
            <a:off x="3453513" y="3912103"/>
            <a:ext cx="313899"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a:t>
            </a:r>
            <a:endParaRPr lang="es-AR" dirty="0"/>
          </a:p>
        </p:txBody>
      </p:sp>
      <p:sp>
        <p:nvSpPr>
          <p:cNvPr id="15" name="Elipse 14"/>
          <p:cNvSpPr/>
          <p:nvPr/>
        </p:nvSpPr>
        <p:spPr>
          <a:xfrm>
            <a:off x="6060236" y="3912103"/>
            <a:ext cx="313899"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B</a:t>
            </a:r>
            <a:endParaRPr lang="es-AR" dirty="0"/>
          </a:p>
        </p:txBody>
      </p:sp>
      <p:sp>
        <p:nvSpPr>
          <p:cNvPr id="16" name="Elipse 15"/>
          <p:cNvSpPr/>
          <p:nvPr/>
        </p:nvSpPr>
        <p:spPr>
          <a:xfrm>
            <a:off x="8680607" y="3912103"/>
            <a:ext cx="313899"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a:t>
            </a:r>
            <a:endParaRPr lang="es-AR" dirty="0"/>
          </a:p>
        </p:txBody>
      </p:sp>
      <p:sp>
        <p:nvSpPr>
          <p:cNvPr id="17" name="Elipse 16"/>
          <p:cNvSpPr/>
          <p:nvPr/>
        </p:nvSpPr>
        <p:spPr>
          <a:xfrm>
            <a:off x="4818289" y="5604425"/>
            <a:ext cx="313899"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a:t>
            </a:r>
            <a:endParaRPr lang="es-AR" dirty="0"/>
          </a:p>
        </p:txBody>
      </p:sp>
      <p:sp>
        <p:nvSpPr>
          <p:cNvPr id="18" name="Elipse 17"/>
          <p:cNvSpPr/>
          <p:nvPr/>
        </p:nvSpPr>
        <p:spPr>
          <a:xfrm>
            <a:off x="7493250" y="5604425"/>
            <a:ext cx="313899"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a:t>
            </a:r>
            <a:endParaRPr lang="es-AR" dirty="0"/>
          </a:p>
        </p:txBody>
      </p:sp>
      <p:cxnSp>
        <p:nvCxnSpPr>
          <p:cNvPr id="4" name="Conector recto de flecha 3"/>
          <p:cNvCxnSpPr/>
          <p:nvPr/>
        </p:nvCxnSpPr>
        <p:spPr>
          <a:xfrm>
            <a:off x="3862947" y="4055404"/>
            <a:ext cx="2074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6442374" y="4055404"/>
            <a:ext cx="2074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H="1">
            <a:off x="7807149" y="4335184"/>
            <a:ext cx="873458" cy="126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H="1">
            <a:off x="5132188" y="5747726"/>
            <a:ext cx="233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2" idx="5"/>
          </p:cNvCxnSpPr>
          <p:nvPr/>
        </p:nvCxnSpPr>
        <p:spPr>
          <a:xfrm>
            <a:off x="3721443" y="4156734"/>
            <a:ext cx="1096846" cy="144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5132188" y="4198706"/>
            <a:ext cx="951356" cy="140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a:off x="6387782" y="4335184"/>
            <a:ext cx="1091821" cy="114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endCxn id="18" idx="3"/>
          </p:cNvCxnSpPr>
          <p:nvPr/>
        </p:nvCxnSpPr>
        <p:spPr>
          <a:xfrm flipV="1">
            <a:off x="5132188" y="5849056"/>
            <a:ext cx="2407031" cy="4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317759" y="6215523"/>
            <a:ext cx="6092825" cy="523220"/>
          </a:xfrm>
          <a:prstGeom prst="rect">
            <a:avLst/>
          </a:prstGeom>
        </p:spPr>
        <p:txBody>
          <a:bodyPr>
            <a:spAutoFit/>
          </a:bodyPr>
          <a:lstStyle/>
          <a:p>
            <a:r>
              <a:rPr lang="pt-BR" dirty="0"/>
              <a:t>Vértices = {A, B, C, D, E} </a:t>
            </a:r>
            <a:endParaRPr lang="pt-BR" dirty="0" smtClean="0"/>
          </a:p>
          <a:p>
            <a:r>
              <a:rPr lang="pt-BR" dirty="0" smtClean="0"/>
              <a:t>Aristas </a:t>
            </a:r>
            <a:r>
              <a:rPr lang="pt-BR" dirty="0"/>
              <a:t>= {(A, B), (A, D), (B, C), (B, D), (B, E), (C, E), (D, E), (E, D)}</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r>
              <a:rPr lang="es-AR" sz="2400" b="1" dirty="0"/>
              <a:t>Grafos No Dirigidos. </a:t>
            </a:r>
            <a:r>
              <a:rPr lang="es-AR" sz="2400" dirty="0"/>
              <a:t>Son aquellos en los cuales las aristas no están orientadas (no se representan con flechas). Cada arista se representa entre paréntesis, separando sus vértices por comas, y teniendo en cuenta que ambos vértices son origen y destino a la vez: (Vi, </a:t>
            </a:r>
            <a:r>
              <a:rPr lang="es-AR" sz="2400" dirty="0" err="1"/>
              <a:t>Vj</a:t>
            </a:r>
            <a:r>
              <a:rPr lang="es-AR" sz="2400" dirty="0"/>
              <a:t>) = (</a:t>
            </a:r>
            <a:r>
              <a:rPr lang="es-AR" sz="2400" dirty="0" err="1"/>
              <a:t>Vj</a:t>
            </a:r>
            <a:r>
              <a:rPr lang="es-AR" sz="2400" dirty="0"/>
              <a:t>, Vi).</a:t>
            </a:r>
            <a:r>
              <a:rPr lang="es-AR" sz="4000" dirty="0"/>
              <a:t/>
            </a:r>
            <a:br>
              <a:rPr lang="es-AR" sz="4000" dirty="0"/>
            </a:br>
            <a:endParaRPr sz="4000" b="1" dirty="0">
              <a:solidFill>
                <a:srgbClr val="37B3B0"/>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Tipos de GRAFOS</a:t>
            </a:r>
            <a:endParaRPr sz="3200" dirty="0">
              <a:solidFill>
                <a:srgbClr val="FFFFFF"/>
              </a:solidFill>
              <a:latin typeface="Raleway Thin"/>
              <a:ea typeface="Raleway Thin"/>
              <a:cs typeface="Raleway Thin"/>
              <a:sym typeface="Raleway Thin"/>
            </a:endParaRPr>
          </a:p>
        </p:txBody>
      </p:sp>
      <p:sp>
        <p:nvSpPr>
          <p:cNvPr id="3" name="Elipse 2"/>
          <p:cNvSpPr/>
          <p:nvPr/>
        </p:nvSpPr>
        <p:spPr>
          <a:xfrm>
            <a:off x="2238233" y="3179929"/>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V2</a:t>
            </a:r>
            <a:endParaRPr lang="es-AR" sz="1100" dirty="0"/>
          </a:p>
        </p:txBody>
      </p:sp>
      <p:sp>
        <p:nvSpPr>
          <p:cNvPr id="24" name="Elipse 23"/>
          <p:cNvSpPr/>
          <p:nvPr/>
        </p:nvSpPr>
        <p:spPr>
          <a:xfrm>
            <a:off x="1093037" y="3957852"/>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smtClean="0"/>
              <a:t>V1</a:t>
            </a:r>
            <a:endParaRPr lang="es-AR" sz="1100" b="1" dirty="0"/>
          </a:p>
        </p:txBody>
      </p:sp>
      <p:sp>
        <p:nvSpPr>
          <p:cNvPr id="25" name="Elipse 24"/>
          <p:cNvSpPr/>
          <p:nvPr/>
        </p:nvSpPr>
        <p:spPr>
          <a:xfrm>
            <a:off x="3495043" y="3957852"/>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V3</a:t>
            </a:r>
            <a:endParaRPr lang="es-AR" sz="1100" dirty="0"/>
          </a:p>
        </p:txBody>
      </p:sp>
      <p:sp>
        <p:nvSpPr>
          <p:cNvPr id="26" name="Elipse 25"/>
          <p:cNvSpPr/>
          <p:nvPr/>
        </p:nvSpPr>
        <p:spPr>
          <a:xfrm>
            <a:off x="3242559" y="5568288"/>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V4</a:t>
            </a:r>
            <a:endParaRPr lang="es-AR" sz="1100" dirty="0"/>
          </a:p>
        </p:txBody>
      </p:sp>
      <p:sp>
        <p:nvSpPr>
          <p:cNvPr id="27" name="Elipse 26"/>
          <p:cNvSpPr/>
          <p:nvPr/>
        </p:nvSpPr>
        <p:spPr>
          <a:xfrm>
            <a:off x="1487190" y="5540992"/>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V5</a:t>
            </a:r>
            <a:endParaRPr lang="es-AR" sz="1100" dirty="0"/>
          </a:p>
        </p:txBody>
      </p:sp>
      <p:cxnSp>
        <p:nvCxnSpPr>
          <p:cNvPr id="7" name="Conector recto 6"/>
          <p:cNvCxnSpPr>
            <a:stCxn id="24" idx="7"/>
            <a:endCxn id="3" idx="3"/>
          </p:cNvCxnSpPr>
          <p:nvPr/>
        </p:nvCxnSpPr>
        <p:spPr>
          <a:xfrm flipV="1">
            <a:off x="1524053" y="3610945"/>
            <a:ext cx="788131" cy="420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p:cNvCxnSpPr>
            <a:endCxn id="27" idx="0"/>
          </p:cNvCxnSpPr>
          <p:nvPr/>
        </p:nvCxnSpPr>
        <p:spPr>
          <a:xfrm>
            <a:off x="1487190" y="4462819"/>
            <a:ext cx="252484" cy="1078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a:stCxn id="3" idx="5"/>
          </p:cNvCxnSpPr>
          <p:nvPr/>
        </p:nvCxnSpPr>
        <p:spPr>
          <a:xfrm>
            <a:off x="2669249" y="3610945"/>
            <a:ext cx="825793" cy="420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a:stCxn id="25" idx="3"/>
            <a:endCxn id="26" idx="0"/>
          </p:cNvCxnSpPr>
          <p:nvPr/>
        </p:nvCxnSpPr>
        <p:spPr>
          <a:xfrm flipH="1">
            <a:off x="3495043" y="4388868"/>
            <a:ext cx="73951" cy="1179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a:stCxn id="26" idx="2"/>
            <a:endCxn id="27" idx="6"/>
          </p:cNvCxnSpPr>
          <p:nvPr/>
        </p:nvCxnSpPr>
        <p:spPr>
          <a:xfrm flipH="1" flipV="1">
            <a:off x="1992157" y="5793476"/>
            <a:ext cx="1250402" cy="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Conector recto 223"/>
          <p:cNvCxnSpPr>
            <a:stCxn id="24" idx="6"/>
            <a:endCxn id="25" idx="2"/>
          </p:cNvCxnSpPr>
          <p:nvPr/>
        </p:nvCxnSpPr>
        <p:spPr>
          <a:xfrm>
            <a:off x="1598004" y="4210336"/>
            <a:ext cx="1897039" cy="0"/>
          </a:xfrm>
          <a:prstGeom prst="line">
            <a:avLst/>
          </a:prstGeom>
        </p:spPr>
        <p:style>
          <a:lnRef idx="1">
            <a:schemeClr val="accent1"/>
          </a:lnRef>
          <a:fillRef idx="0">
            <a:schemeClr val="accent1"/>
          </a:fillRef>
          <a:effectRef idx="0">
            <a:schemeClr val="accent1"/>
          </a:effectRef>
          <a:fontRef idx="minor">
            <a:schemeClr val="tx1"/>
          </a:fontRef>
        </p:style>
      </p:cxnSp>
      <p:sp>
        <p:nvSpPr>
          <p:cNvPr id="226" name="CuadroTexto 225"/>
          <p:cNvSpPr txBox="1"/>
          <p:nvPr/>
        </p:nvSpPr>
        <p:spPr>
          <a:xfrm>
            <a:off x="4677901" y="3856392"/>
            <a:ext cx="6070893" cy="707886"/>
          </a:xfrm>
          <a:prstGeom prst="rect">
            <a:avLst/>
          </a:prstGeom>
          <a:noFill/>
        </p:spPr>
        <p:txBody>
          <a:bodyPr wrap="none" rtlCol="0">
            <a:spAutoFit/>
          </a:bodyPr>
          <a:lstStyle/>
          <a:p>
            <a:r>
              <a:rPr lang="es-AR" sz="2000" dirty="0" smtClean="0"/>
              <a:t>V={V1,V2,V3,V4,V5}</a:t>
            </a:r>
          </a:p>
          <a:p>
            <a:r>
              <a:rPr lang="es-AR" sz="2000" dirty="0" smtClean="0"/>
              <a:t>A=(V1,V2),(V1,V3),(V1,V5),(V2,V3),(V3,V4),(V4,V5)</a:t>
            </a:r>
            <a:endParaRPr lang="es-AR" sz="2000" dirty="0"/>
          </a:p>
        </p:txBody>
      </p:sp>
    </p:spTree>
    <p:extLst>
      <p:ext uri="{BB962C8B-B14F-4D97-AF65-F5344CB8AC3E}">
        <p14:creationId xmlns:p14="http://schemas.microsoft.com/office/powerpoint/2010/main" val="349675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r>
              <a:rPr lang="es-AR" sz="2400" b="1" dirty="0"/>
              <a:t>Grafos </a:t>
            </a:r>
            <a:r>
              <a:rPr lang="es-AR" sz="2400" b="1" dirty="0" smtClean="0"/>
              <a:t>Dirigidos</a:t>
            </a:r>
            <a:r>
              <a:rPr lang="es-AR" sz="2400" b="1" dirty="0"/>
              <a:t>. </a:t>
            </a:r>
            <a:r>
              <a:rPr lang="es-AR" sz="2400" dirty="0"/>
              <a:t>Son aquellos en los cuales las aristas están orientadas (se representan con flechas). Cada arista se representa entre paréntesis, separando sus vértices por </a:t>
            </a:r>
            <a:r>
              <a:rPr lang="es-AR" sz="2400" dirty="0" smtClean="0"/>
              <a:t>comas.</a:t>
            </a:r>
            <a:endParaRPr sz="4000" b="1" dirty="0">
              <a:solidFill>
                <a:srgbClr val="37B3B0"/>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Tipos de GRAFOS</a:t>
            </a:r>
            <a:endParaRPr sz="3200" dirty="0">
              <a:solidFill>
                <a:srgbClr val="FFFFFF"/>
              </a:solidFill>
              <a:latin typeface="Raleway Thin"/>
              <a:ea typeface="Raleway Thin"/>
              <a:cs typeface="Raleway Thin"/>
              <a:sym typeface="Raleway Thin"/>
            </a:endParaRPr>
          </a:p>
        </p:txBody>
      </p:sp>
      <p:sp>
        <p:nvSpPr>
          <p:cNvPr id="3" name="Elipse 2"/>
          <p:cNvSpPr/>
          <p:nvPr/>
        </p:nvSpPr>
        <p:spPr>
          <a:xfrm>
            <a:off x="2737592" y="2662511"/>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V2</a:t>
            </a:r>
            <a:endParaRPr lang="es-AR" sz="1100" dirty="0"/>
          </a:p>
        </p:txBody>
      </p:sp>
      <p:sp>
        <p:nvSpPr>
          <p:cNvPr id="24" name="Elipse 23"/>
          <p:cNvSpPr/>
          <p:nvPr/>
        </p:nvSpPr>
        <p:spPr>
          <a:xfrm>
            <a:off x="1040695" y="3635331"/>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smtClean="0"/>
              <a:t>V1</a:t>
            </a:r>
            <a:endParaRPr lang="es-AR" sz="1100" b="1" dirty="0"/>
          </a:p>
        </p:txBody>
      </p:sp>
      <p:sp>
        <p:nvSpPr>
          <p:cNvPr id="25" name="Elipse 24"/>
          <p:cNvSpPr/>
          <p:nvPr/>
        </p:nvSpPr>
        <p:spPr>
          <a:xfrm>
            <a:off x="1816369" y="5083793"/>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V3</a:t>
            </a:r>
            <a:endParaRPr lang="es-AR" sz="1100" dirty="0"/>
          </a:p>
        </p:txBody>
      </p:sp>
      <p:sp>
        <p:nvSpPr>
          <p:cNvPr id="26" name="Elipse 25"/>
          <p:cNvSpPr/>
          <p:nvPr/>
        </p:nvSpPr>
        <p:spPr>
          <a:xfrm>
            <a:off x="3242559" y="4078885"/>
            <a:ext cx="504967" cy="5049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smtClean="0"/>
              <a:t>V4</a:t>
            </a:r>
            <a:endParaRPr lang="es-AR" sz="1100" dirty="0"/>
          </a:p>
        </p:txBody>
      </p:sp>
      <p:sp>
        <p:nvSpPr>
          <p:cNvPr id="226" name="CuadroTexto 225"/>
          <p:cNvSpPr txBox="1"/>
          <p:nvPr/>
        </p:nvSpPr>
        <p:spPr>
          <a:xfrm>
            <a:off x="4833073" y="2561051"/>
            <a:ext cx="5131533" cy="707886"/>
          </a:xfrm>
          <a:prstGeom prst="rect">
            <a:avLst/>
          </a:prstGeom>
          <a:noFill/>
        </p:spPr>
        <p:txBody>
          <a:bodyPr wrap="none" rtlCol="0">
            <a:spAutoFit/>
          </a:bodyPr>
          <a:lstStyle/>
          <a:p>
            <a:r>
              <a:rPr lang="es-AR" sz="2000" dirty="0" smtClean="0"/>
              <a:t>V={V1,V2,V3,V4}</a:t>
            </a:r>
          </a:p>
          <a:p>
            <a:r>
              <a:rPr lang="es-AR" sz="2000" dirty="0" smtClean="0"/>
              <a:t>A=(V1,V2),(V2,V3),(V3,V1),(V3,V4),(V4,V3)</a:t>
            </a:r>
            <a:endParaRPr lang="es-AR" sz="2000" dirty="0"/>
          </a:p>
        </p:txBody>
      </p:sp>
      <p:cxnSp>
        <p:nvCxnSpPr>
          <p:cNvPr id="6" name="Conector recto de flecha 5"/>
          <p:cNvCxnSpPr>
            <a:stCxn id="24" idx="0"/>
          </p:cNvCxnSpPr>
          <p:nvPr/>
        </p:nvCxnSpPr>
        <p:spPr>
          <a:xfrm flipV="1">
            <a:off x="1293179" y="2914994"/>
            <a:ext cx="1327191" cy="720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25" idx="1"/>
          </p:cNvCxnSpPr>
          <p:nvPr/>
        </p:nvCxnSpPr>
        <p:spPr>
          <a:xfrm flipH="1" flipV="1">
            <a:off x="1446663" y="4253433"/>
            <a:ext cx="443657" cy="90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25" idx="0"/>
          </p:cNvCxnSpPr>
          <p:nvPr/>
        </p:nvCxnSpPr>
        <p:spPr>
          <a:xfrm flipV="1">
            <a:off x="2068853" y="4462818"/>
            <a:ext cx="1173706" cy="62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26" idx="3"/>
          </p:cNvCxnSpPr>
          <p:nvPr/>
        </p:nvCxnSpPr>
        <p:spPr>
          <a:xfrm flipH="1">
            <a:off x="2321336" y="4509901"/>
            <a:ext cx="995174" cy="826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3" idx="3"/>
          </p:cNvCxnSpPr>
          <p:nvPr/>
        </p:nvCxnSpPr>
        <p:spPr>
          <a:xfrm flipH="1">
            <a:off x="2068852" y="3093527"/>
            <a:ext cx="742691" cy="182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66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pt-BR" sz="2400" b="1" dirty="0" smtClean="0"/>
              <a:t>Listas </a:t>
            </a:r>
            <a:r>
              <a:rPr lang="pt-BR" sz="2400" b="1" dirty="0"/>
              <a:t>de pares </a:t>
            </a:r>
            <a:r>
              <a:rPr lang="pt-BR" sz="2400" b="1" dirty="0" smtClean="0"/>
              <a:t>ordenados.</a:t>
            </a:r>
          </a:p>
          <a:p>
            <a:pPr marL="342900" indent="-342900">
              <a:buFont typeface="Arial" panose="020B0604020202020204" pitchFamily="34" charset="0"/>
              <a:buChar char="•"/>
            </a:pPr>
            <a:endParaRPr lang="pt-BR" sz="2400" dirty="0"/>
          </a:p>
          <a:p>
            <a:r>
              <a:rPr lang="es-AR" sz="2400" dirty="0"/>
              <a:t>Las aristas se representan como un arreglo de pares ordenados</a:t>
            </a:r>
            <a:r>
              <a:rPr lang="es-AR" sz="2400" dirty="0" smtClean="0"/>
              <a:t>.</a:t>
            </a:r>
          </a:p>
          <a:p>
            <a:r>
              <a:rPr lang="pt-BR" sz="2400" dirty="0"/>
              <a:t>Aristas = {(A, B), (A, D), (B, C), (B, D), (B, E), (C, E), (D, E), (E, D)} </a:t>
            </a:r>
            <a:r>
              <a:rPr lang="pt-BR" dirty="0" smtClean="0"/>
              <a:t>(</a:t>
            </a:r>
            <a:r>
              <a:rPr lang="pt-BR" dirty="0" err="1" smtClean="0"/>
              <a:t>Ejemplo</a:t>
            </a:r>
            <a:r>
              <a:rPr lang="pt-BR" dirty="0" smtClean="0"/>
              <a:t> Hoja3)</a:t>
            </a:r>
            <a:r>
              <a:rPr lang="es-AR" sz="2400" dirty="0" smtClean="0"/>
              <a:t> </a:t>
            </a:r>
            <a:r>
              <a:rPr lang="pt-BR" sz="2400" dirty="0" smtClean="0"/>
              <a:t> </a:t>
            </a:r>
            <a:endParaRPr sz="4000" b="1" dirty="0">
              <a:solidFill>
                <a:srgbClr val="37B3B0"/>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Como se pueden representar</a:t>
            </a:r>
            <a:endParaRPr sz="3200" dirty="0">
              <a:solidFill>
                <a:srgbClr val="FFFFFF"/>
              </a:solidFill>
              <a:latin typeface="Raleway Thin"/>
              <a:ea typeface="Raleway Thin"/>
              <a:cs typeface="Raleway Thin"/>
              <a:sym typeface="Raleway Thin"/>
            </a:endParaRPr>
          </a:p>
        </p:txBody>
      </p:sp>
      <p:sp>
        <p:nvSpPr>
          <p:cNvPr id="18" name="Google Shape;242;p19"/>
          <p:cNvSpPr txBox="1"/>
          <p:nvPr/>
        </p:nvSpPr>
        <p:spPr>
          <a:xfrm>
            <a:off x="491254" y="3235441"/>
            <a:ext cx="7751994" cy="490397"/>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es-AR" sz="2400" b="1" dirty="0" smtClean="0"/>
              <a:t>Matriz </a:t>
            </a:r>
            <a:r>
              <a:rPr lang="es-AR" sz="2400" b="1" dirty="0"/>
              <a:t>de adyacencia. </a:t>
            </a:r>
            <a:endParaRPr lang="es-AR" sz="2400" b="1" dirty="0" smtClean="0"/>
          </a:p>
          <a:p>
            <a:pPr marL="342900" indent="-342900">
              <a:buFont typeface="Arial" panose="020B0604020202020204" pitchFamily="34" charset="0"/>
              <a:buChar char="•"/>
            </a:pPr>
            <a:endParaRPr lang="pt-BR" sz="2400" b="1" dirty="0"/>
          </a:p>
          <a:p>
            <a:r>
              <a:rPr lang="es-AR" sz="2400" dirty="0"/>
              <a:t>El grafo se representa por una matriz de tamaño </a:t>
            </a:r>
            <a:r>
              <a:rPr lang="es-AR" sz="2400" dirty="0" err="1"/>
              <a:t>VxV</a:t>
            </a:r>
            <a:r>
              <a:rPr lang="es-AR" sz="2400" dirty="0"/>
              <a:t>, donde V son los vértices que unen a los nodos, la conjunción de los dos vértices representa la arista.</a:t>
            </a:r>
            <a:endParaRPr sz="4000" b="1" dirty="0">
              <a:solidFill>
                <a:srgbClr val="37B3B0"/>
              </a:solidFill>
              <a:latin typeface="Raleway"/>
              <a:ea typeface="Raleway"/>
              <a:cs typeface="Raleway"/>
              <a:sym typeface="Raleway"/>
            </a:endParaRPr>
          </a:p>
        </p:txBody>
      </p:sp>
      <p:graphicFrame>
        <p:nvGraphicFramePr>
          <p:cNvPr id="4" name="Tabla 3"/>
          <p:cNvGraphicFramePr>
            <a:graphicFrameLocks noGrp="1"/>
          </p:cNvGraphicFramePr>
          <p:nvPr>
            <p:extLst>
              <p:ext uri="{D42A27DB-BD31-4B8C-83A1-F6EECF244321}">
                <p14:modId xmlns:p14="http://schemas.microsoft.com/office/powerpoint/2010/main" val="3595492123"/>
              </p:ext>
            </p:extLst>
          </p:nvPr>
        </p:nvGraphicFramePr>
        <p:xfrm>
          <a:off x="8603182" y="3480639"/>
          <a:ext cx="2135505" cy="2225040"/>
        </p:xfrm>
        <a:graphic>
          <a:graphicData uri="http://schemas.openxmlformats.org/drawingml/2006/table">
            <a:tbl>
              <a:tblPr firstRow="1" bandRow="1">
                <a:tableStyleId>{284E427A-3D55-4303-BF80-6455036E1DE7}</a:tableStyleId>
              </a:tblPr>
              <a:tblGrid>
                <a:gridCol w="360680"/>
                <a:gridCol w="351155"/>
                <a:gridCol w="351155"/>
                <a:gridCol w="360680"/>
                <a:gridCol w="360680"/>
                <a:gridCol w="351155"/>
              </a:tblGrid>
              <a:tr h="370840">
                <a:tc>
                  <a:txBody>
                    <a:bodyPr/>
                    <a:lstStyle/>
                    <a:p>
                      <a:endParaRPr lang="es-AR" dirty="0"/>
                    </a:p>
                  </a:txBody>
                  <a:tcPr/>
                </a:tc>
                <a:tc>
                  <a:txBody>
                    <a:bodyPr/>
                    <a:lstStyle/>
                    <a:p>
                      <a:r>
                        <a:rPr lang="es-AR" dirty="0" smtClean="0"/>
                        <a:t>A</a:t>
                      </a:r>
                      <a:endParaRPr lang="es-AR" dirty="0"/>
                    </a:p>
                  </a:txBody>
                  <a:tcPr/>
                </a:tc>
                <a:tc>
                  <a:txBody>
                    <a:bodyPr/>
                    <a:lstStyle/>
                    <a:p>
                      <a:r>
                        <a:rPr lang="es-AR" dirty="0" smtClean="0"/>
                        <a:t>B</a:t>
                      </a:r>
                      <a:endParaRPr lang="es-AR" dirty="0"/>
                    </a:p>
                  </a:txBody>
                  <a:tcPr/>
                </a:tc>
                <a:tc>
                  <a:txBody>
                    <a:bodyPr/>
                    <a:lstStyle/>
                    <a:p>
                      <a:r>
                        <a:rPr lang="es-AR" dirty="0" smtClean="0"/>
                        <a:t>C</a:t>
                      </a:r>
                      <a:endParaRPr lang="es-AR" dirty="0"/>
                    </a:p>
                  </a:txBody>
                  <a:tcPr/>
                </a:tc>
                <a:tc>
                  <a:txBody>
                    <a:bodyPr/>
                    <a:lstStyle/>
                    <a:p>
                      <a:r>
                        <a:rPr lang="es-AR" dirty="0" smtClean="0"/>
                        <a:t>D</a:t>
                      </a:r>
                      <a:endParaRPr lang="es-AR" dirty="0"/>
                    </a:p>
                  </a:txBody>
                  <a:tcPr/>
                </a:tc>
                <a:tc>
                  <a:txBody>
                    <a:bodyPr/>
                    <a:lstStyle/>
                    <a:p>
                      <a:r>
                        <a:rPr lang="es-AR" dirty="0" smtClean="0"/>
                        <a:t>E</a:t>
                      </a:r>
                      <a:endParaRPr lang="es-AR" dirty="0"/>
                    </a:p>
                  </a:txBody>
                  <a:tcPr/>
                </a:tc>
              </a:tr>
              <a:tr h="370840">
                <a:tc>
                  <a:txBody>
                    <a:bodyPr/>
                    <a:lstStyle/>
                    <a:p>
                      <a:r>
                        <a:rPr lang="es-AR" dirty="0" smtClean="0"/>
                        <a:t>A</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r h="370840">
                <a:tc>
                  <a:txBody>
                    <a:bodyPr/>
                    <a:lstStyle/>
                    <a:p>
                      <a:r>
                        <a:rPr lang="es-AR" dirty="0" smtClean="0"/>
                        <a:t>B</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r>
              <a:tr h="370840">
                <a:tc>
                  <a:txBody>
                    <a:bodyPr/>
                    <a:lstStyle/>
                    <a:p>
                      <a:r>
                        <a:rPr lang="es-AR" dirty="0" smtClean="0"/>
                        <a:t>C</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D</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E</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bl>
          </a:graphicData>
        </a:graphic>
      </p:graphicFrame>
    </p:spTree>
    <p:extLst>
      <p:ext uri="{BB962C8B-B14F-4D97-AF65-F5344CB8AC3E}">
        <p14:creationId xmlns:p14="http://schemas.microsoft.com/office/powerpoint/2010/main" val="181235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es-AR" sz="2400" b="1" dirty="0"/>
              <a:t>Matriz de </a:t>
            </a:r>
            <a:r>
              <a:rPr lang="es-AR" sz="2400" b="1" dirty="0" smtClean="0"/>
              <a:t>adyacencia</a:t>
            </a:r>
            <a:endParaRPr lang="pt-BR" sz="2400" dirty="0"/>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Ejercicios resueltos</a:t>
            </a:r>
            <a:endParaRPr sz="3200" dirty="0">
              <a:solidFill>
                <a:srgbClr val="FFFFFF"/>
              </a:solidFill>
              <a:latin typeface="Raleway Thin"/>
              <a:ea typeface="Raleway Thin"/>
              <a:cs typeface="Raleway Thin"/>
              <a:sym typeface="Raleway Thin"/>
            </a:endParaRPr>
          </a:p>
        </p:txBody>
      </p:sp>
      <p:graphicFrame>
        <p:nvGraphicFramePr>
          <p:cNvPr id="4" name="Tabla 3"/>
          <p:cNvGraphicFramePr>
            <a:graphicFrameLocks noGrp="1"/>
          </p:cNvGraphicFramePr>
          <p:nvPr>
            <p:extLst>
              <p:ext uri="{D42A27DB-BD31-4B8C-83A1-F6EECF244321}">
                <p14:modId xmlns:p14="http://schemas.microsoft.com/office/powerpoint/2010/main" val="1775877823"/>
              </p:ext>
            </p:extLst>
          </p:nvPr>
        </p:nvGraphicFramePr>
        <p:xfrm>
          <a:off x="6094357" y="2190370"/>
          <a:ext cx="2564133" cy="2225040"/>
        </p:xfrm>
        <a:graphic>
          <a:graphicData uri="http://schemas.openxmlformats.org/drawingml/2006/table">
            <a:tbl>
              <a:tblPr firstRow="1" bandRow="1">
                <a:tableStyleId>{284E427A-3D55-4303-BF80-6455036E1DE7}</a:tableStyleId>
              </a:tblPr>
              <a:tblGrid>
                <a:gridCol w="419418"/>
                <a:gridCol w="428943"/>
                <a:gridCol w="428943"/>
                <a:gridCol w="428943"/>
                <a:gridCol w="428943"/>
                <a:gridCol w="428943"/>
              </a:tblGrid>
              <a:tr h="370840">
                <a:tc>
                  <a:txBody>
                    <a:bodyPr/>
                    <a:lstStyle/>
                    <a:p>
                      <a:endParaRPr lang="es-AR" dirty="0"/>
                    </a:p>
                  </a:txBody>
                  <a:tcPr/>
                </a:tc>
                <a:tc>
                  <a:txBody>
                    <a:bodyPr/>
                    <a:lstStyle/>
                    <a:p>
                      <a:r>
                        <a:rPr lang="es-AR" dirty="0" smtClean="0"/>
                        <a:t>v1</a:t>
                      </a:r>
                      <a:endParaRPr lang="es-AR" dirty="0"/>
                    </a:p>
                  </a:txBody>
                  <a:tcPr/>
                </a:tc>
                <a:tc>
                  <a:txBody>
                    <a:bodyPr/>
                    <a:lstStyle/>
                    <a:p>
                      <a:r>
                        <a:rPr lang="es-AR" dirty="0" smtClean="0"/>
                        <a:t>v2</a:t>
                      </a:r>
                      <a:endParaRPr lang="es-AR" dirty="0"/>
                    </a:p>
                  </a:txBody>
                  <a:tcPr/>
                </a:tc>
                <a:tc>
                  <a:txBody>
                    <a:bodyPr/>
                    <a:lstStyle/>
                    <a:p>
                      <a:r>
                        <a:rPr lang="es-AR" dirty="0" smtClean="0"/>
                        <a:t>v3</a:t>
                      </a:r>
                      <a:endParaRPr lang="es-AR" dirty="0"/>
                    </a:p>
                  </a:txBody>
                  <a:tcPr/>
                </a:tc>
                <a:tc>
                  <a:txBody>
                    <a:bodyPr/>
                    <a:lstStyle/>
                    <a:p>
                      <a:r>
                        <a:rPr lang="es-AR" dirty="0" smtClean="0"/>
                        <a:t>v4</a:t>
                      </a:r>
                      <a:endParaRPr lang="es-AR" dirty="0"/>
                    </a:p>
                  </a:txBody>
                  <a:tcPr/>
                </a:tc>
                <a:tc>
                  <a:txBody>
                    <a:bodyPr/>
                    <a:lstStyle/>
                    <a:p>
                      <a:r>
                        <a:rPr lang="es-AR" dirty="0" smtClean="0"/>
                        <a:t>v5</a:t>
                      </a:r>
                      <a:endParaRPr lang="es-AR" dirty="0"/>
                    </a:p>
                  </a:txBody>
                  <a:tcPr/>
                </a:tc>
              </a:tr>
              <a:tr h="370840">
                <a:tc>
                  <a:txBody>
                    <a:bodyPr/>
                    <a:lstStyle/>
                    <a:p>
                      <a:r>
                        <a:rPr lang="es-AR" dirty="0" smtClean="0"/>
                        <a:t>v1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r>
              <a:tr h="370840">
                <a:tc>
                  <a:txBody>
                    <a:bodyPr/>
                    <a:lstStyle/>
                    <a:p>
                      <a:r>
                        <a:rPr lang="es-AR" dirty="0" smtClean="0"/>
                        <a:t>v2</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r>
              <a:tr h="370840">
                <a:tc>
                  <a:txBody>
                    <a:bodyPr/>
                    <a:lstStyle/>
                    <a:p>
                      <a:r>
                        <a:rPr lang="es-AR" dirty="0" smtClean="0"/>
                        <a:t>v3</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r>
              <a:tr h="370840">
                <a:tc>
                  <a:txBody>
                    <a:bodyPr/>
                    <a:lstStyle/>
                    <a:p>
                      <a:r>
                        <a:rPr lang="es-AR" dirty="0" smtClean="0"/>
                        <a:t>v4</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v5</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bl>
          </a:graphicData>
        </a:graphic>
      </p:graphicFrame>
      <p:grpSp>
        <p:nvGrpSpPr>
          <p:cNvPr id="27" name="Grupo 26"/>
          <p:cNvGrpSpPr/>
          <p:nvPr/>
        </p:nvGrpSpPr>
        <p:grpSpPr>
          <a:xfrm>
            <a:off x="1747146" y="2456435"/>
            <a:ext cx="3179928" cy="2058947"/>
            <a:chOff x="1282890" y="4039737"/>
            <a:chExt cx="1897039" cy="1228299"/>
          </a:xfrm>
        </p:grpSpPr>
        <p:cxnSp>
          <p:nvCxnSpPr>
            <p:cNvPr id="3" name="Conector recto 2"/>
            <p:cNvCxnSpPr/>
            <p:nvPr/>
          </p:nvCxnSpPr>
          <p:spPr>
            <a:xfrm flipV="1">
              <a:off x="1282890" y="4189863"/>
              <a:ext cx="642647" cy="1078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925537" y="4189863"/>
              <a:ext cx="558356" cy="1078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282890" y="5268036"/>
              <a:ext cx="1201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V="1">
              <a:off x="1282890" y="4544704"/>
              <a:ext cx="1897038" cy="723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flipV="1">
              <a:off x="2483893" y="4544704"/>
              <a:ext cx="696035" cy="723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flipH="1" flipV="1">
              <a:off x="2688609" y="4039737"/>
              <a:ext cx="491320" cy="5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flipV="1">
              <a:off x="1925537" y="4039737"/>
              <a:ext cx="763072" cy="1501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CuadroTexto 27"/>
          <p:cNvSpPr txBox="1"/>
          <p:nvPr/>
        </p:nvSpPr>
        <p:spPr>
          <a:xfrm>
            <a:off x="2623750" y="2443760"/>
            <a:ext cx="372218" cy="276999"/>
          </a:xfrm>
          <a:prstGeom prst="rect">
            <a:avLst/>
          </a:prstGeom>
          <a:noFill/>
        </p:spPr>
        <p:txBody>
          <a:bodyPr wrap="none" rtlCol="0">
            <a:spAutoFit/>
          </a:bodyPr>
          <a:lstStyle/>
          <a:p>
            <a:r>
              <a:rPr lang="es-AR" sz="1200" dirty="0" smtClean="0"/>
              <a:t>V1</a:t>
            </a:r>
            <a:endParaRPr lang="es-AR" dirty="0"/>
          </a:p>
        </p:txBody>
      </p:sp>
      <p:sp>
        <p:nvSpPr>
          <p:cNvPr id="34" name="CuadroTexto 33"/>
          <p:cNvSpPr txBox="1"/>
          <p:nvPr/>
        </p:nvSpPr>
        <p:spPr>
          <a:xfrm>
            <a:off x="3917386" y="2209724"/>
            <a:ext cx="372218" cy="276999"/>
          </a:xfrm>
          <a:prstGeom prst="rect">
            <a:avLst/>
          </a:prstGeom>
          <a:noFill/>
        </p:spPr>
        <p:txBody>
          <a:bodyPr wrap="none" rtlCol="0">
            <a:spAutoFit/>
          </a:bodyPr>
          <a:lstStyle/>
          <a:p>
            <a:r>
              <a:rPr lang="es-AR" sz="1200" dirty="0" smtClean="0"/>
              <a:t>V2</a:t>
            </a:r>
            <a:endParaRPr lang="es-AR" dirty="0"/>
          </a:p>
        </p:txBody>
      </p:sp>
      <p:sp>
        <p:nvSpPr>
          <p:cNvPr id="35" name="CuadroTexto 34"/>
          <p:cNvSpPr txBox="1"/>
          <p:nvPr/>
        </p:nvSpPr>
        <p:spPr>
          <a:xfrm>
            <a:off x="4898011" y="3164393"/>
            <a:ext cx="372218" cy="276999"/>
          </a:xfrm>
          <a:prstGeom prst="rect">
            <a:avLst/>
          </a:prstGeom>
          <a:noFill/>
        </p:spPr>
        <p:txBody>
          <a:bodyPr wrap="none" rtlCol="0">
            <a:spAutoFit/>
          </a:bodyPr>
          <a:lstStyle/>
          <a:p>
            <a:r>
              <a:rPr lang="es-AR" sz="1200" dirty="0" smtClean="0"/>
              <a:t>V3</a:t>
            </a:r>
          </a:p>
        </p:txBody>
      </p:sp>
      <p:sp>
        <p:nvSpPr>
          <p:cNvPr id="36" name="CuadroTexto 35"/>
          <p:cNvSpPr txBox="1"/>
          <p:nvPr/>
        </p:nvSpPr>
        <p:spPr>
          <a:xfrm>
            <a:off x="3760337" y="4474019"/>
            <a:ext cx="372218" cy="276999"/>
          </a:xfrm>
          <a:prstGeom prst="rect">
            <a:avLst/>
          </a:prstGeom>
          <a:noFill/>
        </p:spPr>
        <p:txBody>
          <a:bodyPr wrap="none" rtlCol="0">
            <a:spAutoFit/>
          </a:bodyPr>
          <a:lstStyle/>
          <a:p>
            <a:r>
              <a:rPr lang="es-AR" sz="1200" dirty="0" smtClean="0"/>
              <a:t>V4</a:t>
            </a:r>
          </a:p>
        </p:txBody>
      </p:sp>
      <p:sp>
        <p:nvSpPr>
          <p:cNvPr id="37" name="CuadroTexto 36"/>
          <p:cNvSpPr txBox="1"/>
          <p:nvPr/>
        </p:nvSpPr>
        <p:spPr>
          <a:xfrm>
            <a:off x="1561037" y="4474019"/>
            <a:ext cx="372218" cy="276999"/>
          </a:xfrm>
          <a:prstGeom prst="rect">
            <a:avLst/>
          </a:prstGeom>
          <a:noFill/>
        </p:spPr>
        <p:txBody>
          <a:bodyPr wrap="none" rtlCol="0">
            <a:spAutoFit/>
          </a:bodyPr>
          <a:lstStyle/>
          <a:p>
            <a:r>
              <a:rPr lang="es-AR" sz="1200" dirty="0" smtClean="0"/>
              <a:t>V5</a:t>
            </a:r>
          </a:p>
        </p:txBody>
      </p:sp>
    </p:spTree>
    <p:extLst>
      <p:ext uri="{BB962C8B-B14F-4D97-AF65-F5344CB8AC3E}">
        <p14:creationId xmlns:p14="http://schemas.microsoft.com/office/powerpoint/2010/main" val="30718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es-AR" sz="2400" b="1" dirty="0"/>
              <a:t>Matriz de </a:t>
            </a:r>
            <a:r>
              <a:rPr lang="es-AR" sz="2400" b="1" dirty="0" smtClean="0"/>
              <a:t>adyacencia</a:t>
            </a:r>
            <a:endParaRPr lang="pt-BR" sz="2400" dirty="0"/>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Ejercicios resueltos</a:t>
            </a:r>
            <a:endParaRPr sz="3200" dirty="0">
              <a:solidFill>
                <a:srgbClr val="FFFFFF"/>
              </a:solidFill>
              <a:latin typeface="Raleway Thin"/>
              <a:ea typeface="Raleway Thin"/>
              <a:cs typeface="Raleway Thin"/>
              <a:sym typeface="Raleway Thin"/>
            </a:endParaRPr>
          </a:p>
        </p:txBody>
      </p:sp>
      <p:graphicFrame>
        <p:nvGraphicFramePr>
          <p:cNvPr id="4" name="Tabla 3"/>
          <p:cNvGraphicFramePr>
            <a:graphicFrameLocks noGrp="1"/>
          </p:cNvGraphicFramePr>
          <p:nvPr>
            <p:extLst>
              <p:ext uri="{D42A27DB-BD31-4B8C-83A1-F6EECF244321}">
                <p14:modId xmlns:p14="http://schemas.microsoft.com/office/powerpoint/2010/main" val="2622484166"/>
              </p:ext>
            </p:extLst>
          </p:nvPr>
        </p:nvGraphicFramePr>
        <p:xfrm>
          <a:off x="4840161" y="2197746"/>
          <a:ext cx="3013713" cy="2595880"/>
        </p:xfrm>
        <a:graphic>
          <a:graphicData uri="http://schemas.openxmlformats.org/drawingml/2006/table">
            <a:tbl>
              <a:tblPr firstRow="1" bandRow="1">
                <a:tableStyleId>{284E427A-3D55-4303-BF80-6455036E1DE7}</a:tableStyleId>
              </a:tblPr>
              <a:tblGrid>
                <a:gridCol w="419418"/>
                <a:gridCol w="428943"/>
                <a:gridCol w="428943"/>
                <a:gridCol w="428943"/>
                <a:gridCol w="428943"/>
                <a:gridCol w="428943"/>
                <a:gridCol w="449580"/>
              </a:tblGrid>
              <a:tr h="370840">
                <a:tc>
                  <a:txBody>
                    <a:bodyPr/>
                    <a:lstStyle/>
                    <a:p>
                      <a:endParaRPr lang="es-AR" dirty="0"/>
                    </a:p>
                  </a:txBody>
                  <a:tcPr/>
                </a:tc>
                <a:tc>
                  <a:txBody>
                    <a:bodyPr/>
                    <a:lstStyle/>
                    <a:p>
                      <a:r>
                        <a:rPr lang="es-AR" dirty="0" smtClean="0"/>
                        <a:t>v1</a:t>
                      </a:r>
                      <a:endParaRPr lang="es-AR" dirty="0"/>
                    </a:p>
                  </a:txBody>
                  <a:tcPr/>
                </a:tc>
                <a:tc>
                  <a:txBody>
                    <a:bodyPr/>
                    <a:lstStyle/>
                    <a:p>
                      <a:r>
                        <a:rPr lang="es-AR" dirty="0" smtClean="0"/>
                        <a:t>v2</a:t>
                      </a:r>
                      <a:endParaRPr lang="es-AR" dirty="0"/>
                    </a:p>
                  </a:txBody>
                  <a:tcPr/>
                </a:tc>
                <a:tc>
                  <a:txBody>
                    <a:bodyPr/>
                    <a:lstStyle/>
                    <a:p>
                      <a:r>
                        <a:rPr lang="es-AR" dirty="0" smtClean="0"/>
                        <a:t>v3</a:t>
                      </a:r>
                      <a:endParaRPr lang="es-AR" dirty="0"/>
                    </a:p>
                  </a:txBody>
                  <a:tcPr/>
                </a:tc>
                <a:tc>
                  <a:txBody>
                    <a:bodyPr/>
                    <a:lstStyle/>
                    <a:p>
                      <a:r>
                        <a:rPr lang="es-AR" dirty="0" smtClean="0"/>
                        <a:t>v4</a:t>
                      </a:r>
                      <a:endParaRPr lang="es-AR" dirty="0"/>
                    </a:p>
                  </a:txBody>
                  <a:tcPr/>
                </a:tc>
                <a:tc>
                  <a:txBody>
                    <a:bodyPr/>
                    <a:lstStyle/>
                    <a:p>
                      <a:r>
                        <a:rPr lang="es-AR" dirty="0" smtClean="0"/>
                        <a:t>v5</a:t>
                      </a:r>
                      <a:endParaRPr lang="es-AR" dirty="0"/>
                    </a:p>
                  </a:txBody>
                  <a:tcPr/>
                </a:tc>
                <a:tc>
                  <a:txBody>
                    <a:bodyPr/>
                    <a:lstStyle/>
                    <a:p>
                      <a:r>
                        <a:rPr lang="es-AR" dirty="0" smtClean="0"/>
                        <a:t>V6</a:t>
                      </a:r>
                      <a:endParaRPr lang="es-AR" dirty="0"/>
                    </a:p>
                  </a:txBody>
                  <a:tcPr/>
                </a:tc>
              </a:tr>
              <a:tr h="370840">
                <a:tc>
                  <a:txBody>
                    <a:bodyPr/>
                    <a:lstStyle/>
                    <a:p>
                      <a:r>
                        <a:rPr lang="es-AR" dirty="0" smtClean="0"/>
                        <a:t>v1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v2</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r h="370840">
                <a:tc>
                  <a:txBody>
                    <a:bodyPr/>
                    <a:lstStyle/>
                    <a:p>
                      <a:r>
                        <a:rPr lang="es-AR" dirty="0" smtClean="0"/>
                        <a:t>v3</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r>
              <a:tr h="370840">
                <a:tc>
                  <a:txBody>
                    <a:bodyPr/>
                    <a:lstStyle/>
                    <a:p>
                      <a:r>
                        <a:rPr lang="es-AR" dirty="0" smtClean="0"/>
                        <a:t>v4</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r h="370840">
                <a:tc>
                  <a:txBody>
                    <a:bodyPr/>
                    <a:lstStyle/>
                    <a:p>
                      <a:r>
                        <a:rPr lang="es-AR" dirty="0" smtClean="0"/>
                        <a:t>v5</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r>
              <a:tr h="370840">
                <a:tc>
                  <a:txBody>
                    <a:bodyPr/>
                    <a:lstStyle/>
                    <a:p>
                      <a:r>
                        <a:rPr lang="es-AR" dirty="0" smtClean="0"/>
                        <a:t>v6</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r>
            </a:tbl>
          </a:graphicData>
        </a:graphic>
      </p:graphicFrame>
      <p:sp>
        <p:nvSpPr>
          <p:cNvPr id="21" name="CuadroTexto 20"/>
          <p:cNvSpPr txBox="1"/>
          <p:nvPr/>
        </p:nvSpPr>
        <p:spPr>
          <a:xfrm>
            <a:off x="1739428" y="2580668"/>
            <a:ext cx="372218" cy="276999"/>
          </a:xfrm>
          <a:prstGeom prst="rect">
            <a:avLst/>
          </a:prstGeom>
          <a:noFill/>
        </p:spPr>
        <p:txBody>
          <a:bodyPr wrap="none" rtlCol="0">
            <a:spAutoFit/>
          </a:bodyPr>
          <a:lstStyle/>
          <a:p>
            <a:r>
              <a:rPr lang="es-AR" sz="1200" dirty="0" smtClean="0"/>
              <a:t>V2</a:t>
            </a:r>
            <a:endParaRPr lang="es-AR" dirty="0"/>
          </a:p>
        </p:txBody>
      </p:sp>
      <p:sp>
        <p:nvSpPr>
          <p:cNvPr id="23" name="CuadroTexto 22"/>
          <p:cNvSpPr txBox="1"/>
          <p:nvPr/>
        </p:nvSpPr>
        <p:spPr>
          <a:xfrm>
            <a:off x="938200" y="3754375"/>
            <a:ext cx="372218" cy="276999"/>
          </a:xfrm>
          <a:prstGeom prst="rect">
            <a:avLst/>
          </a:prstGeom>
          <a:noFill/>
        </p:spPr>
        <p:txBody>
          <a:bodyPr wrap="none" rtlCol="0">
            <a:spAutoFit/>
          </a:bodyPr>
          <a:lstStyle/>
          <a:p>
            <a:r>
              <a:rPr lang="es-AR" sz="1200" dirty="0" smtClean="0"/>
              <a:t>V1</a:t>
            </a:r>
            <a:endParaRPr lang="es-AR" dirty="0"/>
          </a:p>
        </p:txBody>
      </p:sp>
      <p:sp>
        <p:nvSpPr>
          <p:cNvPr id="25" name="CuadroTexto 24"/>
          <p:cNvSpPr txBox="1"/>
          <p:nvPr/>
        </p:nvSpPr>
        <p:spPr>
          <a:xfrm>
            <a:off x="2926783" y="2580668"/>
            <a:ext cx="372218" cy="276999"/>
          </a:xfrm>
          <a:prstGeom prst="rect">
            <a:avLst/>
          </a:prstGeom>
          <a:noFill/>
        </p:spPr>
        <p:txBody>
          <a:bodyPr wrap="none" rtlCol="0">
            <a:spAutoFit/>
          </a:bodyPr>
          <a:lstStyle/>
          <a:p>
            <a:r>
              <a:rPr lang="es-AR" sz="1200" dirty="0" smtClean="0"/>
              <a:t>V3</a:t>
            </a:r>
            <a:endParaRPr lang="es-AR" dirty="0"/>
          </a:p>
        </p:txBody>
      </p:sp>
      <p:sp>
        <p:nvSpPr>
          <p:cNvPr id="26" name="CuadroTexto 25"/>
          <p:cNvSpPr txBox="1"/>
          <p:nvPr/>
        </p:nvSpPr>
        <p:spPr>
          <a:xfrm>
            <a:off x="4025024" y="3740728"/>
            <a:ext cx="372218" cy="276999"/>
          </a:xfrm>
          <a:prstGeom prst="rect">
            <a:avLst/>
          </a:prstGeom>
          <a:noFill/>
        </p:spPr>
        <p:txBody>
          <a:bodyPr wrap="none" rtlCol="0">
            <a:spAutoFit/>
          </a:bodyPr>
          <a:lstStyle/>
          <a:p>
            <a:r>
              <a:rPr lang="es-AR" sz="1200" dirty="0" smtClean="0"/>
              <a:t>V4</a:t>
            </a:r>
            <a:endParaRPr lang="es-AR" dirty="0"/>
          </a:p>
        </p:txBody>
      </p:sp>
      <p:sp>
        <p:nvSpPr>
          <p:cNvPr id="29" name="CuadroTexto 28"/>
          <p:cNvSpPr txBox="1"/>
          <p:nvPr/>
        </p:nvSpPr>
        <p:spPr>
          <a:xfrm>
            <a:off x="1739428" y="4655127"/>
            <a:ext cx="372218" cy="276999"/>
          </a:xfrm>
          <a:prstGeom prst="rect">
            <a:avLst/>
          </a:prstGeom>
          <a:noFill/>
        </p:spPr>
        <p:txBody>
          <a:bodyPr wrap="none" rtlCol="0">
            <a:spAutoFit/>
          </a:bodyPr>
          <a:lstStyle/>
          <a:p>
            <a:r>
              <a:rPr lang="es-AR" sz="1200" dirty="0" smtClean="0"/>
              <a:t>V6</a:t>
            </a:r>
            <a:endParaRPr lang="es-AR" dirty="0"/>
          </a:p>
        </p:txBody>
      </p:sp>
      <p:sp>
        <p:nvSpPr>
          <p:cNvPr id="30" name="CuadroTexto 29"/>
          <p:cNvSpPr txBox="1"/>
          <p:nvPr/>
        </p:nvSpPr>
        <p:spPr>
          <a:xfrm>
            <a:off x="2926783" y="4655127"/>
            <a:ext cx="372218" cy="276999"/>
          </a:xfrm>
          <a:prstGeom prst="rect">
            <a:avLst/>
          </a:prstGeom>
          <a:noFill/>
        </p:spPr>
        <p:txBody>
          <a:bodyPr wrap="none" rtlCol="0">
            <a:spAutoFit/>
          </a:bodyPr>
          <a:lstStyle/>
          <a:p>
            <a:r>
              <a:rPr lang="es-AR" sz="1200" dirty="0" smtClean="0"/>
              <a:t>V5</a:t>
            </a:r>
            <a:endParaRPr lang="es-AR" dirty="0"/>
          </a:p>
        </p:txBody>
      </p:sp>
      <p:cxnSp>
        <p:nvCxnSpPr>
          <p:cNvPr id="5" name="Conector recto 4"/>
          <p:cNvCxnSpPr>
            <a:stCxn id="23" idx="3"/>
          </p:cNvCxnSpPr>
          <p:nvPr/>
        </p:nvCxnSpPr>
        <p:spPr>
          <a:xfrm flipV="1">
            <a:off x="1310418" y="2857667"/>
            <a:ext cx="1616365" cy="1035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p:cNvCxnSpPr>
            <a:stCxn id="23" idx="3"/>
            <a:endCxn id="26" idx="1"/>
          </p:cNvCxnSpPr>
          <p:nvPr/>
        </p:nvCxnSpPr>
        <p:spPr>
          <a:xfrm flipV="1">
            <a:off x="1310418" y="3879228"/>
            <a:ext cx="2714606" cy="13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p:cNvCxnSpPr>
            <a:stCxn id="23" idx="3"/>
          </p:cNvCxnSpPr>
          <p:nvPr/>
        </p:nvCxnSpPr>
        <p:spPr>
          <a:xfrm>
            <a:off x="1310418" y="3892875"/>
            <a:ext cx="470428" cy="7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925537" y="2847283"/>
            <a:ext cx="1001246" cy="1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21" idx="2"/>
            <a:endCxn id="26" idx="1"/>
          </p:cNvCxnSpPr>
          <p:nvPr/>
        </p:nvCxnSpPr>
        <p:spPr>
          <a:xfrm>
            <a:off x="1925537" y="2857667"/>
            <a:ext cx="2099487" cy="1021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Conector recto 224"/>
          <p:cNvCxnSpPr>
            <a:stCxn id="21" idx="2"/>
          </p:cNvCxnSpPr>
          <p:nvPr/>
        </p:nvCxnSpPr>
        <p:spPr>
          <a:xfrm>
            <a:off x="1925537" y="2857667"/>
            <a:ext cx="1044233" cy="1797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Conector recto 228"/>
          <p:cNvCxnSpPr/>
          <p:nvPr/>
        </p:nvCxnSpPr>
        <p:spPr>
          <a:xfrm>
            <a:off x="2925736" y="2857667"/>
            <a:ext cx="37602" cy="1797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Conector recto 230"/>
          <p:cNvCxnSpPr/>
          <p:nvPr/>
        </p:nvCxnSpPr>
        <p:spPr>
          <a:xfrm flipH="1">
            <a:off x="1782415" y="2857667"/>
            <a:ext cx="1142799" cy="1807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Conector recto 234"/>
          <p:cNvCxnSpPr>
            <a:stCxn id="26" idx="1"/>
          </p:cNvCxnSpPr>
          <p:nvPr/>
        </p:nvCxnSpPr>
        <p:spPr>
          <a:xfrm flipH="1">
            <a:off x="2968201" y="3879228"/>
            <a:ext cx="1056823" cy="775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20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2" name="Google Shape;242;p19"/>
          <p:cNvSpPr txBox="1"/>
          <p:nvPr/>
        </p:nvSpPr>
        <p:spPr>
          <a:xfrm>
            <a:off x="491254" y="998679"/>
            <a:ext cx="10692000" cy="307800"/>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r>
              <a:rPr lang="es-AR" sz="2400" b="1" dirty="0"/>
              <a:t>Matriz de </a:t>
            </a:r>
            <a:r>
              <a:rPr lang="es-AR" sz="2400" b="1" dirty="0" smtClean="0"/>
              <a:t>adyacencia</a:t>
            </a:r>
            <a:endParaRPr lang="pt-BR" sz="2400" dirty="0"/>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113404" y="35200"/>
            <a:ext cx="11447700" cy="584700"/>
          </a:xfrm>
          <a:prstGeom prst="rect">
            <a:avLst/>
          </a:prstGeom>
          <a:noFill/>
          <a:ln>
            <a:noFill/>
          </a:ln>
        </p:spPr>
        <p:txBody>
          <a:bodyPr spcFirstLastPara="1" wrap="square" lIns="121875" tIns="121875" rIns="121875" bIns="12187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AR" sz="3200" dirty="0" smtClean="0">
                <a:solidFill>
                  <a:srgbClr val="FFFFFF"/>
                </a:solidFill>
                <a:latin typeface="Raleway Thin"/>
                <a:ea typeface="Raleway Thin"/>
                <a:cs typeface="Raleway Thin"/>
                <a:sym typeface="Raleway Thin"/>
              </a:rPr>
              <a:t>Ejercicios a resolver</a:t>
            </a:r>
            <a:endParaRPr sz="3200" dirty="0">
              <a:solidFill>
                <a:srgbClr val="FFFFFF"/>
              </a:solidFill>
              <a:latin typeface="Raleway Thin"/>
              <a:ea typeface="Raleway Thin"/>
              <a:cs typeface="Raleway Thin"/>
              <a:sym typeface="Raleway Thin"/>
            </a:endParaRPr>
          </a:p>
        </p:txBody>
      </p:sp>
      <p:graphicFrame>
        <p:nvGraphicFramePr>
          <p:cNvPr id="4" name="Tabla 3"/>
          <p:cNvGraphicFramePr>
            <a:graphicFrameLocks noGrp="1"/>
          </p:cNvGraphicFramePr>
          <p:nvPr>
            <p:extLst>
              <p:ext uri="{D42A27DB-BD31-4B8C-83A1-F6EECF244321}">
                <p14:modId xmlns:p14="http://schemas.microsoft.com/office/powerpoint/2010/main" val="1518653286"/>
              </p:ext>
            </p:extLst>
          </p:nvPr>
        </p:nvGraphicFramePr>
        <p:xfrm>
          <a:off x="7989033" y="1623922"/>
          <a:ext cx="2135190" cy="1854200"/>
        </p:xfrm>
        <a:graphic>
          <a:graphicData uri="http://schemas.openxmlformats.org/drawingml/2006/table">
            <a:tbl>
              <a:tblPr firstRow="1" bandRow="1">
                <a:tableStyleId>{284E427A-3D55-4303-BF80-6455036E1DE7}</a:tableStyleId>
              </a:tblPr>
              <a:tblGrid>
                <a:gridCol w="419418"/>
                <a:gridCol w="428943"/>
                <a:gridCol w="428943"/>
                <a:gridCol w="428943"/>
                <a:gridCol w="428943"/>
              </a:tblGrid>
              <a:tr h="370840">
                <a:tc>
                  <a:txBody>
                    <a:bodyPr/>
                    <a:lstStyle/>
                    <a:p>
                      <a:endParaRPr lang="es-AR" dirty="0"/>
                    </a:p>
                  </a:txBody>
                  <a:tcPr/>
                </a:tc>
                <a:tc>
                  <a:txBody>
                    <a:bodyPr/>
                    <a:lstStyle/>
                    <a:p>
                      <a:r>
                        <a:rPr lang="es-AR" dirty="0" smtClean="0"/>
                        <a:t>v1</a:t>
                      </a:r>
                      <a:endParaRPr lang="es-AR" dirty="0"/>
                    </a:p>
                  </a:txBody>
                  <a:tcPr/>
                </a:tc>
                <a:tc>
                  <a:txBody>
                    <a:bodyPr/>
                    <a:lstStyle/>
                    <a:p>
                      <a:r>
                        <a:rPr lang="es-AR" dirty="0" smtClean="0"/>
                        <a:t>v2</a:t>
                      </a:r>
                      <a:endParaRPr lang="es-AR" dirty="0"/>
                    </a:p>
                  </a:txBody>
                  <a:tcPr/>
                </a:tc>
                <a:tc>
                  <a:txBody>
                    <a:bodyPr/>
                    <a:lstStyle/>
                    <a:p>
                      <a:r>
                        <a:rPr lang="es-AR" dirty="0" smtClean="0"/>
                        <a:t>v3</a:t>
                      </a:r>
                      <a:endParaRPr lang="es-AR" dirty="0"/>
                    </a:p>
                  </a:txBody>
                  <a:tcPr/>
                </a:tc>
                <a:tc>
                  <a:txBody>
                    <a:bodyPr/>
                    <a:lstStyle/>
                    <a:p>
                      <a:r>
                        <a:rPr lang="es-AR" dirty="0" smtClean="0"/>
                        <a:t>v4</a:t>
                      </a:r>
                      <a:endParaRPr lang="es-AR" dirty="0"/>
                    </a:p>
                  </a:txBody>
                  <a:tcPr/>
                </a:tc>
              </a:tr>
              <a:tr h="370840">
                <a:tc>
                  <a:txBody>
                    <a:bodyPr/>
                    <a:lstStyle/>
                    <a:p>
                      <a:r>
                        <a:rPr lang="es-AR" dirty="0" smtClean="0"/>
                        <a:t>v1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r>
              <a:tr h="370840">
                <a:tc>
                  <a:txBody>
                    <a:bodyPr/>
                    <a:lstStyle/>
                    <a:p>
                      <a:r>
                        <a:rPr lang="es-AR" dirty="0" smtClean="0"/>
                        <a:t>v2</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r h="370840">
                <a:tc>
                  <a:txBody>
                    <a:bodyPr/>
                    <a:lstStyle/>
                    <a:p>
                      <a:r>
                        <a:rPr lang="es-AR" dirty="0" smtClean="0"/>
                        <a:t>v3</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r>
              <a:tr h="370840">
                <a:tc>
                  <a:txBody>
                    <a:bodyPr/>
                    <a:lstStyle/>
                    <a:p>
                      <a:r>
                        <a:rPr lang="es-AR" dirty="0" smtClean="0"/>
                        <a:t>v4</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r>
            </a:tbl>
          </a:graphicData>
        </a:graphic>
      </p:graphicFrame>
      <p:graphicFrame>
        <p:nvGraphicFramePr>
          <p:cNvPr id="24" name="Tabla 23"/>
          <p:cNvGraphicFramePr>
            <a:graphicFrameLocks noGrp="1"/>
          </p:cNvGraphicFramePr>
          <p:nvPr>
            <p:extLst>
              <p:ext uri="{D42A27DB-BD31-4B8C-83A1-F6EECF244321}">
                <p14:modId xmlns:p14="http://schemas.microsoft.com/office/powerpoint/2010/main" val="1973312249"/>
              </p:ext>
            </p:extLst>
          </p:nvPr>
        </p:nvGraphicFramePr>
        <p:xfrm>
          <a:off x="7989033" y="4339826"/>
          <a:ext cx="2135190" cy="1854200"/>
        </p:xfrm>
        <a:graphic>
          <a:graphicData uri="http://schemas.openxmlformats.org/drawingml/2006/table">
            <a:tbl>
              <a:tblPr firstRow="1" bandRow="1">
                <a:tableStyleId>{284E427A-3D55-4303-BF80-6455036E1DE7}</a:tableStyleId>
              </a:tblPr>
              <a:tblGrid>
                <a:gridCol w="419418"/>
                <a:gridCol w="428943"/>
                <a:gridCol w="428943"/>
                <a:gridCol w="428943"/>
                <a:gridCol w="428943"/>
              </a:tblGrid>
              <a:tr h="370840">
                <a:tc>
                  <a:txBody>
                    <a:bodyPr/>
                    <a:lstStyle/>
                    <a:p>
                      <a:endParaRPr lang="es-AR" dirty="0"/>
                    </a:p>
                  </a:txBody>
                  <a:tcPr/>
                </a:tc>
                <a:tc>
                  <a:txBody>
                    <a:bodyPr/>
                    <a:lstStyle/>
                    <a:p>
                      <a:r>
                        <a:rPr lang="es-AR" dirty="0" smtClean="0"/>
                        <a:t>v1</a:t>
                      </a:r>
                      <a:endParaRPr lang="es-AR" dirty="0"/>
                    </a:p>
                  </a:txBody>
                  <a:tcPr/>
                </a:tc>
                <a:tc>
                  <a:txBody>
                    <a:bodyPr/>
                    <a:lstStyle/>
                    <a:p>
                      <a:r>
                        <a:rPr lang="es-AR" dirty="0" smtClean="0"/>
                        <a:t>v2</a:t>
                      </a:r>
                      <a:endParaRPr lang="es-AR" dirty="0"/>
                    </a:p>
                  </a:txBody>
                  <a:tcPr/>
                </a:tc>
                <a:tc>
                  <a:txBody>
                    <a:bodyPr/>
                    <a:lstStyle/>
                    <a:p>
                      <a:r>
                        <a:rPr lang="es-AR" dirty="0" smtClean="0"/>
                        <a:t>v3</a:t>
                      </a:r>
                      <a:endParaRPr lang="es-AR" dirty="0"/>
                    </a:p>
                  </a:txBody>
                  <a:tcPr/>
                </a:tc>
                <a:tc>
                  <a:txBody>
                    <a:bodyPr/>
                    <a:lstStyle/>
                    <a:p>
                      <a:r>
                        <a:rPr lang="es-AR" dirty="0" smtClean="0"/>
                        <a:t>v4</a:t>
                      </a:r>
                      <a:endParaRPr lang="es-AR" dirty="0"/>
                    </a:p>
                  </a:txBody>
                  <a:tcPr/>
                </a:tc>
              </a:tr>
              <a:tr h="370840">
                <a:tc>
                  <a:txBody>
                    <a:bodyPr/>
                    <a:lstStyle/>
                    <a:p>
                      <a:r>
                        <a:rPr lang="es-AR" dirty="0" smtClean="0"/>
                        <a:t>v1</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r h="370840">
                <a:tc>
                  <a:txBody>
                    <a:bodyPr/>
                    <a:lstStyle/>
                    <a:p>
                      <a:r>
                        <a:rPr lang="es-AR" dirty="0" smtClean="0"/>
                        <a:t>v2</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v3</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r>
              <a:tr h="370840">
                <a:tc>
                  <a:txBody>
                    <a:bodyPr/>
                    <a:lstStyle/>
                    <a:p>
                      <a:r>
                        <a:rPr lang="es-AR" dirty="0" smtClean="0"/>
                        <a:t>v4</a:t>
                      </a:r>
                      <a:endParaRPr lang="es-AR" dirty="0"/>
                    </a:p>
                  </a:txBody>
                  <a:tcPr/>
                </a:tc>
                <a:tc>
                  <a:txBody>
                    <a:bodyPr/>
                    <a:lstStyle/>
                    <a:p>
                      <a:r>
                        <a:rPr lang="es-AR" dirty="0" smtClean="0"/>
                        <a:t>0</a:t>
                      </a:r>
                      <a:endParaRPr lang="es-AR" dirty="0"/>
                    </a:p>
                  </a:txBody>
                  <a:tcPr/>
                </a:tc>
                <a:tc>
                  <a:txBody>
                    <a:bodyPr/>
                    <a:lstStyle/>
                    <a:p>
                      <a:r>
                        <a:rPr lang="es-AR" dirty="0" smtClean="0"/>
                        <a:t>1</a:t>
                      </a:r>
                      <a:endParaRPr lang="es-AR" dirty="0"/>
                    </a:p>
                  </a:txBody>
                  <a:tcPr/>
                </a:tc>
                <a:tc>
                  <a:txBody>
                    <a:bodyPr/>
                    <a:lstStyle/>
                    <a:p>
                      <a:r>
                        <a:rPr lang="es-AR" dirty="0" smtClean="0"/>
                        <a:t>1</a:t>
                      </a:r>
                      <a:endParaRPr lang="es-AR" dirty="0"/>
                    </a:p>
                  </a:txBody>
                  <a:tcPr/>
                </a:tc>
                <a:tc>
                  <a:txBody>
                    <a:bodyPr/>
                    <a:lstStyle/>
                    <a:p>
                      <a:r>
                        <a:rPr lang="es-AR" dirty="0" smtClean="0"/>
                        <a:t>0</a:t>
                      </a:r>
                      <a:endParaRPr lang="es-AR" dirty="0"/>
                    </a:p>
                  </a:txBody>
                  <a:tcPr/>
                </a:tc>
              </a:tr>
            </a:tbl>
          </a:graphicData>
        </a:graphic>
      </p:graphicFrame>
    </p:spTree>
    <p:extLst>
      <p:ext uri="{BB962C8B-B14F-4D97-AF65-F5344CB8AC3E}">
        <p14:creationId xmlns:p14="http://schemas.microsoft.com/office/powerpoint/2010/main" val="1533711631"/>
      </p:ext>
    </p:extLst>
  </p:cSld>
  <p:clrMapOvr>
    <a:masterClrMapping/>
  </p:clrMapOvr>
</p:sld>
</file>

<file path=ppt/theme/theme1.xml><?xml version="1.0" encoding="utf-8"?>
<a:theme xmlns:a="http://schemas.openxmlformats.org/drawingml/2006/main" name="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2805</TotalTime>
  <Words>1950</Words>
  <Application>Microsoft Office PowerPoint</Application>
  <PresentationFormat>Personalizado</PresentationFormat>
  <Paragraphs>432</Paragraphs>
  <Slides>26</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Raleway</vt:lpstr>
      <vt:lpstr>Times New Roman</vt:lpstr>
      <vt:lpstr>Arial</vt:lpstr>
      <vt:lpstr>Raleway Thin</vt:lpstr>
      <vt:lpstr>Calibri</vt:lpstr>
      <vt:lpstr>Tema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PC-2</dc:creator>
  <cp:lastModifiedBy>PC-2</cp:lastModifiedBy>
  <cp:revision>56</cp:revision>
  <dcterms:modified xsi:type="dcterms:W3CDTF">2021-06-18T23:17:54Z</dcterms:modified>
</cp:coreProperties>
</file>