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53" r:id="rId3"/>
    <p:sldId id="354" r:id="rId4"/>
    <p:sldId id="355" r:id="rId5"/>
    <p:sldId id="359" r:id="rId6"/>
    <p:sldId id="356" r:id="rId7"/>
    <p:sldId id="357" r:id="rId8"/>
    <p:sldId id="358" r:id="rId9"/>
    <p:sldId id="303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845"/>
    <a:srgbClr val="F5993F"/>
    <a:srgbClr val="4FAAC5"/>
    <a:srgbClr val="7E659C"/>
    <a:srgbClr val="517DC1"/>
    <a:srgbClr val="9BBB58"/>
    <a:srgbClr val="C0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1E640-D6A5-4E45-8E19-ABB8C879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B06D4-036C-4757-9E70-D1F2D0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47BBD-AA60-4500-AE05-2C788AA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45032-22DE-4CA3-AC24-EDC980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79B55-1B7A-4E04-879D-DF52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9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A328C-5B64-428A-BE67-59747F6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2DA075-EC5C-4654-AC6F-89994D1D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66FD8-2AF5-48AB-B9A7-68E01EA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51160E-4125-4CB3-A609-AA910CB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7EFCD-E254-4425-831C-8849088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0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E1ECD2-A45B-4D23-B849-2BC053A8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034887-6BB3-45E2-97FF-F99D952B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61633-F2DB-4438-8724-FDEDE4A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67C67-0F26-4708-82F4-837939CD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7B033-BF25-4364-9EA4-9BC483E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63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9BA56-35AA-47F6-9FCF-1525DF8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7A7D4-13B9-4E72-9050-4F0B25F6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26D31-C1B4-4453-A1F4-9AFDB7C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EFFCC-D3FB-44FC-8125-4ED24C8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245C9-C2D3-41A0-ABBC-B8971E2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FDFB2-2BF9-4F46-B2C8-DAE9CEE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5E07B-777C-45AF-9D08-43882DCB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62C97-26C4-4A3C-BD14-A2D3317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19B85-4115-4D9F-9BD8-B812BD4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B9487-8BB5-46A7-85B5-A05EDC5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4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0DDD-2568-42F1-B798-20E72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80516-8004-4496-9273-D9641F8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FB789-14AA-45EE-B450-B9D0852E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A565E-1BC3-493D-9CF3-1525D59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2060DF-EC85-4C71-932F-49EB3D5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43B3F9-543D-41A0-9310-4C676104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2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D829-6EB0-49D7-BC27-1DE1175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45C0B-5491-4BDA-B93F-D7A1369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7D03B1-5609-4B72-9411-D450B8EE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FCE93A-DCB9-4D55-AD44-0AD314AA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F97C37-63C6-401B-A0C4-6F5328F9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281718-A6FD-46AF-A479-B723858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2B0145-BD3D-47D9-9C0E-26AA5A3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2870E-B3E4-489D-B216-74243AB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0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8D2A4-5CAC-4C19-8F5E-38BDFA31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0FF9EF-373B-4D10-A927-1E26E45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FE8FB0-716E-406D-A2D1-CC45CE7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EA5FE5-2293-4732-AAED-74A7FF3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0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D00EA9-81BB-4CDF-80E7-7E4B8D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2BA968-3D78-4111-9D35-1DE5B73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77D00D-AC35-45F6-8F7F-3A7B33C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47B8B-1737-4274-8109-BDA6BB7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BF43A-21A6-438C-AE6E-08BD6F67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84EFE5-8AE0-4898-BCD8-194AFCD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78350-90E6-4A97-BF68-0A06DB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CF891D-10BF-4892-90EB-0493BC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229647-7407-4464-87F4-048BC54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41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90B5-0A87-4C80-A591-C8579FA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3626DD-335F-450B-A7C8-CBE67C59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0952E1-64BE-418C-968F-5CB809B0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2D79B-920C-4FDB-BA93-ED85C83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E58CBB-A325-469B-864E-80841198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13D128-9AD3-456C-8162-B377147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5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6B5A34-93FB-48DF-AA47-E6171C9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6E5D9-9B11-4D93-8656-6D7A267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6274F-B0D5-49F8-BB6E-1E3EE2F5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F3CEF-03E3-438D-A240-7DC375EE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9DEDD-4AB7-46D8-B45B-E33B44E0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6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B60905-E298-4D9B-A88D-EA20DD7BCE25}"/>
              </a:ext>
            </a:extLst>
          </p:cNvPr>
          <p:cNvSpPr txBox="1"/>
          <p:nvPr/>
        </p:nvSpPr>
        <p:spPr>
          <a:xfrm>
            <a:off x="804673" y="1257300"/>
            <a:ext cx="3436023" cy="262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 w="0"/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Diseño y Administración de Datos</a:t>
            </a:r>
          </a:p>
        </p:txBody>
      </p:sp>
      <p:pic>
        <p:nvPicPr>
          <p:cNvPr id="1030" name="Picture 6" descr="Resultado de imagen de istea">
            <a:extLst>
              <a:ext uri="{FF2B5EF4-FFF2-40B4-BE49-F238E27FC236}">
                <a16:creationId xmlns:a16="http://schemas.microsoft.com/office/drawing/2014/main" id="{DF210D09-E30A-4E8D-8DD4-258276D4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90" y="2201775"/>
            <a:ext cx="6683674" cy="19059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0980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4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Seleccionar registros de una tabla</a:t>
            </a:r>
          </a:p>
        </p:txBody>
      </p:sp>
    </p:spTree>
    <p:extLst>
      <p:ext uri="{BB962C8B-B14F-4D97-AF65-F5344CB8AC3E}">
        <p14:creationId xmlns:p14="http://schemas.microsoft.com/office/powerpoint/2010/main" val="356498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SELECT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05348" y="1792196"/>
            <a:ext cx="70670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La sentencia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SELECT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permite realizar operaciones de selección, ordenación, agrupación y filtrado de registros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Se utiliza para seleccionar información registrada en una tabla.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Para seleccionar todas la columnas se utiliza el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*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(asterisco)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La cláusula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WHERE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se utiliza para establecer un criterio de búsqueda</a:t>
            </a:r>
          </a:p>
        </p:txBody>
      </p:sp>
      <p:sp>
        <p:nvSpPr>
          <p:cNvPr id="14" name="CuadroTexto 6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899873" y="4618534"/>
            <a:ext cx="3329726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SELECT * FROM clientes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8" name="Picture 4" descr="Resultado de imagen para data filter png ico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76550" y="0"/>
            <a:ext cx="2415450" cy="1207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06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Operadores Lógicos y de Comparación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83726" y="1021475"/>
            <a:ext cx="7067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Para crear expresiones lógicas disponemos de varios operadores de comparación.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Estos operadores se aplican a cualquier tipo de columna: fechas, cadenas, números, etc., y devuelven valores lógicos: verdadero o falso 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547292" y="2692151"/>
          <a:ext cx="26911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noProof="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/>
                        <a:t>Descripcion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Mayor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Menor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Mayor o Igual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Menor</a:t>
                      </a:r>
                      <a:r>
                        <a:rPr lang="es-AR" sz="1400" baseline="0" noProof="0" dirty="0"/>
                        <a:t> o Igual que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Distinto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6441354" y="2662055"/>
          <a:ext cx="55573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2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noProof="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/>
                        <a:t>Descripcion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Verdadero</a:t>
                      </a:r>
                      <a:r>
                        <a:rPr lang="es-AR" sz="1400" baseline="0" noProof="0" dirty="0"/>
                        <a:t> si ambas expresiones con Verdaderas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Verdadero si cualquiera</a:t>
                      </a:r>
                      <a:r>
                        <a:rPr lang="es-AR" sz="1400" baseline="0" noProof="0" dirty="0"/>
                        <a:t> de las 2 expresiones es Verdadera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Invierte</a:t>
                      </a:r>
                      <a:r>
                        <a:rPr lang="es-AR" sz="1400" baseline="0" noProof="0" dirty="0"/>
                        <a:t> en valor de la otra </a:t>
                      </a:r>
                      <a:r>
                        <a:rPr lang="es-AR" sz="1400" baseline="0" noProof="0" dirty="0" err="1"/>
                        <a:t>expresion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Verdadero si el valor esta en un intervalo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Verdadero si el valor esta en una lista de expresiones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Verdadero si el valor coincide con un </a:t>
                      </a:r>
                      <a:r>
                        <a:rPr lang="es-AR" sz="1400" noProof="0" dirty="0" err="1"/>
                        <a:t>patron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770812" y="5549925"/>
            <a:ext cx="70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Es importantísimo el uso correcto de los paréntesis!!!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Los valores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NULL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se deben comparar con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IS NULL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IS NOT NULL</a:t>
            </a:r>
          </a:p>
        </p:txBody>
      </p:sp>
      <p:sp>
        <p:nvSpPr>
          <p:cNvPr id="1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557452" y="2319045"/>
            <a:ext cx="30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Operadores de Comparación:</a:t>
            </a:r>
          </a:p>
        </p:txBody>
      </p:sp>
      <p:sp>
        <p:nvSpPr>
          <p:cNvPr id="13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6439990" y="2327753"/>
            <a:ext cx="344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Operadores Lógicos:</a:t>
            </a:r>
          </a:p>
        </p:txBody>
      </p:sp>
      <p:pic>
        <p:nvPicPr>
          <p:cNvPr id="14" name="Picture 4" descr="Resultado de imagen para data filter png ico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76550" y="0"/>
            <a:ext cx="2415450" cy="1207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478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Tabla de la Verdad</a:t>
            </a:r>
          </a:p>
        </p:txBody>
      </p:sp>
      <p:pic>
        <p:nvPicPr>
          <p:cNvPr id="14" name="Picture 4" descr="Resultado de imagen para data filter png ico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76550" y="0"/>
            <a:ext cx="2415450" cy="1207725"/>
          </a:xfrm>
          <a:prstGeom prst="rect">
            <a:avLst/>
          </a:prstGeom>
          <a:noFill/>
        </p:spPr>
      </p:pic>
      <p:pic>
        <p:nvPicPr>
          <p:cNvPr id="1026" name="Picture 2" descr="Resultado de imagen para tabla de la verdad">
            <a:extLst>
              <a:ext uri="{FF2B5EF4-FFF2-40B4-BE49-F238E27FC236}">
                <a16:creationId xmlns:a16="http://schemas.microsoft.com/office/drawing/2014/main" id="{67A3BDB7-EDF3-4B70-8A6C-D2F927AA8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7" t="9114" r="1558" b="53233"/>
          <a:stretch/>
        </p:blipFill>
        <p:spPr bwMode="auto">
          <a:xfrm>
            <a:off x="3826411" y="1873855"/>
            <a:ext cx="7794739" cy="237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tabla de la verdad">
            <a:extLst>
              <a:ext uri="{FF2B5EF4-FFF2-40B4-BE49-F238E27FC236}">
                <a16:creationId xmlns:a16="http://schemas.microsoft.com/office/drawing/2014/main" id="{025030D6-0D4A-4F72-A3F5-F95F08103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 t="9114" r="78813" b="67135"/>
          <a:stretch/>
        </p:blipFill>
        <p:spPr bwMode="auto">
          <a:xfrm>
            <a:off x="6495408" y="4889698"/>
            <a:ext cx="2037896" cy="149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990B8B0-1982-4B19-9C7C-8169B042A5EC}"/>
              </a:ext>
            </a:extLst>
          </p:cNvPr>
          <p:cNvSpPr txBox="1"/>
          <p:nvPr/>
        </p:nvSpPr>
        <p:spPr>
          <a:xfrm>
            <a:off x="6096000" y="419196"/>
            <a:ext cx="269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TABLA DE LA VERDAD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6A2CA9-D56D-480B-ACCD-C5F35490C32C}"/>
              </a:ext>
            </a:extLst>
          </p:cNvPr>
          <p:cNvSpPr txBox="1"/>
          <p:nvPr/>
        </p:nvSpPr>
        <p:spPr>
          <a:xfrm>
            <a:off x="4061792" y="1403395"/>
            <a:ext cx="269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AND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93FADE-14E4-40A1-9674-360CFE0114FB}"/>
              </a:ext>
            </a:extLst>
          </p:cNvPr>
          <p:cNvSpPr txBox="1"/>
          <p:nvPr/>
        </p:nvSpPr>
        <p:spPr>
          <a:xfrm>
            <a:off x="8792978" y="1403395"/>
            <a:ext cx="269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13AA207-348E-414A-8BF4-CB2443487DA3}"/>
              </a:ext>
            </a:extLst>
          </p:cNvPr>
          <p:cNvSpPr txBox="1"/>
          <p:nvPr/>
        </p:nvSpPr>
        <p:spPr>
          <a:xfrm>
            <a:off x="6096000" y="4520366"/>
            <a:ext cx="269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277047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Cláusulas Especiales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83726" y="1125979"/>
            <a:ext cx="70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Operador lógico especial que sirve para comprobar si una expresión está comprendida en un determinado rango de valores.</a:t>
            </a:r>
          </a:p>
        </p:txBody>
      </p:sp>
      <p:sp>
        <p:nvSpPr>
          <p:cNvPr id="1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75018" y="738441"/>
            <a:ext cx="25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BETWEEN:</a:t>
            </a:r>
          </a:p>
        </p:txBody>
      </p:sp>
      <p:sp>
        <p:nvSpPr>
          <p:cNvPr id="14" name="CuadroTexto 6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580525" y="1810010"/>
            <a:ext cx="8084606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SELECT * FROM clientes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WHERE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codigo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BETWEEN 4 AND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SELECT * FROM clientes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WHERE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codigo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NOT BETWEEN 4 AND 9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5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79370" y="3930168"/>
            <a:ext cx="70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Operador lógico especial que sirve para averiguar si el valor de una expresión determinada está dentro de un conjunto indicado.</a:t>
            </a:r>
          </a:p>
        </p:txBody>
      </p:sp>
      <p:sp>
        <p:nvSpPr>
          <p:cNvPr id="16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70662" y="3542630"/>
            <a:ext cx="25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IN:</a:t>
            </a:r>
          </a:p>
        </p:txBody>
      </p:sp>
      <p:sp>
        <p:nvSpPr>
          <p:cNvPr id="18" name="CuadroTexto 6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589234" y="4575006"/>
            <a:ext cx="8084606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SELECT * FROM clientes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WHERE apellido IN ('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Kempes','Batistuta','Zanetti','Arango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SELECT * FROM clientes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WHERE apellido NOT IN ('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Masherano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','Aimar')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52228" name="Picture 4" descr="Resultado de imagen para data filter png ico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76550" y="0"/>
            <a:ext cx="2415450" cy="1207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825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Cláusulas Especiales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83726" y="1034538"/>
            <a:ext cx="7067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Operador lógico especial que sirve para hacer comparaciones entre cadenas y patrones.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El resultado es verdadero si la cadena se ajusta al patrón, y falso en caso contrario.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No distingue mayúsculas de minúsculas</a:t>
            </a:r>
          </a:p>
        </p:txBody>
      </p:sp>
      <p:sp>
        <p:nvSpPr>
          <p:cNvPr id="1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75018" y="647000"/>
            <a:ext cx="25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LIKE:</a:t>
            </a:r>
          </a:p>
        </p:txBody>
      </p:sp>
      <p:sp>
        <p:nvSpPr>
          <p:cNvPr id="14" name="CuadroTexto 6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272864" y="4553217"/>
            <a:ext cx="6033738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SELECT * FROM clientes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WHERE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direccion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LIKE '%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vene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%'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SELECT * FROM clientes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WHERE apellido LIKE '_e%'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5610" y="3157129"/>
            <a:ext cx="6562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88675" y="2811078"/>
            <a:ext cx="25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Comodines:</a:t>
            </a:r>
          </a:p>
        </p:txBody>
      </p:sp>
      <p:pic>
        <p:nvPicPr>
          <p:cNvPr id="13" name="Picture 4" descr="Resultado de imagen para data filter png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76550" y="0"/>
            <a:ext cx="2415450" cy="1207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155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83726" y="610468"/>
            <a:ext cx="7685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Permite ordenar nuestra consulta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Puede tener varios parámetros de ordenamiento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Se puede especificar si es ascendente o descendente</a:t>
            </a:r>
          </a:p>
        </p:txBody>
      </p:sp>
      <p:sp>
        <p:nvSpPr>
          <p:cNvPr id="1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75018" y="222930"/>
            <a:ext cx="25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ORDER BY:</a:t>
            </a:r>
          </a:p>
        </p:txBody>
      </p:sp>
      <p:sp>
        <p:nvSpPr>
          <p:cNvPr id="14" name="CuadroTexto 6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737286" y="1687339"/>
            <a:ext cx="7901719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SELECT * FROM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clientes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ORDER BY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nombre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pPr lvl="0"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SELECT * FROM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clientes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 ORDER BY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edad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 DESC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SELECT * FROM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clientes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ORDER BY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nombre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ASC,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apellido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DESC</a:t>
            </a:r>
          </a:p>
        </p:txBody>
      </p:sp>
      <p:pic>
        <p:nvPicPr>
          <p:cNvPr id="13" name="Picture 4" descr="Resultado de imagen para data filter png ico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76550" y="0"/>
            <a:ext cx="2415450" cy="1207725"/>
          </a:xfrm>
          <a:prstGeom prst="rect">
            <a:avLst/>
          </a:prstGeom>
          <a:noFill/>
        </p:spPr>
      </p:pic>
      <p:sp>
        <p:nvSpPr>
          <p:cNvPr id="10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79370" y="3554557"/>
            <a:ext cx="768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Permite limitar el número de registros mostrados en nuestra consulta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Ideal para tablas muy grandes donde solo se necesita mostrar pocos registros</a:t>
            </a:r>
          </a:p>
        </p:txBody>
      </p:sp>
      <p:sp>
        <p:nvSpPr>
          <p:cNvPr id="15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70662" y="3167019"/>
            <a:ext cx="25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TOP:</a:t>
            </a:r>
          </a:p>
        </p:txBody>
      </p:sp>
      <p:sp>
        <p:nvSpPr>
          <p:cNvPr id="16" name="CuadroTexto 6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732930" y="4317727"/>
            <a:ext cx="7901719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SELECT TOP 5 * FROM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clientes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C43885-728B-4C08-A6BD-C70B4EC248D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Cláusulas Especiales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A069C06-3E45-4082-9F57-83F4A54D2739}"/>
              </a:ext>
            </a:extLst>
          </p:cNvPr>
          <p:cNvSpPr txBox="1"/>
          <p:nvPr/>
        </p:nvSpPr>
        <p:spPr>
          <a:xfrm>
            <a:off x="3679370" y="5226918"/>
            <a:ext cx="7685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Permite devolver solo valores distintos de una consulta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Ideal para una columna con gran cantidad de registros y muchos de ellos duplicados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9" name="CuadroTexto 21">
            <a:extLst>
              <a:ext uri="{FF2B5EF4-FFF2-40B4-BE49-F238E27FC236}">
                <a16:creationId xmlns:a16="http://schemas.microsoft.com/office/drawing/2014/main" id="{7911DA49-60DD-4DBC-8A7A-F67C4D6C3F00}"/>
              </a:ext>
            </a:extLst>
          </p:cNvPr>
          <p:cNvSpPr txBox="1"/>
          <p:nvPr/>
        </p:nvSpPr>
        <p:spPr>
          <a:xfrm>
            <a:off x="3670662" y="4852632"/>
            <a:ext cx="25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DISTINCT:</a:t>
            </a:r>
          </a:p>
        </p:txBody>
      </p:sp>
      <p:sp>
        <p:nvSpPr>
          <p:cNvPr id="21" name="CuadroTexto 6">
            <a:extLst>
              <a:ext uri="{FF2B5EF4-FFF2-40B4-BE49-F238E27FC236}">
                <a16:creationId xmlns:a16="http://schemas.microsoft.com/office/drawing/2014/main" id="{C5968FB4-E1F3-43DA-84A6-AD0FE2295D6E}"/>
              </a:ext>
            </a:extLst>
          </p:cNvPr>
          <p:cNvSpPr txBox="1"/>
          <p:nvPr/>
        </p:nvSpPr>
        <p:spPr>
          <a:xfrm>
            <a:off x="3732930" y="6184521"/>
            <a:ext cx="7901719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SELECT DISTINCT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nombre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FROM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clientes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9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Gracias…</a:t>
            </a:r>
          </a:p>
        </p:txBody>
      </p:sp>
    </p:spTree>
    <p:extLst>
      <p:ext uri="{BB962C8B-B14F-4D97-AF65-F5344CB8AC3E}">
        <p14:creationId xmlns:p14="http://schemas.microsoft.com/office/powerpoint/2010/main" val="1262725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492</Words>
  <Application>Microsoft Office PowerPoint</Application>
  <PresentationFormat>Panorámica</PresentationFormat>
  <Paragraphs>96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A. Manzanares Klie</dc:creator>
  <cp:lastModifiedBy>Alejandro Manzanares Klie</cp:lastModifiedBy>
  <cp:revision>120</cp:revision>
  <dcterms:created xsi:type="dcterms:W3CDTF">2018-03-11T02:17:42Z</dcterms:created>
  <dcterms:modified xsi:type="dcterms:W3CDTF">2020-03-15T22:15:17Z</dcterms:modified>
</cp:coreProperties>
</file>