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86" r:id="rId4"/>
    <p:sldId id="387" r:id="rId5"/>
    <p:sldId id="389" r:id="rId6"/>
    <p:sldId id="363" r:id="rId7"/>
    <p:sldId id="394" r:id="rId8"/>
    <p:sldId id="397" r:id="rId9"/>
    <p:sldId id="398" r:id="rId10"/>
    <p:sldId id="267" r:id="rId11"/>
    <p:sldId id="322" r:id="rId12"/>
    <p:sldId id="367" r:id="rId13"/>
    <p:sldId id="365" r:id="rId14"/>
    <p:sldId id="366" r:id="rId15"/>
    <p:sldId id="303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980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Control de Concurrencia</a:t>
            </a:r>
          </a:p>
        </p:txBody>
      </p:sp>
    </p:spTree>
    <p:extLst>
      <p:ext uri="{BB962C8B-B14F-4D97-AF65-F5344CB8AC3E}">
        <p14:creationId xmlns:p14="http://schemas.microsoft.com/office/powerpoint/2010/main" val="27800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Control de Concurrencia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944983" y="664422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Los sistemas de bases de datos brindan servicios en forma simultánea a una comunidad de usuarios y desarrolladores conectados vía red local, Internet, Intranet,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necesario contar con un control de concurrencia que revise la consistencia de cada operación y asegura que no se creen conflictos por escrituras a un mismo registro en forma simultánea</a:t>
            </a:r>
          </a:p>
        </p:txBody>
      </p:sp>
      <p:pic>
        <p:nvPicPr>
          <p:cNvPr id="38914" name="Picture 2" descr="Resultado de imagen para data concurrency control"/>
          <p:cNvPicPr>
            <a:picLocks noChangeAspect="1" noChangeArrowheads="1"/>
          </p:cNvPicPr>
          <p:nvPr/>
        </p:nvPicPr>
        <p:blipFill>
          <a:blip r:embed="rId2" cstate="print"/>
          <a:srcRect l="21288" r="18712"/>
          <a:stretch>
            <a:fillRect/>
          </a:stretch>
        </p:blipFill>
        <p:spPr bwMode="auto">
          <a:xfrm>
            <a:off x="7511143" y="2978331"/>
            <a:ext cx="3712464" cy="3093720"/>
          </a:xfrm>
          <a:prstGeom prst="rect">
            <a:avLst/>
          </a:prstGeom>
          <a:noFill/>
        </p:spPr>
      </p:pic>
      <p:sp>
        <p:nvSpPr>
          <p:cNvPr id="7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0662" y="3886594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P1 lee el dato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P2 actualiza el dato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P1 procesa el dato leído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P1 actualiza nuevamente el dato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P2 lee el dato</a:t>
            </a:r>
          </a:p>
        </p:txBody>
      </p:sp>
    </p:spTree>
    <p:extLst>
      <p:ext uri="{BB962C8B-B14F-4D97-AF65-F5344CB8AC3E}">
        <p14:creationId xmlns:p14="http://schemas.microsoft.com/office/powerpoint/2010/main" val="100399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Funciones de Sistema</a:t>
            </a:r>
          </a:p>
        </p:txBody>
      </p:sp>
    </p:spTree>
    <p:extLst>
      <p:ext uri="{BB962C8B-B14F-4D97-AF65-F5344CB8AC3E}">
        <p14:creationId xmlns:p14="http://schemas.microsoft.com/office/powerpoint/2010/main" val="78675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Funciones de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1021475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Son funciones que ofrece el manejador de base de datos para los distintos tipos de datos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/>
          </p:nvPr>
        </p:nvGraphicFramePr>
        <p:xfrm>
          <a:off x="3683726" y="2244039"/>
          <a:ext cx="8268789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CONCAT(string1, string2,…)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Concatena </a:t>
                      </a:r>
                      <a:r>
                        <a:rPr lang="es-AR" sz="1400" noProof="0" dirty="0" err="1"/>
                        <a:t>strings</a:t>
                      </a:r>
                      <a:endParaRPr lang="es-AR" sz="1400" noProof="0" dirty="0"/>
                    </a:p>
                    <a:p>
                      <a:r>
                        <a:rPr lang="es-AR" sz="1400" noProof="0" dirty="0"/>
                        <a:t>SELECT CONCAT(‘Hola ’,’Mundo’)  </a:t>
                      </a:r>
                      <a:r>
                        <a:rPr lang="es-AR" sz="1400" noProof="0" dirty="0">
                          <a:sym typeface="Wingdings" panose="05000000000000000000" pitchFamily="2" charset="2"/>
                        </a:rPr>
                        <a:t> ‘Hola Mundo’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LEFT(</a:t>
                      </a:r>
                      <a:r>
                        <a:rPr lang="es-AR" noProof="0" dirty="0" err="1"/>
                        <a:t>string</a:t>
                      </a:r>
                      <a:r>
                        <a:rPr lang="es-AR" noProof="0" dirty="0"/>
                        <a:t>, </a:t>
                      </a:r>
                      <a:r>
                        <a:rPr lang="es-AR" noProof="0" dirty="0" err="1"/>
                        <a:t>number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Extrae caracteres a la izquierda</a:t>
                      </a:r>
                    </a:p>
                    <a:p>
                      <a:r>
                        <a:rPr lang="es-AR" sz="1400" baseline="0" noProof="0" dirty="0"/>
                        <a:t>SELECT LEFT(‘Hola Mundo’,4)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‘Hola’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RIGHT(</a:t>
                      </a:r>
                      <a:r>
                        <a:rPr lang="es-AR" noProof="0" dirty="0" err="1"/>
                        <a:t>string</a:t>
                      </a:r>
                      <a:r>
                        <a:rPr lang="es-AR" noProof="0" dirty="0"/>
                        <a:t>, </a:t>
                      </a:r>
                      <a:r>
                        <a:rPr lang="es-AR" noProof="0" dirty="0" err="1"/>
                        <a:t>number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Extrae caracteres a la derecha</a:t>
                      </a:r>
                    </a:p>
                    <a:p>
                      <a:r>
                        <a:rPr lang="es-AR" sz="1400" baseline="0" noProof="0" dirty="0"/>
                        <a:t>SELECT RIGHT(‘Hola Mundo’,5)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‘Mundo’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TRIM(</a:t>
                      </a:r>
                      <a:r>
                        <a:rPr lang="es-AR" noProof="0" dirty="0" err="1"/>
                        <a:t>string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noProof="0" dirty="0"/>
                        <a:t>Quita los</a:t>
                      </a:r>
                      <a:r>
                        <a:rPr lang="es-AR" sz="1400" baseline="0" noProof="0" dirty="0"/>
                        <a:t> espacios a la izquierda y derecha</a:t>
                      </a:r>
                      <a:endParaRPr lang="es-AR" sz="1400" noProof="0" dirty="0"/>
                    </a:p>
                    <a:p>
                      <a:r>
                        <a:rPr lang="es-AR" sz="1400" noProof="0" dirty="0"/>
                        <a:t>SELECT TRIM( '     test    ') </a:t>
                      </a:r>
                      <a:r>
                        <a:rPr lang="es-AR" sz="1400" noProof="0" dirty="0">
                          <a:sym typeface="Wingdings" panose="05000000000000000000" pitchFamily="2" charset="2"/>
                        </a:rPr>
                        <a:t> ‘test’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LEN(</a:t>
                      </a:r>
                      <a:r>
                        <a:rPr lang="es-AR" noProof="0" dirty="0" err="1"/>
                        <a:t>string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Devuelve la cantidad de caracteres de un </a:t>
                      </a:r>
                      <a:r>
                        <a:rPr lang="es-AR" sz="1400" noProof="0" dirty="0" err="1"/>
                        <a:t>string</a:t>
                      </a:r>
                      <a:endParaRPr lang="es-AR" sz="1400" baseline="0" noProof="0" dirty="0"/>
                    </a:p>
                    <a:p>
                      <a:r>
                        <a:rPr lang="es-AR" sz="1400" baseline="0" noProof="0" dirty="0"/>
                        <a:t>SELECT LEN(‘Lionel Messi’)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12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REPLACE(</a:t>
                      </a:r>
                      <a:r>
                        <a:rPr lang="es-AR" noProof="0" dirty="0" err="1"/>
                        <a:t>string</a:t>
                      </a:r>
                      <a:r>
                        <a:rPr lang="es-AR" noProof="0" dirty="0"/>
                        <a:t>, </a:t>
                      </a:r>
                      <a:r>
                        <a:rPr lang="es-AR" noProof="0" dirty="0" err="1"/>
                        <a:t>string_pat</a:t>
                      </a:r>
                      <a:r>
                        <a:rPr lang="es-AR" noProof="0" dirty="0"/>
                        <a:t>, </a:t>
                      </a:r>
                      <a:r>
                        <a:rPr lang="es-AR" noProof="0" dirty="0" err="1"/>
                        <a:t>string_rep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Reemplaza las ocurrencias de un </a:t>
                      </a:r>
                      <a:r>
                        <a:rPr lang="es-AR" sz="1400" noProof="0" dirty="0" err="1"/>
                        <a:t>string</a:t>
                      </a:r>
                      <a:r>
                        <a:rPr lang="es-AR" sz="1400" noProof="0" dirty="0"/>
                        <a:t> con otro</a:t>
                      </a:r>
                      <a:endParaRPr lang="es-AR" sz="1400" baseline="0" noProof="0" dirty="0"/>
                    </a:p>
                    <a:p>
                      <a:r>
                        <a:rPr lang="es-AR" sz="1400" baseline="0" noProof="0" dirty="0"/>
                        <a:t>SELECT REPLACE('</a:t>
                      </a:r>
                      <a:r>
                        <a:rPr lang="es-AR" sz="1400" baseline="0" noProof="0" dirty="0" err="1"/>
                        <a:t>abcdefghicde</a:t>
                      </a:r>
                      <a:r>
                        <a:rPr lang="es-AR" sz="1400" baseline="0" noProof="0" dirty="0"/>
                        <a:t>','</a:t>
                      </a:r>
                      <a:r>
                        <a:rPr lang="es-AR" sz="1400" baseline="0" noProof="0" dirty="0" err="1"/>
                        <a:t>cde</a:t>
                      </a:r>
                      <a:r>
                        <a:rPr lang="es-AR" sz="1400" baseline="0" noProof="0" dirty="0"/>
                        <a:t>','</a:t>
                      </a:r>
                      <a:r>
                        <a:rPr lang="es-AR" sz="1400" baseline="0" noProof="0" dirty="0" err="1"/>
                        <a:t>xxx</a:t>
                      </a:r>
                      <a:r>
                        <a:rPr lang="es-AR" sz="1400" baseline="0" noProof="0" dirty="0"/>
                        <a:t>’)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‘</a:t>
                      </a:r>
                      <a:r>
                        <a:rPr lang="es-AR" sz="1400" baseline="0" noProof="0" dirty="0" err="1">
                          <a:sym typeface="Wingdings" panose="05000000000000000000" pitchFamily="2" charset="2"/>
                        </a:rPr>
                        <a:t>abxxxfghixxx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16246"/>
                  </a:ext>
                </a:extLst>
              </a:tr>
            </a:tbl>
          </a:graphicData>
        </a:graphic>
      </p:graphicFrame>
      <p:sp>
        <p:nvSpPr>
          <p:cNvPr id="13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574869" y="1771256"/>
            <a:ext cx="34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Funciones de texto:</a:t>
            </a:r>
          </a:p>
        </p:txBody>
      </p:sp>
      <p:sp>
        <p:nvSpPr>
          <p:cNvPr id="15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574869" y="5988769"/>
            <a:ext cx="70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Hay muchas más funciones disponibles para los distintos tipos de datos</a:t>
            </a:r>
          </a:p>
        </p:txBody>
      </p:sp>
      <p:pic>
        <p:nvPicPr>
          <p:cNvPr id="6150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09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Funciones de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1021475"/>
            <a:ext cx="70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Son funciones que ofrece el manejador de base de datos para los distintos tipos de datos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683726" y="2244039"/>
          <a:ext cx="8268789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Devuelve la fecha y hora actual</a:t>
                      </a:r>
                    </a:p>
                    <a:p>
                      <a:r>
                        <a:rPr lang="es-AR" sz="1400" noProof="0" dirty="0"/>
                        <a:t>SELECT GETDATE()  </a:t>
                      </a:r>
                      <a:r>
                        <a:rPr lang="es-AR" sz="1400" noProof="0" dirty="0">
                          <a:sym typeface="Wingdings" panose="05000000000000000000" pitchFamily="2" charset="2"/>
                        </a:rPr>
                        <a:t> ‘2020-04-17 19:12:00’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DATENAME(</a:t>
                      </a:r>
                      <a:r>
                        <a:rPr lang="es-AR" noProof="0" dirty="0" err="1"/>
                        <a:t>datepart</a:t>
                      </a:r>
                      <a:r>
                        <a:rPr lang="es-AR" noProof="0" dirty="0"/>
                        <a:t>, 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Devuelve el</a:t>
                      </a:r>
                      <a:r>
                        <a:rPr lang="es-AR" sz="1400" baseline="0" noProof="0" dirty="0"/>
                        <a:t> </a:t>
                      </a:r>
                      <a:r>
                        <a:rPr lang="es-AR" sz="1400" baseline="0" noProof="0" dirty="0" err="1"/>
                        <a:t>string</a:t>
                      </a:r>
                      <a:r>
                        <a:rPr lang="es-AR" sz="1400" baseline="0" noProof="0" dirty="0"/>
                        <a:t> definido en el </a:t>
                      </a:r>
                      <a:r>
                        <a:rPr lang="es-AR" sz="1400" baseline="0" noProof="0" dirty="0" err="1"/>
                        <a:t>datepart</a:t>
                      </a:r>
                      <a:r>
                        <a:rPr lang="es-AR" sz="1400" baseline="0" noProof="0" dirty="0"/>
                        <a:t> de una fecha</a:t>
                      </a:r>
                    </a:p>
                    <a:p>
                      <a:r>
                        <a:rPr lang="es-AR" sz="1400" baseline="0" noProof="0" dirty="0"/>
                        <a:t>SELECT DATENAME(weekday,’2020-04-17’)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‘Friday’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DATEADD(</a:t>
                      </a:r>
                      <a:r>
                        <a:rPr lang="es-AR" noProof="0" dirty="0" err="1"/>
                        <a:t>datepart,number,date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Permite sumar intervalos</a:t>
                      </a:r>
                      <a:r>
                        <a:rPr lang="es-AR" sz="1400" baseline="0" noProof="0" dirty="0"/>
                        <a:t> a una fecha</a:t>
                      </a:r>
                    </a:p>
                    <a:p>
                      <a:r>
                        <a:rPr lang="es-AR" sz="1400" baseline="0" noProof="0" dirty="0"/>
                        <a:t>SELECT DATEADD(month,3,’2020-04-17’)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‘2020-07-17’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DATEDIFF(</a:t>
                      </a:r>
                      <a:r>
                        <a:rPr lang="es-AR" noProof="0" dirty="0" err="1"/>
                        <a:t>datepart,startdate,enddate</a:t>
                      </a:r>
                      <a:r>
                        <a:rPr lang="es-AR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Devuelve la cantidad definida en el </a:t>
                      </a:r>
                      <a:r>
                        <a:rPr lang="es-AR" sz="1400" noProof="0" dirty="0" err="1"/>
                        <a:t>datepart</a:t>
                      </a:r>
                      <a:r>
                        <a:rPr lang="es-AR" sz="1400" noProof="0" dirty="0"/>
                        <a:t> entre 2 fechas</a:t>
                      </a:r>
                    </a:p>
                    <a:p>
                      <a:r>
                        <a:rPr lang="es-AR" sz="1400" noProof="0" dirty="0"/>
                        <a:t>SELECT DATEDIFF(day,’2020-04-17’,’2021-04-18’) </a:t>
                      </a:r>
                      <a:r>
                        <a:rPr lang="es-AR" sz="1400" noProof="0" dirty="0">
                          <a:sym typeface="Wingdings" panose="05000000000000000000" pitchFamily="2" charset="2"/>
                        </a:rPr>
                        <a:t> 366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 noProof="0" dirty="0"/>
                        <a:t>DAY(date), MONTH(date), YEAR(date)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noProof="0" dirty="0"/>
                        <a:t>Devuelve el día, mes o año</a:t>
                      </a:r>
                      <a:r>
                        <a:rPr lang="es-AR" sz="1400" baseline="0" noProof="0" dirty="0"/>
                        <a:t> de una fecha</a:t>
                      </a:r>
                    </a:p>
                    <a:p>
                      <a:r>
                        <a:rPr lang="es-AR" sz="1400" baseline="0" noProof="0" dirty="0"/>
                        <a:t>SELECT MONTH(‘2020-04-17’) </a:t>
                      </a:r>
                      <a:r>
                        <a:rPr lang="es-AR" sz="1400" baseline="0" noProof="0" dirty="0">
                          <a:sym typeface="Wingdings" panose="05000000000000000000" pitchFamily="2" charset="2"/>
                        </a:rPr>
                        <a:t> 4</a:t>
                      </a:r>
                      <a:endParaRPr lang="es-AR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574869" y="1771256"/>
            <a:ext cx="34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Funciones de fecha:</a:t>
            </a:r>
          </a:p>
        </p:txBody>
      </p:sp>
      <p:pic>
        <p:nvPicPr>
          <p:cNvPr id="6150" name="Picture 6" descr="Resultado de imagen para funct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7815" y="104502"/>
            <a:ext cx="1567543" cy="1567543"/>
          </a:xfrm>
          <a:prstGeom prst="rect">
            <a:avLst/>
          </a:prstGeom>
          <a:noFill/>
        </p:spPr>
      </p:pic>
      <p:sp>
        <p:nvSpPr>
          <p:cNvPr id="9" name="CuadroTexto 21">
            <a:extLst>
              <a:ext uri="{FF2B5EF4-FFF2-40B4-BE49-F238E27FC236}">
                <a16:creationId xmlns:a16="http://schemas.microsoft.com/office/drawing/2014/main" id="{3AC60D2F-E7B1-48E7-9EF3-1757D182049F}"/>
              </a:ext>
            </a:extLst>
          </p:cNvPr>
          <p:cNvSpPr txBox="1"/>
          <p:nvPr/>
        </p:nvSpPr>
        <p:spPr>
          <a:xfrm>
            <a:off x="3574869" y="5988769"/>
            <a:ext cx="70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Hay muchas más funciones disponibles para los distintos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89312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Modificar registros de una tabla</a:t>
            </a:r>
          </a:p>
        </p:txBody>
      </p:sp>
    </p:spTree>
    <p:extLst>
      <p:ext uri="{BB962C8B-B14F-4D97-AF65-F5344CB8AC3E}">
        <p14:creationId xmlns:p14="http://schemas.microsoft.com/office/powerpoint/2010/main" val="18776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UPDATE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944984" y="1915569"/>
            <a:ext cx="4441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UPDATE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Modifica una o varias filas a una tabla o una vista en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la cláusula </a:t>
            </a:r>
            <a:r>
              <a:rPr lang="es-ES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 puede establecer una condición y sólo las filas/registros que cumplan esa condición serán actualizadas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38561" y="5294906"/>
            <a:ext cx="601578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='CF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América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Pais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='Mexico'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='AME'</a:t>
            </a:r>
          </a:p>
        </p:txBody>
      </p:sp>
      <p:pic>
        <p:nvPicPr>
          <p:cNvPr id="9" name="Picture 2" descr="Icono negocios, aplicacion, base de datos, base, aceptar, bien, aceptar base de datos, conectar, conectar base de datos">
            <a:extLst>
              <a:ext uri="{FF2B5EF4-FFF2-40B4-BE49-F238E27FC236}">
                <a16:creationId xmlns:a16="http://schemas.microsoft.com/office/drawing/2014/main" id="{A4E02E35-8C45-496C-9FB7-2B85F60B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6355" y="1346530"/>
            <a:ext cx="2752354" cy="2752354"/>
          </a:xfrm>
          <a:prstGeom prst="rect">
            <a:avLst/>
          </a:prstGeom>
          <a:noFill/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11D3D5BB-E685-47FC-8183-997D35EDBB48}"/>
              </a:ext>
            </a:extLst>
          </p:cNvPr>
          <p:cNvSpPr txBox="1"/>
          <p:nvPr/>
        </p:nvSpPr>
        <p:spPr>
          <a:xfrm>
            <a:off x="4238561" y="4527618"/>
            <a:ext cx="601578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facturas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SET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letra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='W'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UPDATE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749039" y="857465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Usar una instrucción UPDATE simple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un solo valor de columna para todos los registros de una tabla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62103" y="1940583"/>
            <a:ext cx="676755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Fecha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=GETDATE()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744683" y="3113008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varias columnas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dos o más valores de columnas para todos los registros de una tabla</a:t>
            </a:r>
          </a:p>
        </p:txBody>
      </p:sp>
      <p:sp>
        <p:nvSpPr>
          <p:cNvPr id="9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57747" y="4325244"/>
            <a:ext cx="6767555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	Fecha=GETDATE(),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	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Descripcion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=Nombre + ' de ' +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Pais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11" name="Picture 2" descr="Icono negocios, aplicacion, base de datos, base, aceptar, bien, aceptar base de datos, conectar, conectar base de datos">
            <a:extLst>
              <a:ext uri="{FF2B5EF4-FFF2-40B4-BE49-F238E27FC236}">
                <a16:creationId xmlns:a16="http://schemas.microsoft.com/office/drawing/2014/main" id="{6777C72D-4383-4442-A95C-18D170D0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0582" y="52253"/>
            <a:ext cx="1436914" cy="143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9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UPDATE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749039" y="459899"/>
            <a:ext cx="67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Usar la cláusula WHERE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Especifica las filas que se van a actualizar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762103" y="1188426"/>
            <a:ext cx="676755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='CF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América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Pais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='Mexico'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='AME'</a:t>
            </a:r>
          </a:p>
        </p:txBody>
      </p:sp>
      <p:pic>
        <p:nvPicPr>
          <p:cNvPr id="11" name="Picture 2" descr="Icono negocios, aplicacion, base de datos, base, aceptar, bien, aceptar base de datos, conectar, conectar base de datos">
            <a:extLst>
              <a:ext uri="{FF2B5EF4-FFF2-40B4-BE49-F238E27FC236}">
                <a16:creationId xmlns:a16="http://schemas.microsoft.com/office/drawing/2014/main" id="{92393FCB-AD33-4A30-A4E1-4C215FE7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0582" y="52253"/>
            <a:ext cx="1436914" cy="1436914"/>
          </a:xfrm>
          <a:prstGeom prst="rect">
            <a:avLst/>
          </a:prstGeom>
          <a:noFill/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DFBD70B8-2E10-4B0B-9021-327E3F98EFD7}"/>
              </a:ext>
            </a:extLst>
          </p:cNvPr>
          <p:cNvSpPr txBox="1"/>
          <p:nvPr/>
        </p:nvSpPr>
        <p:spPr>
          <a:xfrm>
            <a:off x="3749039" y="2513987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Especificar un valor calculado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puede actualizar el valor de un campo a raíz de una operación o calculo</a:t>
            </a:r>
          </a:p>
        </p:txBody>
      </p:sp>
      <p:sp>
        <p:nvSpPr>
          <p:cNvPr id="13" name="CuadroTexto 10">
            <a:extLst>
              <a:ext uri="{FF2B5EF4-FFF2-40B4-BE49-F238E27FC236}">
                <a16:creationId xmlns:a16="http://schemas.microsoft.com/office/drawing/2014/main" id="{DB80F778-8107-4E4E-B588-AF83FD8A4D4C}"/>
              </a:ext>
            </a:extLst>
          </p:cNvPr>
          <p:cNvSpPr txBox="1"/>
          <p:nvPr/>
        </p:nvSpPr>
        <p:spPr>
          <a:xfrm>
            <a:off x="3762103" y="3492601"/>
            <a:ext cx="6767555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Fecha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=GETDATE()+5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='UNI'</a:t>
            </a:r>
          </a:p>
        </p:txBody>
      </p:sp>
      <p:sp>
        <p:nvSpPr>
          <p:cNvPr id="15" name="CuadroTexto 7">
            <a:extLst>
              <a:ext uri="{FF2B5EF4-FFF2-40B4-BE49-F238E27FC236}">
                <a16:creationId xmlns:a16="http://schemas.microsoft.com/office/drawing/2014/main" id="{A6EA430B-F22C-407F-8117-F84D840760E7}"/>
              </a:ext>
            </a:extLst>
          </p:cNvPr>
          <p:cNvSpPr txBox="1"/>
          <p:nvPr/>
        </p:nvSpPr>
        <p:spPr>
          <a:xfrm>
            <a:off x="3757935" y="4686609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Actualizar las filas con valores DEFAULT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 puede especificar el valor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DEFAULT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para las columnas que tengan algún valor especificado</a:t>
            </a:r>
          </a:p>
        </p:txBody>
      </p:sp>
      <p:sp>
        <p:nvSpPr>
          <p:cNvPr id="16" name="CuadroTexto 10">
            <a:extLst>
              <a:ext uri="{FF2B5EF4-FFF2-40B4-BE49-F238E27FC236}">
                <a16:creationId xmlns:a16="http://schemas.microsoft.com/office/drawing/2014/main" id="{86446E9F-125F-4F3E-9183-026D15DBDE04}"/>
              </a:ext>
            </a:extLst>
          </p:cNvPr>
          <p:cNvSpPr txBox="1"/>
          <p:nvPr/>
        </p:nvSpPr>
        <p:spPr>
          <a:xfrm>
            <a:off x="3770999" y="5743601"/>
            <a:ext cx="676755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UPDATE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 Colores=DEFAULT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3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Borrar registros de una tabla</a:t>
            </a:r>
          </a:p>
        </p:txBody>
      </p:sp>
    </p:spTree>
    <p:extLst>
      <p:ext uri="{BB962C8B-B14F-4D97-AF65-F5344CB8AC3E}">
        <p14:creationId xmlns:p14="http://schemas.microsoft.com/office/powerpoint/2010/main" val="320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DELETE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944984" y="1332471"/>
            <a:ext cx="4954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DELETE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Elimina una o varias filas a una tabla o una vista en SQL Server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filtros que podemos utilizar dentro de la cláusula </a:t>
            </a:r>
            <a:r>
              <a:rPr lang="es-ES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</a:t>
            </a: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son los mismos que se pueden ver en las instrucciones </a:t>
            </a:r>
            <a:r>
              <a:rPr lang="es-ES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bien </a:t>
            </a:r>
            <a:r>
              <a:rPr lang="es-ES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no aplicamos ningún filtro se eliminarán todos los registros sin ninguna limitación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38561" y="4460018"/>
            <a:ext cx="6015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DELETE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TablaGrande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7" name="Picture 2" descr="Icono negocio, eliminar base de datos, salida, db, eliminar, busines">
            <a:extLst>
              <a:ext uri="{FF2B5EF4-FFF2-40B4-BE49-F238E27FC236}">
                <a16:creationId xmlns:a16="http://schemas.microsoft.com/office/drawing/2014/main" id="{59F2FC53-0E53-4AB1-A96E-BAF2FDFE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9477" y="1358400"/>
            <a:ext cx="2471478" cy="2471478"/>
          </a:xfrm>
          <a:prstGeom prst="rect">
            <a:avLst/>
          </a:prstGeom>
          <a:noFill/>
        </p:spPr>
      </p:pic>
      <p:sp>
        <p:nvSpPr>
          <p:cNvPr id="10" name="CuadroTexto 10">
            <a:extLst>
              <a:ext uri="{FF2B5EF4-FFF2-40B4-BE49-F238E27FC236}">
                <a16:creationId xmlns:a16="http://schemas.microsoft.com/office/drawing/2014/main" id="{54D527AA-336C-46FA-A419-316B553733F5}"/>
              </a:ext>
            </a:extLst>
          </p:cNvPr>
          <p:cNvSpPr txBox="1"/>
          <p:nvPr/>
        </p:nvSpPr>
        <p:spPr>
          <a:xfrm>
            <a:off x="4238561" y="5262038"/>
            <a:ext cx="60157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DELETE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TablaGrande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WHERE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OrderTrackingID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&gt;39090</a:t>
            </a:r>
          </a:p>
        </p:txBody>
      </p:sp>
    </p:spTree>
    <p:extLst>
      <p:ext uri="{BB962C8B-B14F-4D97-AF65-F5344CB8AC3E}">
        <p14:creationId xmlns:p14="http://schemas.microsoft.com/office/powerpoint/2010/main" val="144753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TRUNCATE TABLE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944984" y="1346089"/>
            <a:ext cx="4441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Quita todas las filas de una tabla o las particiones especificadas de una tabla, sin registrar las eliminaciones individuales de filas.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similar a la instrucción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DELETE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sin una cláusula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WHERE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; no obstante,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más rápida y utiliza menos recursos de registros de transacciones y de sistema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38561" y="5140995"/>
            <a:ext cx="6015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TablaGrande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7" name="Picture 2" descr="Icono negocio, eliminar base de datos, salida, db, eliminar, busines">
            <a:extLst>
              <a:ext uri="{FF2B5EF4-FFF2-40B4-BE49-F238E27FC236}">
                <a16:creationId xmlns:a16="http://schemas.microsoft.com/office/drawing/2014/main" id="{E1C5D7B2-EFFB-469A-9480-5AEF120BA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9477" y="1358400"/>
            <a:ext cx="2471478" cy="2471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4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TRUNCATE TABLE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749039" y="1118725"/>
            <a:ext cx="6766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Restricciones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puede utilizar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Tablas a las que se hace referencia mediante una restricción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FOREIGN KEY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Tablas que participan en una vista indizada.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Tablas que se publican mediante replicación transaccional o replicación de mezcla.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puede activar un desencadenador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Trigger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porque la operación no registra eliminaciones  de filas individuales.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se permite dentro de la instrucción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EXPLAIN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plan).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TRUNCATE TABLE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se puede ejecutar dentro de una transacción</a:t>
            </a:r>
          </a:p>
        </p:txBody>
      </p:sp>
      <p:pic>
        <p:nvPicPr>
          <p:cNvPr id="7" name="Picture 2" descr="Icono negocio, eliminar base de datos, salida, db, eliminar, busines">
            <a:extLst>
              <a:ext uri="{FF2B5EF4-FFF2-40B4-BE49-F238E27FC236}">
                <a16:creationId xmlns:a16="http://schemas.microsoft.com/office/drawing/2014/main" id="{D64C3F77-749C-499F-8D93-AE38235F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2416" y="39189"/>
            <a:ext cx="1445080" cy="1445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47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833</Words>
  <Application>Microsoft Office PowerPoint</Application>
  <PresentationFormat>Panorámica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124</cp:revision>
  <dcterms:created xsi:type="dcterms:W3CDTF">2018-03-11T02:17:42Z</dcterms:created>
  <dcterms:modified xsi:type="dcterms:W3CDTF">2020-04-01T20:43:07Z</dcterms:modified>
</cp:coreProperties>
</file>