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83" r:id="rId3"/>
    <p:sldId id="284" r:id="rId4"/>
    <p:sldId id="285" r:id="rId5"/>
    <p:sldId id="286" r:id="rId6"/>
  </p:sldIdLst>
  <p:sldSz cx="12188825" cy="6858000"/>
  <p:notesSz cx="6858000" cy="9144000"/>
  <p:embeddedFontLst>
    <p:embeddedFont>
      <p:font typeface="Raleway" panose="020B0604020202020204" charset="0"/>
      <p:regular r:id="rId8"/>
      <p:bold r:id="rId9"/>
      <p:italic r:id="rId10"/>
      <p:boldItalic r:id="rId11"/>
    </p:embeddedFont>
    <p:embeddedFont>
      <p:font typeface="Raleway Thin" panose="020B0604020202020204" charset="0"/>
      <p:bold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30">
          <p15:clr>
            <a:srgbClr val="000000"/>
          </p15:clr>
        </p15:guide>
        <p15:guide id="2" orient="horz" pos="937">
          <p15:clr>
            <a:srgbClr val="000000"/>
          </p15:clr>
        </p15:guide>
        <p15:guide id="3" pos="595">
          <p15:clr>
            <a:srgbClr val="000000"/>
          </p15:clr>
        </p15:guide>
        <p15:guide id="4" pos="144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4AEB7-423E-44DE-9A2F-C7F727C37A55}">
  <a:tblStyle styleId="{8B44AEB7-423E-44DE-9A2F-C7F727C37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BE1D5-BC1E-42D5-854A-E460BC1353F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44693A-5618-4DA5-A12C-62726CBEAAC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>
        <p:guide orient="horz" pos="3530"/>
        <p:guide orient="horz" pos="937"/>
        <p:guide pos="595"/>
        <p:guide pos="1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4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b8d749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79b8d749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92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270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801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97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91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Hoja en blanc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encabezado">
  <p:cSld name="Interior sin encabezad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1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1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 rot="2700000">
            <a:off x="8040778" y="2658720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-1338797" y="-1201368"/>
            <a:ext cx="3491999" cy="3491999"/>
          </a:xfrm>
          <a:prstGeom prst="blockArc">
            <a:avLst>
              <a:gd name="adj1" fmla="val 19273545"/>
              <a:gd name="adj2" fmla="val 7048766"/>
              <a:gd name="adj3" fmla="val 2369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825536" y="1899304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597810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7517118" y="831802"/>
            <a:ext cx="399240" cy="72000"/>
            <a:chOff x="9191813" y="2068542"/>
            <a:chExt cx="399240" cy="72000"/>
          </a:xfrm>
        </p:grpSpPr>
        <p:sp>
          <p:nvSpPr>
            <p:cNvPr id="159" name="Google Shape;159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2"/>
          <p:cNvSpPr/>
          <p:nvPr/>
        </p:nvSpPr>
        <p:spPr>
          <a:xfrm>
            <a:off x="8513582" y="79628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2700000">
            <a:off x="11076494" y="946836"/>
            <a:ext cx="1367993" cy="57510"/>
          </a:xfrm>
          <a:prstGeom prst="roundRect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165" name="Google Shape;165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 rot="2700000">
            <a:off x="1588010" y="8627"/>
            <a:ext cx="144000" cy="20880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 rot="2700000">
            <a:off x="2268097" y="-23843"/>
            <a:ext cx="76332" cy="1458638"/>
          </a:xfrm>
          <a:prstGeom prst="roundRect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8263" y="4325819"/>
            <a:ext cx="1400674" cy="1241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2"/>
          <p:cNvGrpSpPr/>
          <p:nvPr/>
        </p:nvGrpSpPr>
        <p:grpSpPr>
          <a:xfrm>
            <a:off x="4231190" y="2304958"/>
            <a:ext cx="4258174" cy="2632407"/>
            <a:chOff x="3688556" y="1741615"/>
            <a:chExt cx="5521833" cy="3413602"/>
          </a:xfrm>
        </p:grpSpPr>
        <p:grpSp>
          <p:nvGrpSpPr>
            <p:cNvPr id="173" name="Google Shape;173;p12"/>
            <p:cNvGrpSpPr/>
            <p:nvPr/>
          </p:nvGrpSpPr>
          <p:grpSpPr>
            <a:xfrm>
              <a:off x="3688556" y="1741615"/>
              <a:ext cx="4814889" cy="2722834"/>
              <a:chOff x="3506786" y="1807308"/>
              <a:chExt cx="4814889" cy="2722834"/>
            </a:xfrm>
          </p:grpSpPr>
          <p:sp>
            <p:nvSpPr>
              <p:cNvPr id="174" name="Google Shape;174;p12"/>
              <p:cNvSpPr/>
              <p:nvPr/>
            </p:nvSpPr>
            <p:spPr>
              <a:xfrm>
                <a:off x="3506786" y="1807308"/>
                <a:ext cx="4814720" cy="2722834"/>
              </a:xfrm>
              <a:prstGeom prst="roundRect">
                <a:avLst>
                  <a:gd name="adj" fmla="val 7321"/>
                </a:avLst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7756686" y="3962221"/>
                <a:ext cx="564989" cy="567921"/>
              </a:xfrm>
              <a:custGeom>
                <a:avLst/>
                <a:gdLst/>
                <a:ahLst/>
                <a:cxnLst/>
                <a:rect l="l" t="t" r="r" b="b"/>
                <a:pathLst>
                  <a:path w="1151095" h="1157417" extrusionOk="0">
                    <a:moveTo>
                      <a:pt x="0" y="206128"/>
                    </a:moveTo>
                    <a:cubicBezTo>
                      <a:pt x="0" y="92287"/>
                      <a:pt x="92287" y="0"/>
                      <a:pt x="206128" y="0"/>
                    </a:cubicBezTo>
                    <a:lnTo>
                      <a:pt x="1151095" y="0"/>
                    </a:lnTo>
                    <a:lnTo>
                      <a:pt x="0" y="1157417"/>
                    </a:lnTo>
                    <a:lnTo>
                      <a:pt x="0" y="206128"/>
                    </a:lnTo>
                    <a:close/>
                  </a:path>
                </a:pathLst>
              </a:custGeom>
              <a:solidFill>
                <a:srgbClr val="FAB8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2"/>
            <p:cNvSpPr/>
            <p:nvPr/>
          </p:nvSpPr>
          <p:spPr>
            <a:xfrm rot="-2700000">
              <a:off x="8088718" y="4033545"/>
              <a:ext cx="929223" cy="929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2"/>
          <p:cNvSpPr txBox="1"/>
          <p:nvPr/>
        </p:nvSpPr>
        <p:spPr>
          <a:xfrm>
            <a:off x="4854957" y="2747556"/>
            <a:ext cx="24789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¡MUCHAS GRACIAS!</a:t>
            </a:r>
            <a:endParaRPr sz="3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8" name="Google Shape;178;p12"/>
          <p:cNvSpPr/>
          <p:nvPr/>
        </p:nvSpPr>
        <p:spPr>
          <a:xfrm rot="-5400000">
            <a:off x="11705855" y="5096724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 rot="-5400000">
            <a:off x="11907209" y="5433638"/>
            <a:ext cx="53511" cy="5056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9449556" y="996494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Interior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3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23;p3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pie">
  <p:cSld name="Interior sin p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1_Interior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Google Shape;46;p5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1_Hoja en blanc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Portada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55" name="Google Shape;55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61" name="Google Shape;61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7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67" name="Google Shape;67;p7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9248999" y="3126696"/>
            <a:ext cx="1079999" cy="1079999"/>
          </a:xfrm>
          <a:prstGeom prst="ellipse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9331004" y="3208701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 rot="8100000">
            <a:off x="10102990" y="4017863"/>
            <a:ext cx="179871" cy="107784"/>
          </a:xfrm>
          <a:prstGeom prst="triangle">
            <a:avLst>
              <a:gd name="adj" fmla="val 5000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7" descr="engranaj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087" y="3324695"/>
            <a:ext cx="681822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8236427" y="2491858"/>
            <a:ext cx="1196975" cy="11969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8100000">
            <a:off x="11344353" y="2333154"/>
            <a:ext cx="235048" cy="140847"/>
          </a:xfrm>
          <a:prstGeom prst="triangle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0228394" y="1168615"/>
            <a:ext cx="1411296" cy="1411296"/>
          </a:xfrm>
          <a:prstGeom prst="ellipse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0335555" y="1275776"/>
            <a:ext cx="1196975" cy="1196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7" descr="planific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642" y="1456465"/>
            <a:ext cx="8928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9102854" y="409739"/>
            <a:ext cx="1079999" cy="1079999"/>
          </a:xfrm>
          <a:prstGeom prst="ellipse">
            <a:avLst/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184859" y="491744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7" descr="coordinac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0853" y="607738"/>
            <a:ext cx="684000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rot="-8100000">
            <a:off x="9147859" y="1299774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7" descr="objetiv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">
  <p:cSld name="Portada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90" name="Google Shape;90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8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8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97" name="Google Shape;97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8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103" name="Google Shape;103;p8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9248999" y="3126696"/>
            <a:ext cx="1079999" cy="1079999"/>
            <a:chOff x="9248999" y="3126696"/>
            <a:chExt cx="1079999" cy="1079999"/>
          </a:xfrm>
        </p:grpSpPr>
        <p:sp>
          <p:nvSpPr>
            <p:cNvPr id="106" name="Google Shape;106;p8"/>
            <p:cNvSpPr/>
            <p:nvPr/>
          </p:nvSpPr>
          <p:spPr>
            <a:xfrm>
              <a:off x="9248999" y="3126696"/>
              <a:ext cx="1079999" cy="1079999"/>
            </a:xfrm>
            <a:prstGeom prst="ellipse">
              <a:avLst/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rot="8100000">
              <a:off x="10102990" y="4017863"/>
              <a:ext cx="179871" cy="107784"/>
            </a:xfrm>
            <a:prstGeom prst="triangle">
              <a:avLst>
                <a:gd name="adj" fmla="val 5000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448087" y="3324695"/>
              <a:ext cx="681821" cy="68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9102854" y="409739"/>
            <a:ext cx="1079999" cy="1079999"/>
            <a:chOff x="9102854" y="409739"/>
            <a:chExt cx="1079999" cy="1079999"/>
          </a:xfrm>
        </p:grpSpPr>
        <p:sp>
          <p:nvSpPr>
            <p:cNvPr id="113" name="Google Shape;113;p8"/>
            <p:cNvSpPr/>
            <p:nvPr/>
          </p:nvSpPr>
          <p:spPr>
            <a:xfrm>
              <a:off x="9102854" y="409739"/>
              <a:ext cx="1079999" cy="1079999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0853" y="607738"/>
              <a:ext cx="684000" cy="6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8"/>
          <p:cNvGrpSpPr/>
          <p:nvPr/>
        </p:nvGrpSpPr>
        <p:grpSpPr>
          <a:xfrm>
            <a:off x="10228394" y="1168615"/>
            <a:ext cx="1411296" cy="1411296"/>
            <a:chOff x="10228394" y="1168615"/>
            <a:chExt cx="1411296" cy="1411296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10228394" y="1168615"/>
              <a:ext cx="1411296" cy="1411296"/>
              <a:chOff x="10228394" y="1168615"/>
              <a:chExt cx="1411296" cy="1411296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10228394" y="1168615"/>
                <a:ext cx="1411296" cy="1411296"/>
              </a:xfrm>
              <a:prstGeom prst="ellipse">
                <a:avLst/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8100000">
                <a:off x="11344353" y="2333154"/>
                <a:ext cx="235048" cy="140847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9" name="Google Shape;119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487642" y="1456465"/>
                <a:ext cx="892800" cy="75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8"/>
            <p:cNvSpPr/>
            <p:nvPr/>
          </p:nvSpPr>
          <p:spPr>
            <a:xfrm rot="8100000">
              <a:off x="11348299" y="2333882"/>
              <a:ext cx="235048" cy="140847"/>
            </a:xfrm>
            <a:prstGeom prst="triangle">
              <a:avLst>
                <a:gd name="adj" fmla="val 5000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2">
  <p:cSld name="Interior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9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9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9"/>
          <p:cNvSpPr/>
          <p:nvPr/>
        </p:nvSpPr>
        <p:spPr>
          <a:xfrm rot="-5400000">
            <a:off x="11463312" y="-720229"/>
            <a:ext cx="1453217" cy="1453217"/>
          </a:xfrm>
          <a:prstGeom prst="blockArc">
            <a:avLst>
              <a:gd name="adj1" fmla="val 10800000"/>
              <a:gd name="adj2" fmla="val 16218736"/>
              <a:gd name="adj3" fmla="val 2321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5400000">
            <a:off x="10975118" y="-431342"/>
            <a:ext cx="79053" cy="1206981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 rot="5400000">
            <a:off x="11040977" y="-45774"/>
            <a:ext cx="36857" cy="672289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11031653" y="491093"/>
            <a:ext cx="256109" cy="44810"/>
            <a:chOff x="5533346" y="803663"/>
            <a:chExt cx="411511" cy="72000"/>
          </a:xfrm>
        </p:grpSpPr>
        <p:sp>
          <p:nvSpPr>
            <p:cNvPr id="129" name="Google Shape;129;p9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9"/>
          <p:cNvSpPr/>
          <p:nvPr/>
        </p:nvSpPr>
        <p:spPr>
          <a:xfrm>
            <a:off x="10028046" y="72357"/>
            <a:ext cx="199584" cy="199584"/>
          </a:xfrm>
          <a:prstGeom prst="donut">
            <a:avLst>
              <a:gd name="adj" fmla="val 2064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8100000">
            <a:off x="11988183" y="410597"/>
            <a:ext cx="79053" cy="5442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rot="-8100000">
            <a:off x="12098048" y="643387"/>
            <a:ext cx="40657" cy="256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3">
  <p:cSld name="Interior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-1" y="0"/>
            <a:ext cx="12188825" cy="756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5400000">
            <a:off x="11557846" y="-629219"/>
            <a:ext cx="1258437" cy="1258437"/>
          </a:xfrm>
          <a:prstGeom prst="blockArc">
            <a:avLst>
              <a:gd name="adj1" fmla="val 10805229"/>
              <a:gd name="adj2" fmla="val 16214683"/>
              <a:gd name="adj3" fmla="val 25562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1059286" y="560717"/>
            <a:ext cx="265235" cy="46406"/>
            <a:chOff x="5533346" y="803663"/>
            <a:chExt cx="411511" cy="72000"/>
          </a:xfrm>
        </p:grpSpPr>
        <p:sp>
          <p:nvSpPr>
            <p:cNvPr id="140" name="Google Shape;140;p10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0"/>
          <p:cNvSpPr/>
          <p:nvPr/>
        </p:nvSpPr>
        <p:spPr>
          <a:xfrm>
            <a:off x="10307529" y="153195"/>
            <a:ext cx="198927" cy="198927"/>
          </a:xfrm>
          <a:prstGeom prst="donut">
            <a:avLst>
              <a:gd name="adj" fmla="val 20646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 rot="-8100000">
            <a:off x="11198092" y="-111907"/>
            <a:ext cx="81870" cy="563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 rot="-8100000">
            <a:off x="11436532" y="-76817"/>
            <a:ext cx="42105" cy="3978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0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510"/>
            <a:ext cx="12204000" cy="6943655"/>
          </a:xfrm>
          <a:prstGeom prst="rect">
            <a:avLst/>
          </a:prstGeom>
        </p:spPr>
      </p:pic>
      <p:sp>
        <p:nvSpPr>
          <p:cNvPr id="190" name="Google Shape;190;p14"/>
          <p:cNvSpPr/>
          <p:nvPr/>
        </p:nvSpPr>
        <p:spPr>
          <a:xfrm>
            <a:off x="0" y="-76200"/>
            <a:ext cx="12204000" cy="6934200"/>
          </a:xfrm>
          <a:prstGeom prst="rect">
            <a:avLst/>
          </a:prstGeom>
          <a:solidFill>
            <a:schemeClr val="dk1">
              <a:alpha val="490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>
            <a:off x="353492" y="6299200"/>
            <a:ext cx="11481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4"/>
          <p:cNvSpPr txBox="1"/>
          <p:nvPr/>
        </p:nvSpPr>
        <p:spPr>
          <a:xfrm>
            <a:off x="6419719" y="5177931"/>
            <a:ext cx="631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Programación Lógica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760768" y="4226169"/>
            <a:ext cx="296400" cy="1065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60364" y="4485512"/>
            <a:ext cx="111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r>
              <a:rPr lang="es-AR" sz="1600" b="0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2021</a:t>
            </a:r>
            <a:endParaRPr sz="1600" b="0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– nicolas.fernandez@istea.com.ar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-5744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63731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 – </a:t>
            </a:r>
            <a:r>
              <a:rPr lang="es-AR" sz="28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Aplicación en la resolución de Problemas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0537" y="1053498"/>
            <a:ext cx="97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 smtClean="0"/>
              <a:t>Desarrolle un </a:t>
            </a:r>
            <a:r>
              <a:rPr lang="es-AR" dirty="0"/>
              <a:t>diagrama de flujo que permita leer 2 números diferentes y nos diga cual es el mayor de los 2 números.</a:t>
            </a:r>
          </a:p>
        </p:txBody>
      </p:sp>
      <p:grpSp>
        <p:nvGrpSpPr>
          <p:cNvPr id="247" name="Grupo 246"/>
          <p:cNvGrpSpPr/>
          <p:nvPr/>
        </p:nvGrpSpPr>
        <p:grpSpPr>
          <a:xfrm>
            <a:off x="721390" y="1647229"/>
            <a:ext cx="5512451" cy="4562474"/>
            <a:chOff x="910787" y="1447801"/>
            <a:chExt cx="5512451" cy="4562474"/>
          </a:xfrm>
        </p:grpSpPr>
        <p:sp>
          <p:nvSpPr>
            <p:cNvPr id="3" name="Rectángulo redondeado 2"/>
            <p:cNvSpPr/>
            <p:nvPr/>
          </p:nvSpPr>
          <p:spPr>
            <a:xfrm>
              <a:off x="910787" y="1760561"/>
              <a:ext cx="1163673" cy="341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INICIO</a:t>
              </a:r>
              <a:endParaRPr lang="es-AR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4563654" y="3862649"/>
              <a:ext cx="1163673" cy="341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FIN</a:t>
              </a:r>
              <a:endParaRPr lang="es-AR" dirty="0"/>
            </a:p>
          </p:txBody>
        </p:sp>
        <p:sp>
          <p:nvSpPr>
            <p:cNvPr id="4" name="Documento 3"/>
            <p:cNvSpPr/>
            <p:nvPr/>
          </p:nvSpPr>
          <p:spPr>
            <a:xfrm>
              <a:off x="951731" y="2716409"/>
              <a:ext cx="109665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smtClean="0"/>
                <a:t>INTRODUCIR VALORES</a:t>
              </a:r>
              <a:endParaRPr lang="es-AR" sz="1100" dirty="0"/>
            </a:p>
          </p:txBody>
        </p:sp>
        <p:sp>
          <p:nvSpPr>
            <p:cNvPr id="5" name="Datos 4"/>
            <p:cNvSpPr/>
            <p:nvPr/>
          </p:nvSpPr>
          <p:spPr>
            <a:xfrm>
              <a:off x="974615" y="3946347"/>
              <a:ext cx="1005525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A,B</a:t>
              </a:r>
              <a:endParaRPr lang="es-AR" dirty="0"/>
            </a:p>
          </p:txBody>
        </p:sp>
        <p:sp>
          <p:nvSpPr>
            <p:cNvPr id="6" name="Decisión 5"/>
            <p:cNvSpPr/>
            <p:nvPr/>
          </p:nvSpPr>
          <p:spPr>
            <a:xfrm>
              <a:off x="1020751" y="5171643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smtClean="0"/>
                <a:t>A=B</a:t>
              </a:r>
              <a:endParaRPr lang="es-AR" sz="1100" dirty="0"/>
            </a:p>
          </p:txBody>
        </p:sp>
        <p:sp>
          <p:nvSpPr>
            <p:cNvPr id="12" name="Decisión 11"/>
            <p:cNvSpPr/>
            <p:nvPr/>
          </p:nvSpPr>
          <p:spPr>
            <a:xfrm>
              <a:off x="4648759" y="1829449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smtClean="0"/>
                <a:t>A&gt;B</a:t>
              </a:r>
              <a:endParaRPr lang="es-AR" sz="1100" dirty="0"/>
            </a:p>
          </p:txBody>
        </p:sp>
        <p:sp>
          <p:nvSpPr>
            <p:cNvPr id="13" name="Documento 12"/>
            <p:cNvSpPr/>
            <p:nvPr/>
          </p:nvSpPr>
          <p:spPr>
            <a:xfrm>
              <a:off x="5326588" y="2671224"/>
              <a:ext cx="109665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 es mayor</a:t>
              </a:r>
              <a:endParaRPr lang="es-AR" dirty="0"/>
            </a:p>
          </p:txBody>
        </p:sp>
        <p:sp>
          <p:nvSpPr>
            <p:cNvPr id="14" name="Documento 13"/>
            <p:cNvSpPr/>
            <p:nvPr/>
          </p:nvSpPr>
          <p:spPr>
            <a:xfrm>
              <a:off x="3723205" y="2671224"/>
              <a:ext cx="109665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 es mayor</a:t>
              </a:r>
              <a:endParaRPr lang="es-AR" dirty="0"/>
            </a:p>
          </p:txBody>
        </p:sp>
        <p:cxnSp>
          <p:nvCxnSpPr>
            <p:cNvPr id="9" name="Conector recto de flecha 8"/>
            <p:cNvCxnSpPr>
              <a:stCxn id="3" idx="2"/>
              <a:endCxn id="4" idx="0"/>
            </p:cNvCxnSpPr>
            <p:nvPr/>
          </p:nvCxnSpPr>
          <p:spPr>
            <a:xfrm>
              <a:off x="1492624" y="2101755"/>
              <a:ext cx="7432" cy="6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1492624" y="3329057"/>
              <a:ext cx="0" cy="56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>
              <a:off x="1477377" y="4558995"/>
              <a:ext cx="0" cy="56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/>
          </p:nvGrpSpPr>
          <p:grpSpPr>
            <a:xfrm>
              <a:off x="1935151" y="1931158"/>
              <a:ext cx="848992" cy="3546809"/>
              <a:chOff x="1935151" y="1931158"/>
              <a:chExt cx="848992" cy="3546809"/>
            </a:xfrm>
          </p:grpSpPr>
          <p:cxnSp>
            <p:nvCxnSpPr>
              <p:cNvPr id="23" name="Conector angular 22"/>
              <p:cNvCxnSpPr>
                <a:stCxn id="6" idx="3"/>
              </p:cNvCxnSpPr>
              <p:nvPr/>
            </p:nvCxnSpPr>
            <p:spPr>
              <a:xfrm flipV="1">
                <a:off x="1935151" y="1931158"/>
                <a:ext cx="848992" cy="354680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2152650" y="1938266"/>
                <a:ext cx="6314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CuadroTexto 26"/>
            <p:cNvSpPr txBox="1"/>
            <p:nvPr/>
          </p:nvSpPr>
          <p:spPr>
            <a:xfrm>
              <a:off x="1895935" y="5278017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00" dirty="0" smtClean="0"/>
                <a:t>SI</a:t>
              </a:r>
              <a:endParaRPr lang="es-AR" dirty="0"/>
            </a:p>
          </p:txBody>
        </p:sp>
        <p:cxnSp>
          <p:nvCxnSpPr>
            <p:cNvPr id="29" name="Conector recto de flecha 28"/>
            <p:cNvCxnSpPr>
              <a:stCxn id="6" idx="2"/>
            </p:cNvCxnSpPr>
            <p:nvPr/>
          </p:nvCxnSpPr>
          <p:spPr>
            <a:xfrm flipH="1">
              <a:off x="1477377" y="5784291"/>
              <a:ext cx="574" cy="225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de flecha 224"/>
            <p:cNvCxnSpPr/>
            <p:nvPr/>
          </p:nvCxnSpPr>
          <p:spPr>
            <a:xfrm>
              <a:off x="1477377" y="6010275"/>
              <a:ext cx="2132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de flecha 226"/>
            <p:cNvCxnSpPr/>
            <p:nvPr/>
          </p:nvCxnSpPr>
          <p:spPr>
            <a:xfrm flipV="1">
              <a:off x="3609975" y="1447801"/>
              <a:ext cx="0" cy="456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de flecha 229"/>
            <p:cNvCxnSpPr/>
            <p:nvPr/>
          </p:nvCxnSpPr>
          <p:spPr>
            <a:xfrm>
              <a:off x="3609975" y="1447801"/>
              <a:ext cx="1495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de flecha 231"/>
            <p:cNvCxnSpPr/>
            <p:nvPr/>
          </p:nvCxnSpPr>
          <p:spPr>
            <a:xfrm>
              <a:off x="5105959" y="1447801"/>
              <a:ext cx="0" cy="31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angular 234"/>
            <p:cNvCxnSpPr>
              <a:stCxn id="12" idx="3"/>
            </p:cNvCxnSpPr>
            <p:nvPr/>
          </p:nvCxnSpPr>
          <p:spPr>
            <a:xfrm>
              <a:off x="5563159" y="2135773"/>
              <a:ext cx="313766" cy="4836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angular 236"/>
            <p:cNvCxnSpPr>
              <a:stCxn id="12" idx="1"/>
            </p:cNvCxnSpPr>
            <p:nvPr/>
          </p:nvCxnSpPr>
          <p:spPr>
            <a:xfrm rot="10800000" flipV="1">
              <a:off x="4295775" y="2135772"/>
              <a:ext cx="352984" cy="4169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angular 241"/>
            <p:cNvCxnSpPr>
              <a:endCxn id="8" idx="3"/>
            </p:cNvCxnSpPr>
            <p:nvPr/>
          </p:nvCxnSpPr>
          <p:spPr>
            <a:xfrm rot="5400000">
              <a:off x="5536155" y="3475044"/>
              <a:ext cx="749374" cy="3670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angular 245"/>
            <p:cNvCxnSpPr>
              <a:endCxn id="8" idx="1"/>
            </p:cNvCxnSpPr>
            <p:nvPr/>
          </p:nvCxnSpPr>
          <p:spPr>
            <a:xfrm rot="16200000" flipH="1">
              <a:off x="3953795" y="3423386"/>
              <a:ext cx="704189" cy="5155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adroTexto 55"/>
            <p:cNvSpPr txBox="1"/>
            <p:nvPr/>
          </p:nvSpPr>
          <p:spPr>
            <a:xfrm>
              <a:off x="5535096" y="2118679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00" dirty="0" smtClean="0"/>
                <a:t>SI</a:t>
              </a:r>
              <a:endParaRPr lang="es-AR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411208" y="2135772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00" dirty="0" smtClean="0"/>
                <a:t>NO</a:t>
              </a:r>
              <a:endParaRPr lang="es-AR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1477377" y="5738020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00" dirty="0" smtClean="0"/>
                <a:t>NO</a:t>
              </a:r>
              <a:endParaRPr lang="es-AR" dirty="0"/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7326945" y="2301183"/>
            <a:ext cx="426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PSEUDOCODIGO</a:t>
            </a:r>
          </a:p>
          <a:p>
            <a:endParaRPr lang="es-AR" b="1" dirty="0"/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Solicitar la introducción de los valores A,B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Leer los dos valores.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Asignarlos a las variables A y B.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A es igual a B vuelve al paso 3 porque tienen que ser valores distintos.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A es mayor que B Escribir por pantalla “A es mayor”.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Caso contrario escribir B es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  <p:cxnSp>
        <p:nvCxnSpPr>
          <p:cNvPr id="249" name="Conector recto 248"/>
          <p:cNvCxnSpPr/>
          <p:nvPr/>
        </p:nvCxnSpPr>
        <p:spPr>
          <a:xfrm flipH="1">
            <a:off x="6761747" y="1563005"/>
            <a:ext cx="12031" cy="510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-5744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63731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 – </a:t>
            </a:r>
            <a:r>
              <a:rPr lang="es-AR" sz="28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Aplicación en la resolución de Problemas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0537" y="1053498"/>
            <a:ext cx="1133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AR" dirty="0" smtClean="0"/>
              <a:t>Desarrolle un </a:t>
            </a:r>
            <a:r>
              <a:rPr lang="es-AR" dirty="0"/>
              <a:t>diagrama de flujo de procesos en el que se almacenen 3 números en 3 variables A, B y C. El diagrama debe decidir cual es el mayor y cual es el </a:t>
            </a:r>
            <a:r>
              <a:rPr lang="es-AR" dirty="0" smtClean="0"/>
              <a:t>menor.</a:t>
            </a:r>
            <a:endParaRPr lang="es-AR" dirty="0"/>
          </a:p>
        </p:txBody>
      </p:sp>
      <p:grpSp>
        <p:nvGrpSpPr>
          <p:cNvPr id="40" name="Grupo 39"/>
          <p:cNvGrpSpPr/>
          <p:nvPr/>
        </p:nvGrpSpPr>
        <p:grpSpPr>
          <a:xfrm>
            <a:off x="647870" y="1900989"/>
            <a:ext cx="5702724" cy="3983416"/>
            <a:chOff x="1141165" y="1672389"/>
            <a:chExt cx="5702724" cy="3983416"/>
          </a:xfrm>
        </p:grpSpPr>
        <p:sp>
          <p:nvSpPr>
            <p:cNvPr id="7" name="Terminador 6"/>
            <p:cNvSpPr/>
            <p:nvPr/>
          </p:nvSpPr>
          <p:spPr>
            <a:xfrm>
              <a:off x="1251284" y="1973179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INICIO</a:t>
              </a:r>
              <a:endParaRPr lang="es-AR" dirty="0"/>
            </a:p>
          </p:txBody>
        </p:sp>
        <p:sp>
          <p:nvSpPr>
            <p:cNvPr id="36" name="Terminador 35"/>
            <p:cNvSpPr/>
            <p:nvPr/>
          </p:nvSpPr>
          <p:spPr>
            <a:xfrm>
              <a:off x="4668560" y="5354053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FIN</a:t>
              </a:r>
              <a:endParaRPr lang="es-AR" dirty="0"/>
            </a:p>
          </p:txBody>
        </p:sp>
        <p:sp>
          <p:nvSpPr>
            <p:cNvPr id="10" name="Datos 9"/>
            <p:cNvSpPr/>
            <p:nvPr/>
          </p:nvSpPr>
          <p:spPr>
            <a:xfrm>
              <a:off x="1141165" y="2734416"/>
              <a:ext cx="1155031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A,B,C</a:t>
              </a:r>
              <a:endParaRPr lang="es-AR" dirty="0"/>
            </a:p>
          </p:txBody>
        </p:sp>
        <p:sp>
          <p:nvSpPr>
            <p:cNvPr id="15" name="Decisión 14"/>
            <p:cNvSpPr/>
            <p:nvPr/>
          </p:nvSpPr>
          <p:spPr>
            <a:xfrm>
              <a:off x="4412522" y="1931839"/>
              <a:ext cx="1426476" cy="95573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A&gt;B y A&gt;C</a:t>
              </a:r>
              <a:endParaRPr lang="es-AR" dirty="0"/>
            </a:p>
          </p:txBody>
        </p:sp>
        <p:sp>
          <p:nvSpPr>
            <p:cNvPr id="41" name="Decisión 40"/>
            <p:cNvSpPr/>
            <p:nvPr/>
          </p:nvSpPr>
          <p:spPr>
            <a:xfrm>
              <a:off x="2986046" y="2887578"/>
              <a:ext cx="1426476" cy="95573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B&gt;C y B&gt;A</a:t>
              </a:r>
              <a:endParaRPr lang="es-AR" dirty="0"/>
            </a:p>
          </p:txBody>
        </p:sp>
        <p:sp>
          <p:nvSpPr>
            <p:cNvPr id="18" name="Documento 17"/>
            <p:cNvSpPr/>
            <p:nvPr/>
          </p:nvSpPr>
          <p:spPr>
            <a:xfrm>
              <a:off x="5929489" y="3059123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 ES EL MAYOR</a:t>
              </a:r>
              <a:endParaRPr lang="es-AR" dirty="0"/>
            </a:p>
          </p:txBody>
        </p:sp>
        <p:cxnSp>
          <p:nvCxnSpPr>
            <p:cNvPr id="21" name="Conector angular 20"/>
            <p:cNvCxnSpPr>
              <a:stCxn id="15" idx="3"/>
              <a:endCxn id="18" idx="0"/>
            </p:cNvCxnSpPr>
            <p:nvPr/>
          </p:nvCxnSpPr>
          <p:spPr>
            <a:xfrm>
              <a:off x="5838998" y="2409709"/>
              <a:ext cx="547691" cy="6494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angular 23"/>
            <p:cNvCxnSpPr>
              <a:stCxn id="15" idx="1"/>
              <a:endCxn id="41" idx="0"/>
            </p:cNvCxnSpPr>
            <p:nvPr/>
          </p:nvCxnSpPr>
          <p:spPr>
            <a:xfrm rot="10800000" flipV="1">
              <a:off x="3699284" y="2409708"/>
              <a:ext cx="713238" cy="4778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ocumento 46"/>
            <p:cNvSpPr/>
            <p:nvPr/>
          </p:nvSpPr>
          <p:spPr>
            <a:xfrm>
              <a:off x="4668560" y="3365447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 ES EL MAYOR</a:t>
              </a:r>
              <a:endParaRPr lang="es-AR" dirty="0"/>
            </a:p>
          </p:txBody>
        </p:sp>
        <p:sp>
          <p:nvSpPr>
            <p:cNvPr id="48" name="Documento 47"/>
            <p:cNvSpPr/>
            <p:nvPr/>
          </p:nvSpPr>
          <p:spPr>
            <a:xfrm>
              <a:off x="3242084" y="4188546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 ES EL MAYOR</a:t>
              </a:r>
              <a:endParaRPr lang="es-AR" dirty="0"/>
            </a:p>
          </p:txBody>
        </p:sp>
        <p:cxnSp>
          <p:nvCxnSpPr>
            <p:cNvPr id="30" name="Conector recto de flecha 29"/>
            <p:cNvCxnSpPr>
              <a:stCxn id="41" idx="3"/>
            </p:cNvCxnSpPr>
            <p:nvPr/>
          </p:nvCxnSpPr>
          <p:spPr>
            <a:xfrm flipV="1">
              <a:off x="4412522" y="3365447"/>
              <a:ext cx="256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de flecha 223"/>
            <p:cNvCxnSpPr>
              <a:stCxn id="41" idx="2"/>
              <a:endCxn id="48" idx="0"/>
            </p:cNvCxnSpPr>
            <p:nvPr/>
          </p:nvCxnSpPr>
          <p:spPr>
            <a:xfrm>
              <a:off x="3699284" y="3843317"/>
              <a:ext cx="0" cy="34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de flecha 227"/>
            <p:cNvCxnSpPr>
              <a:stCxn id="47" idx="2"/>
            </p:cNvCxnSpPr>
            <p:nvPr/>
          </p:nvCxnSpPr>
          <p:spPr>
            <a:xfrm>
              <a:off x="5125760" y="3937592"/>
              <a:ext cx="0" cy="1416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angular 233"/>
            <p:cNvCxnSpPr>
              <a:stCxn id="48" idx="2"/>
            </p:cNvCxnSpPr>
            <p:nvPr/>
          </p:nvCxnSpPr>
          <p:spPr>
            <a:xfrm rot="16200000" flipH="1">
              <a:off x="3747793" y="4712181"/>
              <a:ext cx="744238" cy="8412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angular 237"/>
            <p:cNvCxnSpPr>
              <a:stCxn id="18" idx="2"/>
            </p:cNvCxnSpPr>
            <p:nvPr/>
          </p:nvCxnSpPr>
          <p:spPr>
            <a:xfrm rot="5400000">
              <a:off x="5047995" y="4166234"/>
              <a:ext cx="1873661" cy="803729"/>
            </a:xfrm>
            <a:prstGeom prst="bentConnector3">
              <a:avLst>
                <a:gd name="adj1" fmla="val 1000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CuadroTexto 244"/>
            <p:cNvSpPr txBox="1"/>
            <p:nvPr/>
          </p:nvSpPr>
          <p:spPr>
            <a:xfrm>
              <a:off x="5764219" y="214886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SI</a:t>
              </a:r>
              <a:endParaRPr lang="es-AR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058774" y="2179421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NO</a:t>
              </a:r>
              <a:endParaRPr lang="es-AR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338019" y="311922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SI</a:t>
              </a:r>
              <a:endParaRPr lang="es-AR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3323523" y="376243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NO</a:t>
              </a:r>
              <a:endParaRPr lang="es-AR" dirty="0"/>
            </a:p>
          </p:txBody>
        </p:sp>
        <p:cxnSp>
          <p:nvCxnSpPr>
            <p:cNvPr id="252" name="Conector recto de flecha 251"/>
            <p:cNvCxnSpPr>
              <a:stCxn id="7" idx="2"/>
            </p:cNvCxnSpPr>
            <p:nvPr/>
          </p:nvCxnSpPr>
          <p:spPr>
            <a:xfrm>
              <a:off x="1708484" y="2274931"/>
              <a:ext cx="10196" cy="37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de flecha 253"/>
            <p:cNvCxnSpPr/>
            <p:nvPr/>
          </p:nvCxnSpPr>
          <p:spPr>
            <a:xfrm>
              <a:off x="1708484" y="3396226"/>
              <a:ext cx="0" cy="541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1708484" y="3937592"/>
              <a:ext cx="938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V="1">
              <a:off x="2646947" y="1672389"/>
              <a:ext cx="0" cy="2265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>
              <a:off x="2646947" y="1696453"/>
              <a:ext cx="2478813" cy="12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endCxn id="15" idx="0"/>
            </p:cNvCxnSpPr>
            <p:nvPr/>
          </p:nvCxnSpPr>
          <p:spPr>
            <a:xfrm>
              <a:off x="5125760" y="1708484"/>
              <a:ext cx="0" cy="22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81"/>
          <p:cNvCxnSpPr/>
          <p:nvPr/>
        </p:nvCxnSpPr>
        <p:spPr>
          <a:xfrm flipH="1">
            <a:off x="6760147" y="1439789"/>
            <a:ext cx="12031" cy="510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326945" y="2301183"/>
            <a:ext cx="42676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PSEUDOCODIGO</a:t>
            </a:r>
          </a:p>
          <a:p>
            <a:endParaRPr lang="es-AR" b="1" dirty="0"/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Inicializo variables A,B,C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Consulto si A es mayor que B y que A es mayor que C.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se cumplen las condiciones anteriores muestro por pantalla que A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no se cumplen, consulto si B es mayor que C y si B es mayor que 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se cumplen la condición, muestro por pantalla que B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no se cumple , muestro por pantalla que C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638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-5744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63731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 – </a:t>
            </a:r>
            <a:r>
              <a:rPr lang="es-AR" sz="28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Aplicación en la resolución de Problemas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0537" y="1053498"/>
            <a:ext cx="1133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AR" dirty="0" smtClean="0"/>
              <a:t>Desarrolle un </a:t>
            </a:r>
            <a:r>
              <a:rPr lang="es-AR" dirty="0"/>
              <a:t>diagrama de flujo de procesos en el que se almacenen 3 números en 3 variables A, B y C. El diagrama debe decidir cual es el mayor y cual es el </a:t>
            </a:r>
            <a:r>
              <a:rPr lang="es-AR" dirty="0" smtClean="0"/>
              <a:t>menor.</a:t>
            </a:r>
            <a:endParaRPr lang="es-AR" dirty="0"/>
          </a:p>
        </p:txBody>
      </p:sp>
      <p:grpSp>
        <p:nvGrpSpPr>
          <p:cNvPr id="40" name="Grupo 39"/>
          <p:cNvGrpSpPr/>
          <p:nvPr/>
        </p:nvGrpSpPr>
        <p:grpSpPr>
          <a:xfrm>
            <a:off x="647870" y="1900989"/>
            <a:ext cx="5702724" cy="3983416"/>
            <a:chOff x="1141165" y="1672389"/>
            <a:chExt cx="5702724" cy="3983416"/>
          </a:xfrm>
        </p:grpSpPr>
        <p:sp>
          <p:nvSpPr>
            <p:cNvPr id="7" name="Terminador 6"/>
            <p:cNvSpPr/>
            <p:nvPr/>
          </p:nvSpPr>
          <p:spPr>
            <a:xfrm>
              <a:off x="1251284" y="1973179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INICIO</a:t>
              </a:r>
              <a:endParaRPr lang="es-AR" dirty="0"/>
            </a:p>
          </p:txBody>
        </p:sp>
        <p:sp>
          <p:nvSpPr>
            <p:cNvPr id="36" name="Terminador 35"/>
            <p:cNvSpPr/>
            <p:nvPr/>
          </p:nvSpPr>
          <p:spPr>
            <a:xfrm>
              <a:off x="4668560" y="5354053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FIN</a:t>
              </a:r>
              <a:endParaRPr lang="es-AR" dirty="0"/>
            </a:p>
          </p:txBody>
        </p:sp>
        <p:sp>
          <p:nvSpPr>
            <p:cNvPr id="10" name="Datos 9"/>
            <p:cNvSpPr/>
            <p:nvPr/>
          </p:nvSpPr>
          <p:spPr>
            <a:xfrm>
              <a:off x="1141165" y="2734416"/>
              <a:ext cx="1155031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A,B,C</a:t>
              </a:r>
              <a:endParaRPr lang="es-AR" dirty="0"/>
            </a:p>
          </p:txBody>
        </p:sp>
        <p:sp>
          <p:nvSpPr>
            <p:cNvPr id="15" name="Decisión 14"/>
            <p:cNvSpPr/>
            <p:nvPr/>
          </p:nvSpPr>
          <p:spPr>
            <a:xfrm>
              <a:off x="4412522" y="1931839"/>
              <a:ext cx="1426476" cy="95573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A&gt;B y A&gt;C</a:t>
              </a:r>
              <a:endParaRPr lang="es-AR" dirty="0"/>
            </a:p>
          </p:txBody>
        </p:sp>
        <p:sp>
          <p:nvSpPr>
            <p:cNvPr id="41" name="Decisión 40"/>
            <p:cNvSpPr/>
            <p:nvPr/>
          </p:nvSpPr>
          <p:spPr>
            <a:xfrm>
              <a:off x="2986046" y="2887578"/>
              <a:ext cx="1426476" cy="95573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B&gt;C y B&gt;A</a:t>
              </a:r>
              <a:endParaRPr lang="es-AR" dirty="0"/>
            </a:p>
          </p:txBody>
        </p:sp>
        <p:sp>
          <p:nvSpPr>
            <p:cNvPr id="18" name="Documento 17"/>
            <p:cNvSpPr/>
            <p:nvPr/>
          </p:nvSpPr>
          <p:spPr>
            <a:xfrm>
              <a:off x="5929489" y="3059123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 ES EL MAYOR</a:t>
              </a:r>
              <a:endParaRPr lang="es-AR" dirty="0"/>
            </a:p>
          </p:txBody>
        </p:sp>
        <p:cxnSp>
          <p:nvCxnSpPr>
            <p:cNvPr id="21" name="Conector angular 20"/>
            <p:cNvCxnSpPr>
              <a:stCxn id="15" idx="3"/>
              <a:endCxn id="18" idx="0"/>
            </p:cNvCxnSpPr>
            <p:nvPr/>
          </p:nvCxnSpPr>
          <p:spPr>
            <a:xfrm>
              <a:off x="5838998" y="2409709"/>
              <a:ext cx="547691" cy="6494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angular 23"/>
            <p:cNvCxnSpPr>
              <a:stCxn id="15" idx="1"/>
              <a:endCxn id="41" idx="0"/>
            </p:cNvCxnSpPr>
            <p:nvPr/>
          </p:nvCxnSpPr>
          <p:spPr>
            <a:xfrm rot="10800000" flipV="1">
              <a:off x="3699284" y="2409708"/>
              <a:ext cx="713238" cy="4778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ocumento 46"/>
            <p:cNvSpPr/>
            <p:nvPr/>
          </p:nvSpPr>
          <p:spPr>
            <a:xfrm>
              <a:off x="4668560" y="3365447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 ES EL MAYOR</a:t>
              </a:r>
              <a:endParaRPr lang="es-AR" dirty="0"/>
            </a:p>
          </p:txBody>
        </p:sp>
        <p:sp>
          <p:nvSpPr>
            <p:cNvPr id="48" name="Documento 47"/>
            <p:cNvSpPr/>
            <p:nvPr/>
          </p:nvSpPr>
          <p:spPr>
            <a:xfrm>
              <a:off x="3242084" y="4188546"/>
              <a:ext cx="914400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 ES EL MAYOR</a:t>
              </a:r>
              <a:endParaRPr lang="es-AR" dirty="0"/>
            </a:p>
          </p:txBody>
        </p:sp>
        <p:cxnSp>
          <p:nvCxnSpPr>
            <p:cNvPr id="30" name="Conector recto de flecha 29"/>
            <p:cNvCxnSpPr>
              <a:stCxn id="41" idx="3"/>
            </p:cNvCxnSpPr>
            <p:nvPr/>
          </p:nvCxnSpPr>
          <p:spPr>
            <a:xfrm flipV="1">
              <a:off x="4412522" y="3365447"/>
              <a:ext cx="256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de flecha 223"/>
            <p:cNvCxnSpPr>
              <a:stCxn id="41" idx="2"/>
              <a:endCxn id="48" idx="0"/>
            </p:cNvCxnSpPr>
            <p:nvPr/>
          </p:nvCxnSpPr>
          <p:spPr>
            <a:xfrm>
              <a:off x="3699284" y="3843317"/>
              <a:ext cx="0" cy="34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de flecha 227"/>
            <p:cNvCxnSpPr>
              <a:stCxn id="47" idx="2"/>
            </p:cNvCxnSpPr>
            <p:nvPr/>
          </p:nvCxnSpPr>
          <p:spPr>
            <a:xfrm>
              <a:off x="5125760" y="3937592"/>
              <a:ext cx="0" cy="1416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angular 233"/>
            <p:cNvCxnSpPr>
              <a:stCxn id="48" idx="2"/>
            </p:cNvCxnSpPr>
            <p:nvPr/>
          </p:nvCxnSpPr>
          <p:spPr>
            <a:xfrm rot="16200000" flipH="1">
              <a:off x="3747793" y="4712181"/>
              <a:ext cx="744238" cy="8412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angular 237"/>
            <p:cNvCxnSpPr>
              <a:stCxn id="18" idx="2"/>
            </p:cNvCxnSpPr>
            <p:nvPr/>
          </p:nvCxnSpPr>
          <p:spPr>
            <a:xfrm rot="5400000">
              <a:off x="5047995" y="4166234"/>
              <a:ext cx="1873661" cy="803729"/>
            </a:xfrm>
            <a:prstGeom prst="bentConnector3">
              <a:avLst>
                <a:gd name="adj1" fmla="val 1000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CuadroTexto 244"/>
            <p:cNvSpPr txBox="1"/>
            <p:nvPr/>
          </p:nvSpPr>
          <p:spPr>
            <a:xfrm>
              <a:off x="5764219" y="214886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SI</a:t>
              </a:r>
              <a:endParaRPr lang="es-AR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058774" y="2179421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NO</a:t>
              </a:r>
              <a:endParaRPr lang="es-AR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4338019" y="311922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SI</a:t>
              </a:r>
              <a:endParaRPr lang="es-AR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3323523" y="376243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NO</a:t>
              </a:r>
              <a:endParaRPr lang="es-AR" dirty="0"/>
            </a:p>
          </p:txBody>
        </p:sp>
        <p:cxnSp>
          <p:nvCxnSpPr>
            <p:cNvPr id="252" name="Conector recto de flecha 251"/>
            <p:cNvCxnSpPr>
              <a:stCxn id="7" idx="2"/>
            </p:cNvCxnSpPr>
            <p:nvPr/>
          </p:nvCxnSpPr>
          <p:spPr>
            <a:xfrm>
              <a:off x="1708484" y="2274931"/>
              <a:ext cx="10196" cy="37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de flecha 253"/>
            <p:cNvCxnSpPr/>
            <p:nvPr/>
          </p:nvCxnSpPr>
          <p:spPr>
            <a:xfrm>
              <a:off x="1708484" y="3396226"/>
              <a:ext cx="0" cy="541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1708484" y="3937592"/>
              <a:ext cx="938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V="1">
              <a:off x="2646947" y="1672389"/>
              <a:ext cx="0" cy="2265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>
              <a:off x="2646947" y="1696453"/>
              <a:ext cx="2478813" cy="12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endCxn id="15" idx="0"/>
            </p:cNvCxnSpPr>
            <p:nvPr/>
          </p:nvCxnSpPr>
          <p:spPr>
            <a:xfrm>
              <a:off x="5125760" y="1708484"/>
              <a:ext cx="0" cy="22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81"/>
          <p:cNvCxnSpPr/>
          <p:nvPr/>
        </p:nvCxnSpPr>
        <p:spPr>
          <a:xfrm flipH="1">
            <a:off x="6760147" y="1439789"/>
            <a:ext cx="12031" cy="510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326945" y="2301183"/>
            <a:ext cx="42676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PSEUDOCODIGO</a:t>
            </a:r>
          </a:p>
          <a:p>
            <a:endParaRPr lang="es-AR" b="1" dirty="0"/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Inicializo variables A,B,C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Consulto si A es mayor que B y que A es mayor que C.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se cumplen las condiciones anteriores muestro por pantalla que A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no se cumplen, consulto si B es mayor que C y si B es mayor que 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se cumplen la condición, muestro por pantalla que B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Si no se cumple , muestro por pantalla que C es el mayor.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787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-5744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63731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 – </a:t>
            </a:r>
            <a:r>
              <a:rPr lang="es-AR" sz="28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Aplicación en la resolución de Problemas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0537" y="1053498"/>
            <a:ext cx="1133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AR" dirty="0"/>
              <a:t>Desarrolle un algoritmo que realice la sumatoria de los números enteros comprendidos entre el 1 y el </a:t>
            </a:r>
            <a:r>
              <a:rPr lang="es-AR" dirty="0" smtClean="0"/>
              <a:t>10. </a:t>
            </a:r>
            <a:endParaRPr lang="es-AR" dirty="0"/>
          </a:p>
        </p:txBody>
      </p:sp>
      <p:sp>
        <p:nvSpPr>
          <p:cNvPr id="7" name="Terminador 6"/>
          <p:cNvSpPr/>
          <p:nvPr/>
        </p:nvSpPr>
        <p:spPr>
          <a:xfrm>
            <a:off x="2806682" y="171134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</a:t>
            </a:r>
            <a:endParaRPr lang="es-AR" dirty="0"/>
          </a:p>
        </p:txBody>
      </p:sp>
      <p:sp>
        <p:nvSpPr>
          <p:cNvPr id="10" name="Datos 9"/>
          <p:cNvSpPr/>
          <p:nvPr/>
        </p:nvSpPr>
        <p:spPr>
          <a:xfrm>
            <a:off x="2736327" y="2239459"/>
            <a:ext cx="1034716" cy="3096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/>
              <a:t>N=0;</a:t>
            </a:r>
          </a:p>
          <a:p>
            <a:pPr algn="ctr"/>
            <a:r>
              <a:rPr lang="es-AR" sz="800" dirty="0" smtClean="0"/>
              <a:t>SUMA=0</a:t>
            </a:r>
            <a:endParaRPr lang="es-AR" sz="800" dirty="0"/>
          </a:p>
        </p:txBody>
      </p:sp>
      <p:sp>
        <p:nvSpPr>
          <p:cNvPr id="18" name="Documento 17"/>
          <p:cNvSpPr/>
          <p:nvPr/>
        </p:nvSpPr>
        <p:spPr>
          <a:xfrm>
            <a:off x="2832989" y="412683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SUMA</a:t>
            </a:r>
            <a:endParaRPr lang="es-AR" dirty="0"/>
          </a:p>
        </p:txBody>
      </p:sp>
      <p:cxnSp>
        <p:nvCxnSpPr>
          <p:cNvPr id="252" name="Conector recto de flecha 251"/>
          <p:cNvCxnSpPr>
            <a:stCxn id="7" idx="2"/>
          </p:cNvCxnSpPr>
          <p:nvPr/>
        </p:nvCxnSpPr>
        <p:spPr>
          <a:xfrm flipH="1">
            <a:off x="3253685" y="2013096"/>
            <a:ext cx="10197" cy="15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/>
          <p:cNvCxnSpPr>
            <a:endCxn id="11" idx="0"/>
          </p:cNvCxnSpPr>
          <p:nvPr/>
        </p:nvCxnSpPr>
        <p:spPr>
          <a:xfrm>
            <a:off x="3269400" y="2502594"/>
            <a:ext cx="13860" cy="22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flipH="1">
            <a:off x="6760147" y="1439789"/>
            <a:ext cx="12031" cy="510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044249" y="1711344"/>
            <a:ext cx="4267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PSEUDOCODIGO</a:t>
            </a:r>
          </a:p>
          <a:p>
            <a:r>
              <a:rPr lang="es-AR" b="1" dirty="0"/>
              <a:t>1. Inicio</a:t>
            </a:r>
          </a:p>
          <a:p>
            <a:r>
              <a:rPr lang="es-AR" dirty="0"/>
              <a:t>2. Declaración de </a:t>
            </a:r>
            <a:r>
              <a:rPr lang="es-AR" dirty="0" smtClean="0"/>
              <a:t>variables: N</a:t>
            </a:r>
            <a:r>
              <a:rPr lang="es-AR" dirty="0"/>
              <a:t>= 0, Suma = 0</a:t>
            </a:r>
          </a:p>
          <a:p>
            <a:r>
              <a:rPr lang="es-AR" dirty="0"/>
              <a:t>3. Asignación Contador </a:t>
            </a:r>
            <a:r>
              <a:rPr lang="es-AR" dirty="0" smtClean="0"/>
              <a:t>: N </a:t>
            </a:r>
            <a:r>
              <a:rPr lang="es-AR" dirty="0"/>
              <a:t>= N + 1</a:t>
            </a:r>
          </a:p>
          <a:p>
            <a:r>
              <a:rPr lang="es-AR" dirty="0"/>
              <a:t>4. Asignación Acumulador</a:t>
            </a:r>
            <a:r>
              <a:rPr lang="es-AR" dirty="0" smtClean="0"/>
              <a:t>: Suma </a:t>
            </a:r>
            <a:r>
              <a:rPr lang="es-AR" dirty="0"/>
              <a:t>= Suma + N</a:t>
            </a:r>
          </a:p>
          <a:p>
            <a:r>
              <a:rPr lang="es-AR" dirty="0"/>
              <a:t>5. Si N = 10 Entonces</a:t>
            </a:r>
          </a:p>
          <a:p>
            <a:r>
              <a:rPr lang="es-AR" dirty="0"/>
              <a:t>6. Escribir Suma</a:t>
            </a:r>
          </a:p>
          <a:p>
            <a:r>
              <a:rPr lang="es-AR" dirty="0"/>
              <a:t>7. De lo contrario, Repetir desde </a:t>
            </a:r>
            <a:r>
              <a:rPr lang="es-AR" dirty="0" smtClean="0"/>
              <a:t>el paso </a:t>
            </a:r>
            <a:r>
              <a:rPr lang="es-AR" dirty="0"/>
              <a:t>3</a:t>
            </a:r>
          </a:p>
          <a:p>
            <a:r>
              <a:rPr lang="es-AR" dirty="0"/>
              <a:t>8. </a:t>
            </a:r>
            <a:r>
              <a:rPr lang="es-AR" dirty="0" err="1"/>
              <a:t>Fin_Si</a:t>
            </a:r>
            <a:endParaRPr lang="es-AR" dirty="0"/>
          </a:p>
          <a:p>
            <a:r>
              <a:rPr lang="es-AR" b="1" dirty="0" smtClean="0"/>
              <a:t>9. </a:t>
            </a:r>
            <a:r>
              <a:rPr lang="es-AR" b="1" dirty="0"/>
              <a:t>Fin</a:t>
            </a:r>
          </a:p>
        </p:txBody>
      </p:sp>
      <p:sp>
        <p:nvSpPr>
          <p:cNvPr id="11" name="Proceso 10"/>
          <p:cNvSpPr/>
          <p:nvPr/>
        </p:nvSpPr>
        <p:spPr>
          <a:xfrm>
            <a:off x="2780814" y="2728281"/>
            <a:ext cx="1004891" cy="3138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/>
              <a:t>N=N+1;</a:t>
            </a:r>
            <a:endParaRPr lang="es-AR" sz="800" dirty="0"/>
          </a:p>
          <a:p>
            <a:pPr algn="ctr"/>
            <a:r>
              <a:rPr lang="es-AR" sz="800" dirty="0" smtClean="0"/>
              <a:t>SUMA=SUMA+N</a:t>
            </a:r>
            <a:endParaRPr lang="es-AR" sz="800" dirty="0"/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3283259" y="3044325"/>
            <a:ext cx="13860" cy="22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ecisión 12"/>
          <p:cNvSpPr/>
          <p:nvPr/>
        </p:nvSpPr>
        <p:spPr>
          <a:xfrm>
            <a:off x="2839919" y="330677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/>
              <a:t>N=10</a:t>
            </a:r>
            <a:endParaRPr lang="es-AR" sz="800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3297119" y="3919426"/>
            <a:ext cx="13860" cy="22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rminador 49"/>
          <p:cNvSpPr/>
          <p:nvPr/>
        </p:nvSpPr>
        <p:spPr>
          <a:xfrm>
            <a:off x="2839919" y="499784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3310979" y="4698182"/>
            <a:ext cx="13860" cy="22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3" idx="1"/>
          </p:cNvCxnSpPr>
          <p:nvPr/>
        </p:nvCxnSpPr>
        <p:spPr>
          <a:xfrm rot="10800000">
            <a:off x="2250931" y="2615438"/>
            <a:ext cx="588988" cy="99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317687" y="2615437"/>
            <a:ext cx="935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304049" y="3819328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SI</a:t>
            </a:r>
            <a:endParaRPr lang="es-AR" sz="10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2530646" y="342816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NO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602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551</Words>
  <Application>Microsoft Office PowerPoint</Application>
  <PresentationFormat>Personalizado</PresentationFormat>
  <Paragraphs>105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Raleway</vt:lpstr>
      <vt:lpstr>Raleway Thin</vt:lpstr>
      <vt:lpstr>Calibri</vt:lpstr>
      <vt:lpstr>Tema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</dc:creator>
  <cp:lastModifiedBy>PC-2</cp:lastModifiedBy>
  <cp:revision>41</cp:revision>
  <dcterms:modified xsi:type="dcterms:W3CDTF">2021-04-27T01:46:31Z</dcterms:modified>
</cp:coreProperties>
</file>