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267" r:id="rId3"/>
    <p:sldId id="256" r:id="rId4"/>
    <p:sldId id="305" r:id="rId5"/>
    <p:sldId id="306" r:id="rId6"/>
    <p:sldId id="268" r:id="rId7"/>
    <p:sldId id="258" r:id="rId8"/>
    <p:sldId id="307" r:id="rId9"/>
    <p:sldId id="308" r:id="rId10"/>
    <p:sldId id="310" r:id="rId11"/>
    <p:sldId id="309" r:id="rId12"/>
    <p:sldId id="311" r:id="rId13"/>
    <p:sldId id="312" r:id="rId14"/>
    <p:sldId id="313" r:id="rId15"/>
    <p:sldId id="314" r:id="rId16"/>
    <p:sldId id="315" r:id="rId17"/>
    <p:sldId id="331" r:id="rId18"/>
    <p:sldId id="317" r:id="rId19"/>
    <p:sldId id="318" r:id="rId20"/>
    <p:sldId id="348" r:id="rId21"/>
    <p:sldId id="349" r:id="rId22"/>
    <p:sldId id="319" r:id="rId23"/>
    <p:sldId id="320" r:id="rId24"/>
    <p:sldId id="321" r:id="rId25"/>
    <p:sldId id="322" r:id="rId26"/>
    <p:sldId id="323" r:id="rId27"/>
    <p:sldId id="324" r:id="rId28"/>
    <p:sldId id="259" r:id="rId29"/>
    <p:sldId id="303" r:id="rId3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45"/>
    <a:srgbClr val="F5993F"/>
    <a:srgbClr val="4FAAC5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6" name="Picture 6" descr="Resultado de imagen de istea">
            <a:extLst>
              <a:ext uri="{FF2B5EF4-FFF2-40B4-BE49-F238E27FC236}">
                <a16:creationId xmlns:a16="http://schemas.microsoft.com/office/drawing/2014/main" id="{5BA2E9E6-2A51-42A0-B62A-4920BCF72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63" y="2270683"/>
            <a:ext cx="5655564" cy="16128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2314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IDENTITY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3741249" y="418480"/>
            <a:ext cx="5416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definir campos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autoincrementales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o secuencia de valores generados por el sistema que unívocamente identifican a cada fila de la tabla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D6BD84-8318-4689-9280-A30F1C596640}"/>
              </a:ext>
            </a:extLst>
          </p:cNvPr>
          <p:cNvSpPr txBox="1"/>
          <p:nvPr/>
        </p:nvSpPr>
        <p:spPr>
          <a:xfrm>
            <a:off x="3741249" y="1793483"/>
            <a:ext cx="3688310" cy="11695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 TABLE </a:t>
            </a:r>
            <a:r>
              <a:rPr lang="en-US" sz="1400" dirty="0" err="1">
                <a:latin typeface="Consolas" panose="020B0609020204030204" pitchFamily="49" charset="0"/>
              </a:rPr>
              <a:t>Empleados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Id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IDENTITY(1,1),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Nombre</a:t>
            </a:r>
            <a:r>
              <a:rPr lang="en-US" sz="1400" dirty="0">
                <a:latin typeface="Consolas" panose="020B0609020204030204" pitchFamily="49" charset="0"/>
              </a:rPr>
              <a:t> varchar (20),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Apellido</a:t>
            </a:r>
            <a:r>
              <a:rPr lang="en-US" sz="1400" dirty="0">
                <a:latin typeface="Consolas" panose="020B0609020204030204" pitchFamily="49" charset="0"/>
              </a:rPr>
              <a:t> varchar(30)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)</a:t>
            </a:r>
            <a:endParaRPr lang="es-AR" sz="1400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9E023B-D3CE-4AE1-868F-C99A2A5A254F}"/>
              </a:ext>
            </a:extLst>
          </p:cNvPr>
          <p:cNvSpPr txBox="1"/>
          <p:nvPr/>
        </p:nvSpPr>
        <p:spPr>
          <a:xfrm>
            <a:off x="3670852" y="3919677"/>
            <a:ext cx="8392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Se pueden especificar el número inicial y el incremento de la secuencia. Por defecto iguales a uno.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Cuando se insertan valores, automáticamente genera el próximo número de identificación adicionando el incremento al último generado.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tabla puede tener solamente una columna con la propiedad IDENTITY.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La columna debe ser definida utilizando los tipos de datos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numeric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smallint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bigint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, o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tinyint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permite valores nulos y no debe contener una definición u objeto por defecto.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Al momento de insertar un registro no se puede especificar el valor. El mismo siempre se calcula en forma automática</a:t>
            </a:r>
          </a:p>
        </p:txBody>
      </p:sp>
      <p:pic>
        <p:nvPicPr>
          <p:cNvPr id="1028" name="Picture 4" descr="Resultado de imagen para identity">
            <a:extLst>
              <a:ext uri="{FF2B5EF4-FFF2-40B4-BE49-F238E27FC236}">
                <a16:creationId xmlns:a16="http://schemas.microsoft.com/office/drawing/2014/main" id="{7F210E50-19E9-4025-8352-CA88A8BB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252" y="171019"/>
            <a:ext cx="2474404" cy="28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6DB8B21-EAEB-4418-94A4-97688099A519}"/>
              </a:ext>
            </a:extLst>
          </p:cNvPr>
          <p:cNvSpPr txBox="1"/>
          <p:nvPr/>
        </p:nvSpPr>
        <p:spPr>
          <a:xfrm>
            <a:off x="4032514" y="3429000"/>
            <a:ext cx="72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Definición:  [Nombre del Campo]   INT  IDENTITY(valor inicial, incremento)</a:t>
            </a:r>
          </a:p>
        </p:txBody>
      </p:sp>
    </p:spTree>
    <p:extLst>
      <p:ext uri="{BB962C8B-B14F-4D97-AF65-F5344CB8AC3E}">
        <p14:creationId xmlns:p14="http://schemas.microsoft.com/office/powerpoint/2010/main" val="214413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Campos </a:t>
            </a:r>
            <a:r>
              <a:rPr lang="en-US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Calculados</a:t>
            </a:r>
            <a:endParaRPr lang="en-US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3756320" y="191693"/>
            <a:ext cx="783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Son campos que no se almacena físicamente en la tabla y que emplean una fórmula para calcular el valor según otros campos de la tabla.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D6BD84-8318-4689-9280-A30F1C596640}"/>
              </a:ext>
            </a:extLst>
          </p:cNvPr>
          <p:cNvSpPr txBox="1"/>
          <p:nvPr/>
        </p:nvSpPr>
        <p:spPr>
          <a:xfrm>
            <a:off x="6658545" y="902613"/>
            <a:ext cx="5336773" cy="18158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 TABLE </a:t>
            </a:r>
            <a:r>
              <a:rPr lang="en-US" sz="1400" dirty="0" err="1">
                <a:latin typeface="Consolas" panose="020B0609020204030204" pitchFamily="49" charset="0"/>
              </a:rPr>
              <a:t>Empleados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 </a:t>
            </a:r>
            <a:r>
              <a:rPr lang="es-AR" sz="1400" dirty="0">
                <a:latin typeface="Consolas" panose="020B0609020204030204" pitchFamily="49" charset="0"/>
              </a:rPr>
              <a:t>nombre </a:t>
            </a:r>
            <a:r>
              <a:rPr lang="es-AR" sz="1400" dirty="0" err="1">
                <a:latin typeface="Consolas" panose="020B0609020204030204" pitchFamily="49" charset="0"/>
              </a:rPr>
              <a:t>varchar</a:t>
            </a:r>
            <a:r>
              <a:rPr lang="es-AR" sz="1400" dirty="0">
                <a:latin typeface="Consolas" panose="020B0609020204030204" pitchFamily="49" charset="0"/>
              </a:rPr>
              <a:t>(50),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  apellido </a:t>
            </a:r>
            <a:r>
              <a:rPr lang="es-AR" sz="1400" dirty="0" err="1">
                <a:latin typeface="Consolas" panose="020B0609020204030204" pitchFamily="49" charset="0"/>
              </a:rPr>
              <a:t>varchar</a:t>
            </a:r>
            <a:r>
              <a:rPr lang="es-AR" sz="1400" dirty="0">
                <a:latin typeface="Consolas" panose="020B0609020204030204" pitchFamily="49" charset="0"/>
              </a:rPr>
              <a:t>(50),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  domicilio </a:t>
            </a:r>
            <a:r>
              <a:rPr lang="es-AR" sz="1400" dirty="0" err="1">
                <a:latin typeface="Consolas" panose="020B0609020204030204" pitchFamily="49" charset="0"/>
              </a:rPr>
              <a:t>varchar</a:t>
            </a:r>
            <a:r>
              <a:rPr lang="es-AR" sz="1400" dirty="0">
                <a:latin typeface="Consolas" panose="020B0609020204030204" pitchFamily="49" charset="0"/>
              </a:rPr>
              <a:t>(130),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  </a:t>
            </a:r>
            <a:r>
              <a:rPr lang="es-AR" sz="1400" dirty="0" err="1">
                <a:latin typeface="Consolas" panose="020B0609020204030204" pitchFamily="49" charset="0"/>
              </a:rPr>
              <a:t>sueldobasico</a:t>
            </a:r>
            <a:r>
              <a:rPr lang="es-AR" sz="1400" dirty="0">
                <a:latin typeface="Consolas" panose="020B0609020204030204" pitchFamily="49" charset="0"/>
              </a:rPr>
              <a:t> </a:t>
            </a:r>
            <a:r>
              <a:rPr lang="es-AR" sz="1400" dirty="0" err="1">
                <a:latin typeface="Consolas" panose="020B0609020204030204" pitchFamily="49" charset="0"/>
              </a:rPr>
              <a:t>money</a:t>
            </a:r>
            <a:r>
              <a:rPr lang="es-AR" sz="1400" dirty="0">
                <a:latin typeface="Consolas" panose="020B0609020204030204" pitchFamily="49" charset="0"/>
              </a:rPr>
              <a:t>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  </a:t>
            </a:r>
            <a:r>
              <a:rPr lang="es-AR" sz="1400" dirty="0" err="1">
                <a:latin typeface="Consolas" panose="020B0609020204030204" pitchFamily="49" charset="0"/>
              </a:rPr>
              <a:t>cantidadhijos</a:t>
            </a:r>
            <a:r>
              <a:rPr lang="es-AR" sz="1400" dirty="0">
                <a:latin typeface="Consolas" panose="020B0609020204030204" pitchFamily="49" charset="0"/>
              </a:rPr>
              <a:t> </a:t>
            </a:r>
            <a:r>
              <a:rPr lang="es-AR" sz="1400" dirty="0" err="1">
                <a:latin typeface="Consolas" panose="020B0609020204030204" pitchFamily="49" charset="0"/>
              </a:rPr>
              <a:t>tinyint</a:t>
            </a:r>
            <a:r>
              <a:rPr lang="es-AR" sz="1400" dirty="0">
                <a:latin typeface="Consolas" panose="020B0609020204030204" pitchFamily="49" charset="0"/>
              </a:rPr>
              <a:t> default 0,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  </a:t>
            </a:r>
            <a:r>
              <a:rPr lang="es-AR" sz="1400" dirty="0" err="1">
                <a:latin typeface="Consolas" panose="020B0609020204030204" pitchFamily="49" charset="0"/>
              </a:rPr>
              <a:t>sueldototal</a:t>
            </a:r>
            <a:r>
              <a:rPr lang="es-AR" sz="1400" dirty="0">
                <a:latin typeface="Consolas" panose="020B0609020204030204" pitchFamily="49" charset="0"/>
              </a:rPr>
              <a:t> as </a:t>
            </a:r>
            <a:r>
              <a:rPr lang="es-AR" sz="1400" dirty="0" err="1">
                <a:latin typeface="Consolas" panose="020B0609020204030204" pitchFamily="49" charset="0"/>
              </a:rPr>
              <a:t>sueldobasico</a:t>
            </a:r>
            <a:r>
              <a:rPr lang="es-AR" sz="1400" dirty="0">
                <a:latin typeface="Consolas" panose="020B0609020204030204" pitchFamily="49" charset="0"/>
              </a:rPr>
              <a:t> + (</a:t>
            </a:r>
            <a:r>
              <a:rPr lang="es-AR" sz="1400" dirty="0" err="1">
                <a:latin typeface="Consolas" panose="020B0609020204030204" pitchFamily="49" charset="0"/>
              </a:rPr>
              <a:t>cantidadhijos</a:t>
            </a:r>
            <a:r>
              <a:rPr lang="es-AR" sz="1400" dirty="0">
                <a:latin typeface="Consolas" panose="020B0609020204030204" pitchFamily="49" charset="0"/>
              </a:rPr>
              <a:t>*100)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)</a:t>
            </a:r>
            <a:endParaRPr lang="es-AR" sz="1400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9E023B-D3CE-4AE1-868F-C99A2A5A254F}"/>
              </a:ext>
            </a:extLst>
          </p:cNvPr>
          <p:cNvSpPr txBox="1"/>
          <p:nvPr/>
        </p:nvSpPr>
        <p:spPr>
          <a:xfrm>
            <a:off x="4200817" y="5419811"/>
            <a:ext cx="567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puede definirse como "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null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".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puede ser una subconsulta.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puede tener restricciones "default" o "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foreign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key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puede insertarse ni actualizarse</a:t>
            </a:r>
          </a:p>
        </p:txBody>
      </p:sp>
      <p:pic>
        <p:nvPicPr>
          <p:cNvPr id="1030" name="Picture 6" descr="Resultado de imagen para calculated">
            <a:extLst>
              <a:ext uri="{FF2B5EF4-FFF2-40B4-BE49-F238E27FC236}">
                <a16:creationId xmlns:a16="http://schemas.microsoft.com/office/drawing/2014/main" id="{CBBA2906-A21D-4584-9B29-2FB017023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6" r="39308"/>
          <a:stretch/>
        </p:blipFill>
        <p:spPr bwMode="auto">
          <a:xfrm>
            <a:off x="3551583" y="1347663"/>
            <a:ext cx="2955235" cy="32110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2F40F13-1D2F-4D85-A960-A5FDCA33A328}"/>
              </a:ext>
            </a:extLst>
          </p:cNvPr>
          <p:cNvSpPr txBox="1"/>
          <p:nvPr/>
        </p:nvSpPr>
        <p:spPr>
          <a:xfrm>
            <a:off x="6658545" y="2855274"/>
            <a:ext cx="5336773" cy="2246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1400" dirty="0" err="1">
                <a:latin typeface="Consolas" panose="020B0609020204030204" pitchFamily="49" charset="0"/>
              </a:rPr>
              <a:t>Create</a:t>
            </a:r>
            <a:r>
              <a:rPr lang="es-AR" sz="1400" dirty="0">
                <a:latin typeface="Consolas" panose="020B0609020204030204" pitchFamily="49" charset="0"/>
              </a:rPr>
              <a:t> Table Tienda(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   nombre </a:t>
            </a:r>
            <a:r>
              <a:rPr lang="es-AR" sz="1400" dirty="0" err="1">
                <a:latin typeface="Consolas" panose="020B0609020204030204" pitchFamily="49" charset="0"/>
              </a:rPr>
              <a:t>varchar</a:t>
            </a:r>
            <a:r>
              <a:rPr lang="es-AR" sz="1400" dirty="0">
                <a:latin typeface="Consolas" panose="020B0609020204030204" pitchFamily="49" charset="0"/>
              </a:rPr>
              <a:t>(50),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   domicilio </a:t>
            </a:r>
            <a:r>
              <a:rPr lang="es-AR" sz="1400" dirty="0" err="1">
                <a:latin typeface="Consolas" panose="020B0609020204030204" pitchFamily="49" charset="0"/>
              </a:rPr>
              <a:t>varchar</a:t>
            </a:r>
            <a:r>
              <a:rPr lang="es-AR" sz="1400" dirty="0">
                <a:latin typeface="Consolas" panose="020B0609020204030204" pitchFamily="49" charset="0"/>
              </a:rPr>
              <a:t>(130),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   Ganancia </a:t>
            </a:r>
            <a:r>
              <a:rPr lang="es-AR" sz="1400" dirty="0" err="1">
                <a:latin typeface="Consolas" panose="020B0609020204030204" pitchFamily="49" charset="0"/>
              </a:rPr>
              <a:t>money</a:t>
            </a:r>
            <a:r>
              <a:rPr lang="es-AR" sz="1400" dirty="0">
                <a:latin typeface="Consolas" panose="020B0609020204030204" pitchFamily="49" charset="0"/>
              </a:rPr>
              <a:t> default 0,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   Venta </a:t>
            </a:r>
            <a:r>
              <a:rPr lang="es-AR" sz="1400" dirty="0" err="1">
                <a:latin typeface="Consolas" panose="020B0609020204030204" pitchFamily="49" charset="0"/>
              </a:rPr>
              <a:t>money</a:t>
            </a:r>
            <a:r>
              <a:rPr lang="es-AR" sz="1400" dirty="0">
                <a:latin typeface="Consolas" panose="020B0609020204030204" pitchFamily="49" charset="0"/>
              </a:rPr>
              <a:t> default 0,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   Compra </a:t>
            </a:r>
            <a:r>
              <a:rPr lang="es-AR" sz="1400" dirty="0" err="1">
                <a:latin typeface="Consolas" panose="020B0609020204030204" pitchFamily="49" charset="0"/>
              </a:rPr>
              <a:t>money</a:t>
            </a:r>
            <a:r>
              <a:rPr lang="es-AR" sz="1400" dirty="0">
                <a:latin typeface="Consolas" panose="020B0609020204030204" pitchFamily="49" charset="0"/>
              </a:rPr>
              <a:t> default 0,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   Gastos </a:t>
            </a:r>
            <a:r>
              <a:rPr lang="es-AR" sz="1400" dirty="0" err="1">
                <a:latin typeface="Consolas" panose="020B0609020204030204" pitchFamily="49" charset="0"/>
              </a:rPr>
              <a:t>money</a:t>
            </a:r>
            <a:r>
              <a:rPr lang="es-AR" sz="1400" dirty="0">
                <a:latin typeface="Consolas" panose="020B0609020204030204" pitchFamily="49" charset="0"/>
              </a:rPr>
              <a:t> default 0);</a:t>
            </a:r>
          </a:p>
          <a:p>
            <a:endParaRPr lang="es-AR" sz="1400" dirty="0">
              <a:latin typeface="Consolas" panose="020B0609020204030204" pitchFamily="49" charset="0"/>
            </a:endParaRPr>
          </a:p>
          <a:p>
            <a:r>
              <a:rPr lang="es-AR" sz="1400" dirty="0">
                <a:latin typeface="Consolas" panose="020B0609020204030204" pitchFamily="49" charset="0"/>
              </a:rPr>
              <a:t>ALTER TABLE Tienda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ADD Total AS (</a:t>
            </a:r>
            <a:r>
              <a:rPr lang="es-AR" sz="1400" dirty="0" err="1">
                <a:latin typeface="Consolas" panose="020B0609020204030204" pitchFamily="49" charset="0"/>
              </a:rPr>
              <a:t>Ganancia+Venta+Compra+Gastos</a:t>
            </a:r>
            <a:r>
              <a:rPr lang="es-AR" sz="1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5167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Check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2650437" y="377221"/>
            <a:ext cx="942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una restricción que permite definir el modo en que SQL Server fuerza la integridad de un campo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D6BD84-8318-4689-9280-A30F1C596640}"/>
              </a:ext>
            </a:extLst>
          </p:cNvPr>
          <p:cNvSpPr txBox="1"/>
          <p:nvPr/>
        </p:nvSpPr>
        <p:spPr>
          <a:xfrm>
            <a:off x="3511702" y="1288316"/>
            <a:ext cx="5793301" cy="16004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 TABLE CLIENTES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id	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IDENTITY(1,1),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Nombre</a:t>
            </a:r>
            <a:r>
              <a:rPr lang="en-US" sz="1400" dirty="0">
                <a:latin typeface="Consolas" panose="020B0609020204030204" pitchFamily="49" charset="0"/>
              </a:rPr>
              <a:t>	varchar(50) not null,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Nombre2	varchar(50) null,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Apellido</a:t>
            </a:r>
            <a:r>
              <a:rPr lang="en-US" sz="1400" dirty="0">
                <a:latin typeface="Consolas" panose="020B0609020204030204" pitchFamily="49" charset="0"/>
              </a:rPr>
              <a:t>	varchar(50) not null,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Sexo</a:t>
            </a:r>
            <a:r>
              <a:rPr lang="en-US" sz="1400" dirty="0">
                <a:latin typeface="Consolas" panose="020B0609020204030204" pitchFamily="49" charset="0"/>
              </a:rPr>
              <a:t>	char(1) CHECK (</a:t>
            </a:r>
            <a:r>
              <a:rPr lang="en-US" sz="1400" dirty="0" err="1">
                <a:latin typeface="Consolas" panose="020B0609020204030204" pitchFamily="49" charset="0"/>
              </a:rPr>
              <a:t>sexo</a:t>
            </a:r>
            <a:r>
              <a:rPr lang="en-US" sz="1400" dirty="0">
                <a:latin typeface="Consolas" panose="020B0609020204030204" pitchFamily="49" charset="0"/>
              </a:rPr>
              <a:t>='F' or </a:t>
            </a:r>
            <a:r>
              <a:rPr lang="en-US" sz="1400" dirty="0" err="1">
                <a:latin typeface="Consolas" panose="020B0609020204030204" pitchFamily="49" charset="0"/>
              </a:rPr>
              <a:t>sexo</a:t>
            </a:r>
            <a:r>
              <a:rPr lang="en-US" sz="1400" dirty="0">
                <a:latin typeface="Consolas" panose="020B0609020204030204" pitchFamily="49" charset="0"/>
              </a:rPr>
              <a:t> ='M')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9E023B-D3CE-4AE1-868F-C99A2A5A254F}"/>
              </a:ext>
            </a:extLst>
          </p:cNvPr>
          <p:cNvSpPr txBox="1"/>
          <p:nvPr/>
        </p:nvSpPr>
        <p:spPr>
          <a:xfrm>
            <a:off x="3886742" y="3325967"/>
            <a:ext cx="7839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Solo restringen valores para una columna.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Aseguran la integridad del campo al limitar los valores que son aceptados para una columna.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Determinan los valores válidos evaluando una expresión lógica.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Se puede aplicar múltiples restricciones CHECK para una sola columna.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Son evaluadas en el orden en que han sido creadas.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Se puede aplicar una misma restricción CHECK  a múltiples columnas creando la restricción a nivel de tabla.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Se puede modificar o eliminar una vez que ha sido creada.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Para modificar una restricción CHECK primero se debe eliminar la antigua restricción y luego recrearla con su nueva definición</a:t>
            </a: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3DA9B7BA-C29E-4F10-80F9-EBDDF6F3D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51" y="1155200"/>
            <a:ext cx="2631379" cy="19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5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Timestamp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3935896" y="377221"/>
            <a:ext cx="813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un valor generado por el sistema que cambia cuando se inserta o actualiza un registro y es único dentro de la base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D6BD84-8318-4689-9280-A30F1C596640}"/>
              </a:ext>
            </a:extLst>
          </p:cNvPr>
          <p:cNvSpPr txBox="1"/>
          <p:nvPr/>
        </p:nvSpPr>
        <p:spPr>
          <a:xfrm>
            <a:off x="8441511" y="3250898"/>
            <a:ext cx="2899646" cy="11695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 table Ventas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Numero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Monto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unico</a:t>
            </a:r>
            <a:r>
              <a:rPr lang="en-US" sz="1400" dirty="0">
                <a:latin typeface="Consolas" panose="020B0609020204030204" pitchFamily="49" charset="0"/>
              </a:rPr>
              <a:t> timestamp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B74FF585-4574-427C-9353-6B33DA9E9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2074363"/>
            <a:ext cx="3522623" cy="35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9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Integridad</a:t>
            </a: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Filas</a:t>
            </a:r>
            <a:endParaRPr lang="en-US" sz="54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PRIMARY KEY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UNIQUE</a:t>
            </a:r>
            <a:endParaRPr lang="en-US" sz="20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161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Integridad</a:t>
            </a: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Filas</a:t>
            </a:r>
            <a:endParaRPr lang="en-US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 descr="Resultado de imagen para integridad de dominio">
            <a:extLst>
              <a:ext uri="{FF2B5EF4-FFF2-40B4-BE49-F238E27FC236}">
                <a16:creationId xmlns:a16="http://schemas.microsoft.com/office/drawing/2014/main" id="{99ED1D39-BBB6-4A7B-A66E-80D712C1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09" y="1707273"/>
            <a:ext cx="4816876" cy="361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C7130A4-E529-4788-A629-FB718899AF48}"/>
              </a:ext>
            </a:extLst>
          </p:cNvPr>
          <p:cNvSpPr/>
          <p:nvPr/>
        </p:nvSpPr>
        <p:spPr>
          <a:xfrm>
            <a:off x="9325330" y="3039579"/>
            <a:ext cx="1567955" cy="51605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57BF78-B946-4805-AC35-67CAC7D02E24}"/>
              </a:ext>
            </a:extLst>
          </p:cNvPr>
          <p:cNvSpPr txBox="1"/>
          <p:nvPr/>
        </p:nvSpPr>
        <p:spPr>
          <a:xfrm>
            <a:off x="3421702" y="1793452"/>
            <a:ext cx="3760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También llamada integridad de entidad.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validación de la fila entera (conjunto de datos)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una fila como una única instancia de una entidad para una tabla en particular.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Asegura la integridad de la columna de identificación o la clave primaria de una tabla (a través de índices, restricciones UNIQUE, restricciones PRIMARY KEY, o propiedades IDENTITY).</a:t>
            </a:r>
          </a:p>
        </p:txBody>
      </p:sp>
    </p:spTree>
    <p:extLst>
      <p:ext uri="{BB962C8B-B14F-4D97-AF65-F5344CB8AC3E}">
        <p14:creationId xmlns:p14="http://schemas.microsoft.com/office/powerpoint/2010/main" val="419401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PRIMARY KEY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3739738" y="484240"/>
            <a:ext cx="813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un campo o a una combinación de campos que identifica de forma única a cada fila de una tabla.</a:t>
            </a: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pueden haber dos filas en una tabla que tengan la misma clave primaria.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D6BD84-8318-4689-9280-A30F1C596640}"/>
              </a:ext>
            </a:extLst>
          </p:cNvPr>
          <p:cNvSpPr txBox="1"/>
          <p:nvPr/>
        </p:nvSpPr>
        <p:spPr>
          <a:xfrm>
            <a:off x="3644347" y="3133499"/>
            <a:ext cx="4717775" cy="11695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 TABLE PERSONA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DNI	INT,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Nombre</a:t>
            </a:r>
            <a:r>
              <a:rPr lang="en-US" sz="1400" dirty="0">
                <a:latin typeface="Consolas" panose="020B0609020204030204" pitchFamily="49" charset="0"/>
              </a:rPr>
              <a:t>	varchar(20)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CONSTRAINT </a:t>
            </a:r>
            <a:r>
              <a:rPr lang="en-US" sz="1400" dirty="0" err="1">
                <a:latin typeface="Consolas" panose="020B0609020204030204" pitchFamily="49" charset="0"/>
              </a:rPr>
              <a:t>pk_tabla</a:t>
            </a:r>
            <a:r>
              <a:rPr lang="en-US" sz="1400" dirty="0">
                <a:latin typeface="Consolas" panose="020B0609020204030204" pitchFamily="49" charset="0"/>
              </a:rPr>
              <a:t> PRIMARY KEY(DNI)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E62009-179E-4F83-B551-64C232E5FCA6}"/>
              </a:ext>
            </a:extLst>
          </p:cNvPr>
          <p:cNvSpPr txBox="1"/>
          <p:nvPr/>
        </p:nvSpPr>
        <p:spPr>
          <a:xfrm>
            <a:off x="2372138" y="4979659"/>
            <a:ext cx="9502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Se pueden crear restricciones PRIMARY KEY cuando se crea la tabla o a una tabla ya existente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debe existir otra restricción PRIMARY KEY para esa tabla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Se puede modificar o eliminar una restricción PRIMARY KEY después que ha sido creada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Cuando una restricción PRIMARY KEY se agrega a una columna (o columnas) existente en un tabla, SQL Server controla los datos ya existentes en las columnas para asegurar que se cumplen no existan valores nulos ni valores duplicados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A88172-E605-4FA2-8609-34FCEEC0420E}"/>
              </a:ext>
            </a:extLst>
          </p:cNvPr>
          <p:cNvSpPr txBox="1"/>
          <p:nvPr/>
        </p:nvSpPr>
        <p:spPr>
          <a:xfrm>
            <a:off x="3644347" y="1952105"/>
            <a:ext cx="4717775" cy="9541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 TABLE PERSONA(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DNI	INT  PRIMARY KEY,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Nombre</a:t>
            </a:r>
            <a:r>
              <a:rPr lang="en-US" sz="1400" dirty="0">
                <a:latin typeface="Consolas" panose="020B0609020204030204" pitchFamily="49" charset="0"/>
              </a:rPr>
              <a:t>	varchar(20)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)</a:t>
            </a:r>
          </a:p>
        </p:txBody>
      </p:sp>
      <p:pic>
        <p:nvPicPr>
          <p:cNvPr id="1028" name="Picture 4" descr="Resultado de imagen para Primary Key">
            <a:extLst>
              <a:ext uri="{FF2B5EF4-FFF2-40B4-BE49-F238E27FC236}">
                <a16:creationId xmlns:a16="http://schemas.microsoft.com/office/drawing/2014/main" id="{6713EB5C-8FEC-4AA3-B965-6FD179941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28" b="8572"/>
          <a:stretch/>
        </p:blipFill>
        <p:spPr bwMode="auto">
          <a:xfrm>
            <a:off x="8799562" y="1804374"/>
            <a:ext cx="2752353" cy="275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88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UNIQUE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3501199" y="668912"/>
            <a:ext cx="81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Restricción que asegura que todos los valores del campo son únicos.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D6BD84-8318-4689-9280-A30F1C596640}"/>
              </a:ext>
            </a:extLst>
          </p:cNvPr>
          <p:cNvSpPr txBox="1"/>
          <p:nvPr/>
        </p:nvSpPr>
        <p:spPr>
          <a:xfrm>
            <a:off x="3644347" y="3133499"/>
            <a:ext cx="4784036" cy="1384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 TABLE PERSONA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DNI	INT,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Nombre</a:t>
            </a:r>
            <a:r>
              <a:rPr lang="en-US" sz="1400" dirty="0">
                <a:latin typeface="Consolas" panose="020B0609020204030204" pitchFamily="49" charset="0"/>
              </a:rPr>
              <a:t>	varchar(20)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CONSTRAINT </a:t>
            </a:r>
            <a:r>
              <a:rPr lang="en-US" sz="1400" dirty="0" err="1">
                <a:latin typeface="Consolas" panose="020B0609020204030204" pitchFamily="49" charset="0"/>
              </a:rPr>
              <a:t>pk_tabla</a:t>
            </a:r>
            <a:r>
              <a:rPr lang="en-US" sz="1400" dirty="0">
                <a:latin typeface="Consolas" panose="020B0609020204030204" pitchFamily="49" charset="0"/>
              </a:rPr>
              <a:t> PRIMARY KEY(DNI),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CONSTRAINT </a:t>
            </a:r>
            <a:r>
              <a:rPr lang="en-US" sz="1400" dirty="0" err="1">
                <a:latin typeface="Consolas" panose="020B0609020204030204" pitchFamily="49" charset="0"/>
              </a:rPr>
              <a:t>uc_tabla</a:t>
            </a:r>
            <a:r>
              <a:rPr lang="en-US" sz="1400" dirty="0">
                <a:latin typeface="Consolas" panose="020B0609020204030204" pitchFamily="49" charset="0"/>
              </a:rPr>
              <a:t> UNIQUE (</a:t>
            </a:r>
            <a:r>
              <a:rPr lang="en-US" sz="1400" dirty="0" err="1">
                <a:latin typeface="Consolas" panose="020B0609020204030204" pitchFamily="49" charset="0"/>
              </a:rPr>
              <a:t>Nombre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E62009-179E-4F83-B551-64C232E5FCA6}"/>
              </a:ext>
            </a:extLst>
          </p:cNvPr>
          <p:cNvSpPr txBox="1"/>
          <p:nvPr/>
        </p:nvSpPr>
        <p:spPr>
          <a:xfrm>
            <a:off x="2372138" y="4979659"/>
            <a:ext cx="950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PRIMARY KEY automáticamente tiene una restricción UNIQUE.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Puede haber más de 1 UNIQUE en la tabla.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A88172-E605-4FA2-8609-34FCEEC0420E}"/>
              </a:ext>
            </a:extLst>
          </p:cNvPr>
          <p:cNvSpPr txBox="1"/>
          <p:nvPr/>
        </p:nvSpPr>
        <p:spPr>
          <a:xfrm>
            <a:off x="3644347" y="1952105"/>
            <a:ext cx="4784036" cy="9541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 TABLE PERSONA(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DNI	INT  PRIMARY KEY,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Nombre</a:t>
            </a:r>
            <a:r>
              <a:rPr lang="en-US" sz="1400" dirty="0">
                <a:latin typeface="Consolas" panose="020B0609020204030204" pitchFamily="49" charset="0"/>
              </a:rPr>
              <a:t>	varchar(20) UNIQUE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)</a:t>
            </a:r>
          </a:p>
        </p:txBody>
      </p:sp>
      <p:pic>
        <p:nvPicPr>
          <p:cNvPr id="4098" name="Picture 2" descr="Resultado de imagen para diferents">
            <a:extLst>
              <a:ext uri="{FF2B5EF4-FFF2-40B4-BE49-F238E27FC236}">
                <a16:creationId xmlns:a16="http://schemas.microsoft.com/office/drawing/2014/main" id="{B394BDD9-23C3-4D26-AFF3-58B8E641A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086" r="2883" b="5645"/>
          <a:stretch/>
        </p:blipFill>
        <p:spPr bwMode="auto">
          <a:xfrm>
            <a:off x="8610838" y="1530187"/>
            <a:ext cx="3301135" cy="325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3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Integridad</a:t>
            </a: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Referencial</a:t>
            </a:r>
            <a:endParaRPr lang="en-US" sz="54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Tipos</a:t>
            </a:r>
            <a:r>
              <a:rPr lang="en-US" sz="20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2000" kern="1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Relación</a:t>
            </a:r>
            <a:endParaRPr lang="en-US" sz="20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FOREIGN KEY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Actualizar</a:t>
            </a: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registros</a:t>
            </a: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en</a:t>
            </a: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cascada</a:t>
            </a:r>
            <a:endParaRPr lang="en-US" sz="20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Eliminar</a:t>
            </a: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registros</a:t>
            </a: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en</a:t>
            </a: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cascada</a:t>
            </a:r>
            <a:endParaRPr lang="en-US" sz="20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024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Integridad</a:t>
            </a: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Referencial</a:t>
            </a:r>
            <a:endParaRPr lang="en-US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 descr="Resultado de imagen para integridad de dominio">
            <a:extLst>
              <a:ext uri="{FF2B5EF4-FFF2-40B4-BE49-F238E27FC236}">
                <a16:creationId xmlns:a16="http://schemas.microsoft.com/office/drawing/2014/main" id="{99ED1D39-BBB6-4A7B-A66E-80D712C1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09" y="1707273"/>
            <a:ext cx="4816876" cy="361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C7130A4-E529-4788-A629-FB718899AF48}"/>
              </a:ext>
            </a:extLst>
          </p:cNvPr>
          <p:cNvSpPr/>
          <p:nvPr/>
        </p:nvSpPr>
        <p:spPr>
          <a:xfrm>
            <a:off x="7390513" y="4743882"/>
            <a:ext cx="2932930" cy="51605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57BF78-B946-4805-AC35-67CAC7D02E24}"/>
              </a:ext>
            </a:extLst>
          </p:cNvPr>
          <p:cNvSpPr txBox="1"/>
          <p:nvPr/>
        </p:nvSpPr>
        <p:spPr>
          <a:xfrm>
            <a:off x="3421702" y="733270"/>
            <a:ext cx="3760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Preserva las relaciones definidas entre tablas, cuando se ingresan, modifican o borran registros.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Se implementa en SQL Server definiendo Claves Primarias y Claves Foráneas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Evita: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Agregar registros a una tabla relacionada si no hay registros asociados en la correspondiente tabla primaria.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Cambiar valores en la tabla primaria que resulten en registros huérfanos en las tablas relacionadas.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Borrar registros desde una tabla primaria si existen registros relacionados en la tabla ajena</a:t>
            </a:r>
          </a:p>
        </p:txBody>
      </p:sp>
    </p:spTree>
    <p:extLst>
      <p:ext uri="{BB962C8B-B14F-4D97-AF65-F5344CB8AC3E}">
        <p14:creationId xmlns:p14="http://schemas.microsoft.com/office/powerpoint/2010/main" val="199591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Integridad</a:t>
            </a: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Datos</a:t>
            </a:r>
            <a:endParaRPr lang="en-US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63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Tipos de Relación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15DE86A-9787-4CCB-A82B-EB319D40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41" y="463827"/>
            <a:ext cx="4868924" cy="2891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4AAA9D6-84DC-4A09-A478-E49B4FD7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57" y="3909391"/>
            <a:ext cx="6165041" cy="2334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3DBBBBF-46E3-481A-ABC2-0D286F3764FB}"/>
              </a:ext>
            </a:extLst>
          </p:cNvPr>
          <p:cNvSpPr txBox="1"/>
          <p:nvPr/>
        </p:nvSpPr>
        <p:spPr>
          <a:xfrm>
            <a:off x="9171664" y="1771541"/>
            <a:ext cx="201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Relación 1:1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8938DA-DD60-4856-82E5-6E7FAF808429}"/>
              </a:ext>
            </a:extLst>
          </p:cNvPr>
          <p:cNvSpPr txBox="1"/>
          <p:nvPr/>
        </p:nvSpPr>
        <p:spPr>
          <a:xfrm>
            <a:off x="3878485" y="4783638"/>
            <a:ext cx="201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Relación 1:M</a:t>
            </a:r>
          </a:p>
        </p:txBody>
      </p:sp>
    </p:spTree>
    <p:extLst>
      <p:ext uri="{BB962C8B-B14F-4D97-AF65-F5344CB8AC3E}">
        <p14:creationId xmlns:p14="http://schemas.microsoft.com/office/powerpoint/2010/main" val="365865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431E96-FAB7-4A09-903C-B31B51CD8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17" y="3802961"/>
            <a:ext cx="5240565" cy="2518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Resultado de imagen para database relationships many to many">
            <a:extLst>
              <a:ext uri="{FF2B5EF4-FFF2-40B4-BE49-F238E27FC236}">
                <a16:creationId xmlns:a16="http://schemas.microsoft.com/office/drawing/2014/main" id="{66FE8606-312B-419C-8EA1-1F476478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264" y="287127"/>
            <a:ext cx="5153309" cy="31418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047DD42-50FE-4FD1-9A73-092AD58B685C}"/>
              </a:ext>
            </a:extLst>
          </p:cNvPr>
          <p:cNvSpPr txBox="1"/>
          <p:nvPr/>
        </p:nvSpPr>
        <p:spPr>
          <a:xfrm>
            <a:off x="4273569" y="1384923"/>
            <a:ext cx="201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Relación </a:t>
            </a: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C6992F-D5D9-4A0A-A1F7-144C74D56AB8}"/>
              </a:ext>
            </a:extLst>
          </p:cNvPr>
          <p:cNvSpPr txBox="1"/>
          <p:nvPr/>
        </p:nvSpPr>
        <p:spPr>
          <a:xfrm>
            <a:off x="9373918" y="4877458"/>
            <a:ext cx="268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Relación Unaria o Reflexiva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F40E30-CF9A-4E2C-A824-70CD3B1D6A6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Tipos de Relación</a:t>
            </a:r>
          </a:p>
        </p:txBody>
      </p:sp>
    </p:spTree>
    <p:extLst>
      <p:ext uri="{BB962C8B-B14F-4D97-AF65-F5344CB8AC3E}">
        <p14:creationId xmlns:p14="http://schemas.microsoft.com/office/powerpoint/2010/main" val="410773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FOREIGN KEY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3739738" y="484240"/>
            <a:ext cx="8293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aquella columna que, existiendo en una tabla, es a su vez clave primaria en otra tabla.</a:t>
            </a: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una referencia entre dos tablas, donde se relacionan clave primaria de una tabla con clave foránea de la otra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E62009-179E-4F83-B551-64C232E5FCA6}"/>
              </a:ext>
            </a:extLst>
          </p:cNvPr>
          <p:cNvSpPr txBox="1"/>
          <p:nvPr/>
        </p:nvSpPr>
        <p:spPr>
          <a:xfrm>
            <a:off x="4594314" y="5030620"/>
            <a:ext cx="6361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Son relaciones padre/hijo.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Editorial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es el padre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Libro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es el hijo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Registro huérfano es cuando no tiene padre (integridad pobre).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libro sin Editorial</a:t>
            </a:r>
          </a:p>
        </p:txBody>
      </p:sp>
      <p:pic>
        <p:nvPicPr>
          <p:cNvPr id="2052" name="Picture 4" descr="Resultado de imagen para clave foranea">
            <a:extLst>
              <a:ext uri="{FF2B5EF4-FFF2-40B4-BE49-F238E27FC236}">
                <a16:creationId xmlns:a16="http://schemas.microsoft.com/office/drawing/2014/main" id="{9A916299-08FE-41A9-9E96-C76C4C4A4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42"/>
          <a:stretch/>
        </p:blipFill>
        <p:spPr bwMode="auto">
          <a:xfrm>
            <a:off x="4594314" y="1591061"/>
            <a:ext cx="6413346" cy="211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59374CE-46DC-4702-94F8-6F7AA618B420}"/>
              </a:ext>
            </a:extLst>
          </p:cNvPr>
          <p:cNvSpPr txBox="1"/>
          <p:nvPr/>
        </p:nvSpPr>
        <p:spPr>
          <a:xfrm>
            <a:off x="4594314" y="4067544"/>
            <a:ext cx="6361044" cy="738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ALTER TABLE LIBRO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ADD CONSTRAINT </a:t>
            </a:r>
            <a:r>
              <a:rPr lang="en-US" sz="1400" dirty="0" err="1">
                <a:latin typeface="Consolas" panose="020B0609020204030204" pitchFamily="49" charset="0"/>
              </a:rPr>
              <a:t>FK_Libro_Editorial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FOREIGN KEY (</a:t>
            </a:r>
            <a:r>
              <a:rPr lang="en-US" sz="1400" dirty="0" err="1">
                <a:latin typeface="Consolas" panose="020B0609020204030204" pitchFamily="49" charset="0"/>
              </a:rPr>
              <a:t>idh_edi</a:t>
            </a:r>
            <a:r>
              <a:rPr lang="en-US" sz="1400" dirty="0">
                <a:latin typeface="Consolas" panose="020B0609020204030204" pitchFamily="49" charset="0"/>
              </a:rPr>
              <a:t>) REFERENCES EDITORIAL(</a:t>
            </a:r>
            <a:r>
              <a:rPr lang="en-US" sz="1400" dirty="0" err="1">
                <a:latin typeface="Consolas" panose="020B0609020204030204" pitchFamily="49" charset="0"/>
              </a:rPr>
              <a:t>id_edi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6905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FOREIGN KEY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E62009-179E-4F83-B551-64C232E5FCA6}"/>
              </a:ext>
            </a:extLst>
          </p:cNvPr>
          <p:cNvSpPr txBox="1"/>
          <p:nvPr/>
        </p:nvSpPr>
        <p:spPr>
          <a:xfrm>
            <a:off x="3498573" y="1958166"/>
            <a:ext cx="86573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tabla puede tener varias restricciones "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foreign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key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".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restricción "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foreign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key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" no puede modificarse, debe eliminarse y volverse a crear.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se puede eliminar una tabla referenciada en una restricción "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foreign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key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", aparece un mensaje de error.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sp_helpconstraint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ver más información sobre la restricción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columna definida como clave foránea solo puede contener el valor nulo (ningún valor), o el valor que existe en la tabla primaria. Esto se llama “integridad referencial declarativa” y es lo que asegura de que no hayan valores que no estén en la tabla principal.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La integridad referencial se activa en cuanto creamos una clave foránea y a partir de ese momento se comprueba cada vez que se modifiquen datos que puedan alterarla.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restricción FOREIGN KEY puede contener valores nulos.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restricción FOREIGN KEY puede referenciar columnas en tablas de la misma base de datos o dentro de la misma tabla (tablas auto-referenciadas).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Cuando se agrega una restricción FOREIGN KEY a una columna (o columnas) existentes en un tabla, SQL Server (por defecto) controla los datos existentes en las columnas para asegurar que todos los valores existen, excepto los nulos</a:t>
            </a:r>
          </a:p>
        </p:txBody>
      </p:sp>
      <p:pic>
        <p:nvPicPr>
          <p:cNvPr id="11" name="Picture 4" descr="Resultado de imagen para clave foranea">
            <a:extLst>
              <a:ext uri="{FF2B5EF4-FFF2-40B4-BE49-F238E27FC236}">
                <a16:creationId xmlns:a16="http://schemas.microsoft.com/office/drawing/2014/main" id="{57571BF8-6B77-4D65-AE5F-76E068299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42"/>
          <a:stretch/>
        </p:blipFill>
        <p:spPr bwMode="auto">
          <a:xfrm>
            <a:off x="7550680" y="98520"/>
            <a:ext cx="4090025" cy="13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02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FOREIGN KEY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E62009-179E-4F83-B551-64C232E5FCA6}"/>
              </a:ext>
            </a:extLst>
          </p:cNvPr>
          <p:cNvSpPr txBox="1"/>
          <p:nvPr/>
        </p:nvSpPr>
        <p:spPr>
          <a:xfrm>
            <a:off x="3498573" y="1958166"/>
            <a:ext cx="86573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¿Cuando SQL Server nos va a devolver un error?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Cuando insertamos una nueva fila en la tabla secundaria y el valor de la clave foránea no existe en la tabla principal.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Cuando modificamos el valor de la clave primaria de un registro que tiene 'hijos'.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Cuando modificamos el valor de la clave foránea, el nuevo valor debe existir en la tabla principal.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Cuando queremos borrar una fila de la tabla principal y ese registro tiene 'hijos’.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Asociada a la integridad referencial están los conceptos de actualizar y eliminar registros en cascada.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actualizar y/o eliminar registros en cascada, son opciones que se definen cuando definimos la clave foránea y que le indican al sistema gestor qué hacer en los casos comentados en el punto anterior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4" descr="Resultado de imagen para clave foranea">
            <a:extLst>
              <a:ext uri="{FF2B5EF4-FFF2-40B4-BE49-F238E27FC236}">
                <a16:creationId xmlns:a16="http://schemas.microsoft.com/office/drawing/2014/main" id="{57571BF8-6B77-4D65-AE5F-76E068299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42"/>
          <a:stretch/>
        </p:blipFill>
        <p:spPr bwMode="auto">
          <a:xfrm>
            <a:off x="7550680" y="98520"/>
            <a:ext cx="4090025" cy="13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95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Actualizar</a:t>
            </a:r>
            <a:r>
              <a:rPr lang="en-U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registros</a:t>
            </a:r>
            <a:r>
              <a:rPr lang="en-U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cascada</a:t>
            </a:r>
            <a:endParaRPr lang="en-US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3739738" y="484240"/>
            <a:ext cx="8293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Significa que cuando se cambie un valor del campo clave de la tabla principal, automáticamente cambiará el valor de la clave foránea de los registros relacionados en la tabla secundaria.</a:t>
            </a: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Si no se tiene definida esta opción, no se puede cambiar los valores de la clave principal de la tabla principal. No se produce el cambio y SQL Server nos devuelve un mensaje de error.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9374CE-46DC-4702-94F8-6F7AA618B420}"/>
              </a:ext>
            </a:extLst>
          </p:cNvPr>
          <p:cNvSpPr txBox="1"/>
          <p:nvPr/>
        </p:nvSpPr>
        <p:spPr>
          <a:xfrm>
            <a:off x="4008271" y="5807621"/>
            <a:ext cx="6924771" cy="738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ALTER TABLE LIBRO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ADD CONSTRAINT </a:t>
            </a:r>
            <a:r>
              <a:rPr lang="en-US" sz="1400" dirty="0" err="1">
                <a:latin typeface="Consolas" panose="020B0609020204030204" pitchFamily="49" charset="0"/>
              </a:rPr>
              <a:t>FK_Libro_Editorial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FOREIGN KEY (</a:t>
            </a:r>
            <a:r>
              <a:rPr lang="en-US" sz="1400" dirty="0" err="1">
                <a:latin typeface="Consolas" panose="020B0609020204030204" pitchFamily="49" charset="0"/>
              </a:rPr>
              <a:t>idh_edi</a:t>
            </a:r>
            <a:r>
              <a:rPr lang="en-US" sz="1400" dirty="0">
                <a:latin typeface="Consolas" panose="020B0609020204030204" pitchFamily="49" charset="0"/>
              </a:rPr>
              <a:t>) REFERENCES EDITORIAL(</a:t>
            </a:r>
            <a:r>
              <a:rPr lang="en-US" sz="1400" dirty="0" err="1">
                <a:latin typeface="Consolas" panose="020B0609020204030204" pitchFamily="49" charset="0"/>
              </a:rPr>
              <a:t>id_edi</a:t>
            </a:r>
            <a:r>
              <a:rPr lang="en-US" sz="1400" dirty="0">
                <a:latin typeface="Consolas" panose="020B0609020204030204" pitchFamily="49" charset="0"/>
              </a:rPr>
              <a:t>) ON UPDATE CASCADE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EF0D75B-F02A-4CC3-A40C-DC6E880DB973}"/>
              </a:ext>
            </a:extLst>
          </p:cNvPr>
          <p:cNvGrpSpPr/>
          <p:nvPr/>
        </p:nvGrpSpPr>
        <p:grpSpPr>
          <a:xfrm>
            <a:off x="5724828" y="2218029"/>
            <a:ext cx="3491655" cy="3491655"/>
            <a:chOff x="5380796" y="484240"/>
            <a:chExt cx="5962650" cy="5962650"/>
          </a:xfrm>
        </p:grpSpPr>
        <p:pic>
          <p:nvPicPr>
            <p:cNvPr id="4100" name="Picture 4" descr="Resultado de imagen para cascade icon">
              <a:extLst>
                <a:ext uri="{FF2B5EF4-FFF2-40B4-BE49-F238E27FC236}">
                  <a16:creationId xmlns:a16="http://schemas.microsoft.com/office/drawing/2014/main" id="{82DB4EC3-2DC0-490F-8831-B3DDB2F8C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796" y="484240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2B213AE-A7E7-4CCA-AC22-F7F17C9B097E}"/>
                </a:ext>
              </a:extLst>
            </p:cNvPr>
            <p:cNvSpPr txBox="1"/>
            <p:nvPr/>
          </p:nvSpPr>
          <p:spPr>
            <a:xfrm>
              <a:off x="5627775" y="1212220"/>
              <a:ext cx="2058486" cy="78837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UPDATE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3B3461B-2C89-4170-B81E-D30DD7D01826}"/>
                </a:ext>
              </a:extLst>
            </p:cNvPr>
            <p:cNvSpPr txBox="1"/>
            <p:nvPr/>
          </p:nvSpPr>
          <p:spPr>
            <a:xfrm>
              <a:off x="7436698" y="3065206"/>
              <a:ext cx="2058486" cy="78837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UPDATE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B8D383B-F138-48EB-B279-713ED47D3128}"/>
                </a:ext>
              </a:extLst>
            </p:cNvPr>
            <p:cNvSpPr txBox="1"/>
            <p:nvPr/>
          </p:nvSpPr>
          <p:spPr>
            <a:xfrm>
              <a:off x="9051161" y="4918120"/>
              <a:ext cx="2058486" cy="78837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9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Eliminar</a:t>
            </a:r>
            <a:r>
              <a:rPr lang="en-U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registros</a:t>
            </a:r>
            <a:r>
              <a:rPr lang="en-U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cascada</a:t>
            </a:r>
            <a:endParaRPr lang="en-US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3739738" y="484240"/>
            <a:ext cx="8293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Significa que cuando se elimina un registro de la tabla principal automáticamente se borran también los registros relacionados en la tabla secundaria.</a:t>
            </a: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Si no se tiene definida esta opción, no se puede eliminar registros de la tabla principal si estos tienen registros relacionados en la tabla secundaria. No se produce el cambio y SQL Server nos devuelve un mensaje de error.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9374CE-46DC-4702-94F8-6F7AA618B420}"/>
              </a:ext>
            </a:extLst>
          </p:cNvPr>
          <p:cNvSpPr txBox="1"/>
          <p:nvPr/>
        </p:nvSpPr>
        <p:spPr>
          <a:xfrm>
            <a:off x="4008271" y="5807621"/>
            <a:ext cx="6924771" cy="738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ALTER TABLE LIBRO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ADD CONSTRAINT </a:t>
            </a:r>
            <a:r>
              <a:rPr lang="en-US" sz="1400" dirty="0" err="1">
                <a:latin typeface="Consolas" panose="020B0609020204030204" pitchFamily="49" charset="0"/>
              </a:rPr>
              <a:t>FK_Libro_Editorial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FOREIGN KEY (</a:t>
            </a:r>
            <a:r>
              <a:rPr lang="en-US" sz="1400" dirty="0" err="1">
                <a:latin typeface="Consolas" panose="020B0609020204030204" pitchFamily="49" charset="0"/>
              </a:rPr>
              <a:t>idh_edi</a:t>
            </a:r>
            <a:r>
              <a:rPr lang="en-US" sz="1400" dirty="0">
                <a:latin typeface="Consolas" panose="020B0609020204030204" pitchFamily="49" charset="0"/>
              </a:rPr>
              <a:t>) REFERENCES EDITORIAL(</a:t>
            </a:r>
            <a:r>
              <a:rPr lang="en-US" sz="1400" dirty="0" err="1">
                <a:latin typeface="Consolas" panose="020B0609020204030204" pitchFamily="49" charset="0"/>
              </a:rPr>
              <a:t>id_edi</a:t>
            </a:r>
            <a:r>
              <a:rPr lang="en-US" sz="1400" dirty="0">
                <a:latin typeface="Consolas" panose="020B0609020204030204" pitchFamily="49" charset="0"/>
              </a:rPr>
              <a:t>) ON DELETE CASCADE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EF0D75B-F02A-4CC3-A40C-DC6E880DB973}"/>
              </a:ext>
            </a:extLst>
          </p:cNvPr>
          <p:cNvGrpSpPr/>
          <p:nvPr/>
        </p:nvGrpSpPr>
        <p:grpSpPr>
          <a:xfrm>
            <a:off x="5724828" y="2218029"/>
            <a:ext cx="3491655" cy="3491655"/>
            <a:chOff x="5380796" y="484240"/>
            <a:chExt cx="5962650" cy="5962650"/>
          </a:xfrm>
        </p:grpSpPr>
        <p:pic>
          <p:nvPicPr>
            <p:cNvPr id="4100" name="Picture 4" descr="Resultado de imagen para cascade icon">
              <a:extLst>
                <a:ext uri="{FF2B5EF4-FFF2-40B4-BE49-F238E27FC236}">
                  <a16:creationId xmlns:a16="http://schemas.microsoft.com/office/drawing/2014/main" id="{82DB4EC3-2DC0-490F-8831-B3DDB2F8C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796" y="484240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2B213AE-A7E7-4CCA-AC22-F7F17C9B097E}"/>
                </a:ext>
              </a:extLst>
            </p:cNvPr>
            <p:cNvSpPr txBox="1"/>
            <p:nvPr/>
          </p:nvSpPr>
          <p:spPr>
            <a:xfrm>
              <a:off x="5627775" y="1212220"/>
              <a:ext cx="2058486" cy="788379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DELETE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3B3461B-2C89-4170-B81E-D30DD7D01826}"/>
                </a:ext>
              </a:extLst>
            </p:cNvPr>
            <p:cNvSpPr txBox="1"/>
            <p:nvPr/>
          </p:nvSpPr>
          <p:spPr>
            <a:xfrm>
              <a:off x="7436698" y="3065206"/>
              <a:ext cx="2058486" cy="788379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DELETE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B8D383B-F138-48EB-B279-713ED47D3128}"/>
                </a:ext>
              </a:extLst>
            </p:cNvPr>
            <p:cNvSpPr txBox="1"/>
            <p:nvPr/>
          </p:nvSpPr>
          <p:spPr>
            <a:xfrm>
              <a:off x="9051161" y="4918120"/>
              <a:ext cx="2058486" cy="788379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DELETE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441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Integridad</a:t>
            </a: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Procedural</a:t>
            </a:r>
            <a:endParaRPr lang="en-US" sz="54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6197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Integridad</a:t>
            </a: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Procedural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DC5731D-123C-401E-B47C-2DBFA3FF38A7}"/>
              </a:ext>
            </a:extLst>
          </p:cNvPr>
          <p:cNvSpPr txBox="1"/>
          <p:nvPr/>
        </p:nvSpPr>
        <p:spPr>
          <a:xfrm>
            <a:off x="3739738" y="484240"/>
            <a:ext cx="8293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También conocida como “Definida por el Usuario”</a:t>
            </a: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Significa mantener la integridad de datos a través de procedimientos codificados en TRANSACT-SQL y ejecutados a través de TRIGGERS.</a:t>
            </a: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definir reglas de empresa específicas que no pertenecen a ninguna otra categoría de integridad.</a:t>
            </a:r>
          </a:p>
        </p:txBody>
      </p:sp>
      <p:pic>
        <p:nvPicPr>
          <p:cNvPr id="1026" name="Picture 2" descr="Resultado de imagen para DB triggers">
            <a:extLst>
              <a:ext uri="{FF2B5EF4-FFF2-40B4-BE49-F238E27FC236}">
                <a16:creationId xmlns:a16="http://schemas.microsoft.com/office/drawing/2014/main" id="{BB8BE593-C4B6-4444-A46F-ABAAE4C3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38" y="2736988"/>
            <a:ext cx="72199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4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val="126272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Integridad</a:t>
            </a: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7E745C-37D0-4922-B7FB-9585EF9F3683}"/>
              </a:ext>
            </a:extLst>
          </p:cNvPr>
          <p:cNvSpPr txBox="1"/>
          <p:nvPr/>
        </p:nvSpPr>
        <p:spPr>
          <a:xfrm>
            <a:off x="3953634" y="5215834"/>
            <a:ext cx="720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1" dirty="0"/>
              <a:t>Nuestro deber es establecer el último control sobre la misma antes de cualquier modificación…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290430" y="1681263"/>
            <a:ext cx="3875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Proteger los datos de una BD para que quede libre de incoherencias.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Mediante sentencias INSERT, DELETE o UPDATE, la integridad de los datos almacenados puede perderse fácilmente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568C4911-EF90-4FDB-B679-B6E69238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6" t="14946" r="23390"/>
          <a:stretch/>
        </p:blipFill>
        <p:spPr bwMode="auto">
          <a:xfrm>
            <a:off x="7165974" y="573936"/>
            <a:ext cx="4840496" cy="44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F970265-0134-4211-B047-AAF477412D04}"/>
              </a:ext>
            </a:extLst>
          </p:cNvPr>
          <p:cNvSpPr txBox="1"/>
          <p:nvPr/>
        </p:nvSpPr>
        <p:spPr>
          <a:xfrm>
            <a:off x="9141535" y="1066802"/>
            <a:ext cx="889373" cy="369332"/>
          </a:xfrm>
          <a:prstGeom prst="rect">
            <a:avLst/>
          </a:prstGeom>
          <a:solidFill>
            <a:srgbClr val="C0504E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s-AR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Veraz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BA801E-4215-4951-BFBA-854229AA1724}"/>
              </a:ext>
            </a:extLst>
          </p:cNvPr>
          <p:cNvSpPr txBox="1"/>
          <p:nvPr/>
        </p:nvSpPr>
        <p:spPr>
          <a:xfrm>
            <a:off x="10662547" y="2189094"/>
            <a:ext cx="889373" cy="369332"/>
          </a:xfrm>
          <a:prstGeom prst="rect">
            <a:avLst/>
          </a:prstGeom>
          <a:solidFill>
            <a:srgbClr val="9BBB58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s-AR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Precisa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ED00A0-7705-4B59-B13B-45B30BD6C694}"/>
              </a:ext>
            </a:extLst>
          </p:cNvPr>
          <p:cNvSpPr txBox="1"/>
          <p:nvPr/>
        </p:nvSpPr>
        <p:spPr>
          <a:xfrm>
            <a:off x="9089982" y="2658765"/>
            <a:ext cx="992478" cy="553998"/>
          </a:xfrm>
          <a:prstGeom prst="rect">
            <a:avLst/>
          </a:prstGeom>
          <a:solidFill>
            <a:srgbClr val="517DC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s-AR" sz="15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Integridad de Datos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922727E-7FF6-482E-AA0C-7900071121B8}"/>
              </a:ext>
            </a:extLst>
          </p:cNvPr>
          <p:cNvSpPr txBox="1"/>
          <p:nvPr/>
        </p:nvSpPr>
        <p:spPr>
          <a:xfrm>
            <a:off x="10030908" y="4087411"/>
            <a:ext cx="1016083" cy="338554"/>
          </a:xfrm>
          <a:prstGeom prst="rect">
            <a:avLst/>
          </a:prstGeom>
          <a:solidFill>
            <a:srgbClr val="7E659C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s-AR" sz="16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Completa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3830198-09A2-42A8-8931-AC9B927C6706}"/>
              </a:ext>
            </a:extLst>
          </p:cNvPr>
          <p:cNvSpPr txBox="1"/>
          <p:nvPr/>
        </p:nvSpPr>
        <p:spPr>
          <a:xfrm>
            <a:off x="8036158" y="4087411"/>
            <a:ext cx="1118629" cy="323165"/>
          </a:xfrm>
          <a:prstGeom prst="rect">
            <a:avLst/>
          </a:prstGeom>
          <a:solidFill>
            <a:srgbClr val="4FAAC5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s-AR" sz="15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Recuperable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F83E92F-EA60-4BBD-9184-5282F486A908}"/>
              </a:ext>
            </a:extLst>
          </p:cNvPr>
          <p:cNvSpPr txBox="1"/>
          <p:nvPr/>
        </p:nvSpPr>
        <p:spPr>
          <a:xfrm>
            <a:off x="7477097" y="2217219"/>
            <a:ext cx="1067754" cy="369332"/>
          </a:xfrm>
          <a:prstGeom prst="rect">
            <a:avLst/>
          </a:prstGeom>
          <a:solidFill>
            <a:srgbClr val="F4984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s-AR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Confiable</a:t>
            </a:r>
          </a:p>
        </p:txBody>
      </p:sp>
    </p:spTree>
    <p:extLst>
      <p:ext uri="{BB962C8B-B14F-4D97-AF65-F5344CB8AC3E}">
        <p14:creationId xmlns:p14="http://schemas.microsoft.com/office/powerpoint/2010/main" val="410648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Reglas</a:t>
            </a: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Negocio</a:t>
            </a:r>
            <a:endParaRPr lang="en-US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7E745C-37D0-4922-B7FB-9585EF9F3683}"/>
              </a:ext>
            </a:extLst>
          </p:cNvPr>
          <p:cNvSpPr txBox="1"/>
          <p:nvPr/>
        </p:nvSpPr>
        <p:spPr>
          <a:xfrm>
            <a:off x="3673034" y="5292617"/>
            <a:ext cx="776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1" dirty="0"/>
              <a:t>Asegurar la integridad de los datos garantiza la calidad de los datos…</a:t>
            </a:r>
          </a:p>
        </p:txBody>
      </p:sp>
      <p:pic>
        <p:nvPicPr>
          <p:cNvPr id="2050" name="Picture 2" descr="Resultado de imagen para business rules">
            <a:extLst>
              <a:ext uri="{FF2B5EF4-FFF2-40B4-BE49-F238E27FC236}">
                <a16:creationId xmlns:a16="http://schemas.microsoft.com/office/drawing/2014/main" id="{77EF07AD-07DC-444B-82E5-E9A9328F9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54" y="1448662"/>
            <a:ext cx="4762500" cy="28575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0495107-25CA-44A6-897E-66A150910ADF}"/>
              </a:ext>
            </a:extLst>
          </p:cNvPr>
          <p:cNvSpPr txBox="1"/>
          <p:nvPr/>
        </p:nvSpPr>
        <p:spPr>
          <a:xfrm>
            <a:off x="8371454" y="621233"/>
            <a:ext cx="37562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Mantener la coherencia de los datos de nuestro negocio.</a:t>
            </a:r>
          </a:p>
          <a:p>
            <a:pPr lvl="0"/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/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tabla de “Proveedores” que tiene el campo CUIT: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Solo números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letras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11 caracteres siempre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tabla de “Apuestas” que tiene el campos monto apostado: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puede ser negativo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Puede tener o no decimales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puede ser menor a la apuesta mínima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obligatorio</a:t>
            </a:r>
          </a:p>
        </p:txBody>
      </p:sp>
    </p:spTree>
    <p:extLst>
      <p:ext uri="{BB962C8B-B14F-4D97-AF65-F5344CB8AC3E}">
        <p14:creationId xmlns:p14="http://schemas.microsoft.com/office/powerpoint/2010/main" val="79619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Restricciones</a:t>
            </a:r>
            <a:endParaRPr lang="en-US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495107-25CA-44A6-897E-66A150910ADF}"/>
              </a:ext>
            </a:extLst>
          </p:cNvPr>
          <p:cNvSpPr txBox="1"/>
          <p:nvPr/>
        </p:nvSpPr>
        <p:spPr>
          <a:xfrm>
            <a:off x="3732094" y="1000339"/>
            <a:ext cx="45313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SQL Server nos permite establecer diferentes propiedades para asegurar la integridad de los datos:</a:t>
            </a:r>
          </a:p>
          <a:p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Tipos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Definiciones NOT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Definiciones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Definiciones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Propiedad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FOREING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Triggers</a:t>
            </a: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2D24EE0-4E0D-4EFE-93CE-FF6373344055}"/>
              </a:ext>
            </a:extLst>
          </p:cNvPr>
          <p:cNvGrpSpPr/>
          <p:nvPr/>
        </p:nvGrpSpPr>
        <p:grpSpPr>
          <a:xfrm>
            <a:off x="8459907" y="1189382"/>
            <a:ext cx="3732094" cy="4434171"/>
            <a:chOff x="4987831" y="571500"/>
            <a:chExt cx="4810125" cy="5715000"/>
          </a:xfrm>
        </p:grpSpPr>
        <p:pic>
          <p:nvPicPr>
            <p:cNvPr id="3074" name="Picture 2" descr="Resultado de imagen para restrictions">
              <a:extLst>
                <a:ext uri="{FF2B5EF4-FFF2-40B4-BE49-F238E27FC236}">
                  <a16:creationId xmlns:a16="http://schemas.microsoft.com/office/drawing/2014/main" id="{1B3F5A1D-EE7E-464A-8C79-89574E848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31" y="571500"/>
              <a:ext cx="4810125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Resultado de imagen para sql server png icon">
              <a:extLst>
                <a:ext uri="{FF2B5EF4-FFF2-40B4-BE49-F238E27FC236}">
                  <a16:creationId xmlns:a16="http://schemas.microsoft.com/office/drawing/2014/main" id="{D47DFAFC-5F9A-4CE6-8566-E5F78EA82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948" y="2639606"/>
              <a:ext cx="778565" cy="778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D68CE5D-5CDE-4E09-A9FE-6E6FC73A6675}"/>
              </a:ext>
            </a:extLst>
          </p:cNvPr>
          <p:cNvSpPr txBox="1"/>
          <p:nvPr/>
        </p:nvSpPr>
        <p:spPr>
          <a:xfrm>
            <a:off x="8905462" y="865115"/>
            <a:ext cx="286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SQL CONSTRAINTS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EF42E0-C718-4F6B-A10D-118D8B741A9C}"/>
              </a:ext>
            </a:extLst>
          </p:cNvPr>
          <p:cNvSpPr txBox="1"/>
          <p:nvPr/>
        </p:nvSpPr>
        <p:spPr>
          <a:xfrm>
            <a:off x="2633860" y="5486155"/>
            <a:ext cx="6924279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Las CONSTRAINTS definen reglas en base a los valores permitidos en las columnas y son los mecanismos estándar para asegurar la integridad.</a:t>
            </a: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Pueden ser restricciones de columnas o de tablas:</a:t>
            </a:r>
          </a:p>
        </p:txBody>
      </p:sp>
    </p:spTree>
    <p:extLst>
      <p:ext uri="{BB962C8B-B14F-4D97-AF65-F5344CB8AC3E}">
        <p14:creationId xmlns:p14="http://schemas.microsoft.com/office/powerpoint/2010/main" val="186388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Integridad</a:t>
            </a: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de Campos</a:t>
            </a:r>
            <a:endParaRPr lang="en-US" sz="54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NULL y NOT NULL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DEFAULT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IDENTITY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Campos </a:t>
            </a:r>
            <a:r>
              <a:rPr lang="en-US" sz="20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Calculados</a:t>
            </a:r>
            <a:endParaRPr lang="en-US" sz="20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Check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TimeStamp</a:t>
            </a:r>
            <a:endParaRPr lang="en-US" sz="20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943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Integridad</a:t>
            </a: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Campos</a:t>
            </a:r>
          </a:p>
        </p:txBody>
      </p:sp>
      <p:pic>
        <p:nvPicPr>
          <p:cNvPr id="4100" name="Picture 4" descr="Resultado de imagen para integridad de dominio">
            <a:extLst>
              <a:ext uri="{FF2B5EF4-FFF2-40B4-BE49-F238E27FC236}">
                <a16:creationId xmlns:a16="http://schemas.microsoft.com/office/drawing/2014/main" id="{99ED1D39-BBB6-4A7B-A66E-80D712C1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09" y="1707273"/>
            <a:ext cx="4816876" cy="361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C7130A4-E529-4788-A629-FB718899AF48}"/>
              </a:ext>
            </a:extLst>
          </p:cNvPr>
          <p:cNvSpPr/>
          <p:nvPr/>
        </p:nvSpPr>
        <p:spPr>
          <a:xfrm>
            <a:off x="7615800" y="1757093"/>
            <a:ext cx="1567955" cy="51605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glow rad="1397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3302434" y="1793452"/>
            <a:ext cx="3760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También llamada integridad de dominio.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validación de las entradas de una columna a través 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tipo (a través de tipos de datos)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formato (a través de las restricciones CHECK y de las reglas)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 rango de valores posibles (restricciones CHECK, definiciones DEFAULT, definiciones NOT NULL)</a:t>
            </a:r>
          </a:p>
        </p:txBody>
      </p:sp>
    </p:spTree>
    <p:extLst>
      <p:ext uri="{BB962C8B-B14F-4D97-AF65-F5344CB8AC3E}">
        <p14:creationId xmlns:p14="http://schemas.microsoft.com/office/powerpoint/2010/main" val="3108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NULL 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 NULL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4134441" y="400348"/>
            <a:ext cx="640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especificar si un campo determinado acepta valores nulos o no. En otras palabras indica si es obligatorio o 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D6BD84-8318-4689-9280-A30F1C596640}"/>
              </a:ext>
            </a:extLst>
          </p:cNvPr>
          <p:cNvSpPr txBox="1"/>
          <p:nvPr/>
        </p:nvSpPr>
        <p:spPr>
          <a:xfrm>
            <a:off x="7523419" y="2336980"/>
            <a:ext cx="4380850" cy="1384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 TABLE CLIENTES (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id	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not null,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s-AR" sz="1400" dirty="0">
                <a:latin typeface="Consolas" panose="020B0609020204030204" pitchFamily="49" charset="0"/>
              </a:rPr>
              <a:t>	Nombre	</a:t>
            </a:r>
            <a:r>
              <a:rPr lang="es-AR" sz="1400" dirty="0" err="1">
                <a:latin typeface="Consolas" panose="020B0609020204030204" pitchFamily="49" charset="0"/>
              </a:rPr>
              <a:t>varchar</a:t>
            </a:r>
            <a:r>
              <a:rPr lang="es-AR" sz="1400" dirty="0">
                <a:latin typeface="Consolas" panose="020B0609020204030204" pitchFamily="49" charset="0"/>
              </a:rPr>
              <a:t>(50) </a:t>
            </a:r>
            <a:r>
              <a:rPr lang="es-AR" sz="1400" dirty="0" err="1">
                <a:latin typeface="Consolas" panose="020B0609020204030204" pitchFamily="49" charset="0"/>
              </a:rPr>
              <a:t>not</a:t>
            </a:r>
            <a:r>
              <a:rPr lang="es-AR" sz="1400" dirty="0">
                <a:latin typeface="Consolas" panose="020B0609020204030204" pitchFamily="49" charset="0"/>
              </a:rPr>
              <a:t> </a:t>
            </a:r>
            <a:r>
              <a:rPr lang="es-AR" sz="1400" dirty="0" err="1">
                <a:latin typeface="Consolas" panose="020B0609020204030204" pitchFamily="49" charset="0"/>
              </a:rPr>
              <a:t>null</a:t>
            </a:r>
            <a:r>
              <a:rPr lang="es-AR" sz="1400" dirty="0">
                <a:latin typeface="Consolas" panose="020B0609020204030204" pitchFamily="49" charset="0"/>
              </a:rPr>
              <a:t>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	Nombre2	</a:t>
            </a:r>
            <a:r>
              <a:rPr lang="es-AR" sz="1400" dirty="0" err="1">
                <a:latin typeface="Consolas" panose="020B0609020204030204" pitchFamily="49" charset="0"/>
              </a:rPr>
              <a:t>varchar</a:t>
            </a:r>
            <a:r>
              <a:rPr lang="es-AR" sz="1400" dirty="0">
                <a:latin typeface="Consolas" panose="020B0609020204030204" pitchFamily="49" charset="0"/>
              </a:rPr>
              <a:t>(50) </a:t>
            </a:r>
            <a:r>
              <a:rPr lang="es-AR" sz="1400" dirty="0" err="1">
                <a:latin typeface="Consolas" panose="020B0609020204030204" pitchFamily="49" charset="0"/>
              </a:rPr>
              <a:t>null</a:t>
            </a:r>
            <a:r>
              <a:rPr lang="es-AR" sz="1400" dirty="0">
                <a:latin typeface="Consolas" panose="020B0609020204030204" pitchFamily="49" charset="0"/>
              </a:rPr>
              <a:t>,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	Apellido	</a:t>
            </a:r>
            <a:r>
              <a:rPr lang="es-AR" sz="1400" dirty="0" err="1">
                <a:latin typeface="Consolas" panose="020B0609020204030204" pitchFamily="49" charset="0"/>
              </a:rPr>
              <a:t>varchar</a:t>
            </a:r>
            <a:r>
              <a:rPr lang="es-AR" sz="1400" dirty="0">
                <a:latin typeface="Consolas" panose="020B0609020204030204" pitchFamily="49" charset="0"/>
              </a:rPr>
              <a:t>(50) </a:t>
            </a:r>
            <a:r>
              <a:rPr lang="es-AR" sz="1400" dirty="0" err="1">
                <a:latin typeface="Consolas" panose="020B0609020204030204" pitchFamily="49" charset="0"/>
              </a:rPr>
              <a:t>not</a:t>
            </a:r>
            <a:r>
              <a:rPr lang="es-AR" sz="1400" dirty="0">
                <a:latin typeface="Consolas" panose="020B0609020204030204" pitchFamily="49" charset="0"/>
              </a:rPr>
              <a:t> </a:t>
            </a:r>
            <a:r>
              <a:rPr lang="es-AR" sz="1400" dirty="0" err="1">
                <a:latin typeface="Consolas" panose="020B0609020204030204" pitchFamily="49" charset="0"/>
              </a:rPr>
              <a:t>null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s-AR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9E023B-D3CE-4AE1-868F-C99A2A5A254F}"/>
              </a:ext>
            </a:extLst>
          </p:cNvPr>
          <p:cNvSpPr txBox="1"/>
          <p:nvPr/>
        </p:nvSpPr>
        <p:spPr>
          <a:xfrm>
            <a:off x="3524841" y="4713901"/>
            <a:ext cx="7947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Por defecto (no se especifica) siempre aceptan nulos.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La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nulabilidad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de una columna determina si las filas en la tabla pueden contener valores nulos para esa columna.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valor nulo no es lo mismo que un cero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valor nulo no es lo mismo que un blanco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 valor nulo no es lo mismo que una cadena de caracteres de longitud cero </a:t>
            </a:r>
          </a:p>
        </p:txBody>
      </p:sp>
      <p:pic>
        <p:nvPicPr>
          <p:cNvPr id="5126" name="Picture 6" descr="Resultado de imagen para (null) icon">
            <a:extLst>
              <a:ext uri="{FF2B5EF4-FFF2-40B4-BE49-F238E27FC236}">
                <a16:creationId xmlns:a16="http://schemas.microsoft.com/office/drawing/2014/main" id="{D75FEC19-A662-4376-B5B1-10AB9FB7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661" y="1524000"/>
            <a:ext cx="3066717" cy="306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DEFAULT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6D811-48A8-41E1-96F4-B64DF0B500A7}"/>
              </a:ext>
            </a:extLst>
          </p:cNvPr>
          <p:cNvSpPr txBox="1"/>
          <p:nvPr/>
        </p:nvSpPr>
        <p:spPr>
          <a:xfrm>
            <a:off x="7394713" y="492290"/>
            <a:ext cx="4452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definir un valor por defecto si no se especifica un valor para cuando se haga un INSERT.</a:t>
            </a:r>
          </a:p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Solo puede tener una definición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D6BD84-8318-4689-9280-A30F1C596640}"/>
              </a:ext>
            </a:extLst>
          </p:cNvPr>
          <p:cNvSpPr txBox="1"/>
          <p:nvPr/>
        </p:nvSpPr>
        <p:spPr>
          <a:xfrm>
            <a:off x="4032514" y="2342079"/>
            <a:ext cx="7009201" cy="2246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CREATE TABLE [Production].[Location2] (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[</a:t>
            </a:r>
            <a:r>
              <a:rPr lang="en-US" sz="1400" dirty="0" err="1">
                <a:latin typeface="Consolas" panose="020B0609020204030204" pitchFamily="49" charset="0"/>
              </a:rPr>
              <a:t>LocationID</a:t>
            </a:r>
            <a:r>
              <a:rPr lang="en-US" sz="1400" dirty="0">
                <a:latin typeface="Consolas" panose="020B0609020204030204" pitchFamily="49" charset="0"/>
              </a:rPr>
              <a:t>] [</a:t>
            </a:r>
            <a:r>
              <a:rPr lang="en-US" sz="1400" dirty="0" err="1">
                <a:latin typeface="Consolas" panose="020B0609020204030204" pitchFamily="49" charset="0"/>
              </a:rPr>
              <a:t>smallint</a:t>
            </a:r>
            <a:r>
              <a:rPr lang="en-US" sz="1400" dirty="0">
                <a:latin typeface="Consolas" panose="020B0609020204030204" pitchFamily="49" charset="0"/>
              </a:rPr>
              <a:t>] IDENTITY(1,1) NOT NULL,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[Name] [</a:t>
            </a:r>
            <a:r>
              <a:rPr lang="en-US" sz="1400" dirty="0" err="1">
                <a:latin typeface="Consolas" panose="020B0609020204030204" pitchFamily="49" charset="0"/>
              </a:rPr>
              <a:t>dbo</a:t>
            </a:r>
            <a:r>
              <a:rPr lang="en-US" sz="1400" dirty="0">
                <a:latin typeface="Consolas" panose="020B0609020204030204" pitchFamily="49" charset="0"/>
              </a:rPr>
              <a:t>].[Name] NOT NULL,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[</a:t>
            </a:r>
            <a:r>
              <a:rPr lang="en-US" sz="1400" dirty="0" err="1">
                <a:latin typeface="Consolas" panose="020B0609020204030204" pitchFamily="49" charset="0"/>
              </a:rPr>
              <a:t>CostRate</a:t>
            </a:r>
            <a:r>
              <a:rPr lang="en-US" sz="1400" dirty="0">
                <a:latin typeface="Consolas" panose="020B0609020204030204" pitchFamily="49" charset="0"/>
              </a:rPr>
              <a:t>] [</a:t>
            </a:r>
            <a:r>
              <a:rPr lang="en-US" sz="1400" dirty="0" err="1">
                <a:latin typeface="Consolas" panose="020B0609020204030204" pitchFamily="49" charset="0"/>
              </a:rPr>
              <a:t>smallmoney</a:t>
            </a:r>
            <a:r>
              <a:rPr lang="en-US" sz="1400" dirty="0">
                <a:latin typeface="Consolas" panose="020B0609020204030204" pitchFamily="49" charset="0"/>
              </a:rPr>
              <a:t>] NOT NULL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CONSTRAINT [DF_Location_CostRate2]  DEFAULT ((0.00)),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[Availability] [decimal](8, 2) NOT NULL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CONSTRAINT [DF_Location_Availability2]  DEFAULT ((0.00)),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[</a:t>
            </a:r>
            <a:r>
              <a:rPr lang="en-US" sz="1400" dirty="0" err="1">
                <a:latin typeface="Consolas" panose="020B0609020204030204" pitchFamily="49" charset="0"/>
              </a:rPr>
              <a:t>ModifiedDate</a:t>
            </a:r>
            <a:r>
              <a:rPr lang="en-US" sz="1400" dirty="0">
                <a:latin typeface="Consolas" panose="020B0609020204030204" pitchFamily="49" charset="0"/>
              </a:rPr>
              <a:t>] [datetime] NOT NULL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CONSTRAINT [DF_Location_ModifiedDate2] DEFAULT (</a:t>
            </a:r>
            <a:r>
              <a:rPr lang="en-US" sz="1400" dirty="0" err="1">
                <a:latin typeface="Consolas" panose="020B0609020204030204" pitchFamily="49" charset="0"/>
              </a:rPr>
              <a:t>getdate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  <a:endParaRPr lang="es-AR" sz="1400" dirty="0">
              <a:latin typeface="Consolas" panose="020B0609020204030204" pitchFamily="49" charset="0"/>
            </a:endParaRPr>
          </a:p>
          <a:p>
            <a:r>
              <a:rPr lang="es-AR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9E023B-D3CE-4AE1-868F-C99A2A5A254F}"/>
              </a:ext>
            </a:extLst>
          </p:cNvPr>
          <p:cNvSpPr txBox="1"/>
          <p:nvPr/>
        </p:nvSpPr>
        <p:spPr>
          <a:xfrm>
            <a:off x="4399484" y="5112375"/>
            <a:ext cx="595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Va asociado a la columna y no al tipo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Solo un DEFAULT puede ser asignado a una columna.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No puede ser asignado a una columna de tipo IDENTITY.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Permiten utilizar funciones del sistema.</a:t>
            </a:r>
          </a:p>
        </p:txBody>
      </p:sp>
      <p:pic>
        <p:nvPicPr>
          <p:cNvPr id="6146" name="Picture 2" descr="Resultado de imagen para default">
            <a:extLst>
              <a:ext uri="{FF2B5EF4-FFF2-40B4-BE49-F238E27FC236}">
                <a16:creationId xmlns:a16="http://schemas.microsoft.com/office/drawing/2014/main" id="{97E27BAC-FC28-49CA-85C3-B0280C56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841" y="146106"/>
            <a:ext cx="3688309" cy="183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266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1909</Words>
  <Application>Microsoft Office PowerPoint</Application>
  <PresentationFormat>Panorámica</PresentationFormat>
  <Paragraphs>259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112</cp:revision>
  <dcterms:created xsi:type="dcterms:W3CDTF">2018-03-11T02:17:42Z</dcterms:created>
  <dcterms:modified xsi:type="dcterms:W3CDTF">2020-03-15T21:47:16Z</dcterms:modified>
</cp:coreProperties>
</file>