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31" r:id="rId3"/>
    <p:sldId id="332" r:id="rId4"/>
    <p:sldId id="333" r:id="rId5"/>
    <p:sldId id="334" r:id="rId6"/>
    <p:sldId id="339" r:id="rId7"/>
    <p:sldId id="335" r:id="rId8"/>
    <p:sldId id="336" r:id="rId9"/>
    <p:sldId id="337" r:id="rId10"/>
    <p:sldId id="350" r:id="rId11"/>
    <p:sldId id="379" r:id="rId12"/>
    <p:sldId id="380" r:id="rId13"/>
    <p:sldId id="381" r:id="rId14"/>
    <p:sldId id="382" r:id="rId15"/>
    <p:sldId id="303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pPr/>
              <a:t>3/9/2020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4000" kern="12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xmlns="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7890" y="2201775"/>
            <a:ext cx="6683674" cy="19059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xmlns="" val="227516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Insertar registros en una tabla</a:t>
            </a:r>
          </a:p>
        </p:txBody>
      </p:sp>
    </p:spTree>
    <p:extLst>
      <p:ext uri="{BB962C8B-B14F-4D97-AF65-F5344CB8AC3E}">
        <p14:creationId xmlns:p14="http://schemas.microsoft.com/office/powerpoint/2010/main" xmlns="" val="346942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INSERT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xmlns="" id="{DAEA506F-6BE1-4F43-88A2-E3E5575A4726}"/>
              </a:ext>
            </a:extLst>
          </p:cNvPr>
          <p:cNvSpPr txBox="1"/>
          <p:nvPr/>
        </p:nvSpPr>
        <p:spPr>
          <a:xfrm>
            <a:off x="3944984" y="1915569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Agrega una o varias filas a una tabla o una vista en SQL Server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4238561" y="4530259"/>
            <a:ext cx="601578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IdClub,Nombre,Pais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VALUES('FCB','FC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Barcelona','España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')</a:t>
            </a:r>
          </a:p>
        </p:txBody>
      </p:sp>
      <p:pic>
        <p:nvPicPr>
          <p:cNvPr id="7" name="Picture 2" descr="Resultado de imagen para database insert png icon">
            <a:extLst>
              <a:ext uri="{FF2B5EF4-FFF2-40B4-BE49-F238E27FC236}">
                <a16:creationId xmlns:a16="http://schemas.microsoft.com/office/drawing/2014/main" xmlns="" id="{DA9229B4-9E4D-44DC-8A10-E4EF5CFE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7894" y="1417457"/>
            <a:ext cx="2764026" cy="2764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443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INSERT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xmlns="" id="{DAEA506F-6BE1-4F43-88A2-E3E5575A4726}"/>
              </a:ext>
            </a:extLst>
          </p:cNvPr>
          <p:cNvSpPr txBox="1"/>
          <p:nvPr/>
        </p:nvSpPr>
        <p:spPr>
          <a:xfrm>
            <a:off x="3749039" y="857465"/>
            <a:ext cx="676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una sola fila de datos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 se suministran los valores de las columnas en el mismo orden que fueron definidos, no es necesario especificar las columnas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62103" y="1940583"/>
            <a:ext cx="676755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IdClub,Nombre,Pais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VALUES('FCB','FC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Barcelona','España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')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xmlns="" id="{DAEA506F-6BE1-4F43-88A2-E3E5575A4726}"/>
              </a:ext>
            </a:extLst>
          </p:cNvPr>
          <p:cNvSpPr txBox="1"/>
          <p:nvPr/>
        </p:nvSpPr>
        <p:spPr>
          <a:xfrm>
            <a:off x="3744683" y="3113008"/>
            <a:ext cx="6766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varias filas de datos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Permite especificar lista de valores separadas por coma para insertar dichos valores en 1 sola instrucción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 se suministran los valores de las columnas en el mismo orden que fueron definidos, no es necesario especificar las columnas</a:t>
            </a:r>
          </a:p>
        </p:txBody>
      </p:sp>
      <p:sp>
        <p:nvSpPr>
          <p:cNvPr id="9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57747" y="4810087"/>
            <a:ext cx="676755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VALUES 	('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FLA','Flamengo','Brasil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	('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TAC','Deportivo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Tachira','Venezuela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	('CHA','CA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Chacarita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Juniors','Argentina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')</a:t>
            </a:r>
          </a:p>
        </p:txBody>
      </p:sp>
      <p:pic>
        <p:nvPicPr>
          <p:cNvPr id="10" name="Picture 2" descr="Resultado de imagen para database insert png icon">
            <a:extLst>
              <a:ext uri="{FF2B5EF4-FFF2-40B4-BE49-F238E27FC236}">
                <a16:creationId xmlns:a16="http://schemas.microsoft.com/office/drawing/2014/main" xmlns="" id="{542895E0-D03F-4E0D-8579-3B1C9D61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3159" y="49696"/>
            <a:ext cx="1374818" cy="1374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282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INSERT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xmlns="" id="{DAEA506F-6BE1-4F43-88A2-E3E5575A4726}"/>
              </a:ext>
            </a:extLst>
          </p:cNvPr>
          <p:cNvSpPr txBox="1"/>
          <p:nvPr/>
        </p:nvSpPr>
        <p:spPr>
          <a:xfrm>
            <a:off x="3749039" y="857465"/>
            <a:ext cx="6766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datos que no están en el mismo orden que las columnas de la tabla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 no se suministran los valores de las columnas en el mismo orden que fueron definidos, entonces es necesario especificar las columnas que corresponde a cada valor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62103" y="2358599"/>
            <a:ext cx="676755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MejoresClubes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Pais,Nombre,IdClub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VALUES('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Holanda','AFC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Ajax','AJA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')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xmlns="" id="{DAEA506F-6BE1-4F43-88A2-E3E5575A4726}"/>
              </a:ext>
            </a:extLst>
          </p:cNvPr>
          <p:cNvSpPr txBox="1"/>
          <p:nvPr/>
        </p:nvSpPr>
        <p:spPr>
          <a:xfrm>
            <a:off x="3744683" y="3269764"/>
            <a:ext cx="6766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datos en una tabla con columnas que tienen valores predeterminados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se puede especificar valores dentro de una sentencia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sobre campos calculados, o de tipo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timestamp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ya que estos se autogeneran.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 no se especifica un valor en el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para un campo con valor predeterminado (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DEFAULT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se usara dicho valor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 un campo admite valores nulos y no se especifica en el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el mismo quedara como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NULL</a:t>
            </a:r>
          </a:p>
        </p:txBody>
      </p:sp>
      <p:sp>
        <p:nvSpPr>
          <p:cNvPr id="9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57747" y="5972694"/>
            <a:ext cx="676755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INSERT​ ​INTO​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TablaEjemplo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​DEFAULT​ ​VALUES​</a:t>
            </a:r>
          </a:p>
        </p:txBody>
      </p:sp>
      <p:pic>
        <p:nvPicPr>
          <p:cNvPr id="10" name="Picture 2" descr="Resultado de imagen para database insert png icon">
            <a:extLst>
              <a:ext uri="{FF2B5EF4-FFF2-40B4-BE49-F238E27FC236}">
                <a16:creationId xmlns:a16="http://schemas.microsoft.com/office/drawing/2014/main" xmlns="" id="{2383A478-5D83-4B57-B322-B4355FAA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3159" y="49696"/>
            <a:ext cx="1374818" cy="1374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2505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INSERT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xmlns="" id="{DAEA506F-6BE1-4F43-88A2-E3E5575A4726}"/>
              </a:ext>
            </a:extLst>
          </p:cNvPr>
          <p:cNvSpPr txBox="1"/>
          <p:nvPr/>
        </p:nvSpPr>
        <p:spPr>
          <a:xfrm>
            <a:off x="3749039" y="857465"/>
            <a:ext cx="6766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datos en una tabla con una columna de identidad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se puede especificar valores dentro de una sentencia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sobre campos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IDENTITY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 sentencia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SET IDENTITY_INSERT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permite (o no) valores explícitos en las columnas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IDENTITY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62103" y="2463103"/>
            <a:ext cx="676755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SET​ IDENTITY_INSERT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EstadioFutbol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alibri Light" panose="020F0302020204030204" pitchFamily="34" charset="0"/>
              </a:rPr>
              <a:t> ​ON​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DCBBDB0-0B8A-45A8-BAAE-4E2EA43E0556}"/>
              </a:ext>
            </a:extLst>
          </p:cNvPr>
          <p:cNvSpPr txBox="1"/>
          <p:nvPr/>
        </p:nvSpPr>
        <p:spPr>
          <a:xfrm>
            <a:off x="3773863" y="3419082"/>
            <a:ext cx="7067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Valores NULL: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 expresión NULL significa “dato desconocido” o “valor inexistente”.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es lo mismo que un valor 0, una cadena vacía o una cadena de texto literal con la palabra NULL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 no lo aclaramos en el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CREATE TABLE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por defecto los campos permitirán valores nulos</a:t>
            </a:r>
          </a:p>
        </p:txBody>
      </p:sp>
      <p:sp>
        <p:nvSpPr>
          <p:cNvPr id="12" name="CuadroTexto 6">
            <a:extLst>
              <a:ext uri="{FF2B5EF4-FFF2-40B4-BE49-F238E27FC236}">
                <a16:creationId xmlns:a16="http://schemas.microsoft.com/office/drawing/2014/main" xmlns="" id="{2D63F79B-D29C-45C8-AC07-F40F227B54D0}"/>
              </a:ext>
            </a:extLst>
          </p:cNvPr>
          <p:cNvSpPr txBox="1"/>
          <p:nvPr/>
        </p:nvSpPr>
        <p:spPr>
          <a:xfrm>
            <a:off x="3762103" y="5573727"/>
            <a:ext cx="8084606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INSERT INTO clientes (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nombre,apellido,cuit,dirección,edad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VALUES ('Pablo','Aimar','xxxxx',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NULL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,40)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9" name="Picture 2" descr="Resultado de imagen para database insert png icon">
            <a:extLst>
              <a:ext uri="{FF2B5EF4-FFF2-40B4-BE49-F238E27FC236}">
                <a16:creationId xmlns:a16="http://schemas.microsoft.com/office/drawing/2014/main" xmlns="" id="{C3DEA115-2BFC-44D9-9D61-95D91435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3159" y="49696"/>
            <a:ext cx="1374818" cy="1374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309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xmlns="" val="12627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Estructura del Lenguaje SQL</a:t>
            </a:r>
          </a:p>
        </p:txBody>
      </p:sp>
    </p:spTree>
    <p:extLst>
      <p:ext uri="{BB962C8B-B14F-4D97-AF65-F5344CB8AC3E}">
        <p14:creationId xmlns:p14="http://schemas.microsoft.com/office/powerpoint/2010/main" xmlns="" val="39151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SQL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853542" y="901656"/>
            <a:ext cx="51101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SQL -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Structured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Query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Language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Lenguaje de consulta estructurado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acceso a bases de datos relacionales que permite especificar diversos tipos de operaciones en estas.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Permite efectuar consultas para recuperar (de una forma sencilla) información de una base de datos, así como también hacer cambios sobre ella.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SQL pasó a ser el estándar del Instituto Nacional Estadounidense de Estándares (ANSI) en 1986 y de la Organización Internacional de Normalización (ISO) en 1987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Existen dos clasificaciones del lenguajes para el manejo de bases de datos según el propósito: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DDL y DML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1026" name="Picture 2" descr="Resultado de imagen para 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6983" y="1967893"/>
            <a:ext cx="3145018" cy="31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72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DDL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558353" y="1062084"/>
            <a:ext cx="5110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DDL - Data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Definition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Language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Son los comandos para definir la estructura de la base de datos.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decir, crear, modificar o eliminar: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Bases de Datos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Claves Primarias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Índices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Etc.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1026" name="Picture 2" descr="Resultado de imagen para 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5693" y="49805"/>
            <a:ext cx="2024557" cy="20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2514" y="3701515"/>
            <a:ext cx="6636285" cy="21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75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DML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558353" y="1062084"/>
            <a:ext cx="511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DML - Data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Manipulation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Language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Son los comandos para manipular los datos de la base de datos.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decir, consultar, insertar, modificar o eliminar datos</a:t>
            </a:r>
          </a:p>
        </p:txBody>
      </p:sp>
      <p:pic>
        <p:nvPicPr>
          <p:cNvPr id="1026" name="Picture 2" descr="Resultado de imagen para 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5693" y="49805"/>
            <a:ext cx="2024557" cy="20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6594" y="3243866"/>
            <a:ext cx="7775849" cy="15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810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Comandos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 DDL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Base de </a:t>
            </a:r>
            <a:r>
              <a:rPr kumimoji="0" lang="en-US" sz="2000" b="0" i="0" u="none" strike="noStrike" kern="1200" cap="none" spc="0" normalizeH="0" baseline="0" noProof="0" dirty="0" err="1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Datos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Tablas</a:t>
            </a:r>
            <a:endParaRPr kumimoji="0" lang="en-US" sz="2000" b="0" i="0" u="none" strike="noStrike" kern="1200" cap="none" spc="0" normalizeH="0" baseline="0" noProof="0" dirty="0">
              <a:ln w="0"/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47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Comandos: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Base de Datos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956414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una Base de Datos: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1501801"/>
            <a:ext cx="567773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CREATE DATABASE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Prueba</a:t>
            </a:r>
            <a:endParaRPr kumimoji="0" lang="es-A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9" name="Picture 4" descr="Resultado de imagen para database png icon">
            <a:extLst>
              <a:ext uri="{FF2B5EF4-FFF2-40B4-BE49-F238E27FC236}">
                <a16:creationId xmlns:a16="http://schemas.microsoft.com/office/drawing/2014/main" xmlns="" id="{C6B39FF2-544E-4AAE-8793-3C3747ED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0871" y="49387"/>
            <a:ext cx="1767398" cy="1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3950469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Eliminar una Base de Datos: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4495856"/>
            <a:ext cx="568868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DROP DATABASE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Prueba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xmlns="" id="{51738DE5-87C9-4651-80DD-97F3E986931F}"/>
              </a:ext>
            </a:extLst>
          </p:cNvPr>
          <p:cNvSpPr txBox="1"/>
          <p:nvPr/>
        </p:nvSpPr>
        <p:spPr>
          <a:xfrm>
            <a:off x="3698091" y="2445423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Modificar una Base de Datos: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157CCE49-0B03-4DB6-9168-2373B3379BE5}"/>
              </a:ext>
            </a:extLst>
          </p:cNvPr>
          <p:cNvSpPr txBox="1"/>
          <p:nvPr/>
        </p:nvSpPr>
        <p:spPr>
          <a:xfrm>
            <a:off x="3709045" y="2990810"/>
            <a:ext cx="567773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ALTER DATABASE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Prueba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 SET READ_ONLY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6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Comandos: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Tablas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585354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Seleccionar la base a operar: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1130741"/>
            <a:ext cx="652773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USE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Prueba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1896852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Crear una Tabla: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0" y="2442239"/>
            <a:ext cx="6527735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CREATE TABLE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Productos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(</a:t>
            </a:r>
          </a:p>
          <a:p>
            <a:pPr lvl="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idProducto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INT(11) NOT NULL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alibri Light" panose="020F0302020204030204" pitchFamily="34" charset="0"/>
              </a:rPr>
              <a:t>IDENTITY(1, 1),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Nombre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VARCHAR(30) NOT NULL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Precio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DOUBLE NOT NULL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Marca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VARCHAR(20) NOT NULL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Categoria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VARCHAR(20),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Presentacion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VARCHAR(30),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Stock INT(6),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       PRIMARY KEY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idProducto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4098" name="Picture 2" descr="Resultado de imagen para sql table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1925" y="51298"/>
            <a:ext cx="1830075" cy="18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89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Comandos: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Tablas</a:t>
            </a: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9414" y="2201187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Alterar una tabla (</a:t>
            </a:r>
            <a:r>
              <a:rPr kumimoji="0" lang="es-A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Cambiar </a:t>
            </a:r>
            <a:r>
              <a:rPr kumimoji="0" lang="es-AR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un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Campo):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00367" y="2746574"/>
            <a:ext cx="652773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ALTER TABLE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Productos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ALTER COLUMN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Categoria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INT NULL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9414" y="728155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Alterar una tabla (Agregar un Nuevo Campo):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00367" y="1273542"/>
            <a:ext cx="652773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ALTER TABLE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Productos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ADD Disponible BIT NOT NULL</a:t>
            </a:r>
          </a:p>
        </p:txBody>
      </p:sp>
      <p:pic>
        <p:nvPicPr>
          <p:cNvPr id="14" name="Picture 2" descr="Resultado de imagen para sql table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1925" y="51298"/>
            <a:ext cx="1830075" cy="18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21">
            <a:extLst>
              <a:ext uri="{FF2B5EF4-FFF2-40B4-BE49-F238E27FC236}">
                <a16:creationId xmlns:a16="http://schemas.microsoft.com/office/drawing/2014/main" xmlns="" id="{DEA26230-C50C-4F5B-A515-ED6447E35E49}"/>
              </a:ext>
            </a:extLst>
          </p:cNvPr>
          <p:cNvSpPr txBox="1"/>
          <p:nvPr/>
        </p:nvSpPr>
        <p:spPr>
          <a:xfrm>
            <a:off x="3700367" y="3622073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Alterar una tabla (Eliminar un Campo):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30EC33F6-E822-4A78-B091-67E627D3097D}"/>
              </a:ext>
            </a:extLst>
          </p:cNvPr>
          <p:cNvSpPr txBox="1"/>
          <p:nvPr/>
        </p:nvSpPr>
        <p:spPr>
          <a:xfrm>
            <a:off x="3711321" y="4167460"/>
            <a:ext cx="651678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ALTER TABLE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Productos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 DROP COLUMN Disponible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0" name="CuadroTexto 21">
            <a:extLst>
              <a:ext uri="{FF2B5EF4-FFF2-40B4-BE49-F238E27FC236}">
                <a16:creationId xmlns:a16="http://schemas.microsoft.com/office/drawing/2014/main" xmlns="" id="{8F37DC19-910D-4182-93E0-7F272762A61E}"/>
              </a:ext>
            </a:extLst>
          </p:cNvPr>
          <p:cNvSpPr txBox="1"/>
          <p:nvPr/>
        </p:nvSpPr>
        <p:spPr>
          <a:xfrm>
            <a:off x="3700367" y="4933571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Eliminar una Tabla: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B7A20525-4932-4B84-AD92-AFCCA9CE267E}"/>
              </a:ext>
            </a:extLst>
          </p:cNvPr>
          <p:cNvSpPr txBox="1"/>
          <p:nvPr/>
        </p:nvSpPr>
        <p:spPr>
          <a:xfrm>
            <a:off x="3711320" y="5478958"/>
            <a:ext cx="6516780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DROP TABLE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Productos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DROP TABLE IF EXISTS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libri Light" panose="020F0302020204030204" pitchFamily="34" charset="0"/>
              </a:rPr>
              <a:t>Productos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160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741</Words>
  <Application>Microsoft Office PowerPoint</Application>
  <PresentationFormat>Personalizado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Chinchu</cp:lastModifiedBy>
  <cp:revision>81</cp:revision>
  <dcterms:created xsi:type="dcterms:W3CDTF">2018-03-11T02:17:42Z</dcterms:created>
  <dcterms:modified xsi:type="dcterms:W3CDTF">2020-09-04T00:39:41Z</dcterms:modified>
</cp:coreProperties>
</file>