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85" r:id="rId2"/>
    <p:sldId id="286" r:id="rId3"/>
    <p:sldId id="287" r:id="rId4"/>
    <p:sldId id="288" r:id="rId5"/>
    <p:sldId id="289" r:id="rId6"/>
  </p:sldIdLst>
  <p:sldSz cx="12188825" cy="6858000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Raleway Thin" panose="020B0604020202020204" charset="0"/>
      <p:bold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2" initials="P" lastIdx="2" clrIdx="0">
    <p:extLst>
      <p:ext uri="{19B8F6BF-5375-455C-9EA6-DF929625EA0E}">
        <p15:presenceInfo xmlns:p15="http://schemas.microsoft.com/office/powerpoint/2012/main" userId="f50a09bd2aae2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084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404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167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813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914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836" y="1161484"/>
            <a:ext cx="4681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s-AR" sz="2000" b="1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1"/>
            <a:r>
              <a:rPr lang="en-US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Definicion:</a:t>
            </a:r>
            <a:endParaRPr lang="en-US" sz="20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endParaRPr lang="en-US" b="1" u="sng" dirty="0"/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El diagrama de flujo o flujograma o diagrama de actividades es la representación gráfica de un algoritmo o </a:t>
            </a:r>
            <a:r>
              <a:rPr lang="es-AR" sz="18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proceso.</a:t>
            </a:r>
          </a:p>
          <a:p>
            <a:pPr lvl="5"/>
            <a:endParaRPr lang="es-AR" sz="18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Para la creación de diagramas de flujo utilizaremos unos símbolos y normas de construcción determinados.</a:t>
            </a:r>
            <a:endParaRPr lang="es-AR" sz="18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8" name="Proceso alternativo 7"/>
          <p:cNvSpPr/>
          <p:nvPr/>
        </p:nvSpPr>
        <p:spPr>
          <a:xfrm>
            <a:off x="5881936" y="1007836"/>
            <a:ext cx="1530000" cy="54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sp>
        <p:nvSpPr>
          <p:cNvPr id="9" name="Proceso alternativo 8"/>
          <p:cNvSpPr/>
          <p:nvPr/>
        </p:nvSpPr>
        <p:spPr>
          <a:xfrm>
            <a:off x="5900480" y="6186123"/>
            <a:ext cx="1530000" cy="54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10" name="Proceso 9"/>
          <p:cNvSpPr/>
          <p:nvPr/>
        </p:nvSpPr>
        <p:spPr>
          <a:xfrm>
            <a:off x="5881936" y="1786651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Identifico la rueda pinchada</a:t>
            </a:r>
            <a:endParaRPr lang="es-AR" dirty="0"/>
          </a:p>
        </p:txBody>
      </p:sp>
      <p:sp>
        <p:nvSpPr>
          <p:cNvPr id="11" name="Decisión 10"/>
          <p:cNvSpPr/>
          <p:nvPr/>
        </p:nvSpPr>
        <p:spPr>
          <a:xfrm>
            <a:off x="6008021" y="2588491"/>
            <a:ext cx="1317907" cy="7782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 smtClean="0"/>
              <a:t>¿Tengo Repuesto?</a:t>
            </a:r>
            <a:endParaRPr lang="es-AR" sz="700" dirty="0"/>
          </a:p>
        </p:txBody>
      </p:sp>
      <p:sp>
        <p:nvSpPr>
          <p:cNvPr id="12" name="Proceso 11"/>
          <p:cNvSpPr/>
          <p:nvPr/>
        </p:nvSpPr>
        <p:spPr>
          <a:xfrm>
            <a:off x="8248997" y="2722278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Compro nuevo</a:t>
            </a:r>
            <a:endParaRPr lang="es-AR" dirty="0"/>
          </a:p>
        </p:txBody>
      </p:sp>
      <p:sp>
        <p:nvSpPr>
          <p:cNvPr id="13" name="Proceso 12"/>
          <p:cNvSpPr/>
          <p:nvPr/>
        </p:nvSpPr>
        <p:spPr>
          <a:xfrm>
            <a:off x="5881936" y="3614785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Reviso estado</a:t>
            </a:r>
            <a:endParaRPr lang="es-AR" dirty="0"/>
          </a:p>
        </p:txBody>
      </p:sp>
      <p:sp>
        <p:nvSpPr>
          <p:cNvPr id="14" name="Decisión 13"/>
          <p:cNvSpPr/>
          <p:nvPr/>
        </p:nvSpPr>
        <p:spPr>
          <a:xfrm>
            <a:off x="6015782" y="4371075"/>
            <a:ext cx="1317600" cy="777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¿Esta bueno?</a:t>
            </a:r>
            <a:endParaRPr lang="es-AR" dirty="0"/>
          </a:p>
        </p:txBody>
      </p:sp>
      <p:sp>
        <p:nvSpPr>
          <p:cNvPr id="15" name="Proceso 14"/>
          <p:cNvSpPr/>
          <p:nvPr/>
        </p:nvSpPr>
        <p:spPr>
          <a:xfrm>
            <a:off x="8272767" y="4482754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 llevo a reparar</a:t>
            </a:r>
            <a:endParaRPr lang="es-AR" dirty="0"/>
          </a:p>
        </p:txBody>
      </p:sp>
      <p:sp>
        <p:nvSpPr>
          <p:cNvPr id="16" name="Proceso 15"/>
          <p:cNvSpPr/>
          <p:nvPr/>
        </p:nvSpPr>
        <p:spPr>
          <a:xfrm>
            <a:off x="5899354" y="5356511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Cambio el neumático</a:t>
            </a:r>
            <a:endParaRPr lang="es-AR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672334" y="1568937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672334" y="2361417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672334" y="3389028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672334" y="4155383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672334" y="5113326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672334" y="5914515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325928" y="2977637"/>
            <a:ext cx="88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7369472" y="4755649"/>
            <a:ext cx="88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848850" y="3008143"/>
            <a:ext cx="109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0944225" y="3008143"/>
            <a:ext cx="0" cy="254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7639050" y="5543550"/>
            <a:ext cx="33051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9008580" y="5039818"/>
            <a:ext cx="4691" cy="50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/>
          <p:cNvSpPr txBox="1"/>
          <p:nvPr/>
        </p:nvSpPr>
        <p:spPr>
          <a:xfrm>
            <a:off x="7239977" y="27427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</a:t>
            </a:r>
            <a:endParaRPr lang="es-AR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239977" y="44953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</a:t>
            </a:r>
            <a:endParaRPr lang="es-A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396357" y="325802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</a:t>
            </a:r>
            <a:endParaRPr lang="es-AR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396357" y="505824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</a:t>
            </a:r>
            <a:endParaRPr lang="es-AR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5341034" y="1161484"/>
            <a:ext cx="0" cy="5247249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2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" name="Proceso alternativo 3"/>
          <p:cNvSpPr/>
          <p:nvPr/>
        </p:nvSpPr>
        <p:spPr>
          <a:xfrm>
            <a:off x="395537" y="1429869"/>
            <a:ext cx="1530000" cy="54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Datos 4"/>
          <p:cNvSpPr/>
          <p:nvPr/>
        </p:nvSpPr>
        <p:spPr>
          <a:xfrm>
            <a:off x="395537" y="2439803"/>
            <a:ext cx="1530000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Proceso 5"/>
          <p:cNvSpPr/>
          <p:nvPr/>
        </p:nvSpPr>
        <p:spPr>
          <a:xfrm>
            <a:off x="396988" y="3552828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Decisión 6"/>
          <p:cNvSpPr/>
          <p:nvPr/>
        </p:nvSpPr>
        <p:spPr>
          <a:xfrm>
            <a:off x="715397" y="4425023"/>
            <a:ext cx="914400" cy="54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165563" y="5500466"/>
            <a:ext cx="14068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echa derecha 9"/>
          <p:cNvSpPr/>
          <p:nvPr/>
        </p:nvSpPr>
        <p:spPr>
          <a:xfrm>
            <a:off x="2251821" y="1471562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 derecha 14"/>
          <p:cNvSpPr/>
          <p:nvPr/>
        </p:nvSpPr>
        <p:spPr>
          <a:xfrm>
            <a:off x="2251821" y="2470368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 derecha 15"/>
          <p:cNvSpPr/>
          <p:nvPr/>
        </p:nvSpPr>
        <p:spPr>
          <a:xfrm>
            <a:off x="2251821" y="3525445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derecha 16"/>
          <p:cNvSpPr/>
          <p:nvPr/>
        </p:nvSpPr>
        <p:spPr>
          <a:xfrm>
            <a:off x="2251821" y="4482048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echa derecha 17"/>
          <p:cNvSpPr/>
          <p:nvPr/>
        </p:nvSpPr>
        <p:spPr>
          <a:xfrm>
            <a:off x="2251821" y="5523057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2999141" y="154598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Terminal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999141" y="2530719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Captura y emisión de datos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99141" y="364206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Proceso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99141" y="4570534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Decisión Múltiple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999141" y="5597476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Flujo de datos</a:t>
            </a:r>
            <a:endParaRPr lang="es-AR" dirty="0"/>
          </a:p>
        </p:txBody>
      </p:sp>
      <p:sp>
        <p:nvSpPr>
          <p:cNvPr id="12" name="Conector 11"/>
          <p:cNvSpPr/>
          <p:nvPr/>
        </p:nvSpPr>
        <p:spPr>
          <a:xfrm>
            <a:off x="7469942" y="14668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Proceso predefinido 12"/>
          <p:cNvSpPr/>
          <p:nvPr/>
        </p:nvSpPr>
        <p:spPr>
          <a:xfrm>
            <a:off x="6933542" y="2433786"/>
            <a:ext cx="1530000" cy="540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 derecha 25"/>
          <p:cNvSpPr/>
          <p:nvPr/>
        </p:nvSpPr>
        <p:spPr>
          <a:xfrm>
            <a:off x="8688779" y="1486019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lecha derecha 26"/>
          <p:cNvSpPr/>
          <p:nvPr/>
        </p:nvSpPr>
        <p:spPr>
          <a:xfrm>
            <a:off x="8688779" y="2456689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9436099" y="1560437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Conector</a:t>
            </a:r>
            <a:endParaRPr lang="es-AR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436099" y="2517040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Módulo independiente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5950634" y="1223889"/>
            <a:ext cx="0" cy="5247249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" name="Documento 1"/>
          <p:cNvSpPr/>
          <p:nvPr/>
        </p:nvSpPr>
        <p:spPr>
          <a:xfrm>
            <a:off x="6933542" y="3416717"/>
            <a:ext cx="1530000" cy="1025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derecha 29"/>
          <p:cNvSpPr/>
          <p:nvPr/>
        </p:nvSpPr>
        <p:spPr>
          <a:xfrm>
            <a:off x="8688779" y="3548510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9436099" y="3608861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Salida de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84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err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Pseudo</a:t>
            </a: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-código.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3404" y="1347537"/>
            <a:ext cx="119026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El pseudocódigo es una forma de expresar los distintos pasos que va a realizar un programa, </a:t>
            </a:r>
            <a:endParaRPr lang="es-AR" sz="20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la forma más parecida a un lenguaje de programación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Su principal característica es la de representar </a:t>
            </a:r>
            <a:r>
              <a:rPr lang="es-A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un método que facilita la programación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y </a:t>
            </a:r>
            <a:endParaRPr lang="es-AR" sz="20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solución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del algoritmo del programa. También se caracteriza por ser una forma de representación, </a:t>
            </a:r>
            <a:endParaRPr lang="es-AR" sz="20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fácil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 utilizar y de manipular, que simplifica el paso del programa, al lenguaje de programación.</a:t>
            </a:r>
          </a:p>
        </p:txBody>
      </p:sp>
      <p:sp>
        <p:nvSpPr>
          <p:cNvPr id="31" name="Flecha a la derecha con bandas 30"/>
          <p:cNvSpPr/>
          <p:nvPr/>
        </p:nvSpPr>
        <p:spPr>
          <a:xfrm>
            <a:off x="8229600" y="4267199"/>
            <a:ext cx="2791326" cy="7379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PseudoCodigo.xlsx</a:t>
            </a:r>
            <a:endParaRPr lang="es-AR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260537" y="3775206"/>
            <a:ext cx="6785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*Calcular la superficie de un </a:t>
            </a:r>
            <a:r>
              <a:rPr lang="es-AR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rectángulo</a:t>
            </a:r>
            <a:endParaRPr lang="es-AR" sz="16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Inicio Proceso Rectángulo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Definir base, </a:t>
            </a:r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altura, superficie </a:t>
            </a:r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como entero;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"Introduce la base del rectángulo:";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Leer base;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"Introduce la altura del rectángulo:";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Leer altura;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superficie base * altura;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"La superficie </a:t>
            </a:r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es:’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superficie;</a:t>
            </a:r>
          </a:p>
          <a:p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Fin Proceso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8666601" y="4097922"/>
            <a:ext cx="16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Ver Archivo…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364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err="1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Pseudo</a:t>
            </a: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-código - Ejercicios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3404" y="1161484"/>
            <a:ext cx="11349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Ejercicio 1: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Desarrolle un algoritmo que permita el ingreso por pantalla de dos valores enteros</a:t>
            </a: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Y muestra de suma de ambos por pantalla:</a:t>
            </a:r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2593075"/>
            <a:ext cx="375134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Inicializar las variables A,B,C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Solicitar el ingreso de la variable 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Solicitar el ingreso de la variable </a:t>
            </a:r>
            <a:r>
              <a:rPr lang="es-AR" dirty="0" smtClean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Asignar a la variable C la suma de A + B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Mostrar resultado por pantalla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  <p:sp>
        <p:nvSpPr>
          <p:cNvPr id="12" name="Proceso alternativo 11"/>
          <p:cNvSpPr/>
          <p:nvPr/>
        </p:nvSpPr>
        <p:spPr>
          <a:xfrm>
            <a:off x="8241702" y="1527152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8692203" y="1870186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os 13"/>
          <p:cNvSpPr/>
          <p:nvPr/>
        </p:nvSpPr>
        <p:spPr>
          <a:xfrm>
            <a:off x="7901805" y="2109001"/>
            <a:ext cx="1530000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 A,B,C</a:t>
            </a:r>
            <a:endParaRPr lang="es-AR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8692203" y="2675404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os 15"/>
          <p:cNvSpPr/>
          <p:nvPr/>
        </p:nvSpPr>
        <p:spPr>
          <a:xfrm>
            <a:off x="7901805" y="2914219"/>
            <a:ext cx="1530000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Solicito ingreso A,B</a:t>
            </a:r>
            <a:endParaRPr lang="es-AR" sz="1200" dirty="0"/>
          </a:p>
        </p:txBody>
      </p:sp>
      <p:sp>
        <p:nvSpPr>
          <p:cNvPr id="17" name="Proceso 16"/>
          <p:cNvSpPr/>
          <p:nvPr/>
        </p:nvSpPr>
        <p:spPr>
          <a:xfrm>
            <a:off x="7927928" y="4483712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Asigno suma A+B a C</a:t>
            </a:r>
            <a:endParaRPr lang="es-AR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8692203" y="4203953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cumento 18"/>
          <p:cNvSpPr/>
          <p:nvPr/>
        </p:nvSpPr>
        <p:spPr>
          <a:xfrm>
            <a:off x="7927928" y="5280567"/>
            <a:ext cx="1530000" cy="1025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Mostrar resultado</a:t>
            </a:r>
            <a:endParaRPr lang="es-AR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8692203" y="5036467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24"/>
          <p:cNvSpPr/>
          <p:nvPr/>
        </p:nvSpPr>
        <p:spPr>
          <a:xfrm>
            <a:off x="7927928" y="3720153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Asigno suma A+B a C</a:t>
            </a:r>
            <a:endParaRPr lang="es-AR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692203" y="3481338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ceso alternativo 26"/>
          <p:cNvSpPr/>
          <p:nvPr/>
        </p:nvSpPr>
        <p:spPr>
          <a:xfrm>
            <a:off x="8255350" y="6453991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8692203" y="6223821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4681182" y="3481338"/>
            <a:ext cx="2238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err="1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Pseudo</a:t>
            </a: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-código - Ejercicios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3403" y="1161484"/>
            <a:ext cx="83618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Ejercicio 2:</a:t>
            </a:r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</a:t>
            </a:r>
            <a:r>
              <a:rPr lang="es-AR" sz="1600" dirty="0"/>
              <a:t>Dadas las siguientes 2 oraciones devolver como resultado, la primera todo </a:t>
            </a:r>
            <a:r>
              <a:rPr lang="es-AR" sz="1600" dirty="0" smtClean="0"/>
              <a:t>en minúscula </a:t>
            </a:r>
            <a:r>
              <a:rPr lang="es-AR" sz="1600" dirty="0"/>
              <a:t>la segunda todo en mayúscula </a:t>
            </a:r>
            <a:r>
              <a:rPr lang="es-AR" sz="1600" dirty="0" smtClean="0"/>
              <a:t>y además guardar y mostrar </a:t>
            </a:r>
            <a:r>
              <a:rPr lang="es-AR" sz="1600" dirty="0"/>
              <a:t>la cantidad de letras de cada </a:t>
            </a:r>
            <a:r>
              <a:rPr lang="es-AR" sz="1600" dirty="0" smtClean="0"/>
              <a:t>una.</a:t>
            </a:r>
          </a:p>
          <a:p>
            <a:pPr lvl="0"/>
            <a:endParaRPr lang="es-AR" sz="1600" dirty="0"/>
          </a:p>
          <a:p>
            <a:r>
              <a:rPr lang="es-AR" sz="1600" dirty="0" smtClean="0"/>
              <a:t>Oración 1  "LA </a:t>
            </a:r>
            <a:r>
              <a:rPr lang="es-AR" sz="1600" dirty="0"/>
              <a:t>CASA EN EL BOSQUE ESTA HECHA";</a:t>
            </a:r>
          </a:p>
          <a:p>
            <a:r>
              <a:rPr lang="es-AR" sz="1600" dirty="0" smtClean="0"/>
              <a:t>Oración 2  "de </a:t>
            </a:r>
            <a:r>
              <a:rPr lang="es-AR" sz="1600" dirty="0"/>
              <a:t>madera de pino y nogal rojo";</a:t>
            </a:r>
          </a:p>
          <a:p>
            <a:pPr lvl="0"/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60537" y="3038921"/>
            <a:ext cx="6290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Inicializar las variables Oracion1,</a:t>
            </a:r>
            <a:r>
              <a:rPr lang="es-AR" dirty="0"/>
              <a:t> </a:t>
            </a:r>
            <a:r>
              <a:rPr lang="es-AR" dirty="0" smtClean="0"/>
              <a:t>Oracion2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Inicializo las variables valor1,valor2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Asigno a Oracion1 </a:t>
            </a:r>
            <a:r>
              <a:rPr lang="es-AR" dirty="0"/>
              <a:t>"LA CASA EN EL BOSQUE ESTA </a:t>
            </a:r>
            <a:r>
              <a:rPr lang="es-AR" dirty="0" smtClean="0"/>
              <a:t>HECHA“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Asigno a </a:t>
            </a:r>
            <a:r>
              <a:rPr lang="es-AR" dirty="0" smtClean="0"/>
              <a:t>Oracion2 "</a:t>
            </a:r>
            <a:r>
              <a:rPr lang="es-AR" dirty="0"/>
              <a:t> de madera de pino y nogal rojo</a:t>
            </a:r>
            <a:r>
              <a:rPr lang="es-AR" dirty="0" smtClean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Cambio el valor de oracion1,oracion2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Calculo y asigno a las variables la cantidad de letras de cada oración.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Muestro por pantalla las 2 oraciones.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Muestro por pantalla la cantidad de letras de las 2 oraciones.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  <p:sp>
        <p:nvSpPr>
          <p:cNvPr id="12" name="Proceso alternativo 11"/>
          <p:cNvSpPr/>
          <p:nvPr/>
        </p:nvSpPr>
        <p:spPr>
          <a:xfrm>
            <a:off x="9774640" y="1002484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0225141" y="1345518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os 13"/>
          <p:cNvSpPr/>
          <p:nvPr/>
        </p:nvSpPr>
        <p:spPr>
          <a:xfrm>
            <a:off x="8899790" y="1524511"/>
            <a:ext cx="2661314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Inicio y asignación Oracion1,Oracion2</a:t>
            </a:r>
            <a:endParaRPr lang="es-AR" sz="1200" dirty="0"/>
          </a:p>
        </p:txBody>
      </p:sp>
      <p:sp>
        <p:nvSpPr>
          <p:cNvPr id="19" name="Documento 18"/>
          <p:cNvSpPr/>
          <p:nvPr/>
        </p:nvSpPr>
        <p:spPr>
          <a:xfrm>
            <a:off x="9648013" y="4469609"/>
            <a:ext cx="1154255" cy="7733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Mostrar Oraciones</a:t>
            </a:r>
            <a:endParaRPr lang="es-AR" dirty="0"/>
          </a:p>
        </p:txBody>
      </p:sp>
      <p:sp>
        <p:nvSpPr>
          <p:cNvPr id="25" name="Proceso 24"/>
          <p:cNvSpPr/>
          <p:nvPr/>
        </p:nvSpPr>
        <p:spPr>
          <a:xfrm>
            <a:off x="9463016" y="2992733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Cambio el valor de Oracion1, Oracion2</a:t>
            </a:r>
            <a:endParaRPr lang="es-AR" sz="1200" dirty="0"/>
          </a:p>
        </p:txBody>
      </p:sp>
      <p:sp>
        <p:nvSpPr>
          <p:cNvPr id="27" name="Proceso alternativo 26"/>
          <p:cNvSpPr/>
          <p:nvPr/>
        </p:nvSpPr>
        <p:spPr>
          <a:xfrm>
            <a:off x="9782019" y="6344249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10218872" y="6114079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5872947" y="3994408"/>
            <a:ext cx="1087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os 22"/>
          <p:cNvSpPr/>
          <p:nvPr/>
        </p:nvSpPr>
        <p:spPr>
          <a:xfrm>
            <a:off x="9063566" y="2245930"/>
            <a:ext cx="2337909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Inicio  valor1, valor2</a:t>
            </a:r>
            <a:endParaRPr lang="es-AR" sz="1050" dirty="0"/>
          </a:p>
        </p:txBody>
      </p:sp>
      <p:sp>
        <p:nvSpPr>
          <p:cNvPr id="24" name="Proceso 23"/>
          <p:cNvSpPr/>
          <p:nvPr/>
        </p:nvSpPr>
        <p:spPr>
          <a:xfrm>
            <a:off x="9471562" y="3709052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Calculo cantidad de letras</a:t>
            </a:r>
            <a:endParaRPr lang="es-AR" sz="1200" dirty="0"/>
          </a:p>
        </p:txBody>
      </p:sp>
      <p:sp>
        <p:nvSpPr>
          <p:cNvPr id="30" name="Documento 29"/>
          <p:cNvSpPr/>
          <p:nvPr/>
        </p:nvSpPr>
        <p:spPr>
          <a:xfrm>
            <a:off x="9648013" y="5406929"/>
            <a:ext cx="1154255" cy="7733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Mostrar </a:t>
            </a:r>
            <a:r>
              <a:rPr lang="es-AR" dirty="0" err="1" smtClean="0"/>
              <a:t>Cant</a:t>
            </a:r>
            <a:r>
              <a:rPr lang="es-AR" dirty="0" smtClean="0"/>
              <a:t>. Letras</a:t>
            </a:r>
            <a:endParaRPr lang="es-AR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10225141" y="2080457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0225141" y="2806849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10225141" y="3541787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0225141" y="4276725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10225141" y="5259491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421</Words>
  <Application>Microsoft Office PowerPoint</Application>
  <PresentationFormat>Personalizado</PresentationFormat>
  <Paragraphs>100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Raleway</vt:lpstr>
      <vt:lpstr>Raleway Thin</vt:lpstr>
      <vt:lpstr>Calibri</vt:lpstr>
      <vt:lpstr>Tema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66</cp:revision>
  <dcterms:modified xsi:type="dcterms:W3CDTF">2021-03-30T09:26:06Z</dcterms:modified>
</cp:coreProperties>
</file>