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1" r:id="rId4"/>
    <p:sldId id="279" r:id="rId5"/>
    <p:sldId id="280" r:id="rId6"/>
    <p:sldId id="281" r:id="rId7"/>
    <p:sldId id="282" r:id="rId8"/>
    <p:sldId id="283" r:id="rId9"/>
    <p:sldId id="284" r:id="rId10"/>
    <p:sldId id="278" r:id="rId11"/>
  </p:sldIdLst>
  <p:sldSz cx="12188825" cy="6858000"/>
  <p:notesSz cx="6858000" cy="9144000"/>
  <p:embeddedFontLs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aleway Thin" panose="020B060402020202020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30">
          <p15:clr>
            <a:srgbClr val="000000"/>
          </p15:clr>
        </p15:guide>
        <p15:guide id="2" orient="horz" pos="937">
          <p15:clr>
            <a:srgbClr val="000000"/>
          </p15:clr>
        </p15:guide>
        <p15:guide id="3" pos="595">
          <p15:clr>
            <a:srgbClr val="000000"/>
          </p15:clr>
        </p15:guide>
        <p15:guide id="4" pos="144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4AEB7-423E-44DE-9A2F-C7F727C37A55}">
  <a:tblStyle styleId="{8B44AEB7-423E-44DE-9A2F-C7F727C37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CBE1D5-BC1E-42D5-854A-E460BC1353F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F44693A-5618-4DA5-A12C-62726CBEAAC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228"/>
      </p:cViewPr>
      <p:guideLst>
        <p:guide orient="horz" pos="3530"/>
        <p:guide orient="horz" pos="937"/>
        <p:guide pos="595"/>
        <p:guide pos="1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31FF2-F9C3-4FB8-A6FC-4C5B1AB89D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992E4DB-F87C-4950-9784-DC13AD4DAC77}">
      <dgm:prSet phldrT="[Texto]" custT="1"/>
      <dgm:spPr/>
      <dgm:t>
        <a:bodyPr/>
        <a:lstStyle/>
        <a:p>
          <a:r>
            <a:rPr lang="es-AR" sz="2400" b="1" i="0" u="none" strike="noStrike" cap="none" dirty="0" smtClean="0">
              <a:solidFill>
                <a:schemeClr val="bg1"/>
              </a:solidFill>
              <a:latin typeface="Raleway"/>
              <a:ea typeface="Raleway"/>
              <a:cs typeface="Raleway"/>
              <a:sym typeface="Arial"/>
            </a:rPr>
            <a:t>&amp;&amp;</a:t>
          </a:r>
          <a:endParaRPr lang="es-AR" sz="1600" b="1" i="0" u="none" strike="noStrike" cap="none" dirty="0">
            <a:solidFill>
              <a:schemeClr val="bg1"/>
            </a:solidFill>
            <a:latin typeface="Raleway"/>
            <a:ea typeface="Raleway"/>
            <a:cs typeface="Raleway"/>
            <a:sym typeface="Arial"/>
          </a:endParaRPr>
        </a:p>
      </dgm:t>
    </dgm:pt>
    <dgm:pt modelId="{D99709C1-C310-4AD3-BD5D-020C33AADEC0}" type="parTrans" cxnId="{342AA356-C339-4CD9-BF72-FE8B86A9FA5A}">
      <dgm:prSet/>
      <dgm:spPr/>
      <dgm:t>
        <a:bodyPr/>
        <a:lstStyle/>
        <a:p>
          <a:endParaRPr lang="es-AR"/>
        </a:p>
      </dgm:t>
    </dgm:pt>
    <dgm:pt modelId="{BDB01EFB-D5A3-40C8-BF2E-9832BAD6F49A}" type="sibTrans" cxnId="{342AA356-C339-4CD9-BF72-FE8B86A9FA5A}">
      <dgm:prSet/>
      <dgm:spPr/>
      <dgm:t>
        <a:bodyPr/>
        <a:lstStyle/>
        <a:p>
          <a:endParaRPr lang="es-AR"/>
        </a:p>
      </dgm:t>
    </dgm:pt>
    <dgm:pt modelId="{06CFD440-BF21-4020-B83D-B019165617D9}">
      <dgm:prSet phldrT="[Texto]" custT="1"/>
      <dgm:spPr/>
      <dgm:t>
        <a:bodyPr/>
        <a:lstStyle/>
        <a:p>
          <a:r>
            <a:rPr lang="es-AR" sz="2000" b="0" i="0" u="none" strike="noStrike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rPr>
            <a:t>Y – Se cumplen todas las condiciones</a:t>
          </a:r>
          <a:endParaRPr lang="es-AR" sz="2000" b="0" i="0" u="none" strike="noStrike" cap="none" dirty="0">
            <a:solidFill>
              <a:schemeClr val="tx1">
                <a:lumMod val="95000"/>
                <a:lumOff val="5000"/>
              </a:schemeClr>
            </a:solidFill>
            <a:latin typeface="Raleway"/>
            <a:ea typeface="Raleway"/>
            <a:cs typeface="Raleway"/>
          </a:endParaRPr>
        </a:p>
      </dgm:t>
    </dgm:pt>
    <dgm:pt modelId="{9C4FA517-A21E-461B-B5F7-8FEF9241F37D}" type="parTrans" cxnId="{427B368E-D08B-4629-A167-F00CEC29509A}">
      <dgm:prSet/>
      <dgm:spPr/>
      <dgm:t>
        <a:bodyPr/>
        <a:lstStyle/>
        <a:p>
          <a:endParaRPr lang="es-AR"/>
        </a:p>
      </dgm:t>
    </dgm:pt>
    <dgm:pt modelId="{B865F12A-6810-45FC-B715-41B09BC40BA5}" type="sibTrans" cxnId="{427B368E-D08B-4629-A167-F00CEC29509A}">
      <dgm:prSet/>
      <dgm:spPr/>
      <dgm:t>
        <a:bodyPr/>
        <a:lstStyle/>
        <a:p>
          <a:endParaRPr lang="es-AR"/>
        </a:p>
      </dgm:t>
    </dgm:pt>
    <dgm:pt modelId="{3E0A76C1-BF99-4578-B01B-1865868BDDB2}">
      <dgm:prSet phldrT="[Texto]"/>
      <dgm:spPr/>
      <dgm:t>
        <a:bodyPr/>
        <a:lstStyle/>
        <a:p>
          <a:r>
            <a:rPr lang="es-AR" dirty="0" smtClean="0"/>
            <a:t>||</a:t>
          </a:r>
          <a:endParaRPr lang="es-AR" dirty="0"/>
        </a:p>
      </dgm:t>
    </dgm:pt>
    <dgm:pt modelId="{022E94B5-7AED-43B2-B5E5-E03F689025FC}" type="parTrans" cxnId="{0F0DC10F-682A-4614-BBD2-55BBFFA26591}">
      <dgm:prSet/>
      <dgm:spPr/>
      <dgm:t>
        <a:bodyPr/>
        <a:lstStyle/>
        <a:p>
          <a:endParaRPr lang="es-AR"/>
        </a:p>
      </dgm:t>
    </dgm:pt>
    <dgm:pt modelId="{9675F25F-D1BC-418D-96F9-C2C2ED130A25}" type="sibTrans" cxnId="{0F0DC10F-682A-4614-BBD2-55BBFFA26591}">
      <dgm:prSet/>
      <dgm:spPr/>
      <dgm:t>
        <a:bodyPr/>
        <a:lstStyle/>
        <a:p>
          <a:endParaRPr lang="es-AR"/>
        </a:p>
      </dgm:t>
    </dgm:pt>
    <dgm:pt modelId="{9C4C4F58-1F03-43AC-8D97-3019BD709A88}">
      <dgm:prSet phldrT="[Texto]" custT="1"/>
      <dgm:spPr/>
      <dgm:t>
        <a:bodyPr/>
        <a:lstStyle/>
        <a:p>
          <a:r>
            <a:rPr lang="es-AR" sz="2000" b="0" i="0" u="none" strike="noStrike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rPr>
            <a:t>O – Se cumple 1 de varias condiciones</a:t>
          </a:r>
          <a:endParaRPr lang="es-AR" sz="2000" b="0" i="0" u="none" strike="noStrike" cap="none" dirty="0">
            <a:solidFill>
              <a:schemeClr val="tx1">
                <a:lumMod val="95000"/>
                <a:lumOff val="5000"/>
              </a:schemeClr>
            </a:solidFill>
            <a:latin typeface="Raleway"/>
            <a:ea typeface="Raleway"/>
            <a:cs typeface="Raleway"/>
          </a:endParaRPr>
        </a:p>
      </dgm:t>
    </dgm:pt>
    <dgm:pt modelId="{C7575112-CAE3-4CC3-A3C7-B2A67A2A6F0D}" type="parTrans" cxnId="{56E0545A-837E-4CA4-8C28-931DC977FCC1}">
      <dgm:prSet/>
      <dgm:spPr/>
      <dgm:t>
        <a:bodyPr/>
        <a:lstStyle/>
        <a:p>
          <a:endParaRPr lang="es-AR"/>
        </a:p>
      </dgm:t>
    </dgm:pt>
    <dgm:pt modelId="{A8D754FD-97EA-4D42-9B0C-684F78CF94B5}" type="sibTrans" cxnId="{56E0545A-837E-4CA4-8C28-931DC977FCC1}">
      <dgm:prSet/>
      <dgm:spPr/>
      <dgm:t>
        <a:bodyPr/>
        <a:lstStyle/>
        <a:p>
          <a:endParaRPr lang="es-AR"/>
        </a:p>
      </dgm:t>
    </dgm:pt>
    <dgm:pt modelId="{F7B67617-A4BA-4734-A3DE-413E99E34952}">
      <dgm:prSet phldrT="[Texto]"/>
      <dgm:spPr/>
      <dgm:t>
        <a:bodyPr/>
        <a:lstStyle/>
        <a:p>
          <a:r>
            <a:rPr lang="es-AR" dirty="0" smtClean="0"/>
            <a:t>!</a:t>
          </a:r>
          <a:endParaRPr lang="es-AR" dirty="0"/>
        </a:p>
      </dgm:t>
    </dgm:pt>
    <dgm:pt modelId="{A92012E9-B90D-4179-898C-D13076DAF2B8}" type="parTrans" cxnId="{4D198442-7E1E-475F-B3C1-BB2E664EDD76}">
      <dgm:prSet/>
      <dgm:spPr/>
      <dgm:t>
        <a:bodyPr/>
        <a:lstStyle/>
        <a:p>
          <a:endParaRPr lang="es-AR"/>
        </a:p>
      </dgm:t>
    </dgm:pt>
    <dgm:pt modelId="{FDC81971-F666-4499-ACBC-3280967D5E71}" type="sibTrans" cxnId="{4D198442-7E1E-475F-B3C1-BB2E664EDD76}">
      <dgm:prSet/>
      <dgm:spPr/>
      <dgm:t>
        <a:bodyPr/>
        <a:lstStyle/>
        <a:p>
          <a:endParaRPr lang="es-AR"/>
        </a:p>
      </dgm:t>
    </dgm:pt>
    <dgm:pt modelId="{3B41CE53-B313-4C2B-9A0A-8E6D14FE25EE}">
      <dgm:prSet phldrT="[Texto]" custT="1"/>
      <dgm:spPr/>
      <dgm:t>
        <a:bodyPr/>
        <a:lstStyle/>
        <a:p>
          <a:r>
            <a:rPr lang="es-AR" sz="2000" b="0" i="0" u="none" strike="noStrike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rPr>
            <a:t>Se niega la condición</a:t>
          </a:r>
          <a:endParaRPr lang="es-AR" sz="2000" b="0" i="0" u="none" strike="noStrike" cap="none" dirty="0">
            <a:solidFill>
              <a:schemeClr val="tx1">
                <a:lumMod val="95000"/>
                <a:lumOff val="5000"/>
              </a:schemeClr>
            </a:solidFill>
            <a:latin typeface="Raleway"/>
            <a:ea typeface="Raleway"/>
            <a:cs typeface="Raleway"/>
          </a:endParaRPr>
        </a:p>
      </dgm:t>
    </dgm:pt>
    <dgm:pt modelId="{01CC2A03-9406-4C05-A56C-1CC3B246B55E}" type="parTrans" cxnId="{CDA3D1AC-D5B2-4878-BE95-795EF57C4B18}">
      <dgm:prSet/>
      <dgm:spPr/>
      <dgm:t>
        <a:bodyPr/>
        <a:lstStyle/>
        <a:p>
          <a:endParaRPr lang="es-AR"/>
        </a:p>
      </dgm:t>
    </dgm:pt>
    <dgm:pt modelId="{45A78B16-AE45-411A-A320-DC19A958E44D}" type="sibTrans" cxnId="{CDA3D1AC-D5B2-4878-BE95-795EF57C4B18}">
      <dgm:prSet/>
      <dgm:spPr/>
      <dgm:t>
        <a:bodyPr/>
        <a:lstStyle/>
        <a:p>
          <a:endParaRPr lang="es-AR"/>
        </a:p>
      </dgm:t>
    </dgm:pt>
    <dgm:pt modelId="{327C63DE-C4F4-412F-B417-1F7A70642B8D}" type="pres">
      <dgm:prSet presAssocID="{22031FF2-F9C3-4FB8-A6FC-4C5B1AB89D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7385157-BFD0-42E5-98CD-204927513325}" type="pres">
      <dgm:prSet presAssocID="{8992E4DB-F87C-4950-9784-DC13AD4DAC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9D3728F-4F3D-49D8-8FD7-D11A0A0DDEB8}" type="pres">
      <dgm:prSet presAssocID="{8992E4DB-F87C-4950-9784-DC13AD4DAC7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F5F99A8-D75B-465E-8233-8A82ED2B3DE3}" type="pres">
      <dgm:prSet presAssocID="{3E0A76C1-BF99-4578-B01B-1865868BDDB2}" presName="parentText" presStyleLbl="node1" presStyleIdx="1" presStyleCnt="3" custLinFactNeighborX="10763" custLinFactNeighborY="227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FC5A686-23CB-4140-B6D9-7DD624709AE1}" type="pres">
      <dgm:prSet presAssocID="{3E0A76C1-BF99-4578-B01B-1865868BDDB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01A3C64-D489-489D-A0E2-DE7F1BB2E2C7}" type="pres">
      <dgm:prSet presAssocID="{F7B67617-A4BA-4734-A3DE-413E99E3495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EFE208D-5F70-4FCF-8D18-7AD1ED2837F3}" type="pres">
      <dgm:prSet presAssocID="{F7B67617-A4BA-4734-A3DE-413E99E34952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BAAB03-396D-4DEA-A2C2-32A550E534AE}" type="presOf" srcId="{3B41CE53-B313-4C2B-9A0A-8E6D14FE25EE}" destId="{AEFE208D-5F70-4FCF-8D18-7AD1ED2837F3}" srcOrd="0" destOrd="0" presId="urn:microsoft.com/office/officeart/2005/8/layout/vList2"/>
    <dgm:cxn modelId="{56E0545A-837E-4CA4-8C28-931DC977FCC1}" srcId="{3E0A76C1-BF99-4578-B01B-1865868BDDB2}" destId="{9C4C4F58-1F03-43AC-8D97-3019BD709A88}" srcOrd="0" destOrd="0" parTransId="{C7575112-CAE3-4CC3-A3C7-B2A67A2A6F0D}" sibTransId="{A8D754FD-97EA-4D42-9B0C-684F78CF94B5}"/>
    <dgm:cxn modelId="{427B368E-D08B-4629-A167-F00CEC29509A}" srcId="{8992E4DB-F87C-4950-9784-DC13AD4DAC77}" destId="{06CFD440-BF21-4020-B83D-B019165617D9}" srcOrd="0" destOrd="0" parTransId="{9C4FA517-A21E-461B-B5F7-8FEF9241F37D}" sibTransId="{B865F12A-6810-45FC-B715-41B09BC40BA5}"/>
    <dgm:cxn modelId="{4D198442-7E1E-475F-B3C1-BB2E664EDD76}" srcId="{22031FF2-F9C3-4FB8-A6FC-4C5B1AB89D05}" destId="{F7B67617-A4BA-4734-A3DE-413E99E34952}" srcOrd="2" destOrd="0" parTransId="{A92012E9-B90D-4179-898C-D13076DAF2B8}" sibTransId="{FDC81971-F666-4499-ACBC-3280967D5E71}"/>
    <dgm:cxn modelId="{716FC587-DDF1-422B-B963-BAB119387024}" type="presOf" srcId="{9C4C4F58-1F03-43AC-8D97-3019BD709A88}" destId="{CFC5A686-23CB-4140-B6D9-7DD624709AE1}" srcOrd="0" destOrd="0" presId="urn:microsoft.com/office/officeart/2005/8/layout/vList2"/>
    <dgm:cxn modelId="{72B970A1-260F-4F94-913E-465766E67D95}" type="presOf" srcId="{22031FF2-F9C3-4FB8-A6FC-4C5B1AB89D05}" destId="{327C63DE-C4F4-412F-B417-1F7A70642B8D}" srcOrd="0" destOrd="0" presId="urn:microsoft.com/office/officeart/2005/8/layout/vList2"/>
    <dgm:cxn modelId="{62CBEEC8-BF27-498F-B155-24719B39BD64}" type="presOf" srcId="{06CFD440-BF21-4020-B83D-B019165617D9}" destId="{29D3728F-4F3D-49D8-8FD7-D11A0A0DDEB8}" srcOrd="0" destOrd="0" presId="urn:microsoft.com/office/officeart/2005/8/layout/vList2"/>
    <dgm:cxn modelId="{F765C046-C5AC-477B-ABFF-C14650A7831A}" type="presOf" srcId="{3E0A76C1-BF99-4578-B01B-1865868BDDB2}" destId="{7F5F99A8-D75B-465E-8233-8A82ED2B3DE3}" srcOrd="0" destOrd="0" presId="urn:microsoft.com/office/officeart/2005/8/layout/vList2"/>
    <dgm:cxn modelId="{0F0DC10F-682A-4614-BBD2-55BBFFA26591}" srcId="{22031FF2-F9C3-4FB8-A6FC-4C5B1AB89D05}" destId="{3E0A76C1-BF99-4578-B01B-1865868BDDB2}" srcOrd="1" destOrd="0" parTransId="{022E94B5-7AED-43B2-B5E5-E03F689025FC}" sibTransId="{9675F25F-D1BC-418D-96F9-C2C2ED130A25}"/>
    <dgm:cxn modelId="{CDA3D1AC-D5B2-4878-BE95-795EF57C4B18}" srcId="{F7B67617-A4BA-4734-A3DE-413E99E34952}" destId="{3B41CE53-B313-4C2B-9A0A-8E6D14FE25EE}" srcOrd="0" destOrd="0" parTransId="{01CC2A03-9406-4C05-A56C-1CC3B246B55E}" sibTransId="{45A78B16-AE45-411A-A320-DC19A958E44D}"/>
    <dgm:cxn modelId="{9133B07D-A067-44F5-A995-58BAA15375D0}" type="presOf" srcId="{F7B67617-A4BA-4734-A3DE-413E99E34952}" destId="{E01A3C64-D489-489D-A0E2-DE7F1BB2E2C7}" srcOrd="0" destOrd="0" presId="urn:microsoft.com/office/officeart/2005/8/layout/vList2"/>
    <dgm:cxn modelId="{342AA356-C339-4CD9-BF72-FE8B86A9FA5A}" srcId="{22031FF2-F9C3-4FB8-A6FC-4C5B1AB89D05}" destId="{8992E4DB-F87C-4950-9784-DC13AD4DAC77}" srcOrd="0" destOrd="0" parTransId="{D99709C1-C310-4AD3-BD5D-020C33AADEC0}" sibTransId="{BDB01EFB-D5A3-40C8-BF2E-9832BAD6F49A}"/>
    <dgm:cxn modelId="{4A97B65B-F2D3-4B5F-A399-ECF69FE1F948}" type="presOf" srcId="{8992E4DB-F87C-4950-9784-DC13AD4DAC77}" destId="{D7385157-BFD0-42E5-98CD-204927513325}" srcOrd="0" destOrd="0" presId="urn:microsoft.com/office/officeart/2005/8/layout/vList2"/>
    <dgm:cxn modelId="{47D02F31-D4ED-4ED8-8A47-F30C4E1C8695}" type="presParOf" srcId="{327C63DE-C4F4-412F-B417-1F7A70642B8D}" destId="{D7385157-BFD0-42E5-98CD-204927513325}" srcOrd="0" destOrd="0" presId="urn:microsoft.com/office/officeart/2005/8/layout/vList2"/>
    <dgm:cxn modelId="{4D06674F-7200-4C70-B082-5A0C9F706D08}" type="presParOf" srcId="{327C63DE-C4F4-412F-B417-1F7A70642B8D}" destId="{29D3728F-4F3D-49D8-8FD7-D11A0A0DDEB8}" srcOrd="1" destOrd="0" presId="urn:microsoft.com/office/officeart/2005/8/layout/vList2"/>
    <dgm:cxn modelId="{CABA0140-D769-4CC3-AD3E-48E1D6FA45B0}" type="presParOf" srcId="{327C63DE-C4F4-412F-B417-1F7A70642B8D}" destId="{7F5F99A8-D75B-465E-8233-8A82ED2B3DE3}" srcOrd="2" destOrd="0" presId="urn:microsoft.com/office/officeart/2005/8/layout/vList2"/>
    <dgm:cxn modelId="{B84A4686-B213-4A5B-A8F4-74F866DF5BB7}" type="presParOf" srcId="{327C63DE-C4F4-412F-B417-1F7A70642B8D}" destId="{CFC5A686-23CB-4140-B6D9-7DD624709AE1}" srcOrd="3" destOrd="0" presId="urn:microsoft.com/office/officeart/2005/8/layout/vList2"/>
    <dgm:cxn modelId="{76CC3EE9-66F0-4520-970C-088383C92739}" type="presParOf" srcId="{327C63DE-C4F4-412F-B417-1F7A70642B8D}" destId="{E01A3C64-D489-489D-A0E2-DE7F1BB2E2C7}" srcOrd="4" destOrd="0" presId="urn:microsoft.com/office/officeart/2005/8/layout/vList2"/>
    <dgm:cxn modelId="{E010B782-8955-4C5B-B23F-019112860361}" type="presParOf" srcId="{327C63DE-C4F4-412F-B417-1F7A70642B8D}" destId="{AEFE208D-5F70-4FCF-8D18-7AD1ED2837F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5157-BFD0-42E5-98CD-204927513325}">
      <dsp:nvSpPr>
        <dsp:cNvPr id="0" name=""/>
        <dsp:cNvSpPr/>
      </dsp:nvSpPr>
      <dsp:spPr>
        <a:xfrm>
          <a:off x="0" y="19501"/>
          <a:ext cx="5812743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i="0" u="none" strike="noStrike" kern="1200" cap="none" dirty="0" smtClean="0">
              <a:solidFill>
                <a:schemeClr val="bg1"/>
              </a:solidFill>
              <a:latin typeface="Raleway"/>
              <a:ea typeface="Raleway"/>
              <a:cs typeface="Raleway"/>
              <a:sym typeface="Arial"/>
            </a:rPr>
            <a:t>&amp;&amp;</a:t>
          </a:r>
          <a:endParaRPr lang="es-AR" sz="1600" b="1" i="0" u="none" strike="noStrike" kern="1200" cap="none" dirty="0">
            <a:solidFill>
              <a:schemeClr val="bg1"/>
            </a:solidFill>
            <a:latin typeface="Raleway"/>
            <a:ea typeface="Raleway"/>
            <a:cs typeface="Raleway"/>
            <a:sym typeface="Arial"/>
          </a:endParaRPr>
        </a:p>
      </dsp:txBody>
      <dsp:txXfrm>
        <a:off x="36553" y="56054"/>
        <a:ext cx="5739637" cy="675694"/>
      </dsp:txXfrm>
    </dsp:sp>
    <dsp:sp modelId="{29D3728F-4F3D-49D8-8FD7-D11A0A0DDEB8}">
      <dsp:nvSpPr>
        <dsp:cNvPr id="0" name=""/>
        <dsp:cNvSpPr/>
      </dsp:nvSpPr>
      <dsp:spPr>
        <a:xfrm>
          <a:off x="0" y="768301"/>
          <a:ext cx="581274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5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b="0" i="0" u="none" strike="noStrike" kern="12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rPr>
            <a:t>Y – Se cumplen todas las condiciones</a:t>
          </a:r>
          <a:endParaRPr lang="es-AR" sz="2000" b="0" i="0" u="none" strike="noStrike" kern="1200" cap="none" dirty="0">
            <a:solidFill>
              <a:schemeClr val="tx1">
                <a:lumMod val="95000"/>
                <a:lumOff val="5000"/>
              </a:schemeClr>
            </a:solidFill>
            <a:latin typeface="Raleway"/>
            <a:ea typeface="Raleway"/>
            <a:cs typeface="Raleway"/>
          </a:endParaRPr>
        </a:p>
      </dsp:txBody>
      <dsp:txXfrm>
        <a:off x="0" y="768301"/>
        <a:ext cx="5812743" cy="529920"/>
      </dsp:txXfrm>
    </dsp:sp>
    <dsp:sp modelId="{7F5F99A8-D75B-465E-8233-8A82ED2B3DE3}">
      <dsp:nvSpPr>
        <dsp:cNvPr id="0" name=""/>
        <dsp:cNvSpPr/>
      </dsp:nvSpPr>
      <dsp:spPr>
        <a:xfrm>
          <a:off x="0" y="1310255"/>
          <a:ext cx="5812743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||</a:t>
          </a:r>
          <a:endParaRPr lang="es-AR" sz="3200" kern="1200" dirty="0"/>
        </a:p>
      </dsp:txBody>
      <dsp:txXfrm>
        <a:off x="36553" y="1346808"/>
        <a:ext cx="5739637" cy="675694"/>
      </dsp:txXfrm>
    </dsp:sp>
    <dsp:sp modelId="{CFC5A686-23CB-4140-B6D9-7DD624709AE1}">
      <dsp:nvSpPr>
        <dsp:cNvPr id="0" name=""/>
        <dsp:cNvSpPr/>
      </dsp:nvSpPr>
      <dsp:spPr>
        <a:xfrm>
          <a:off x="0" y="2047021"/>
          <a:ext cx="581274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5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b="0" i="0" u="none" strike="noStrike" kern="12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rPr>
            <a:t>O – Se cumple 1 de varias condiciones</a:t>
          </a:r>
          <a:endParaRPr lang="es-AR" sz="2000" b="0" i="0" u="none" strike="noStrike" kern="1200" cap="none" dirty="0">
            <a:solidFill>
              <a:schemeClr val="tx1">
                <a:lumMod val="95000"/>
                <a:lumOff val="5000"/>
              </a:schemeClr>
            </a:solidFill>
            <a:latin typeface="Raleway"/>
            <a:ea typeface="Raleway"/>
            <a:cs typeface="Raleway"/>
          </a:endParaRPr>
        </a:p>
      </dsp:txBody>
      <dsp:txXfrm>
        <a:off x="0" y="2047021"/>
        <a:ext cx="5812743" cy="529920"/>
      </dsp:txXfrm>
    </dsp:sp>
    <dsp:sp modelId="{E01A3C64-D489-489D-A0E2-DE7F1BB2E2C7}">
      <dsp:nvSpPr>
        <dsp:cNvPr id="0" name=""/>
        <dsp:cNvSpPr/>
      </dsp:nvSpPr>
      <dsp:spPr>
        <a:xfrm>
          <a:off x="0" y="2576941"/>
          <a:ext cx="5812743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!</a:t>
          </a:r>
          <a:endParaRPr lang="es-AR" sz="3200" kern="1200" dirty="0"/>
        </a:p>
      </dsp:txBody>
      <dsp:txXfrm>
        <a:off x="36553" y="2613494"/>
        <a:ext cx="5739637" cy="675694"/>
      </dsp:txXfrm>
    </dsp:sp>
    <dsp:sp modelId="{AEFE208D-5F70-4FCF-8D18-7AD1ED2837F3}">
      <dsp:nvSpPr>
        <dsp:cNvPr id="0" name=""/>
        <dsp:cNvSpPr/>
      </dsp:nvSpPr>
      <dsp:spPr>
        <a:xfrm>
          <a:off x="0" y="3325741"/>
          <a:ext cx="581274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5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b="0" i="0" u="none" strike="noStrike" kern="12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rPr>
            <a:t>Se niega la condición</a:t>
          </a:r>
          <a:endParaRPr lang="es-AR" sz="2000" b="0" i="0" u="none" strike="noStrike" kern="1200" cap="none" dirty="0">
            <a:solidFill>
              <a:schemeClr val="tx1">
                <a:lumMod val="95000"/>
                <a:lumOff val="5000"/>
              </a:schemeClr>
            </a:solidFill>
            <a:latin typeface="Raleway"/>
            <a:ea typeface="Raleway"/>
            <a:cs typeface="Raleway"/>
          </a:endParaRPr>
        </a:p>
      </dsp:txBody>
      <dsp:txXfrm>
        <a:off x="0" y="3325741"/>
        <a:ext cx="5812743" cy="52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240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9b8d749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79b8d749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892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34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9b8d7491c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g79b8d7491c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7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628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653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50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166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6088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270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801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Hoja en blanc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encabezado">
  <p:cSld name="Interior sin encabezado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1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11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/>
          <p:nvPr/>
        </p:nvSpPr>
        <p:spPr>
          <a:xfrm rot="2700000">
            <a:off x="8040778" y="2658720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-1338797" y="-1201368"/>
            <a:ext cx="3491999" cy="3491999"/>
          </a:xfrm>
          <a:prstGeom prst="blockArc">
            <a:avLst>
              <a:gd name="adj1" fmla="val 19273545"/>
              <a:gd name="adj2" fmla="val 7048766"/>
              <a:gd name="adj3" fmla="val 2369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3825536" y="1899304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597810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2"/>
          <p:cNvGrpSpPr/>
          <p:nvPr/>
        </p:nvGrpSpPr>
        <p:grpSpPr>
          <a:xfrm>
            <a:off x="7517118" y="831802"/>
            <a:ext cx="399240" cy="72000"/>
            <a:chOff x="9191813" y="2068542"/>
            <a:chExt cx="399240" cy="72000"/>
          </a:xfrm>
        </p:grpSpPr>
        <p:sp>
          <p:nvSpPr>
            <p:cNvPr id="159" name="Google Shape;159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2"/>
          <p:cNvSpPr/>
          <p:nvPr/>
        </p:nvSpPr>
        <p:spPr>
          <a:xfrm>
            <a:off x="8513582" y="79628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2700000">
            <a:off x="11076494" y="946836"/>
            <a:ext cx="1367993" cy="57510"/>
          </a:xfrm>
          <a:prstGeom prst="roundRect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2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165" name="Google Shape;165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2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 rot="2700000">
            <a:off x="1588010" y="8627"/>
            <a:ext cx="144000" cy="20880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 rot="2700000">
            <a:off x="2268097" y="-23843"/>
            <a:ext cx="76332" cy="1458638"/>
          </a:xfrm>
          <a:prstGeom prst="roundRect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8263" y="4325819"/>
            <a:ext cx="1400674" cy="12415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2"/>
          <p:cNvGrpSpPr/>
          <p:nvPr/>
        </p:nvGrpSpPr>
        <p:grpSpPr>
          <a:xfrm>
            <a:off x="4231190" y="2304958"/>
            <a:ext cx="4258174" cy="2632407"/>
            <a:chOff x="3688556" y="1741615"/>
            <a:chExt cx="5521833" cy="3413602"/>
          </a:xfrm>
        </p:grpSpPr>
        <p:grpSp>
          <p:nvGrpSpPr>
            <p:cNvPr id="173" name="Google Shape;173;p12"/>
            <p:cNvGrpSpPr/>
            <p:nvPr/>
          </p:nvGrpSpPr>
          <p:grpSpPr>
            <a:xfrm>
              <a:off x="3688556" y="1741615"/>
              <a:ext cx="4814889" cy="2722834"/>
              <a:chOff x="3506786" y="1807308"/>
              <a:chExt cx="4814889" cy="2722834"/>
            </a:xfrm>
          </p:grpSpPr>
          <p:sp>
            <p:nvSpPr>
              <p:cNvPr id="174" name="Google Shape;174;p12"/>
              <p:cNvSpPr/>
              <p:nvPr/>
            </p:nvSpPr>
            <p:spPr>
              <a:xfrm>
                <a:off x="3506786" y="1807308"/>
                <a:ext cx="4814720" cy="2722834"/>
              </a:xfrm>
              <a:prstGeom prst="roundRect">
                <a:avLst>
                  <a:gd name="adj" fmla="val 7321"/>
                </a:avLst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>
                <a:off x="7756686" y="3962221"/>
                <a:ext cx="564989" cy="567921"/>
              </a:xfrm>
              <a:custGeom>
                <a:avLst/>
                <a:gdLst/>
                <a:ahLst/>
                <a:cxnLst/>
                <a:rect l="l" t="t" r="r" b="b"/>
                <a:pathLst>
                  <a:path w="1151095" h="1157417" extrusionOk="0">
                    <a:moveTo>
                      <a:pt x="0" y="206128"/>
                    </a:moveTo>
                    <a:cubicBezTo>
                      <a:pt x="0" y="92287"/>
                      <a:pt x="92287" y="0"/>
                      <a:pt x="206128" y="0"/>
                    </a:cubicBezTo>
                    <a:lnTo>
                      <a:pt x="1151095" y="0"/>
                    </a:lnTo>
                    <a:lnTo>
                      <a:pt x="0" y="1157417"/>
                    </a:lnTo>
                    <a:lnTo>
                      <a:pt x="0" y="206128"/>
                    </a:lnTo>
                    <a:close/>
                  </a:path>
                </a:pathLst>
              </a:custGeom>
              <a:solidFill>
                <a:srgbClr val="FAB8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2"/>
            <p:cNvSpPr/>
            <p:nvPr/>
          </p:nvSpPr>
          <p:spPr>
            <a:xfrm rot="-2700000">
              <a:off x="8088718" y="4033545"/>
              <a:ext cx="929223" cy="9292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2"/>
          <p:cNvSpPr txBox="1"/>
          <p:nvPr/>
        </p:nvSpPr>
        <p:spPr>
          <a:xfrm>
            <a:off x="4854957" y="2747556"/>
            <a:ext cx="24789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¡MUCHAS GRACIAS!</a:t>
            </a:r>
            <a:endParaRPr sz="3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78" name="Google Shape;178;p12"/>
          <p:cNvSpPr/>
          <p:nvPr/>
        </p:nvSpPr>
        <p:spPr>
          <a:xfrm rot="-5400000">
            <a:off x="11705855" y="5096724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 rot="-5400000">
            <a:off x="11907209" y="5433638"/>
            <a:ext cx="53511" cy="50563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9449556" y="996494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Interior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13" name="Google Shape;13;p3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3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20;p3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" name="Google Shape;23;p3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pie">
  <p:cSld name="Interior sin pi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" name="Google Shape;30;p4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1_Interior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39" name="Google Shape;39;p5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42;p5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" name="Google Shape;46;p5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" name="Google Shape;49;p5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5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1_Hoja en blanc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Portada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55" name="Google Shape;55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7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61" name="Google Shape;61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7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7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67" name="Google Shape;67;p7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9248999" y="3126696"/>
            <a:ext cx="1079999" cy="1079999"/>
          </a:xfrm>
          <a:prstGeom prst="ellipse">
            <a:avLst/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9331004" y="3208701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 rot="8100000">
            <a:off x="10102990" y="4017863"/>
            <a:ext cx="179871" cy="107784"/>
          </a:xfrm>
          <a:prstGeom prst="triangle">
            <a:avLst>
              <a:gd name="adj" fmla="val 5000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7" descr="engranaj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087" y="3324695"/>
            <a:ext cx="681822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8236427" y="2491858"/>
            <a:ext cx="1196975" cy="11969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 rot="8100000">
            <a:off x="11344353" y="2333154"/>
            <a:ext cx="235048" cy="140847"/>
          </a:xfrm>
          <a:prstGeom prst="triangle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10228394" y="1168615"/>
            <a:ext cx="1411296" cy="1411296"/>
          </a:xfrm>
          <a:prstGeom prst="ellipse">
            <a:avLst/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0335555" y="1275776"/>
            <a:ext cx="1196975" cy="1196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7" descr="planific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642" y="1456465"/>
            <a:ext cx="8928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/>
          <p:nvPr/>
        </p:nvSpPr>
        <p:spPr>
          <a:xfrm>
            <a:off x="9102854" y="409739"/>
            <a:ext cx="1079999" cy="1079999"/>
          </a:xfrm>
          <a:prstGeom prst="ellipse">
            <a:avLst/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9184859" y="491744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7" descr="coordinaci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0853" y="607738"/>
            <a:ext cx="684000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/>
          <p:nvPr/>
        </p:nvSpPr>
        <p:spPr>
          <a:xfrm rot="-8100000">
            <a:off x="9147859" y="1299774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7" descr="objetiv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">
  <p:cSld name="Portada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8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90" name="Google Shape;90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8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8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97" name="Google Shape;97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8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8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103" name="Google Shape;103;p8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9248999" y="3126696"/>
            <a:ext cx="1079999" cy="1079999"/>
            <a:chOff x="9248999" y="3126696"/>
            <a:chExt cx="1079999" cy="1079999"/>
          </a:xfrm>
        </p:grpSpPr>
        <p:sp>
          <p:nvSpPr>
            <p:cNvPr id="106" name="Google Shape;106;p8"/>
            <p:cNvSpPr/>
            <p:nvPr/>
          </p:nvSpPr>
          <p:spPr>
            <a:xfrm>
              <a:off x="9248999" y="3126696"/>
              <a:ext cx="1079999" cy="1079999"/>
            </a:xfrm>
            <a:prstGeom prst="ellipse">
              <a:avLst/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 rot="8100000">
              <a:off x="10102990" y="4017863"/>
              <a:ext cx="179871" cy="107784"/>
            </a:xfrm>
            <a:prstGeom prst="triangle">
              <a:avLst>
                <a:gd name="adj" fmla="val 5000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448087" y="3324695"/>
              <a:ext cx="681821" cy="68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8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8"/>
          <p:cNvGrpSpPr/>
          <p:nvPr/>
        </p:nvGrpSpPr>
        <p:grpSpPr>
          <a:xfrm>
            <a:off x="9102854" y="409739"/>
            <a:ext cx="1079999" cy="1079999"/>
            <a:chOff x="9102854" y="409739"/>
            <a:chExt cx="1079999" cy="1079999"/>
          </a:xfrm>
        </p:grpSpPr>
        <p:sp>
          <p:nvSpPr>
            <p:cNvPr id="113" name="Google Shape;113;p8"/>
            <p:cNvSpPr/>
            <p:nvPr/>
          </p:nvSpPr>
          <p:spPr>
            <a:xfrm>
              <a:off x="9102854" y="409739"/>
              <a:ext cx="1079999" cy="1079999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00853" y="607738"/>
              <a:ext cx="684000" cy="68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8"/>
          <p:cNvGrpSpPr/>
          <p:nvPr/>
        </p:nvGrpSpPr>
        <p:grpSpPr>
          <a:xfrm>
            <a:off x="10228394" y="1168615"/>
            <a:ext cx="1411296" cy="1411296"/>
            <a:chOff x="10228394" y="1168615"/>
            <a:chExt cx="1411296" cy="1411296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10228394" y="1168615"/>
              <a:ext cx="1411296" cy="1411296"/>
              <a:chOff x="10228394" y="1168615"/>
              <a:chExt cx="1411296" cy="1411296"/>
            </a:xfrm>
          </p:grpSpPr>
          <p:sp>
            <p:nvSpPr>
              <p:cNvPr id="117" name="Google Shape;117;p8"/>
              <p:cNvSpPr/>
              <p:nvPr/>
            </p:nvSpPr>
            <p:spPr>
              <a:xfrm>
                <a:off x="10228394" y="1168615"/>
                <a:ext cx="1411296" cy="1411296"/>
              </a:xfrm>
              <a:prstGeom prst="ellipse">
                <a:avLst/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8100000">
                <a:off x="11344353" y="2333154"/>
                <a:ext cx="235048" cy="140847"/>
              </a:xfrm>
              <a:prstGeom prst="triangle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9" name="Google Shape;119;p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0487642" y="1456465"/>
                <a:ext cx="892800" cy="75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" name="Google Shape;120;p8"/>
            <p:cNvSpPr/>
            <p:nvPr/>
          </p:nvSpPr>
          <p:spPr>
            <a:xfrm rot="8100000">
              <a:off x="11348299" y="2333882"/>
              <a:ext cx="235048" cy="140847"/>
            </a:xfrm>
            <a:prstGeom prst="triangle">
              <a:avLst>
                <a:gd name="adj" fmla="val 5000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2">
  <p:cSld name="Interior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9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9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9"/>
          <p:cNvSpPr/>
          <p:nvPr/>
        </p:nvSpPr>
        <p:spPr>
          <a:xfrm rot="-5400000">
            <a:off x="11463312" y="-720229"/>
            <a:ext cx="1453217" cy="1453217"/>
          </a:xfrm>
          <a:prstGeom prst="blockArc">
            <a:avLst>
              <a:gd name="adj1" fmla="val 10800000"/>
              <a:gd name="adj2" fmla="val 16218736"/>
              <a:gd name="adj3" fmla="val 2321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 rot="5400000">
            <a:off x="10975118" y="-431342"/>
            <a:ext cx="79053" cy="1206981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 rot="5400000">
            <a:off x="11040977" y="-45774"/>
            <a:ext cx="36857" cy="672289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9"/>
          <p:cNvGrpSpPr/>
          <p:nvPr/>
        </p:nvGrpSpPr>
        <p:grpSpPr>
          <a:xfrm>
            <a:off x="11031653" y="491093"/>
            <a:ext cx="256109" cy="44810"/>
            <a:chOff x="5533346" y="803663"/>
            <a:chExt cx="411511" cy="72000"/>
          </a:xfrm>
        </p:grpSpPr>
        <p:sp>
          <p:nvSpPr>
            <p:cNvPr id="129" name="Google Shape;129;p9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9"/>
          <p:cNvSpPr/>
          <p:nvPr/>
        </p:nvSpPr>
        <p:spPr>
          <a:xfrm>
            <a:off x="10028046" y="72357"/>
            <a:ext cx="199584" cy="199584"/>
          </a:xfrm>
          <a:prstGeom prst="donut">
            <a:avLst>
              <a:gd name="adj" fmla="val 20646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 rot="-8100000">
            <a:off x="11988183" y="410597"/>
            <a:ext cx="79053" cy="54423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 rot="-8100000">
            <a:off x="12098048" y="643387"/>
            <a:ext cx="40657" cy="256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3">
  <p:cSld name="Interior 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-1" y="0"/>
            <a:ext cx="12188825" cy="756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5400000">
            <a:off x="11557846" y="-629219"/>
            <a:ext cx="1258437" cy="1258437"/>
          </a:xfrm>
          <a:prstGeom prst="blockArc">
            <a:avLst>
              <a:gd name="adj1" fmla="val 10805229"/>
              <a:gd name="adj2" fmla="val 16214683"/>
              <a:gd name="adj3" fmla="val 25562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>
            <a:off x="11059286" y="560717"/>
            <a:ext cx="265235" cy="46406"/>
            <a:chOff x="5533346" y="803663"/>
            <a:chExt cx="411511" cy="72000"/>
          </a:xfrm>
        </p:grpSpPr>
        <p:sp>
          <p:nvSpPr>
            <p:cNvPr id="140" name="Google Shape;140;p10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0"/>
          <p:cNvSpPr/>
          <p:nvPr/>
        </p:nvSpPr>
        <p:spPr>
          <a:xfrm>
            <a:off x="10307529" y="153195"/>
            <a:ext cx="198927" cy="198927"/>
          </a:xfrm>
          <a:prstGeom prst="donut">
            <a:avLst>
              <a:gd name="adj" fmla="val 20646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 rot="-8100000">
            <a:off x="11198092" y="-111907"/>
            <a:ext cx="81870" cy="563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 rot="-8100000">
            <a:off x="11436532" y="-76817"/>
            <a:ext cx="42105" cy="3978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0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0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510"/>
            <a:ext cx="12204000" cy="6943655"/>
          </a:xfrm>
          <a:prstGeom prst="rect">
            <a:avLst/>
          </a:prstGeom>
        </p:spPr>
      </p:pic>
      <p:sp>
        <p:nvSpPr>
          <p:cNvPr id="190" name="Google Shape;190;p14"/>
          <p:cNvSpPr/>
          <p:nvPr/>
        </p:nvSpPr>
        <p:spPr>
          <a:xfrm>
            <a:off x="0" y="-76200"/>
            <a:ext cx="12204000" cy="6934200"/>
          </a:xfrm>
          <a:prstGeom prst="rect">
            <a:avLst/>
          </a:prstGeom>
          <a:solidFill>
            <a:schemeClr val="dk1">
              <a:alpha val="490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4"/>
          <p:cNvCxnSpPr/>
          <p:nvPr/>
        </p:nvCxnSpPr>
        <p:spPr>
          <a:xfrm>
            <a:off x="353492" y="6299200"/>
            <a:ext cx="114819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14"/>
          <p:cNvSpPr txBox="1"/>
          <p:nvPr/>
        </p:nvSpPr>
        <p:spPr>
          <a:xfrm>
            <a:off x="6419719" y="5177931"/>
            <a:ext cx="631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Programación Lógica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760768" y="4226169"/>
            <a:ext cx="296400" cy="1065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660364" y="4485512"/>
            <a:ext cx="111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r>
              <a:rPr lang="es-AR" sz="1600" b="0" i="0" u="none" strike="noStrike" cap="none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AR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2021</a:t>
            </a:r>
            <a:endParaRPr sz="1600" b="0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2311426" y="6417740"/>
            <a:ext cx="756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Prof. Nicolás Fernández – nicolas.fernandez@istea.com.ar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36" descr="Panoramica Ciudad.jpg"/>
          <p:cNvPicPr preferRelativeResize="0"/>
          <p:nvPr/>
        </p:nvPicPr>
        <p:blipFill rotWithShape="1">
          <a:blip r:embed="rId3">
            <a:alphaModFix/>
          </a:blip>
          <a:srcRect t="15104" b="9768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36"/>
          <p:cNvSpPr/>
          <p:nvPr/>
        </p:nvSpPr>
        <p:spPr>
          <a:xfrm>
            <a:off x="0" y="0"/>
            <a:ext cx="12204001" cy="6857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4" name="Google Shape;734;p36"/>
          <p:cNvCxnSpPr/>
          <p:nvPr/>
        </p:nvCxnSpPr>
        <p:spPr>
          <a:xfrm>
            <a:off x="353492" y="6190820"/>
            <a:ext cx="11481841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6" name="Google Shape;736;p36"/>
          <p:cNvSpPr txBox="1"/>
          <p:nvPr/>
        </p:nvSpPr>
        <p:spPr>
          <a:xfrm>
            <a:off x="4598398" y="2487881"/>
            <a:ext cx="300720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¡Muchas gracias!</a:t>
            </a:r>
            <a:endParaRPr sz="4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5953747" y="4063609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6"/>
          <p:cNvSpPr txBox="1"/>
          <p:nvPr/>
        </p:nvSpPr>
        <p:spPr>
          <a:xfrm>
            <a:off x="2311426" y="6417740"/>
            <a:ext cx="7566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AR" sz="12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Prof. Nicolás Fernández – </a:t>
            </a:r>
            <a:r>
              <a:rPr lang="es-AR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nicolas.fernandez@istea.com.ar</a:t>
            </a:r>
          </a:p>
          <a:p>
            <a:pPr lvl="0" algn="ctr"/>
            <a:endParaRPr lang="es-AR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/>
          <p:nvPr/>
        </p:nvSpPr>
        <p:spPr>
          <a:xfrm>
            <a:off x="125" y="0"/>
            <a:ext cx="12188700" cy="6858000"/>
          </a:xfrm>
          <a:prstGeom prst="rect">
            <a:avLst/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3" descr="Fondo Pregun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5906" cy="261518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 txBox="1"/>
          <p:nvPr/>
        </p:nvSpPr>
        <p:spPr>
          <a:xfrm>
            <a:off x="-1284080" y="1072621"/>
            <a:ext cx="6439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Unidad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5925961" y="4312499"/>
            <a:ext cx="336900" cy="120900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33;p23"/>
          <p:cNvSpPr txBox="1"/>
          <p:nvPr/>
        </p:nvSpPr>
        <p:spPr>
          <a:xfrm>
            <a:off x="663457" y="2230435"/>
            <a:ext cx="7682606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Operadores Lógicos</a:t>
            </a:r>
            <a:endParaRPr lang="es-AR" sz="26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Operadores de Comparación</a:t>
            </a:r>
            <a:endParaRPr lang="es-AR" sz="26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Toma de decisiones (estructura </a:t>
            </a:r>
            <a:r>
              <a:rPr lang="es-AR" sz="2600" b="1" dirty="0" err="1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if</a:t>
            </a:r>
            <a:r>
              <a:rPr lang="es-AR" sz="26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 y </a:t>
            </a:r>
            <a:r>
              <a:rPr lang="es-AR" sz="2600" b="1" dirty="0" err="1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switch</a:t>
            </a:r>
            <a:r>
              <a:rPr lang="es-AR" sz="26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)</a:t>
            </a:r>
            <a:endParaRPr lang="es-AR" sz="26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Diagramas de Flujo</a:t>
            </a:r>
            <a:endParaRPr lang="es-AR" sz="26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Aplicación en la resolución de problemas</a:t>
            </a:r>
            <a:endParaRPr lang="es-AR" sz="26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Operadores Lógicos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63698655"/>
              </p:ext>
            </p:extLst>
          </p:nvPr>
        </p:nvGraphicFramePr>
        <p:xfrm>
          <a:off x="2930882" y="2289865"/>
          <a:ext cx="5812743" cy="387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60538" y="1207388"/>
            <a:ext cx="1154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 Los operadores lógicos nos proporcionan un resultado a partir de que se cumpla o no una cierta condición, producen un resultado booleano</a:t>
            </a:r>
            <a:r>
              <a:rPr lang="es-A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, y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sus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operando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son </a:t>
            </a:r>
            <a:r>
              <a:rPr lang="es-A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también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valores lógicos o asimilables a ellos (los valores numéricos son asimilados a cierto o falso según su valor sea cero o distinto de cero).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Operadores Lógicos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06905" y="1493991"/>
            <a:ext cx="4410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SI usuario==“</a:t>
            </a:r>
            <a:r>
              <a:rPr lang="es-A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admin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” 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&amp;&amp;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 usuario==123456</a:t>
            </a:r>
          </a:p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	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Ingreso a la plataforma</a:t>
            </a:r>
          </a:p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SINO</a:t>
            </a:r>
          </a:p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	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mensaje error</a:t>
            </a:r>
          </a:p>
          <a:p>
            <a:r>
              <a:rPr lang="es-A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FinSI</a:t>
            </a:r>
            <a:endParaRPr lang="es-AR" sz="1600" dirty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39253" y="3254552"/>
            <a:ext cx="4073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SI valor1==100  </a:t>
            </a:r>
            <a:r>
              <a:rPr lang="es-A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||  valor2==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1000</a:t>
            </a:r>
          </a:p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	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Redirijo a nueva pagina</a:t>
            </a:r>
          </a:p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SINO</a:t>
            </a:r>
          </a:p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	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mensaje error</a:t>
            </a:r>
          </a:p>
          <a:p>
            <a:r>
              <a:rPr lang="es-A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FinSI</a:t>
            </a:r>
            <a:endParaRPr lang="es-AR" sz="1600" dirty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239253" y="5151590"/>
            <a:ext cx="4073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SI valor1</a:t>
            </a:r>
            <a:r>
              <a:rPr lang="es-A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!=  </a:t>
            </a:r>
            <a:r>
              <a:rPr lang="es-A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null</a:t>
            </a:r>
            <a:endParaRPr lang="es-AR" sz="1600" dirty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endParaRPr>
          </a:p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	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Redirijo a nueva pagina</a:t>
            </a:r>
          </a:p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SINO</a:t>
            </a:r>
          </a:p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	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mensaje error</a:t>
            </a:r>
          </a:p>
          <a:p>
            <a:r>
              <a:rPr lang="es-A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FinSI</a:t>
            </a:r>
            <a:endParaRPr lang="es-AR" sz="1600" dirty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3" name="Cerrar llave 2"/>
          <p:cNvSpPr/>
          <p:nvPr/>
        </p:nvSpPr>
        <p:spPr>
          <a:xfrm>
            <a:off x="5476711" y="1493991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errar llave 11"/>
          <p:cNvSpPr/>
          <p:nvPr/>
        </p:nvSpPr>
        <p:spPr>
          <a:xfrm>
            <a:off x="5476711" y="325455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errar llave 12"/>
          <p:cNvSpPr/>
          <p:nvPr/>
        </p:nvSpPr>
        <p:spPr>
          <a:xfrm>
            <a:off x="5464224" y="515159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5899795" y="1773238"/>
            <a:ext cx="5081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Si </a:t>
            </a:r>
            <a:r>
              <a:rPr lang="es-A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usuario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y </a:t>
            </a:r>
            <a:r>
              <a:rPr lang="es-A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pass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 con </a:t>
            </a:r>
            <a:r>
              <a:rPr lang="es-A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correctos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sale por la opción SI</a:t>
            </a:r>
            <a:endParaRPr lang="es-AR" sz="1600" dirty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899795" y="3530568"/>
            <a:ext cx="5565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Si uno de los dos </a:t>
            </a:r>
            <a:r>
              <a:rPr lang="es-A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valores se cumple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sale por la opción SI</a:t>
            </a:r>
            <a:endParaRPr lang="es-AR" sz="1600" dirty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899795" y="5427607"/>
            <a:ext cx="4663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Si valor1 es distinto de </a:t>
            </a:r>
            <a:r>
              <a:rPr lang="es-A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null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rPr>
              <a:t> sale por la opción SI</a:t>
            </a:r>
            <a:endParaRPr lang="es-AR" sz="1600" dirty="0">
              <a:solidFill>
                <a:schemeClr val="tx1">
                  <a:lumMod val="95000"/>
                  <a:lumOff val="5000"/>
                </a:schemeClr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6678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Operadores </a:t>
            </a: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de Comparación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50534"/>
              </p:ext>
            </p:extLst>
          </p:nvPr>
        </p:nvGraphicFramePr>
        <p:xfrm>
          <a:off x="2261475" y="1424702"/>
          <a:ext cx="6990808" cy="4471130"/>
        </p:xfrm>
        <a:graphic>
          <a:graphicData uri="http://schemas.openxmlformats.org/drawingml/2006/table">
            <a:tbl>
              <a:tblPr/>
              <a:tblGrid>
                <a:gridCol w="1218398"/>
                <a:gridCol w="2217085"/>
                <a:gridCol w="1642305"/>
                <a:gridCol w="1913020"/>
              </a:tblGrid>
              <a:tr h="63733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i="0" u="none" strike="noStrike" cap="none" dirty="0">
                          <a:solidFill>
                            <a:schemeClr val="bg1"/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Operador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600" b="1" i="0" u="none" strike="noStrike" cap="none" dirty="0">
                          <a:solidFill>
                            <a:schemeClr val="bg1"/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Operación Realizada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600" b="1" i="0" u="none" strike="noStrike" cap="none" dirty="0">
                          <a:solidFill>
                            <a:schemeClr val="bg1"/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Ejemplo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600" b="1" i="0" u="none" strike="noStrike" cap="none" dirty="0">
                          <a:solidFill>
                            <a:schemeClr val="bg1"/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Resultado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2356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==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Igualdad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3=6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FALSO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6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!=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Desigualdad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6!=6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FALSO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6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&lt;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menor que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3&lt;6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VERDADERO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6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mayor que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6&lt;3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VERDADERO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33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&lt;=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menor o igual que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6&lt;=6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VERDADERO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33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&gt;=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Mayor o igual que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3&gt;=2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FALSO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858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Conparacion del tipo de variable con el tipo de dato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IsNULLorEmpty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Arial"/>
                        </a:rPr>
                        <a:t>VERDADERO o FALSO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0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Estructura IF y SWITCH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24568" y="3836838"/>
            <a:ext cx="4217158" cy="277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err="1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if</a:t>
            </a:r>
            <a:r>
              <a:rPr lang="es-AR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 (</a:t>
            </a:r>
            <a:r>
              <a:rPr lang="es-AR" dirty="0" err="1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condicion</a:t>
            </a:r>
            <a:r>
              <a:rPr lang="es-AR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=1)</a:t>
            </a:r>
          </a:p>
          <a:p>
            <a:r>
              <a:rPr lang="es-AR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{</a:t>
            </a:r>
          </a:p>
          <a:p>
            <a:r>
              <a:rPr lang="es-AR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Si la condición es verdadera se realizan las instrucciones dentro de estas </a:t>
            </a:r>
            <a:r>
              <a:rPr lang="es-AR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llaves.</a:t>
            </a:r>
            <a:endParaRPr lang="es-AR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r>
              <a:rPr lang="es-AR" dirty="0" smtClean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}</a:t>
            </a:r>
            <a:endParaRPr lang="es-AR" dirty="0">
              <a:solidFill>
                <a:schemeClr val="tx1"/>
              </a:solidFill>
              <a:latin typeface="Raleway"/>
              <a:ea typeface="Raleway"/>
              <a:cs typeface="Raleway"/>
            </a:endParaRPr>
          </a:p>
          <a:p>
            <a:r>
              <a:rPr lang="es-AR" dirty="0" err="1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else</a:t>
            </a:r>
            <a:endParaRPr lang="es-AR" dirty="0">
              <a:solidFill>
                <a:schemeClr val="tx1"/>
              </a:solidFill>
              <a:latin typeface="Raleway"/>
              <a:ea typeface="Raleway"/>
              <a:cs typeface="Raleway"/>
            </a:endParaRPr>
          </a:p>
          <a:p>
            <a:r>
              <a:rPr lang="es-AR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{</a:t>
            </a:r>
          </a:p>
          <a:p>
            <a:r>
              <a:rPr lang="es-AR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Si la condición no es verdadera  se realizan las instrucciones dentro de estas </a:t>
            </a:r>
            <a:r>
              <a:rPr lang="es-AR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llaves.</a:t>
            </a:r>
            <a:endParaRPr lang="es-AR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r>
              <a:rPr lang="es-AR" dirty="0" smtClean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}</a:t>
            </a:r>
            <a:endParaRPr lang="es-AR" dirty="0">
              <a:solidFill>
                <a:schemeClr val="tx1"/>
              </a:solidFill>
              <a:latin typeface="Raleway"/>
              <a:ea typeface="Raleway"/>
              <a:cs typeface="Raleway"/>
            </a:endParaRPr>
          </a:p>
          <a:p>
            <a:pPr algn="ctr"/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24568" y="1555991"/>
            <a:ext cx="4217158" cy="183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err="1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if</a:t>
            </a:r>
            <a:r>
              <a:rPr lang="es-AR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 (</a:t>
            </a:r>
            <a:r>
              <a:rPr lang="es-AR" dirty="0" err="1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condicion</a:t>
            </a:r>
            <a:r>
              <a:rPr lang="es-AR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=1)</a:t>
            </a:r>
          </a:p>
          <a:p>
            <a:r>
              <a:rPr lang="es-AR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{</a:t>
            </a:r>
          </a:p>
          <a:p>
            <a:r>
              <a:rPr lang="es-AR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Si la condición es verdadera se realizan las instrucciones dentro de estas llaves y luego se sigue con la siguiente instrucción.</a:t>
            </a:r>
          </a:p>
          <a:p>
            <a:r>
              <a:rPr lang="es-AR" dirty="0" smtClean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}</a:t>
            </a:r>
            <a:endParaRPr lang="es-AR" dirty="0">
              <a:solidFill>
                <a:schemeClr val="tx1"/>
              </a:solidFill>
              <a:latin typeface="Raleway"/>
              <a:ea typeface="Raleway"/>
              <a:cs typeface="Raleway"/>
            </a:endParaRPr>
          </a:p>
          <a:p>
            <a:pPr algn="ctr"/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2307201" y="118652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IF SIMPLE</a:t>
            </a:r>
            <a:endParaRPr lang="es-AR" b="1" dirty="0">
              <a:solidFill>
                <a:schemeClr val="tx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186646" y="351834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IF DOBLE</a:t>
            </a:r>
            <a:endParaRPr lang="es-AR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6094357" y="1186526"/>
            <a:ext cx="0" cy="5461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7100346" y="1555991"/>
            <a:ext cx="4217158" cy="505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 err="1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switch</a:t>
            </a:r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 (OPCION)</a:t>
            </a: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{</a:t>
            </a: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case 1:</a:t>
            </a: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</a:t>
            </a:r>
            <a:r>
              <a:rPr lang="es-AR" sz="1200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Si la condición es 1 se ejecutan las 	instrucciones entre las llaves.</a:t>
            </a:r>
          </a:p>
          <a:p>
            <a:r>
              <a:rPr lang="es-AR" sz="1200" dirty="0" smtClean="0">
                <a:solidFill>
                  <a:srgbClr val="FF0000"/>
                </a:solidFill>
              </a:rPr>
              <a:t>	</a:t>
            </a:r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break;</a:t>
            </a: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}</a:t>
            </a: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case 2:</a:t>
            </a: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</a:t>
            </a:r>
            <a:r>
              <a:rPr lang="es-AR" sz="1200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Si la condición es 1 se ejecutan las 	instrucciones entre las llaves.</a:t>
            </a:r>
          </a:p>
          <a:p>
            <a:r>
              <a:rPr lang="es-AR" sz="1200" dirty="0" smtClean="0">
                <a:solidFill>
                  <a:srgbClr val="FF0000"/>
                </a:solidFill>
              </a:rPr>
              <a:t>	</a:t>
            </a:r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break</a:t>
            </a:r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;</a:t>
            </a:r>
            <a:endParaRPr lang="es-AR" sz="1200" dirty="0">
              <a:solidFill>
                <a:schemeClr val="tx1"/>
              </a:solidFill>
              <a:latin typeface="Raleway"/>
              <a:ea typeface="Raleway"/>
              <a:cs typeface="Raleway"/>
            </a:endParaRP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}</a:t>
            </a: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case 3:</a:t>
            </a: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</a:t>
            </a:r>
            <a:r>
              <a:rPr lang="es-AR" sz="1200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Si </a:t>
            </a:r>
            <a:r>
              <a:rPr lang="es-AR" sz="1200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la condición es 1 se ejecutan las 	instrucciones entre las llaves.</a:t>
            </a:r>
            <a:endParaRPr lang="es-AR" sz="1200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r>
              <a:rPr lang="es-AR" sz="1200" dirty="0" smtClean="0">
                <a:solidFill>
                  <a:srgbClr val="FF0000"/>
                </a:solidFill>
              </a:rPr>
              <a:t>	</a:t>
            </a:r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break</a:t>
            </a:r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;</a:t>
            </a:r>
            <a:endParaRPr lang="es-AR" sz="1200" dirty="0">
              <a:solidFill>
                <a:schemeClr val="tx1"/>
              </a:solidFill>
              <a:latin typeface="Raleway"/>
              <a:ea typeface="Raleway"/>
              <a:cs typeface="Raleway"/>
            </a:endParaRP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}</a:t>
            </a: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default:</a:t>
            </a: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{</a:t>
            </a:r>
          </a:p>
          <a:p>
            <a:r>
              <a:rPr lang="es-AR" sz="1200" dirty="0" smtClean="0">
                <a:solidFill>
                  <a:schemeClr val="bg1"/>
                </a:solidFill>
              </a:rPr>
              <a:t>	</a:t>
            </a:r>
            <a:r>
              <a:rPr lang="es-AR" sz="1200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Si </a:t>
            </a:r>
            <a:r>
              <a:rPr lang="es-AR" sz="1200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la condición es 1 se ejecutan las 	instrucciones entre las llaves.</a:t>
            </a:r>
            <a:endParaRPr lang="es-AR" sz="1200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r>
              <a:rPr lang="es-AR" sz="1200" dirty="0" smtClean="0">
                <a:solidFill>
                  <a:srgbClr val="FF0000"/>
                </a:solidFill>
              </a:rPr>
              <a:t>	</a:t>
            </a:r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break</a:t>
            </a:r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;</a:t>
            </a:r>
            <a:endParaRPr lang="es-AR" sz="1200" dirty="0">
              <a:solidFill>
                <a:schemeClr val="tx1"/>
              </a:solidFill>
              <a:latin typeface="Raleway"/>
              <a:ea typeface="Raleway"/>
              <a:cs typeface="Raleway"/>
            </a:endParaRP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	}</a:t>
            </a:r>
          </a:p>
          <a:p>
            <a:r>
              <a:rPr lang="es-AR" sz="1200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}</a:t>
            </a:r>
            <a:endParaRPr lang="es-AR" sz="1200" dirty="0">
              <a:solidFill>
                <a:schemeClr val="tx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548466" y="11492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SWITCH</a:t>
            </a:r>
            <a:endParaRPr lang="es-AR" b="1" dirty="0">
              <a:solidFill>
                <a:schemeClr val="tx1"/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703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Diagramas de Flujo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98790" y="3326289"/>
            <a:ext cx="1876927" cy="1780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Repaso de Diagramas de flujo</a:t>
            </a:r>
          </a:p>
          <a:p>
            <a:pPr algn="ctr"/>
            <a:r>
              <a:rPr lang="es-AR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ESTRUCTURAS DE DATOS.</a:t>
            </a:r>
          </a:p>
          <a:p>
            <a:pPr algn="ctr"/>
            <a:r>
              <a:rPr lang="es-AR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Unidad 01</a:t>
            </a:r>
          </a:p>
          <a:p>
            <a:pPr algn="ctr"/>
            <a:r>
              <a:rPr lang="es-AR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Paginas 10 a 14.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1210" y="1390999"/>
            <a:ext cx="11099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¿Qué es un diagrama de flujo</a:t>
            </a:r>
            <a:r>
              <a:rPr lang="es-AR" b="1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?</a:t>
            </a:r>
          </a:p>
          <a:p>
            <a:endParaRPr lang="es-AR" b="1" dirty="0">
              <a:latin typeface="Arial" panose="020B0604020202020204" pitchFamily="34" charset="0"/>
            </a:endParaRPr>
          </a:p>
          <a:p>
            <a:r>
              <a:rPr lang="es-AR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El diagrama de flujo o también diagrama de actividades es una </a:t>
            </a:r>
            <a:r>
              <a:rPr lang="es-AR" b="1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manera de representar gráficamente un algoritmo o un proceso</a:t>
            </a:r>
            <a:r>
              <a:rPr lang="es-AR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 de alguna naturaleza, a través de una serie de pasos estructurados y vinculados que permiten su revisión como un todo</a:t>
            </a:r>
            <a:r>
              <a:rPr lang="es-AR" dirty="0">
                <a:solidFill>
                  <a:schemeClr val="tx1"/>
                </a:solidFill>
                <a:latin typeface="Raleway"/>
                <a:ea typeface="Raleway"/>
                <a:cs typeface="Raleway"/>
              </a:rPr>
              <a:t>.</a:t>
            </a:r>
            <a:endParaRPr lang="es-AR" dirty="0">
              <a:solidFill>
                <a:schemeClr val="tx1"/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82198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-5744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63731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Diagramas de Flujo – </a:t>
            </a:r>
            <a:r>
              <a:rPr lang="es-AR" sz="28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Aplicación en la resolución de Problemas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0537" y="1053498"/>
            <a:ext cx="97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 smtClean="0"/>
              <a:t>Desarrolle un </a:t>
            </a:r>
            <a:r>
              <a:rPr lang="es-AR" dirty="0"/>
              <a:t>diagrama de flujo que permita leer 2 números diferentes y nos diga cual es el mayor de los 2 números.</a:t>
            </a:r>
            <a:endParaRPr lang="es-AR" dirty="0"/>
          </a:p>
        </p:txBody>
      </p:sp>
      <p:grpSp>
        <p:nvGrpSpPr>
          <p:cNvPr id="247" name="Grupo 246"/>
          <p:cNvGrpSpPr/>
          <p:nvPr/>
        </p:nvGrpSpPr>
        <p:grpSpPr>
          <a:xfrm>
            <a:off x="721390" y="1647229"/>
            <a:ext cx="5512451" cy="4562474"/>
            <a:chOff x="910787" y="1447801"/>
            <a:chExt cx="5512451" cy="4562474"/>
          </a:xfrm>
        </p:grpSpPr>
        <p:sp>
          <p:nvSpPr>
            <p:cNvPr id="3" name="Rectángulo redondeado 2"/>
            <p:cNvSpPr/>
            <p:nvPr/>
          </p:nvSpPr>
          <p:spPr>
            <a:xfrm>
              <a:off x="910787" y="1760561"/>
              <a:ext cx="1163673" cy="341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INICIO</a:t>
              </a:r>
              <a:endParaRPr lang="es-AR" dirty="0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4563654" y="3862649"/>
              <a:ext cx="1163673" cy="341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FIN</a:t>
              </a:r>
              <a:endParaRPr lang="es-AR" dirty="0"/>
            </a:p>
          </p:txBody>
        </p:sp>
        <p:sp>
          <p:nvSpPr>
            <p:cNvPr id="4" name="Documento 3"/>
            <p:cNvSpPr/>
            <p:nvPr/>
          </p:nvSpPr>
          <p:spPr>
            <a:xfrm>
              <a:off x="951731" y="2716409"/>
              <a:ext cx="109665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smtClean="0"/>
                <a:t>INTRODUCIR VALORES</a:t>
              </a:r>
              <a:endParaRPr lang="es-AR" sz="1100" dirty="0"/>
            </a:p>
          </p:txBody>
        </p:sp>
        <p:sp>
          <p:nvSpPr>
            <p:cNvPr id="5" name="Datos 4"/>
            <p:cNvSpPr/>
            <p:nvPr/>
          </p:nvSpPr>
          <p:spPr>
            <a:xfrm>
              <a:off x="974615" y="3946347"/>
              <a:ext cx="1005525" cy="61264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A,B</a:t>
              </a:r>
              <a:endParaRPr lang="es-AR" dirty="0"/>
            </a:p>
          </p:txBody>
        </p:sp>
        <p:sp>
          <p:nvSpPr>
            <p:cNvPr id="6" name="Decisión 5"/>
            <p:cNvSpPr/>
            <p:nvPr/>
          </p:nvSpPr>
          <p:spPr>
            <a:xfrm>
              <a:off x="1020751" y="5171643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smtClean="0"/>
                <a:t>A=B</a:t>
              </a:r>
              <a:endParaRPr lang="es-AR" sz="1100" dirty="0"/>
            </a:p>
          </p:txBody>
        </p:sp>
        <p:sp>
          <p:nvSpPr>
            <p:cNvPr id="12" name="Decisión 11"/>
            <p:cNvSpPr/>
            <p:nvPr/>
          </p:nvSpPr>
          <p:spPr>
            <a:xfrm>
              <a:off x="4648759" y="1829449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smtClean="0"/>
                <a:t>A&gt;B</a:t>
              </a:r>
              <a:endParaRPr lang="es-AR" sz="1100" dirty="0"/>
            </a:p>
          </p:txBody>
        </p:sp>
        <p:sp>
          <p:nvSpPr>
            <p:cNvPr id="13" name="Documento 12"/>
            <p:cNvSpPr/>
            <p:nvPr/>
          </p:nvSpPr>
          <p:spPr>
            <a:xfrm>
              <a:off x="5326588" y="2671224"/>
              <a:ext cx="109665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 es mayor</a:t>
              </a:r>
              <a:endParaRPr lang="es-AR" dirty="0"/>
            </a:p>
          </p:txBody>
        </p:sp>
        <p:sp>
          <p:nvSpPr>
            <p:cNvPr id="14" name="Documento 13"/>
            <p:cNvSpPr/>
            <p:nvPr/>
          </p:nvSpPr>
          <p:spPr>
            <a:xfrm>
              <a:off x="3723205" y="2671224"/>
              <a:ext cx="109665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 es mayor</a:t>
              </a:r>
              <a:endParaRPr lang="es-AR" dirty="0"/>
            </a:p>
          </p:txBody>
        </p:sp>
        <p:cxnSp>
          <p:nvCxnSpPr>
            <p:cNvPr id="9" name="Conector recto de flecha 8"/>
            <p:cNvCxnSpPr>
              <a:stCxn id="3" idx="2"/>
              <a:endCxn id="4" idx="0"/>
            </p:cNvCxnSpPr>
            <p:nvPr/>
          </p:nvCxnSpPr>
          <p:spPr>
            <a:xfrm>
              <a:off x="1492624" y="2101755"/>
              <a:ext cx="7432" cy="614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1492624" y="3329057"/>
              <a:ext cx="0" cy="566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>
              <a:off x="1477377" y="4558995"/>
              <a:ext cx="0" cy="566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/>
          </p:nvGrpSpPr>
          <p:grpSpPr>
            <a:xfrm>
              <a:off x="1935151" y="1931158"/>
              <a:ext cx="848992" cy="3546809"/>
              <a:chOff x="1935151" y="1931158"/>
              <a:chExt cx="848992" cy="3546809"/>
            </a:xfrm>
          </p:grpSpPr>
          <p:cxnSp>
            <p:nvCxnSpPr>
              <p:cNvPr id="23" name="Conector angular 22"/>
              <p:cNvCxnSpPr>
                <a:stCxn id="6" idx="3"/>
              </p:cNvCxnSpPr>
              <p:nvPr/>
            </p:nvCxnSpPr>
            <p:spPr>
              <a:xfrm flipV="1">
                <a:off x="1935151" y="1931158"/>
                <a:ext cx="848992" cy="354680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>
                <a:off x="2152650" y="1938266"/>
                <a:ext cx="6314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CuadroTexto 26"/>
            <p:cNvSpPr txBox="1"/>
            <p:nvPr/>
          </p:nvSpPr>
          <p:spPr>
            <a:xfrm>
              <a:off x="1895935" y="5278017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00" dirty="0" smtClean="0"/>
                <a:t>SI</a:t>
              </a:r>
              <a:endParaRPr lang="es-AR" dirty="0"/>
            </a:p>
          </p:txBody>
        </p:sp>
        <p:cxnSp>
          <p:nvCxnSpPr>
            <p:cNvPr id="29" name="Conector recto de flecha 28"/>
            <p:cNvCxnSpPr>
              <a:stCxn id="6" idx="2"/>
            </p:cNvCxnSpPr>
            <p:nvPr/>
          </p:nvCxnSpPr>
          <p:spPr>
            <a:xfrm flipH="1">
              <a:off x="1477377" y="5784291"/>
              <a:ext cx="574" cy="225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de flecha 224"/>
            <p:cNvCxnSpPr/>
            <p:nvPr/>
          </p:nvCxnSpPr>
          <p:spPr>
            <a:xfrm>
              <a:off x="1477377" y="6010275"/>
              <a:ext cx="2132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de flecha 226"/>
            <p:cNvCxnSpPr/>
            <p:nvPr/>
          </p:nvCxnSpPr>
          <p:spPr>
            <a:xfrm flipV="1">
              <a:off x="3609975" y="1447801"/>
              <a:ext cx="0" cy="456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de flecha 229"/>
            <p:cNvCxnSpPr/>
            <p:nvPr/>
          </p:nvCxnSpPr>
          <p:spPr>
            <a:xfrm>
              <a:off x="3609975" y="1447801"/>
              <a:ext cx="1495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de flecha 231"/>
            <p:cNvCxnSpPr/>
            <p:nvPr/>
          </p:nvCxnSpPr>
          <p:spPr>
            <a:xfrm>
              <a:off x="5105959" y="1447801"/>
              <a:ext cx="0" cy="312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angular 234"/>
            <p:cNvCxnSpPr>
              <a:stCxn id="12" idx="3"/>
            </p:cNvCxnSpPr>
            <p:nvPr/>
          </p:nvCxnSpPr>
          <p:spPr>
            <a:xfrm>
              <a:off x="5563159" y="2135773"/>
              <a:ext cx="313766" cy="4836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angular 236"/>
            <p:cNvCxnSpPr>
              <a:stCxn id="12" idx="1"/>
            </p:cNvCxnSpPr>
            <p:nvPr/>
          </p:nvCxnSpPr>
          <p:spPr>
            <a:xfrm rot="10800000" flipV="1">
              <a:off x="4295775" y="2135772"/>
              <a:ext cx="352984" cy="4169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angular 241"/>
            <p:cNvCxnSpPr>
              <a:endCxn id="8" idx="3"/>
            </p:cNvCxnSpPr>
            <p:nvPr/>
          </p:nvCxnSpPr>
          <p:spPr>
            <a:xfrm rot="5400000">
              <a:off x="5536155" y="3475044"/>
              <a:ext cx="749374" cy="3670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angular 245"/>
            <p:cNvCxnSpPr>
              <a:endCxn id="8" idx="1"/>
            </p:cNvCxnSpPr>
            <p:nvPr/>
          </p:nvCxnSpPr>
          <p:spPr>
            <a:xfrm rot="16200000" flipH="1">
              <a:off x="3953795" y="3423386"/>
              <a:ext cx="704189" cy="5155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adroTexto 55"/>
            <p:cNvSpPr txBox="1"/>
            <p:nvPr/>
          </p:nvSpPr>
          <p:spPr>
            <a:xfrm>
              <a:off x="5535096" y="2118679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00" dirty="0" smtClean="0"/>
                <a:t>SI</a:t>
              </a:r>
              <a:endParaRPr lang="es-AR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4411208" y="2135772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00" dirty="0" smtClean="0"/>
                <a:t>NO</a:t>
              </a:r>
              <a:endParaRPr lang="es-AR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1477377" y="5738020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00" dirty="0" smtClean="0"/>
                <a:t>NO</a:t>
              </a:r>
              <a:endParaRPr lang="es-AR" dirty="0"/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7326945" y="2301183"/>
            <a:ext cx="426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PSEUDOCODIGO</a:t>
            </a:r>
          </a:p>
          <a:p>
            <a:endParaRPr lang="es-AR" b="1" dirty="0"/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INICIO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Solicitar la introducción de los valores A,B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Leer los dos valores.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Asignarlos a las variables A y B.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A es igual a B vuelve al paso 3 porque tienen que ser valores distintos.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A es mayor que B Escribir por pantalla “A es mayor”.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Caso contrario escribir B es mayor.</a:t>
            </a:r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FIN</a:t>
            </a:r>
            <a:endParaRPr lang="es-AR" b="1" dirty="0"/>
          </a:p>
        </p:txBody>
      </p:sp>
      <p:cxnSp>
        <p:nvCxnSpPr>
          <p:cNvPr id="249" name="Conector recto 248"/>
          <p:cNvCxnSpPr/>
          <p:nvPr/>
        </p:nvCxnSpPr>
        <p:spPr>
          <a:xfrm flipH="1">
            <a:off x="6761747" y="1563005"/>
            <a:ext cx="12031" cy="510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-5744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63731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Diagramas de Flujo – </a:t>
            </a:r>
            <a:r>
              <a:rPr lang="es-AR" sz="28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Aplicación en la resolución de Problemas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0537" y="1053498"/>
            <a:ext cx="1133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AR" dirty="0" smtClean="0"/>
              <a:t>Desarrolle un </a:t>
            </a:r>
            <a:r>
              <a:rPr lang="es-AR" dirty="0"/>
              <a:t>diagrama de flujo de procesos en el que se almacenen 3 números en 3 variables A, B y C. El diagrama debe decidir cual es el mayor y cual es el </a:t>
            </a:r>
            <a:r>
              <a:rPr lang="es-AR" dirty="0" smtClean="0"/>
              <a:t>menor.</a:t>
            </a:r>
            <a:endParaRPr lang="es-AR" dirty="0"/>
          </a:p>
        </p:txBody>
      </p:sp>
      <p:grpSp>
        <p:nvGrpSpPr>
          <p:cNvPr id="40" name="Grupo 39"/>
          <p:cNvGrpSpPr/>
          <p:nvPr/>
        </p:nvGrpSpPr>
        <p:grpSpPr>
          <a:xfrm>
            <a:off x="647870" y="1900989"/>
            <a:ext cx="5702724" cy="3983416"/>
            <a:chOff x="1141165" y="1672389"/>
            <a:chExt cx="5702724" cy="3983416"/>
          </a:xfrm>
        </p:grpSpPr>
        <p:sp>
          <p:nvSpPr>
            <p:cNvPr id="7" name="Terminador 6"/>
            <p:cNvSpPr/>
            <p:nvPr/>
          </p:nvSpPr>
          <p:spPr>
            <a:xfrm>
              <a:off x="1251284" y="1973179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INICIO</a:t>
              </a:r>
              <a:endParaRPr lang="es-AR" dirty="0"/>
            </a:p>
          </p:txBody>
        </p:sp>
        <p:sp>
          <p:nvSpPr>
            <p:cNvPr id="36" name="Terminador 35"/>
            <p:cNvSpPr/>
            <p:nvPr/>
          </p:nvSpPr>
          <p:spPr>
            <a:xfrm>
              <a:off x="4668560" y="5354053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FIN</a:t>
              </a:r>
              <a:endParaRPr lang="es-AR" dirty="0"/>
            </a:p>
          </p:txBody>
        </p:sp>
        <p:sp>
          <p:nvSpPr>
            <p:cNvPr id="10" name="Datos 9"/>
            <p:cNvSpPr/>
            <p:nvPr/>
          </p:nvSpPr>
          <p:spPr>
            <a:xfrm>
              <a:off x="1141165" y="2734416"/>
              <a:ext cx="1155031" cy="61264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A,B,C</a:t>
              </a:r>
              <a:endParaRPr lang="es-AR" dirty="0"/>
            </a:p>
          </p:txBody>
        </p:sp>
        <p:sp>
          <p:nvSpPr>
            <p:cNvPr id="15" name="Decisión 14"/>
            <p:cNvSpPr/>
            <p:nvPr/>
          </p:nvSpPr>
          <p:spPr>
            <a:xfrm>
              <a:off x="4412522" y="1931839"/>
              <a:ext cx="1426476" cy="95573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A&gt;B y A&gt;C</a:t>
              </a:r>
              <a:endParaRPr lang="es-AR" dirty="0"/>
            </a:p>
          </p:txBody>
        </p:sp>
        <p:sp>
          <p:nvSpPr>
            <p:cNvPr id="41" name="Decisión 40"/>
            <p:cNvSpPr/>
            <p:nvPr/>
          </p:nvSpPr>
          <p:spPr>
            <a:xfrm>
              <a:off x="2986046" y="2887578"/>
              <a:ext cx="1426476" cy="95573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B&gt;C y B&gt;A</a:t>
              </a:r>
              <a:endParaRPr lang="es-AR" dirty="0"/>
            </a:p>
          </p:txBody>
        </p:sp>
        <p:sp>
          <p:nvSpPr>
            <p:cNvPr id="18" name="Documento 17"/>
            <p:cNvSpPr/>
            <p:nvPr/>
          </p:nvSpPr>
          <p:spPr>
            <a:xfrm>
              <a:off x="5929489" y="3059123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 ES EL MAYOR</a:t>
              </a:r>
              <a:endParaRPr lang="es-AR" dirty="0"/>
            </a:p>
          </p:txBody>
        </p:sp>
        <p:cxnSp>
          <p:nvCxnSpPr>
            <p:cNvPr id="21" name="Conector angular 20"/>
            <p:cNvCxnSpPr>
              <a:stCxn id="15" idx="3"/>
              <a:endCxn id="18" idx="0"/>
            </p:cNvCxnSpPr>
            <p:nvPr/>
          </p:nvCxnSpPr>
          <p:spPr>
            <a:xfrm>
              <a:off x="5838998" y="2409709"/>
              <a:ext cx="547691" cy="6494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angular 23"/>
            <p:cNvCxnSpPr>
              <a:stCxn id="15" idx="1"/>
              <a:endCxn id="41" idx="0"/>
            </p:cNvCxnSpPr>
            <p:nvPr/>
          </p:nvCxnSpPr>
          <p:spPr>
            <a:xfrm rot="10800000" flipV="1">
              <a:off x="3699284" y="2409708"/>
              <a:ext cx="713238" cy="4778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Documento 46"/>
            <p:cNvSpPr/>
            <p:nvPr/>
          </p:nvSpPr>
          <p:spPr>
            <a:xfrm>
              <a:off x="4668560" y="3365447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 ES EL MAYOR</a:t>
              </a:r>
              <a:endParaRPr lang="es-AR" dirty="0"/>
            </a:p>
          </p:txBody>
        </p:sp>
        <p:sp>
          <p:nvSpPr>
            <p:cNvPr id="48" name="Documento 47"/>
            <p:cNvSpPr/>
            <p:nvPr/>
          </p:nvSpPr>
          <p:spPr>
            <a:xfrm>
              <a:off x="3242084" y="4188546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 ES EL MAYOR</a:t>
              </a:r>
              <a:endParaRPr lang="es-AR" dirty="0"/>
            </a:p>
          </p:txBody>
        </p:sp>
        <p:cxnSp>
          <p:nvCxnSpPr>
            <p:cNvPr id="30" name="Conector recto de flecha 29"/>
            <p:cNvCxnSpPr>
              <a:stCxn id="41" idx="3"/>
            </p:cNvCxnSpPr>
            <p:nvPr/>
          </p:nvCxnSpPr>
          <p:spPr>
            <a:xfrm flipV="1">
              <a:off x="4412522" y="3365447"/>
              <a:ext cx="2560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de flecha 223"/>
            <p:cNvCxnSpPr>
              <a:stCxn id="41" idx="2"/>
              <a:endCxn id="48" idx="0"/>
            </p:cNvCxnSpPr>
            <p:nvPr/>
          </p:nvCxnSpPr>
          <p:spPr>
            <a:xfrm>
              <a:off x="3699284" y="3843317"/>
              <a:ext cx="0" cy="345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de flecha 227"/>
            <p:cNvCxnSpPr>
              <a:stCxn id="47" idx="2"/>
            </p:cNvCxnSpPr>
            <p:nvPr/>
          </p:nvCxnSpPr>
          <p:spPr>
            <a:xfrm>
              <a:off x="5125760" y="3937592"/>
              <a:ext cx="0" cy="1416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angular 233"/>
            <p:cNvCxnSpPr>
              <a:stCxn id="48" idx="2"/>
            </p:cNvCxnSpPr>
            <p:nvPr/>
          </p:nvCxnSpPr>
          <p:spPr>
            <a:xfrm rot="16200000" flipH="1">
              <a:off x="3747793" y="4712181"/>
              <a:ext cx="744238" cy="8412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angular 237"/>
            <p:cNvCxnSpPr>
              <a:stCxn id="18" idx="2"/>
            </p:cNvCxnSpPr>
            <p:nvPr/>
          </p:nvCxnSpPr>
          <p:spPr>
            <a:xfrm rot="5400000">
              <a:off x="5047995" y="4166234"/>
              <a:ext cx="1873661" cy="803729"/>
            </a:xfrm>
            <a:prstGeom prst="bentConnector3">
              <a:avLst>
                <a:gd name="adj1" fmla="val 1000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CuadroTexto 244"/>
            <p:cNvSpPr txBox="1"/>
            <p:nvPr/>
          </p:nvSpPr>
          <p:spPr>
            <a:xfrm>
              <a:off x="5764219" y="214886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SI</a:t>
              </a:r>
              <a:endParaRPr lang="es-AR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058774" y="2179421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NO</a:t>
              </a:r>
              <a:endParaRPr lang="es-AR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4338019" y="311922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SI</a:t>
              </a:r>
              <a:endParaRPr lang="es-AR" dirty="0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3323523" y="3762433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NO</a:t>
              </a:r>
              <a:endParaRPr lang="es-AR" dirty="0"/>
            </a:p>
          </p:txBody>
        </p:sp>
        <p:cxnSp>
          <p:nvCxnSpPr>
            <p:cNvPr id="252" name="Conector recto de flecha 251"/>
            <p:cNvCxnSpPr>
              <a:stCxn id="7" idx="2"/>
            </p:cNvCxnSpPr>
            <p:nvPr/>
          </p:nvCxnSpPr>
          <p:spPr>
            <a:xfrm>
              <a:off x="1708484" y="2274931"/>
              <a:ext cx="10196" cy="37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de flecha 253"/>
            <p:cNvCxnSpPr/>
            <p:nvPr/>
          </p:nvCxnSpPr>
          <p:spPr>
            <a:xfrm>
              <a:off x="1708484" y="3396226"/>
              <a:ext cx="0" cy="541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1708484" y="3937592"/>
              <a:ext cx="938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 flipV="1">
              <a:off x="2646947" y="1672389"/>
              <a:ext cx="0" cy="2265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>
              <a:off x="2646947" y="1696453"/>
              <a:ext cx="2478813" cy="12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endCxn id="15" idx="0"/>
            </p:cNvCxnSpPr>
            <p:nvPr/>
          </p:nvCxnSpPr>
          <p:spPr>
            <a:xfrm>
              <a:off x="5125760" y="1708484"/>
              <a:ext cx="0" cy="22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ector recto 81"/>
          <p:cNvCxnSpPr/>
          <p:nvPr/>
        </p:nvCxnSpPr>
        <p:spPr>
          <a:xfrm flipH="1">
            <a:off x="6760147" y="1439789"/>
            <a:ext cx="12031" cy="510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7326945" y="2301183"/>
            <a:ext cx="42676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PSEUDOCODIGO</a:t>
            </a:r>
          </a:p>
          <a:p>
            <a:endParaRPr lang="es-AR" b="1" dirty="0"/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INICIO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Inicializo variables A,B,C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Consulto si A es mayor que B y que A es mayor que C.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se cumplen las condiciones anteriores muestro por pantalla que A es el mayor.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no se cumplen, consulto si B es mayor que C y si B es mayor que 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se cumplen la condición, muestro por pantalla que B es el mayor.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no se cumple , muestro por pantalla que C es el mayor.</a:t>
            </a:r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FIN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638373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587</Words>
  <Application>Microsoft Office PowerPoint</Application>
  <PresentationFormat>Personalizado</PresentationFormat>
  <Paragraphs>180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Raleway</vt:lpstr>
      <vt:lpstr>Calibri</vt:lpstr>
      <vt:lpstr>Raleway Thin</vt:lpstr>
      <vt:lpstr>Tema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PC-2</dc:creator>
  <cp:lastModifiedBy>PC-2</cp:lastModifiedBy>
  <cp:revision>33</cp:revision>
  <dcterms:modified xsi:type="dcterms:W3CDTF">2021-03-28T23:16:51Z</dcterms:modified>
</cp:coreProperties>
</file>