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13" r:id="rId3"/>
    <p:sldId id="41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/qR1gyGjsXcOgmhJSveCa0oo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62584"/>
    <a:srgbClr val="7030A0"/>
    <a:srgbClr val="D34817"/>
    <a:srgbClr val="69240C"/>
    <a:srgbClr val="FFFFCC"/>
    <a:srgbClr val="CCFF99"/>
    <a:srgbClr val="71ABB3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3D0D5-022F-42D4-B972-0010EE81A49F}">
  <a:tblStyle styleId="{2483D0D5-022F-42D4-B972-0010EE81A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134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667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9090" y="1944210"/>
            <a:ext cx="7667751" cy="261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9090" y="4989786"/>
            <a:ext cx="276983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3586580" y="4989786"/>
            <a:ext cx="4546169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" name="Google Shape;21;p35">
            <a:extLst>
              <a:ext uri="{FF2B5EF4-FFF2-40B4-BE49-F238E27FC236}">
                <a16:creationId xmlns:a16="http://schemas.microsoft.com/office/drawing/2014/main" id="{FB9D9D9E-19AE-2D54-5390-EB6C69F617EA}"/>
              </a:ext>
            </a:extLst>
          </p:cNvPr>
          <p:cNvCxnSpPr/>
          <p:nvPr userDrawn="1"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FC92418B-7A71-CDA5-BF2D-465D8F39D8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raini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Training / Think-Pair-Share #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515E60-24F5-B801-B86A-8B3AED18D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7872" y="198281"/>
            <a:ext cx="1800000" cy="1800000"/>
          </a:xfrm>
          <a:prstGeom prst="rect">
            <a:avLst/>
          </a:prstGeom>
        </p:spPr>
      </p:pic>
      <p:pic>
        <p:nvPicPr>
          <p:cNvPr id="7" name="Google Shape;30;p36" descr="Bildergebnis für th köln logo">
            <a:extLst>
              <a:ext uri="{FF2B5EF4-FFF2-40B4-BE49-F238E27FC236}">
                <a16:creationId xmlns:a16="http://schemas.microsoft.com/office/drawing/2014/main" id="{C4F4CBF5-2CF5-FFCB-DCD2-2E468E9FE4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See you again in two weeks / next week!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 hasCustomPrompt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r>
              <a:rPr lang="de-DE" dirty="0"/>
              <a:t>Questions?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E3DE769D-C0BF-6E0F-E754-9622427188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"/>
          <p:cNvSpPr txBox="1"/>
          <p:nvPr/>
        </p:nvSpPr>
        <p:spPr>
          <a:xfrm>
            <a:off x="3258106" y="6470703"/>
            <a:ext cx="74862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Programmierkurs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 Data Science: Python II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4675B4-0E7C-BDE8-DC9A-72E03EDEFAA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83128" y="1538868"/>
            <a:ext cx="11748316" cy="28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de-DE" b="1" dirty="0">
                <a:solidFill>
                  <a:schemeClr val="tx1"/>
                </a:solidFill>
              </a:rPr>
              <a:t>Project Demo Documentation: Transfermarkt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Programmierkurs 2 Data Science 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WS24/25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Google Shape;42;p1">
            <a:extLst>
              <a:ext uri="{FF2B5EF4-FFF2-40B4-BE49-F238E27FC236}">
                <a16:creationId xmlns:a16="http://schemas.microsoft.com/office/drawing/2014/main" id="{C0DC6BE5-C3FF-D219-DFBC-7CF91EFCF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800" y="5319132"/>
            <a:ext cx="4147160" cy="15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 Traeger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M. Sc. Information Systems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leonard.traeger@fh-dortmund.de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CA775E-9C35-B85C-3265-A639E84C520E}"/>
              </a:ext>
            </a:extLst>
          </p:cNvPr>
          <p:cNvSpPr/>
          <p:nvPr/>
        </p:nvSpPr>
        <p:spPr>
          <a:xfrm>
            <a:off x="3034898" y="1763688"/>
            <a:ext cx="7033127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KDD: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41120-B5A9-A3BE-22AC-4FA9CDAD4289}"/>
              </a:ext>
            </a:extLst>
          </p:cNvPr>
          <p:cNvSpPr/>
          <p:nvPr/>
        </p:nvSpPr>
        <p:spPr>
          <a:xfrm>
            <a:off x="3034898" y="4980252"/>
            <a:ext cx="7033127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3FD0-79A9-9DAB-9D8F-7FE2482BEA2D}"/>
              </a:ext>
            </a:extLst>
          </p:cNvPr>
          <p:cNvSpPr/>
          <p:nvPr/>
        </p:nvSpPr>
        <p:spPr>
          <a:xfrm>
            <a:off x="1746023" y="4979920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Web Scraping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sz="1000" i="1" dirty="0">
                <a:solidFill>
                  <a:srgbClr val="00B0F0"/>
                </a:solidFill>
                <a:latin typeface="Twentieth Century"/>
              </a:rPr>
              <a:t>transfermarkt.de</a:t>
            </a:r>
          </a:p>
          <a:p>
            <a:pPr algn="ctr"/>
            <a:endParaRPr lang="de-DE" dirty="0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17186-10D1-FA2D-AF1F-DBB5432F7B40}"/>
              </a:ext>
            </a:extLst>
          </p:cNvPr>
          <p:cNvSpPr/>
          <p:nvPr/>
        </p:nvSpPr>
        <p:spPr>
          <a:xfrm>
            <a:off x="3130145" y="5069920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Data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5144-9B40-FB36-422C-F91146E176B2}"/>
              </a:ext>
            </a:extLst>
          </p:cNvPr>
          <p:cNvSpPr/>
          <p:nvPr/>
        </p:nvSpPr>
        <p:spPr>
          <a:xfrm>
            <a:off x="3034898" y="3718228"/>
            <a:ext cx="7033127" cy="12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40482-BEBA-11CC-DE76-A150C977A778}"/>
              </a:ext>
            </a:extLst>
          </p:cNvPr>
          <p:cNvSpPr/>
          <p:nvPr/>
        </p:nvSpPr>
        <p:spPr>
          <a:xfrm>
            <a:off x="1746023" y="3717896"/>
            <a:ext cx="1260000" cy="1221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2A3B-5DA2-A3D8-3F75-7491FF153E08}"/>
              </a:ext>
            </a:extLst>
          </p:cNvPr>
          <p:cNvSpPr/>
          <p:nvPr/>
        </p:nvSpPr>
        <p:spPr>
          <a:xfrm>
            <a:off x="4280441" y="439897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Target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1D442-67A3-DCA3-C159-A998BFAE65F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3909822" y="4699301"/>
            <a:ext cx="130942" cy="610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1F7EC-B8BA-7931-DE29-94C425E298CA}"/>
              </a:ext>
            </a:extLst>
          </p:cNvPr>
          <p:cNvSpPr/>
          <p:nvPr/>
        </p:nvSpPr>
        <p:spPr>
          <a:xfrm>
            <a:off x="1746023" y="1763688"/>
            <a:ext cx="1260000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Matplotlib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1A8E4-8AD4-DABF-F8CC-EB4D66A8B825}"/>
              </a:ext>
            </a:extLst>
          </p:cNvPr>
          <p:cNvSpPr/>
          <p:nvPr/>
        </p:nvSpPr>
        <p:spPr>
          <a:xfrm>
            <a:off x="5428640" y="373306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Pre-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processed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1055EB-6074-313F-3CAA-80F8BD2F5316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5061585" y="4031924"/>
            <a:ext cx="125910" cy="608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20D0B-FB62-FB85-3F44-7BCDEA470913}"/>
              </a:ext>
            </a:extLst>
          </p:cNvPr>
          <p:cNvSpPr/>
          <p:nvPr/>
        </p:nvSpPr>
        <p:spPr>
          <a:xfrm>
            <a:off x="6587152" y="3066826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Trans-formed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9826AF-F3AD-EE92-3786-8DC548742DB5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214775" y="3360691"/>
            <a:ext cx="126242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87701-F0DB-28A8-BE1D-76D44F6844DA}"/>
              </a:ext>
            </a:extLst>
          </p:cNvPr>
          <p:cNvSpPr/>
          <p:nvPr/>
        </p:nvSpPr>
        <p:spPr>
          <a:xfrm>
            <a:off x="7745664" y="243694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Exploratory Data Analysis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412FF5-B550-ABB2-2A4C-10BABCEFC404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7391469" y="2712631"/>
            <a:ext cx="89878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85F555-3123-2EEB-EEF6-483459F31B7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08640" y="3516948"/>
            <a:ext cx="1777024" cy="8820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1494C9D-C331-DBDE-872D-3D48AB4EAB45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 rot="5400000" flipH="1" flipV="1">
            <a:off x="8565488" y="2098260"/>
            <a:ext cx="58865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A72B7-C5A2-7522-91B7-89C03AE9E45B}"/>
              </a:ext>
            </a:extLst>
          </p:cNvPr>
          <p:cNvSpPr/>
          <p:nvPr/>
        </p:nvSpPr>
        <p:spPr>
          <a:xfrm>
            <a:off x="8904176" y="1838083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Knowledge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A21E70-D6CE-9592-01AE-9B6DBCF0B464}"/>
              </a:ext>
            </a:extLst>
          </p:cNvPr>
          <p:cNvSpPr txBox="1"/>
          <p:nvPr/>
        </p:nvSpPr>
        <p:spPr>
          <a:xfrm>
            <a:off x="3329503" y="4200452"/>
            <a:ext cx="1667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BeautifulSoup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4C344B-B95A-1733-9856-AD8DDAB8F805}"/>
              </a:ext>
            </a:extLst>
          </p:cNvPr>
          <p:cNvSpPr txBox="1"/>
          <p:nvPr/>
        </p:nvSpPr>
        <p:spPr>
          <a:xfrm>
            <a:off x="4046118" y="3831684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768F51-F7F1-8635-60E6-3FD7045F4363}"/>
              </a:ext>
            </a:extLst>
          </p:cNvPr>
          <p:cNvSpPr txBox="1"/>
          <p:nvPr/>
        </p:nvSpPr>
        <p:spPr>
          <a:xfrm>
            <a:off x="6939925" y="443569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3.0-Initial-EDA-Transfermarkt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1BFDA-BFCA-07FE-4AAE-762C778E1C0F}"/>
              </a:ext>
            </a:extLst>
          </p:cNvPr>
          <p:cNvSpPr txBox="1"/>
          <p:nvPr/>
        </p:nvSpPr>
        <p:spPr>
          <a:xfrm>
            <a:off x="5124540" y="321370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4.0-Data-Transformation-Transfermarkt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9AF4E-F527-4F07-A950-5FF18438A4B8}"/>
              </a:ext>
            </a:extLst>
          </p:cNvPr>
          <p:cNvSpPr txBox="1"/>
          <p:nvPr/>
        </p:nvSpPr>
        <p:spPr>
          <a:xfrm>
            <a:off x="6464803" y="2598213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5.0-Data-Visualization-Transfermarkt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1F40C-DCAD-0152-CD92-72B5B9A95813}"/>
              </a:ext>
            </a:extLst>
          </p:cNvPr>
          <p:cNvSpPr txBox="1"/>
          <p:nvPr/>
        </p:nvSpPr>
        <p:spPr>
          <a:xfrm>
            <a:off x="7397152" y="2114033"/>
            <a:ext cx="1667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6.0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024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OSEMN: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B5F2-D230-1EC2-B985-0A9AF79089A8}"/>
              </a:ext>
            </a:extLst>
          </p:cNvPr>
          <p:cNvSpPr/>
          <p:nvPr/>
        </p:nvSpPr>
        <p:spPr>
          <a:xfrm>
            <a:off x="510944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O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btain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FA8EB-54A4-DB3C-DDF6-D7E65F0A3FDB}"/>
              </a:ext>
            </a:extLst>
          </p:cNvPr>
          <p:cNvSpPr/>
          <p:nvPr/>
        </p:nvSpPr>
        <p:spPr>
          <a:xfrm>
            <a:off x="2790723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S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crub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406AD-519F-3903-5DE6-D2668352255B}"/>
              </a:ext>
            </a:extLst>
          </p:cNvPr>
          <p:cNvSpPr/>
          <p:nvPr/>
        </p:nvSpPr>
        <p:spPr>
          <a:xfrm>
            <a:off x="5070501" y="5580833"/>
            <a:ext cx="2977113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E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xplore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4418-827D-6D51-FD08-FF44B13F55D9}"/>
              </a:ext>
            </a:extLst>
          </p:cNvPr>
          <p:cNvSpPr/>
          <p:nvPr/>
        </p:nvSpPr>
        <p:spPr>
          <a:xfrm>
            <a:off x="8142513" y="5580833"/>
            <a:ext cx="1342885" cy="56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M</a:t>
            </a:r>
            <a:r>
              <a:rPr lang="de-DE" sz="3000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075EC-8964-C703-9CBF-AC8734C8945F}"/>
              </a:ext>
            </a:extLst>
          </p:cNvPr>
          <p:cNvSpPr/>
          <p:nvPr/>
        </p:nvSpPr>
        <p:spPr>
          <a:xfrm>
            <a:off x="9580296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  <a:latin typeface="Twentieth Century"/>
              </a:rPr>
              <a:t>i</a:t>
            </a:r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N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terpret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808C0-FD81-ECAE-0190-247E69E036AF}"/>
              </a:ext>
            </a:extLst>
          </p:cNvPr>
          <p:cNvSpPr txBox="1"/>
          <p:nvPr/>
        </p:nvSpPr>
        <p:spPr>
          <a:xfrm>
            <a:off x="510944" y="5180723"/>
            <a:ext cx="2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WebScraping_BeautifulSoup</a:t>
            </a:r>
          </a:p>
        </p:txBody>
      </p:sp>
      <p:pic>
        <p:nvPicPr>
          <p:cNvPr id="1030" name="Picture 6" descr="transfermarkt.de – Wikipedia">
            <a:extLst>
              <a:ext uri="{FF2B5EF4-FFF2-40B4-BE49-F238E27FC236}">
                <a16:creationId xmlns:a16="http://schemas.microsoft.com/office/drawing/2014/main" id="{24929ADC-35B8-3394-DFC8-51470E28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0" y="1644244"/>
            <a:ext cx="1399448" cy="5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7D704-251A-90FF-4E7A-B0522065E1BE}"/>
              </a:ext>
            </a:extLst>
          </p:cNvPr>
          <p:cNvSpPr txBox="1"/>
          <p:nvPr/>
        </p:nvSpPr>
        <p:spPr>
          <a:xfrm>
            <a:off x="451055" y="2259995"/>
            <a:ext cx="22797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wentieth Century"/>
              </a:rPr>
              <a:t>Sports dataset with 2942 soccer players from the top 100 international clubs: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Player (position, age, value, country, dob)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Club (league, stadium seats, internationality, transfer balance,...)</a:t>
            </a:r>
          </a:p>
          <a:p>
            <a:endParaRPr lang="de-DE" dirty="0">
              <a:latin typeface="Twentieth Century"/>
            </a:endParaRPr>
          </a:p>
          <a:p>
            <a:r>
              <a:rPr lang="de-DE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urllib.request</a:t>
            </a:r>
            <a:r>
              <a:rPr lang="en-US" dirty="0">
                <a:latin typeface="Twentieth Century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BeautifulSoup</a:t>
            </a:r>
            <a:r>
              <a:rPr lang="de-DE" dirty="0">
                <a:latin typeface="Twentieth Century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47BB-BF25-CFF6-9A82-70FFAC76268A}"/>
              </a:ext>
            </a:extLst>
          </p:cNvPr>
          <p:cNvSpPr txBox="1"/>
          <p:nvPr/>
        </p:nvSpPr>
        <p:spPr>
          <a:xfrm>
            <a:off x="2790722" y="2287623"/>
            <a:ext cx="22797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Data type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numeric attributes (transfer balance, player value, seats).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date of birth and age of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Construct attributes club_country, internationality, and player_internationality.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Scale player positions in hierarchical order.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45BA7-A29D-553C-B0B7-F5C2E07F8FD9}"/>
              </a:ext>
            </a:extLst>
          </p:cNvPr>
          <p:cNvSpPr txBox="1"/>
          <p:nvPr/>
        </p:nvSpPr>
        <p:spPr>
          <a:xfrm>
            <a:off x="2828479" y="5298439"/>
            <a:ext cx="216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700457-8E9E-8562-F8F9-BEBEF079A56F}"/>
              </a:ext>
            </a:extLst>
          </p:cNvPr>
          <p:cNvSpPr txBox="1"/>
          <p:nvPr/>
        </p:nvSpPr>
        <p:spPr>
          <a:xfrm>
            <a:off x="5070501" y="1768757"/>
            <a:ext cx="5004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Meta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NaN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Correlation Heatmap with Pearson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Scatter matrix</a:t>
            </a:r>
          </a:p>
          <a:p>
            <a:endParaRPr lang="de-DE" dirty="0">
              <a:latin typeface="Twentieth Century"/>
            </a:endParaRPr>
          </a:p>
          <a:p>
            <a:r>
              <a:rPr lang="de-DE" b="1" dirty="0">
                <a:latin typeface="Twentieth Century"/>
              </a:rPr>
              <a:t>Detailed Plots</a:t>
            </a:r>
          </a:p>
          <a:p>
            <a:r>
              <a:rPr lang="de-DE" dirty="0">
                <a:latin typeface="Twentieth Century"/>
              </a:rPr>
              <a:t>Scatter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x:#stadium seats, y:transfer balance, hue:club country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x:#national players, y:transfer balance</a:t>
            </a:r>
          </a:p>
          <a:p>
            <a:r>
              <a:rPr lang="de-DE" dirty="0">
                <a:latin typeface="Twentieth Century"/>
              </a:rPr>
              <a:t>Histograms</a:t>
            </a:r>
          </a:p>
          <a:p>
            <a:r>
              <a:rPr lang="de-DE" dirty="0">
                <a:latin typeface="Twentieth Century"/>
              </a:rPr>
              <a:t>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x:player country, y:count, hue:player_international stacked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x:club transfer balance, y:country (sum and mean)</a:t>
            </a:r>
          </a:p>
          <a:p>
            <a:r>
              <a:rPr lang="de-DE" dirty="0">
                <a:latin typeface="Twentieth Century"/>
              </a:rPr>
              <a:t>Sunburst-Pie club country and club name over stadium seats</a:t>
            </a:r>
          </a:p>
          <a:p>
            <a:r>
              <a:rPr lang="de-DE" dirty="0">
                <a:latin typeface="Twentieth Century"/>
              </a:rPr>
              <a:t>Parallel-set club country, player international, and player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84DC-BF74-B6B1-59DE-F3240D42D610}"/>
              </a:ext>
            </a:extLst>
          </p:cNvPr>
          <p:cNvSpPr txBox="1"/>
          <p:nvPr/>
        </p:nvSpPr>
        <p:spPr>
          <a:xfrm>
            <a:off x="5756769" y="5290745"/>
            <a:ext cx="3281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latin typeface="Twentieth Century"/>
              </a:rPr>
              <a:t>3.0-Data-Transformation-Visualization-Transfermarkt</a:t>
            </a:r>
          </a:p>
        </p:txBody>
      </p:sp>
    </p:spTree>
    <p:extLst>
      <p:ext uri="{BB962C8B-B14F-4D97-AF65-F5344CB8AC3E}">
        <p14:creationId xmlns:p14="http://schemas.microsoft.com/office/powerpoint/2010/main" val="15036660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Orangero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Twentieth Century</vt:lpstr>
      <vt:lpstr>Integral</vt:lpstr>
      <vt:lpstr>Project Demo Documentation: Transfermarkt  Programmierkurs 2 Data Science  WS24/25</vt:lpstr>
      <vt:lpstr>KDD: Transfermarkt Analytics</vt:lpstr>
      <vt:lpstr>OSEMN: Transfermarkt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(IMDb)</dc:title>
  <dc:creator>Leo</dc:creator>
  <cp:lastModifiedBy>Leonard Traeger (ltraeger)</cp:lastModifiedBy>
  <cp:revision>646</cp:revision>
  <dcterms:modified xsi:type="dcterms:W3CDTF">2024-10-28T08:53:36Z</dcterms:modified>
</cp:coreProperties>
</file>