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3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7" r:id="rId24"/>
    <p:sldId id="289" r:id="rId25"/>
    <p:sldId id="290" r:id="rId26"/>
    <p:sldId id="285" r:id="rId27"/>
    <p:sldId id="291" r:id="rId28"/>
    <p:sldId id="293" r:id="rId29"/>
    <p:sldId id="294" r:id="rId30"/>
    <p:sldId id="295" r:id="rId31"/>
    <p:sldId id="296" r:id="rId32"/>
    <p:sldId id="298" r:id="rId33"/>
    <p:sldId id="299" r:id="rId34"/>
    <p:sldId id="301" r:id="rId35"/>
    <p:sldId id="300" r:id="rId36"/>
    <p:sldId id="302" r:id="rId37"/>
    <p:sldId id="303" r:id="rId38"/>
    <p:sldId id="304" r:id="rId39"/>
    <p:sldId id="305" r:id="rId40"/>
    <p:sldId id="311" r:id="rId41"/>
    <p:sldId id="307" r:id="rId42"/>
    <p:sldId id="309" r:id="rId43"/>
    <p:sldId id="310" r:id="rId44"/>
    <p:sldId id="312" r:id="rId45"/>
    <p:sldId id="313" r:id="rId46"/>
    <p:sldId id="314" r:id="rId47"/>
    <p:sldId id="315" r:id="rId48"/>
    <p:sldId id="319" r:id="rId49"/>
    <p:sldId id="330" r:id="rId50"/>
    <p:sldId id="331" r:id="rId51"/>
    <p:sldId id="329" r:id="rId52"/>
    <p:sldId id="332" r:id="rId53"/>
    <p:sldId id="333" r:id="rId54"/>
    <p:sldId id="334" r:id="rId55"/>
    <p:sldId id="335" r:id="rId56"/>
    <p:sldId id="328" r:id="rId57"/>
    <p:sldId id="337" r:id="rId58"/>
    <p:sldId id="321" r:id="rId59"/>
    <p:sldId id="338" r:id="rId60"/>
    <p:sldId id="339" r:id="rId61"/>
    <p:sldId id="340" r:id="rId6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CC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77CB469-8BCA-493E-A218-4FF2066201A2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F9F820E-616E-4EBB-BECD-160E55652A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idéia é identificar</a:t>
            </a:r>
            <a:r>
              <a:rPr lang="pt-BR" baseline="0" dirty="0" smtClean="0"/>
              <a:t> as observações e </a:t>
            </a:r>
            <a:r>
              <a:rPr lang="pt-BR" baseline="0" smtClean="0"/>
              <a:t>os parâmetros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820E-616E-4EBB-BECD-160E55652A3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7CE7B-F7C6-4CDE-B22F-707CAB09F47C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D34B0-EC9B-47DD-BC52-9624B45503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Transformar Problemas Geofísicos </a:t>
            </a:r>
            <a:r>
              <a:rPr lang="pt-BR" dirty="0" smtClean="0">
                <a:sym typeface="Wingdings" pitchFamily="2" charset="2"/>
              </a:rPr>
              <a:t>em Problemas Inversos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 rot="10800000">
            <a:off x="5173855" y="2928935"/>
            <a:ext cx="1908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+mj-lt"/>
              </a:rPr>
              <a:t>Inversos</a:t>
            </a:r>
            <a:endParaRPr lang="pt-BR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71670" y="1214422"/>
            <a:ext cx="2786082" cy="2571768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214546" y="1611989"/>
            <a:ext cx="2500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</a:t>
            </a:r>
            <a:r>
              <a:rPr lang="pt-BR" i="1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são o deslocamento dos receptores causado pela chegada das ondas e o tempo que estas demoram durante a propagação</a:t>
            </a:r>
            <a:endParaRPr lang="pt-BR" i="1" dirty="0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 de 5 pontas 14"/>
          <p:cNvSpPr/>
          <p:nvPr/>
        </p:nvSpPr>
        <p:spPr>
          <a:xfrm>
            <a:off x="5224467" y="4052892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7429520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flipV="1">
            <a:off x="8001024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flipV="1">
            <a:off x="8572528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8414785">
            <a:off x="568634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3185215" flipV="1">
            <a:off x="782948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4957350" y="1263835"/>
            <a:ext cx="4186650" cy="2665231"/>
            <a:chOff x="4957350" y="1263835"/>
            <a:chExt cx="4186650" cy="2665231"/>
          </a:xfrm>
        </p:grpSpPr>
        <p:cxnSp>
          <p:nvCxnSpPr>
            <p:cNvPr id="22" name="Conector de seta reta 21"/>
            <p:cNvCxnSpPr/>
            <p:nvPr/>
          </p:nvCxnSpPr>
          <p:spPr>
            <a:xfrm rot="5400000">
              <a:off x="4250529" y="2607463"/>
              <a:ext cx="207170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5286380" y="1571612"/>
              <a:ext cx="364333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 rot="16200000">
              <a:off x="4646892" y="3310830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tempo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786678" y="1263835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deslocamento</a:t>
              </a:r>
              <a:endParaRPr lang="pt-BR" sz="1400" dirty="0"/>
            </a:p>
          </p:txBody>
        </p:sp>
        <p:cxnSp>
          <p:nvCxnSpPr>
            <p:cNvPr id="31" name="Conector reto 30"/>
            <p:cNvCxnSpPr/>
            <p:nvPr/>
          </p:nvCxnSpPr>
          <p:spPr>
            <a:xfrm rot="5400000">
              <a:off x="48820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577463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rot="5400000">
              <a:off x="666720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vre 37"/>
            <p:cNvSpPr/>
            <p:nvPr/>
          </p:nvSpPr>
          <p:spPr>
            <a:xfrm>
              <a:off x="5786446" y="214311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6664987" y="242774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7565106" y="27134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reto 41"/>
            <p:cNvCxnSpPr/>
            <p:nvPr/>
          </p:nvCxnSpPr>
          <p:spPr>
            <a:xfrm rot="10800000" flipH="1">
              <a:off x="5329805" y="2285992"/>
              <a:ext cx="5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rot="10800000">
              <a:off x="5317618" y="2573332"/>
              <a:ext cx="14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0800000">
              <a:off x="5322884" y="2857496"/>
              <a:ext cx="23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>
              <a:off x="571500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R1</a:t>
              </a:r>
              <a:endParaRPr lang="pt-BR" sz="12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572264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R2</a:t>
              </a:r>
              <a:endParaRPr lang="pt-BR" sz="12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50095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R3</a:t>
              </a:r>
              <a:endParaRPr lang="pt-BR" sz="12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012534" y="2151869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t1</a:t>
              </a:r>
              <a:endParaRPr lang="pt-BR" sz="12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012534" y="2437621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t2</a:t>
              </a:r>
              <a:endParaRPr lang="pt-BR" sz="12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012534" y="2723373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t3</a:t>
              </a:r>
              <a:endParaRPr lang="pt-BR" sz="1200" dirty="0"/>
            </a:p>
          </p:txBody>
        </p:sp>
      </p:grpSp>
      <p:sp>
        <p:nvSpPr>
          <p:cNvPr id="53" name="CaixaDeTexto 52"/>
          <p:cNvSpPr txBox="1"/>
          <p:nvPr/>
        </p:nvSpPr>
        <p:spPr>
          <a:xfrm>
            <a:off x="7339032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7920061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8482040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143108" y="1214422"/>
            <a:ext cx="2857520" cy="2786082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076433" y="1428736"/>
            <a:ext cx="3009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forma com que</a:t>
            </a:r>
          </a:p>
          <a:p>
            <a:pPr algn="ctr"/>
            <a:r>
              <a:rPr lang="pt-BR" dirty="0" smtClean="0"/>
              <a:t>as ondas se propagam e, </a:t>
            </a:r>
            <a:r>
              <a:rPr lang="pt-BR" dirty="0" err="1" smtClean="0"/>
              <a:t>consequentemente</a:t>
            </a:r>
            <a:r>
              <a:rPr lang="pt-BR" dirty="0" smtClean="0"/>
              <a:t>, a maneira como estas chegam aos receptores depende, por exemplo, da velocidade de propagação das ondas</a:t>
            </a:r>
          </a:p>
          <a:p>
            <a:pPr algn="ctr"/>
            <a:r>
              <a:rPr lang="pt-BR" dirty="0" smtClean="0"/>
              <a:t>em </a:t>
            </a:r>
            <a:r>
              <a:rPr lang="pt-BR" dirty="0" err="1" smtClean="0"/>
              <a:t>subsuperfície</a:t>
            </a:r>
            <a:endParaRPr lang="pt-BR" i="1" dirty="0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 de 5 pontas 14"/>
          <p:cNvSpPr/>
          <p:nvPr/>
        </p:nvSpPr>
        <p:spPr>
          <a:xfrm>
            <a:off x="5224467" y="4052892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7429520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flipV="1">
            <a:off x="8001024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flipV="1">
            <a:off x="8572528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8414785">
            <a:off x="568634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3185215" flipV="1">
            <a:off x="782948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6500826" y="5000636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?</a:t>
            </a:r>
            <a:endParaRPr lang="pt-BR" sz="4400" b="1" dirty="0"/>
          </a:p>
        </p:txBody>
      </p:sp>
      <p:grpSp>
        <p:nvGrpSpPr>
          <p:cNvPr id="22" name="Grupo 21"/>
          <p:cNvGrpSpPr/>
          <p:nvPr/>
        </p:nvGrpSpPr>
        <p:grpSpPr>
          <a:xfrm>
            <a:off x="4957350" y="1263835"/>
            <a:ext cx="4186650" cy="2665231"/>
            <a:chOff x="4957350" y="1263835"/>
            <a:chExt cx="4186650" cy="2665231"/>
          </a:xfrm>
        </p:grpSpPr>
        <p:cxnSp>
          <p:nvCxnSpPr>
            <p:cNvPr id="23" name="Conector de seta reta 22"/>
            <p:cNvCxnSpPr/>
            <p:nvPr/>
          </p:nvCxnSpPr>
          <p:spPr>
            <a:xfrm rot="5400000">
              <a:off x="4250529" y="2607463"/>
              <a:ext cx="207170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5286380" y="1571612"/>
              <a:ext cx="364333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 rot="16200000">
              <a:off x="4646892" y="3310830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tempo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786678" y="1263835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deslocamento</a:t>
              </a:r>
              <a:endParaRPr lang="pt-BR" sz="1400" dirty="0"/>
            </a:p>
          </p:txBody>
        </p:sp>
        <p:cxnSp>
          <p:nvCxnSpPr>
            <p:cNvPr id="30" name="Conector reto 29"/>
            <p:cNvCxnSpPr/>
            <p:nvPr/>
          </p:nvCxnSpPr>
          <p:spPr>
            <a:xfrm rot="5400000">
              <a:off x="48820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5400000">
              <a:off x="577463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666720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orma livre 32"/>
            <p:cNvSpPr/>
            <p:nvPr/>
          </p:nvSpPr>
          <p:spPr>
            <a:xfrm>
              <a:off x="5786446" y="214311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>
              <a:off x="6664987" y="242774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livre 36"/>
            <p:cNvSpPr/>
            <p:nvPr/>
          </p:nvSpPr>
          <p:spPr>
            <a:xfrm>
              <a:off x="7565106" y="27134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reto 37"/>
            <p:cNvCxnSpPr/>
            <p:nvPr/>
          </p:nvCxnSpPr>
          <p:spPr>
            <a:xfrm rot="10800000" flipH="1">
              <a:off x="5329805" y="2285992"/>
              <a:ext cx="5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rot="10800000">
              <a:off x="5317618" y="2573332"/>
              <a:ext cx="14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10800000">
              <a:off x="5322884" y="2857496"/>
              <a:ext cx="23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/>
            <p:cNvSpPr txBox="1"/>
            <p:nvPr/>
          </p:nvSpPr>
          <p:spPr>
            <a:xfrm>
              <a:off x="571500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R1</a:t>
              </a:r>
              <a:endParaRPr lang="pt-BR" sz="12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572264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R2</a:t>
              </a:r>
              <a:endParaRPr lang="pt-BR" sz="12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750095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R3</a:t>
              </a:r>
              <a:endParaRPr lang="pt-BR" sz="12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012534" y="2151869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t1</a:t>
              </a:r>
              <a:endParaRPr lang="pt-BR" sz="1200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012534" y="2437621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t2</a:t>
              </a:r>
              <a:endParaRPr lang="pt-BR" sz="1200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5012534" y="2723373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t3</a:t>
              </a:r>
              <a:endParaRPr lang="pt-BR" sz="1200" dirty="0"/>
            </a:p>
          </p:txBody>
        </p:sp>
      </p:grpSp>
      <p:sp>
        <p:nvSpPr>
          <p:cNvPr id="47" name="CaixaDeTexto 46"/>
          <p:cNvSpPr txBox="1"/>
          <p:nvPr/>
        </p:nvSpPr>
        <p:spPr>
          <a:xfrm>
            <a:off x="7339032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7920061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8482040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295509" y="2071678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Sabe-se que </a:t>
            </a:r>
            <a:r>
              <a:rPr lang="pt-BR" dirty="0" smtClean="0"/>
              <a:t>há uma camada de arenito sobre o embasamento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5210175" y="5638800"/>
            <a:ext cx="3609975" cy="952500"/>
          </a:xfrm>
          <a:custGeom>
            <a:avLst/>
            <a:gdLst>
              <a:gd name="connsiteX0" fmla="*/ 9525 w 3609975"/>
              <a:gd name="connsiteY0" fmla="*/ 95250 h 952500"/>
              <a:gd name="connsiteX1" fmla="*/ 47625 w 3609975"/>
              <a:gd name="connsiteY1" fmla="*/ 76200 h 952500"/>
              <a:gd name="connsiteX2" fmla="*/ 76200 w 3609975"/>
              <a:gd name="connsiteY2" fmla="*/ 66675 h 952500"/>
              <a:gd name="connsiteX3" fmla="*/ 104775 w 3609975"/>
              <a:gd name="connsiteY3" fmla="*/ 47625 h 952500"/>
              <a:gd name="connsiteX4" fmla="*/ 171450 w 3609975"/>
              <a:gd name="connsiteY4" fmla="*/ 28575 h 952500"/>
              <a:gd name="connsiteX5" fmla="*/ 228600 w 3609975"/>
              <a:gd name="connsiteY5" fmla="*/ 9525 h 952500"/>
              <a:gd name="connsiteX6" fmla="*/ 257175 w 3609975"/>
              <a:gd name="connsiteY6" fmla="*/ 0 h 952500"/>
              <a:gd name="connsiteX7" fmla="*/ 542925 w 3609975"/>
              <a:gd name="connsiteY7" fmla="*/ 9525 h 952500"/>
              <a:gd name="connsiteX8" fmla="*/ 571500 w 3609975"/>
              <a:gd name="connsiteY8" fmla="*/ 28575 h 952500"/>
              <a:gd name="connsiteX9" fmla="*/ 628650 w 3609975"/>
              <a:gd name="connsiteY9" fmla="*/ 47625 h 952500"/>
              <a:gd name="connsiteX10" fmla="*/ 685800 w 3609975"/>
              <a:gd name="connsiteY10" fmla="*/ 66675 h 952500"/>
              <a:gd name="connsiteX11" fmla="*/ 714375 w 3609975"/>
              <a:gd name="connsiteY11" fmla="*/ 76200 h 952500"/>
              <a:gd name="connsiteX12" fmla="*/ 742950 w 3609975"/>
              <a:gd name="connsiteY12" fmla="*/ 85725 h 952500"/>
              <a:gd name="connsiteX13" fmla="*/ 809625 w 3609975"/>
              <a:gd name="connsiteY13" fmla="*/ 95250 h 952500"/>
              <a:gd name="connsiteX14" fmla="*/ 857250 w 3609975"/>
              <a:gd name="connsiteY14" fmla="*/ 104775 h 952500"/>
              <a:gd name="connsiteX15" fmla="*/ 933450 w 3609975"/>
              <a:gd name="connsiteY15" fmla="*/ 114300 h 952500"/>
              <a:gd name="connsiteX16" fmla="*/ 971550 w 3609975"/>
              <a:gd name="connsiteY16" fmla="*/ 123825 h 952500"/>
              <a:gd name="connsiteX17" fmla="*/ 1085850 w 3609975"/>
              <a:gd name="connsiteY17" fmla="*/ 133350 h 952500"/>
              <a:gd name="connsiteX18" fmla="*/ 1152525 w 3609975"/>
              <a:gd name="connsiteY18" fmla="*/ 142875 h 952500"/>
              <a:gd name="connsiteX19" fmla="*/ 1209675 w 3609975"/>
              <a:gd name="connsiteY19" fmla="*/ 133350 h 952500"/>
              <a:gd name="connsiteX20" fmla="*/ 1228725 w 3609975"/>
              <a:gd name="connsiteY20" fmla="*/ 104775 h 952500"/>
              <a:gd name="connsiteX21" fmla="*/ 1285875 w 3609975"/>
              <a:gd name="connsiteY21" fmla="*/ 76200 h 952500"/>
              <a:gd name="connsiteX22" fmla="*/ 1314450 w 3609975"/>
              <a:gd name="connsiteY22" fmla="*/ 57150 h 952500"/>
              <a:gd name="connsiteX23" fmla="*/ 1371600 w 3609975"/>
              <a:gd name="connsiteY23" fmla="*/ 47625 h 952500"/>
              <a:gd name="connsiteX24" fmla="*/ 1600200 w 3609975"/>
              <a:gd name="connsiteY24" fmla="*/ 38100 h 952500"/>
              <a:gd name="connsiteX25" fmla="*/ 1714500 w 3609975"/>
              <a:gd name="connsiteY25" fmla="*/ 38100 h 952500"/>
              <a:gd name="connsiteX26" fmla="*/ 1905000 w 3609975"/>
              <a:gd name="connsiteY26" fmla="*/ 57150 h 952500"/>
              <a:gd name="connsiteX27" fmla="*/ 1962150 w 3609975"/>
              <a:gd name="connsiteY27" fmla="*/ 85725 h 952500"/>
              <a:gd name="connsiteX28" fmla="*/ 2019300 w 3609975"/>
              <a:gd name="connsiteY28" fmla="*/ 133350 h 952500"/>
              <a:gd name="connsiteX29" fmla="*/ 2105025 w 3609975"/>
              <a:gd name="connsiteY29" fmla="*/ 142875 h 952500"/>
              <a:gd name="connsiteX30" fmla="*/ 2295525 w 3609975"/>
              <a:gd name="connsiteY30" fmla="*/ 161925 h 952500"/>
              <a:gd name="connsiteX31" fmla="*/ 2552700 w 3609975"/>
              <a:gd name="connsiteY31" fmla="*/ 152400 h 952500"/>
              <a:gd name="connsiteX32" fmla="*/ 2638425 w 3609975"/>
              <a:gd name="connsiteY32" fmla="*/ 104775 h 952500"/>
              <a:gd name="connsiteX33" fmla="*/ 2800350 w 3609975"/>
              <a:gd name="connsiteY33" fmla="*/ 85725 h 952500"/>
              <a:gd name="connsiteX34" fmla="*/ 3095625 w 3609975"/>
              <a:gd name="connsiteY34" fmla="*/ 66675 h 952500"/>
              <a:gd name="connsiteX35" fmla="*/ 3371850 w 3609975"/>
              <a:gd name="connsiteY35" fmla="*/ 76200 h 952500"/>
              <a:gd name="connsiteX36" fmla="*/ 3600450 w 3609975"/>
              <a:gd name="connsiteY36" fmla="*/ 85725 h 952500"/>
              <a:gd name="connsiteX37" fmla="*/ 3609975 w 3609975"/>
              <a:gd name="connsiteY37" fmla="*/ 952500 h 952500"/>
              <a:gd name="connsiteX38" fmla="*/ 0 w 3609975"/>
              <a:gd name="connsiteY38" fmla="*/ 933450 h 952500"/>
              <a:gd name="connsiteX39" fmla="*/ 9525 w 3609975"/>
              <a:gd name="connsiteY39" fmla="*/ 9525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609975" h="952500">
                <a:moveTo>
                  <a:pt x="9525" y="95250"/>
                </a:moveTo>
                <a:cubicBezTo>
                  <a:pt x="22225" y="88900"/>
                  <a:pt x="34574" y="81793"/>
                  <a:pt x="47625" y="76200"/>
                </a:cubicBezTo>
                <a:cubicBezTo>
                  <a:pt x="56853" y="72245"/>
                  <a:pt x="67220" y="71165"/>
                  <a:pt x="76200" y="66675"/>
                </a:cubicBezTo>
                <a:cubicBezTo>
                  <a:pt x="86439" y="61555"/>
                  <a:pt x="94536" y="52745"/>
                  <a:pt x="104775" y="47625"/>
                </a:cubicBezTo>
                <a:cubicBezTo>
                  <a:pt x="120780" y="39622"/>
                  <a:pt x="156191" y="33153"/>
                  <a:pt x="171450" y="28575"/>
                </a:cubicBezTo>
                <a:cubicBezTo>
                  <a:pt x="190684" y="22805"/>
                  <a:pt x="209550" y="15875"/>
                  <a:pt x="228600" y="9525"/>
                </a:cubicBezTo>
                <a:lnTo>
                  <a:pt x="257175" y="0"/>
                </a:lnTo>
                <a:cubicBezTo>
                  <a:pt x="352425" y="3175"/>
                  <a:pt x="448013" y="897"/>
                  <a:pt x="542925" y="9525"/>
                </a:cubicBezTo>
                <a:cubicBezTo>
                  <a:pt x="554326" y="10561"/>
                  <a:pt x="561039" y="23926"/>
                  <a:pt x="571500" y="28575"/>
                </a:cubicBezTo>
                <a:cubicBezTo>
                  <a:pt x="589850" y="36730"/>
                  <a:pt x="609600" y="41275"/>
                  <a:pt x="628650" y="47625"/>
                </a:cubicBezTo>
                <a:lnTo>
                  <a:pt x="685800" y="66675"/>
                </a:lnTo>
                <a:lnTo>
                  <a:pt x="714375" y="76200"/>
                </a:lnTo>
                <a:cubicBezTo>
                  <a:pt x="723900" y="79375"/>
                  <a:pt x="733011" y="84305"/>
                  <a:pt x="742950" y="85725"/>
                </a:cubicBezTo>
                <a:cubicBezTo>
                  <a:pt x="765175" y="88900"/>
                  <a:pt x="787480" y="91559"/>
                  <a:pt x="809625" y="95250"/>
                </a:cubicBezTo>
                <a:cubicBezTo>
                  <a:pt x="825594" y="97912"/>
                  <a:pt x="841249" y="102313"/>
                  <a:pt x="857250" y="104775"/>
                </a:cubicBezTo>
                <a:cubicBezTo>
                  <a:pt x="882550" y="108667"/>
                  <a:pt x="908201" y="110092"/>
                  <a:pt x="933450" y="114300"/>
                </a:cubicBezTo>
                <a:cubicBezTo>
                  <a:pt x="946363" y="116452"/>
                  <a:pt x="958560" y="122201"/>
                  <a:pt x="971550" y="123825"/>
                </a:cubicBezTo>
                <a:cubicBezTo>
                  <a:pt x="1009487" y="128567"/>
                  <a:pt x="1047828" y="129348"/>
                  <a:pt x="1085850" y="133350"/>
                </a:cubicBezTo>
                <a:cubicBezTo>
                  <a:pt x="1108177" y="135700"/>
                  <a:pt x="1130300" y="139700"/>
                  <a:pt x="1152525" y="142875"/>
                </a:cubicBezTo>
                <a:cubicBezTo>
                  <a:pt x="1171575" y="139700"/>
                  <a:pt x="1192401" y="141987"/>
                  <a:pt x="1209675" y="133350"/>
                </a:cubicBezTo>
                <a:cubicBezTo>
                  <a:pt x="1219914" y="128230"/>
                  <a:pt x="1220630" y="112870"/>
                  <a:pt x="1228725" y="104775"/>
                </a:cubicBezTo>
                <a:cubicBezTo>
                  <a:pt x="1256022" y="77478"/>
                  <a:pt x="1254887" y="91694"/>
                  <a:pt x="1285875" y="76200"/>
                </a:cubicBezTo>
                <a:cubicBezTo>
                  <a:pt x="1296114" y="71080"/>
                  <a:pt x="1303590" y="60770"/>
                  <a:pt x="1314450" y="57150"/>
                </a:cubicBezTo>
                <a:cubicBezTo>
                  <a:pt x="1332772" y="51043"/>
                  <a:pt x="1352330" y="48910"/>
                  <a:pt x="1371600" y="47625"/>
                </a:cubicBezTo>
                <a:cubicBezTo>
                  <a:pt x="1447697" y="42552"/>
                  <a:pt x="1524000" y="41275"/>
                  <a:pt x="1600200" y="38100"/>
                </a:cubicBezTo>
                <a:cubicBezTo>
                  <a:pt x="1665414" y="21796"/>
                  <a:pt x="1620851" y="28066"/>
                  <a:pt x="1714500" y="38100"/>
                </a:cubicBezTo>
                <a:lnTo>
                  <a:pt x="1905000" y="57150"/>
                </a:lnTo>
                <a:cubicBezTo>
                  <a:pt x="1933639" y="66696"/>
                  <a:pt x="1937531" y="65209"/>
                  <a:pt x="1962150" y="85725"/>
                </a:cubicBezTo>
                <a:cubicBezTo>
                  <a:pt x="1975859" y="97149"/>
                  <a:pt x="1999030" y="128282"/>
                  <a:pt x="2019300" y="133350"/>
                </a:cubicBezTo>
                <a:cubicBezTo>
                  <a:pt x="2047192" y="140323"/>
                  <a:pt x="2076496" y="139309"/>
                  <a:pt x="2105025" y="142875"/>
                </a:cubicBezTo>
                <a:cubicBezTo>
                  <a:pt x="2252667" y="161330"/>
                  <a:pt x="2075584" y="145006"/>
                  <a:pt x="2295525" y="161925"/>
                </a:cubicBezTo>
                <a:cubicBezTo>
                  <a:pt x="2381250" y="158750"/>
                  <a:pt x="2467106" y="158106"/>
                  <a:pt x="2552700" y="152400"/>
                </a:cubicBezTo>
                <a:cubicBezTo>
                  <a:pt x="2595123" y="149572"/>
                  <a:pt x="2590872" y="116663"/>
                  <a:pt x="2638425" y="104775"/>
                </a:cubicBezTo>
                <a:cubicBezTo>
                  <a:pt x="2716686" y="85210"/>
                  <a:pt x="2663473" y="96254"/>
                  <a:pt x="2800350" y="85725"/>
                </a:cubicBezTo>
                <a:cubicBezTo>
                  <a:pt x="2909970" y="49185"/>
                  <a:pt x="2848541" y="66675"/>
                  <a:pt x="3095625" y="66675"/>
                </a:cubicBezTo>
                <a:cubicBezTo>
                  <a:pt x="3187755" y="66675"/>
                  <a:pt x="3279775" y="73025"/>
                  <a:pt x="3371850" y="76200"/>
                </a:cubicBezTo>
                <a:cubicBezTo>
                  <a:pt x="3463678" y="106809"/>
                  <a:pt x="3390385" y="85725"/>
                  <a:pt x="3600450" y="85725"/>
                </a:cubicBezTo>
                <a:lnTo>
                  <a:pt x="3609975" y="952500"/>
                </a:lnTo>
                <a:lnTo>
                  <a:pt x="0" y="933450"/>
                </a:lnTo>
                <a:lnTo>
                  <a:pt x="9525" y="95250"/>
                </a:ln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trela de 5 pontas 19"/>
          <p:cNvSpPr/>
          <p:nvPr/>
        </p:nvSpPr>
        <p:spPr>
          <a:xfrm>
            <a:off x="5224467" y="4052892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429520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flipV="1">
            <a:off x="8001024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flipV="1">
            <a:off x="8572528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o explicativo em elipse 23"/>
          <p:cNvSpPr/>
          <p:nvPr/>
        </p:nvSpPr>
        <p:spPr>
          <a:xfrm>
            <a:off x="2143108" y="1214422"/>
            <a:ext cx="2857520" cy="2786082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>
            <a:off x="4957350" y="1263835"/>
            <a:ext cx="4186650" cy="2665231"/>
            <a:chOff x="4957350" y="1263835"/>
            <a:chExt cx="4186650" cy="2665231"/>
          </a:xfrm>
        </p:grpSpPr>
        <p:cxnSp>
          <p:nvCxnSpPr>
            <p:cNvPr id="26" name="Conector de seta reta 25"/>
            <p:cNvCxnSpPr/>
            <p:nvPr/>
          </p:nvCxnSpPr>
          <p:spPr>
            <a:xfrm rot="5400000">
              <a:off x="4250529" y="2607463"/>
              <a:ext cx="207170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5286380" y="1571612"/>
              <a:ext cx="364333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 rot="16200000">
              <a:off x="4646892" y="3310830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tempo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786678" y="1263835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deslocamento</a:t>
              </a:r>
              <a:endParaRPr lang="pt-BR" sz="1400" dirty="0"/>
            </a:p>
          </p:txBody>
        </p:sp>
        <p:cxnSp>
          <p:nvCxnSpPr>
            <p:cNvPr id="30" name="Conector reto 29"/>
            <p:cNvCxnSpPr/>
            <p:nvPr/>
          </p:nvCxnSpPr>
          <p:spPr>
            <a:xfrm rot="5400000">
              <a:off x="48820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5400000">
              <a:off x="577463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666720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orma livre 32"/>
            <p:cNvSpPr/>
            <p:nvPr/>
          </p:nvSpPr>
          <p:spPr>
            <a:xfrm>
              <a:off x="5786446" y="214311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>
              <a:off x="6664987" y="242774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>
              <a:off x="7565106" y="27134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/>
            <p:nvPr/>
          </p:nvCxnSpPr>
          <p:spPr>
            <a:xfrm rot="10800000" flipH="1">
              <a:off x="5329805" y="2285992"/>
              <a:ext cx="5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rot="10800000">
              <a:off x="5317618" y="2573332"/>
              <a:ext cx="14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0800000">
              <a:off x="5322884" y="2857496"/>
              <a:ext cx="23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571500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R1</a:t>
              </a:r>
              <a:endParaRPr lang="pt-BR" sz="12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572264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R2</a:t>
              </a:r>
              <a:endParaRPr lang="pt-BR" sz="12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50095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R3</a:t>
              </a:r>
              <a:endParaRPr lang="pt-BR" sz="12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012534" y="2151869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t1</a:t>
              </a:r>
              <a:endParaRPr lang="pt-BR" sz="12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012534" y="2437621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t2</a:t>
              </a:r>
              <a:endParaRPr lang="pt-BR" sz="12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012534" y="2723373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t3</a:t>
              </a:r>
              <a:endParaRPr lang="pt-BR" sz="1200" dirty="0"/>
            </a:p>
          </p:txBody>
        </p:sp>
      </p:grpSp>
      <p:sp>
        <p:nvSpPr>
          <p:cNvPr id="45" name="CaixaDeTexto 44"/>
          <p:cNvSpPr txBox="1"/>
          <p:nvPr/>
        </p:nvSpPr>
        <p:spPr>
          <a:xfrm>
            <a:off x="7339032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920061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482040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50" name="Retângulo 49"/>
          <p:cNvSpPr/>
          <p:nvPr/>
        </p:nvSpPr>
        <p:spPr>
          <a:xfrm>
            <a:off x="5357818" y="5000636"/>
            <a:ext cx="91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arenito </a:t>
            </a:r>
            <a:endParaRPr lang="pt-BR" dirty="0"/>
          </a:p>
        </p:txBody>
      </p:sp>
      <p:sp>
        <p:nvSpPr>
          <p:cNvPr id="51" name="Retângulo 50"/>
          <p:cNvSpPr/>
          <p:nvPr/>
        </p:nvSpPr>
        <p:spPr>
          <a:xfrm>
            <a:off x="5286380" y="6072206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285984" y="2000240"/>
            <a:ext cx="257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Sabe-se que arenitos tem velocidade de propagação menor que as do embasamento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5210175" y="5638800"/>
            <a:ext cx="3609975" cy="952500"/>
          </a:xfrm>
          <a:custGeom>
            <a:avLst/>
            <a:gdLst>
              <a:gd name="connsiteX0" fmla="*/ 9525 w 3609975"/>
              <a:gd name="connsiteY0" fmla="*/ 95250 h 952500"/>
              <a:gd name="connsiteX1" fmla="*/ 47625 w 3609975"/>
              <a:gd name="connsiteY1" fmla="*/ 76200 h 952500"/>
              <a:gd name="connsiteX2" fmla="*/ 76200 w 3609975"/>
              <a:gd name="connsiteY2" fmla="*/ 66675 h 952500"/>
              <a:gd name="connsiteX3" fmla="*/ 104775 w 3609975"/>
              <a:gd name="connsiteY3" fmla="*/ 47625 h 952500"/>
              <a:gd name="connsiteX4" fmla="*/ 171450 w 3609975"/>
              <a:gd name="connsiteY4" fmla="*/ 28575 h 952500"/>
              <a:gd name="connsiteX5" fmla="*/ 228600 w 3609975"/>
              <a:gd name="connsiteY5" fmla="*/ 9525 h 952500"/>
              <a:gd name="connsiteX6" fmla="*/ 257175 w 3609975"/>
              <a:gd name="connsiteY6" fmla="*/ 0 h 952500"/>
              <a:gd name="connsiteX7" fmla="*/ 542925 w 3609975"/>
              <a:gd name="connsiteY7" fmla="*/ 9525 h 952500"/>
              <a:gd name="connsiteX8" fmla="*/ 571500 w 3609975"/>
              <a:gd name="connsiteY8" fmla="*/ 28575 h 952500"/>
              <a:gd name="connsiteX9" fmla="*/ 628650 w 3609975"/>
              <a:gd name="connsiteY9" fmla="*/ 47625 h 952500"/>
              <a:gd name="connsiteX10" fmla="*/ 685800 w 3609975"/>
              <a:gd name="connsiteY10" fmla="*/ 66675 h 952500"/>
              <a:gd name="connsiteX11" fmla="*/ 714375 w 3609975"/>
              <a:gd name="connsiteY11" fmla="*/ 76200 h 952500"/>
              <a:gd name="connsiteX12" fmla="*/ 742950 w 3609975"/>
              <a:gd name="connsiteY12" fmla="*/ 85725 h 952500"/>
              <a:gd name="connsiteX13" fmla="*/ 809625 w 3609975"/>
              <a:gd name="connsiteY13" fmla="*/ 95250 h 952500"/>
              <a:gd name="connsiteX14" fmla="*/ 857250 w 3609975"/>
              <a:gd name="connsiteY14" fmla="*/ 104775 h 952500"/>
              <a:gd name="connsiteX15" fmla="*/ 933450 w 3609975"/>
              <a:gd name="connsiteY15" fmla="*/ 114300 h 952500"/>
              <a:gd name="connsiteX16" fmla="*/ 971550 w 3609975"/>
              <a:gd name="connsiteY16" fmla="*/ 123825 h 952500"/>
              <a:gd name="connsiteX17" fmla="*/ 1085850 w 3609975"/>
              <a:gd name="connsiteY17" fmla="*/ 133350 h 952500"/>
              <a:gd name="connsiteX18" fmla="*/ 1152525 w 3609975"/>
              <a:gd name="connsiteY18" fmla="*/ 142875 h 952500"/>
              <a:gd name="connsiteX19" fmla="*/ 1209675 w 3609975"/>
              <a:gd name="connsiteY19" fmla="*/ 133350 h 952500"/>
              <a:gd name="connsiteX20" fmla="*/ 1228725 w 3609975"/>
              <a:gd name="connsiteY20" fmla="*/ 104775 h 952500"/>
              <a:gd name="connsiteX21" fmla="*/ 1285875 w 3609975"/>
              <a:gd name="connsiteY21" fmla="*/ 76200 h 952500"/>
              <a:gd name="connsiteX22" fmla="*/ 1314450 w 3609975"/>
              <a:gd name="connsiteY22" fmla="*/ 57150 h 952500"/>
              <a:gd name="connsiteX23" fmla="*/ 1371600 w 3609975"/>
              <a:gd name="connsiteY23" fmla="*/ 47625 h 952500"/>
              <a:gd name="connsiteX24" fmla="*/ 1600200 w 3609975"/>
              <a:gd name="connsiteY24" fmla="*/ 38100 h 952500"/>
              <a:gd name="connsiteX25" fmla="*/ 1714500 w 3609975"/>
              <a:gd name="connsiteY25" fmla="*/ 38100 h 952500"/>
              <a:gd name="connsiteX26" fmla="*/ 1905000 w 3609975"/>
              <a:gd name="connsiteY26" fmla="*/ 57150 h 952500"/>
              <a:gd name="connsiteX27" fmla="*/ 1962150 w 3609975"/>
              <a:gd name="connsiteY27" fmla="*/ 85725 h 952500"/>
              <a:gd name="connsiteX28" fmla="*/ 2019300 w 3609975"/>
              <a:gd name="connsiteY28" fmla="*/ 133350 h 952500"/>
              <a:gd name="connsiteX29" fmla="*/ 2105025 w 3609975"/>
              <a:gd name="connsiteY29" fmla="*/ 142875 h 952500"/>
              <a:gd name="connsiteX30" fmla="*/ 2295525 w 3609975"/>
              <a:gd name="connsiteY30" fmla="*/ 161925 h 952500"/>
              <a:gd name="connsiteX31" fmla="*/ 2552700 w 3609975"/>
              <a:gd name="connsiteY31" fmla="*/ 152400 h 952500"/>
              <a:gd name="connsiteX32" fmla="*/ 2638425 w 3609975"/>
              <a:gd name="connsiteY32" fmla="*/ 104775 h 952500"/>
              <a:gd name="connsiteX33" fmla="*/ 2800350 w 3609975"/>
              <a:gd name="connsiteY33" fmla="*/ 85725 h 952500"/>
              <a:gd name="connsiteX34" fmla="*/ 3095625 w 3609975"/>
              <a:gd name="connsiteY34" fmla="*/ 66675 h 952500"/>
              <a:gd name="connsiteX35" fmla="*/ 3371850 w 3609975"/>
              <a:gd name="connsiteY35" fmla="*/ 76200 h 952500"/>
              <a:gd name="connsiteX36" fmla="*/ 3600450 w 3609975"/>
              <a:gd name="connsiteY36" fmla="*/ 85725 h 952500"/>
              <a:gd name="connsiteX37" fmla="*/ 3609975 w 3609975"/>
              <a:gd name="connsiteY37" fmla="*/ 952500 h 952500"/>
              <a:gd name="connsiteX38" fmla="*/ 0 w 3609975"/>
              <a:gd name="connsiteY38" fmla="*/ 933450 h 952500"/>
              <a:gd name="connsiteX39" fmla="*/ 9525 w 3609975"/>
              <a:gd name="connsiteY39" fmla="*/ 9525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609975" h="952500">
                <a:moveTo>
                  <a:pt x="9525" y="95250"/>
                </a:moveTo>
                <a:cubicBezTo>
                  <a:pt x="22225" y="88900"/>
                  <a:pt x="34574" y="81793"/>
                  <a:pt x="47625" y="76200"/>
                </a:cubicBezTo>
                <a:cubicBezTo>
                  <a:pt x="56853" y="72245"/>
                  <a:pt x="67220" y="71165"/>
                  <a:pt x="76200" y="66675"/>
                </a:cubicBezTo>
                <a:cubicBezTo>
                  <a:pt x="86439" y="61555"/>
                  <a:pt x="94536" y="52745"/>
                  <a:pt x="104775" y="47625"/>
                </a:cubicBezTo>
                <a:cubicBezTo>
                  <a:pt x="120780" y="39622"/>
                  <a:pt x="156191" y="33153"/>
                  <a:pt x="171450" y="28575"/>
                </a:cubicBezTo>
                <a:cubicBezTo>
                  <a:pt x="190684" y="22805"/>
                  <a:pt x="209550" y="15875"/>
                  <a:pt x="228600" y="9525"/>
                </a:cubicBezTo>
                <a:lnTo>
                  <a:pt x="257175" y="0"/>
                </a:lnTo>
                <a:cubicBezTo>
                  <a:pt x="352425" y="3175"/>
                  <a:pt x="448013" y="897"/>
                  <a:pt x="542925" y="9525"/>
                </a:cubicBezTo>
                <a:cubicBezTo>
                  <a:pt x="554326" y="10561"/>
                  <a:pt x="561039" y="23926"/>
                  <a:pt x="571500" y="28575"/>
                </a:cubicBezTo>
                <a:cubicBezTo>
                  <a:pt x="589850" y="36730"/>
                  <a:pt x="609600" y="41275"/>
                  <a:pt x="628650" y="47625"/>
                </a:cubicBezTo>
                <a:lnTo>
                  <a:pt x="685800" y="66675"/>
                </a:lnTo>
                <a:lnTo>
                  <a:pt x="714375" y="76200"/>
                </a:lnTo>
                <a:cubicBezTo>
                  <a:pt x="723900" y="79375"/>
                  <a:pt x="733011" y="84305"/>
                  <a:pt x="742950" y="85725"/>
                </a:cubicBezTo>
                <a:cubicBezTo>
                  <a:pt x="765175" y="88900"/>
                  <a:pt x="787480" y="91559"/>
                  <a:pt x="809625" y="95250"/>
                </a:cubicBezTo>
                <a:cubicBezTo>
                  <a:pt x="825594" y="97912"/>
                  <a:pt x="841249" y="102313"/>
                  <a:pt x="857250" y="104775"/>
                </a:cubicBezTo>
                <a:cubicBezTo>
                  <a:pt x="882550" y="108667"/>
                  <a:pt x="908201" y="110092"/>
                  <a:pt x="933450" y="114300"/>
                </a:cubicBezTo>
                <a:cubicBezTo>
                  <a:pt x="946363" y="116452"/>
                  <a:pt x="958560" y="122201"/>
                  <a:pt x="971550" y="123825"/>
                </a:cubicBezTo>
                <a:cubicBezTo>
                  <a:pt x="1009487" y="128567"/>
                  <a:pt x="1047828" y="129348"/>
                  <a:pt x="1085850" y="133350"/>
                </a:cubicBezTo>
                <a:cubicBezTo>
                  <a:pt x="1108177" y="135700"/>
                  <a:pt x="1130300" y="139700"/>
                  <a:pt x="1152525" y="142875"/>
                </a:cubicBezTo>
                <a:cubicBezTo>
                  <a:pt x="1171575" y="139700"/>
                  <a:pt x="1192401" y="141987"/>
                  <a:pt x="1209675" y="133350"/>
                </a:cubicBezTo>
                <a:cubicBezTo>
                  <a:pt x="1219914" y="128230"/>
                  <a:pt x="1220630" y="112870"/>
                  <a:pt x="1228725" y="104775"/>
                </a:cubicBezTo>
                <a:cubicBezTo>
                  <a:pt x="1256022" y="77478"/>
                  <a:pt x="1254887" y="91694"/>
                  <a:pt x="1285875" y="76200"/>
                </a:cubicBezTo>
                <a:cubicBezTo>
                  <a:pt x="1296114" y="71080"/>
                  <a:pt x="1303590" y="60770"/>
                  <a:pt x="1314450" y="57150"/>
                </a:cubicBezTo>
                <a:cubicBezTo>
                  <a:pt x="1332772" y="51043"/>
                  <a:pt x="1352330" y="48910"/>
                  <a:pt x="1371600" y="47625"/>
                </a:cubicBezTo>
                <a:cubicBezTo>
                  <a:pt x="1447697" y="42552"/>
                  <a:pt x="1524000" y="41275"/>
                  <a:pt x="1600200" y="38100"/>
                </a:cubicBezTo>
                <a:cubicBezTo>
                  <a:pt x="1665414" y="21796"/>
                  <a:pt x="1620851" y="28066"/>
                  <a:pt x="1714500" y="38100"/>
                </a:cubicBezTo>
                <a:lnTo>
                  <a:pt x="1905000" y="57150"/>
                </a:lnTo>
                <a:cubicBezTo>
                  <a:pt x="1933639" y="66696"/>
                  <a:pt x="1937531" y="65209"/>
                  <a:pt x="1962150" y="85725"/>
                </a:cubicBezTo>
                <a:cubicBezTo>
                  <a:pt x="1975859" y="97149"/>
                  <a:pt x="1999030" y="128282"/>
                  <a:pt x="2019300" y="133350"/>
                </a:cubicBezTo>
                <a:cubicBezTo>
                  <a:pt x="2047192" y="140323"/>
                  <a:pt x="2076496" y="139309"/>
                  <a:pt x="2105025" y="142875"/>
                </a:cubicBezTo>
                <a:cubicBezTo>
                  <a:pt x="2252667" y="161330"/>
                  <a:pt x="2075584" y="145006"/>
                  <a:pt x="2295525" y="161925"/>
                </a:cubicBezTo>
                <a:cubicBezTo>
                  <a:pt x="2381250" y="158750"/>
                  <a:pt x="2467106" y="158106"/>
                  <a:pt x="2552700" y="152400"/>
                </a:cubicBezTo>
                <a:cubicBezTo>
                  <a:pt x="2595123" y="149572"/>
                  <a:pt x="2590872" y="116663"/>
                  <a:pt x="2638425" y="104775"/>
                </a:cubicBezTo>
                <a:cubicBezTo>
                  <a:pt x="2716686" y="85210"/>
                  <a:pt x="2663473" y="96254"/>
                  <a:pt x="2800350" y="85725"/>
                </a:cubicBezTo>
                <a:cubicBezTo>
                  <a:pt x="2909970" y="49185"/>
                  <a:pt x="2848541" y="66675"/>
                  <a:pt x="3095625" y="66675"/>
                </a:cubicBezTo>
                <a:cubicBezTo>
                  <a:pt x="3187755" y="66675"/>
                  <a:pt x="3279775" y="73025"/>
                  <a:pt x="3371850" y="76200"/>
                </a:cubicBezTo>
                <a:cubicBezTo>
                  <a:pt x="3463678" y="106809"/>
                  <a:pt x="3390385" y="85725"/>
                  <a:pt x="3600450" y="85725"/>
                </a:cubicBezTo>
                <a:lnTo>
                  <a:pt x="3609975" y="952500"/>
                </a:lnTo>
                <a:lnTo>
                  <a:pt x="0" y="933450"/>
                </a:lnTo>
                <a:lnTo>
                  <a:pt x="9525" y="95250"/>
                </a:ln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trela de 5 pontas 19"/>
          <p:cNvSpPr/>
          <p:nvPr/>
        </p:nvSpPr>
        <p:spPr>
          <a:xfrm>
            <a:off x="5224467" y="4052892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429520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flipV="1">
            <a:off x="8001024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flipV="1">
            <a:off x="8572528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o explicativo em elipse 23"/>
          <p:cNvSpPr/>
          <p:nvPr/>
        </p:nvSpPr>
        <p:spPr>
          <a:xfrm>
            <a:off x="2143108" y="1214422"/>
            <a:ext cx="2857520" cy="2786082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24"/>
          <p:cNvGrpSpPr/>
          <p:nvPr/>
        </p:nvGrpSpPr>
        <p:grpSpPr>
          <a:xfrm>
            <a:off x="4957350" y="1263835"/>
            <a:ext cx="4186650" cy="2665231"/>
            <a:chOff x="4957350" y="1263835"/>
            <a:chExt cx="4186650" cy="2665231"/>
          </a:xfrm>
        </p:grpSpPr>
        <p:cxnSp>
          <p:nvCxnSpPr>
            <p:cNvPr id="26" name="Conector de seta reta 25"/>
            <p:cNvCxnSpPr/>
            <p:nvPr/>
          </p:nvCxnSpPr>
          <p:spPr>
            <a:xfrm rot="5400000">
              <a:off x="4250529" y="2607463"/>
              <a:ext cx="207170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5286380" y="1571612"/>
              <a:ext cx="364333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 rot="16200000">
              <a:off x="4646892" y="3310830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tempo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786678" y="1263835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deslocamento</a:t>
              </a:r>
              <a:endParaRPr lang="pt-BR" sz="1400" dirty="0"/>
            </a:p>
          </p:txBody>
        </p:sp>
        <p:cxnSp>
          <p:nvCxnSpPr>
            <p:cNvPr id="30" name="Conector reto 29"/>
            <p:cNvCxnSpPr/>
            <p:nvPr/>
          </p:nvCxnSpPr>
          <p:spPr>
            <a:xfrm rot="5400000">
              <a:off x="48820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5400000">
              <a:off x="577463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666720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orma livre 32"/>
            <p:cNvSpPr/>
            <p:nvPr/>
          </p:nvSpPr>
          <p:spPr>
            <a:xfrm>
              <a:off x="5786446" y="214311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>
              <a:off x="6664987" y="242774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>
              <a:off x="7565106" y="27134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/>
            <p:nvPr/>
          </p:nvCxnSpPr>
          <p:spPr>
            <a:xfrm rot="10800000" flipH="1">
              <a:off x="5329805" y="2285992"/>
              <a:ext cx="5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rot="10800000">
              <a:off x="5317618" y="2573332"/>
              <a:ext cx="14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0800000">
              <a:off x="5322884" y="2857496"/>
              <a:ext cx="23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571500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R1</a:t>
              </a:r>
              <a:endParaRPr lang="pt-BR" sz="12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572264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R2</a:t>
              </a:r>
              <a:endParaRPr lang="pt-BR" sz="12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50095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R3</a:t>
              </a:r>
              <a:endParaRPr lang="pt-BR" sz="12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012534" y="2151869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t1</a:t>
              </a:r>
              <a:endParaRPr lang="pt-BR" sz="12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012534" y="2437621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t2</a:t>
              </a:r>
              <a:endParaRPr lang="pt-BR" sz="12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012534" y="2723373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t3</a:t>
              </a:r>
              <a:endParaRPr lang="pt-BR" sz="1200" dirty="0"/>
            </a:p>
          </p:txBody>
        </p:sp>
      </p:grpSp>
      <p:sp>
        <p:nvSpPr>
          <p:cNvPr id="45" name="CaixaDeTexto 44"/>
          <p:cNvSpPr txBox="1"/>
          <p:nvPr/>
        </p:nvSpPr>
        <p:spPr>
          <a:xfrm>
            <a:off x="7339032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920061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482040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50" name="Retângulo 49"/>
          <p:cNvSpPr/>
          <p:nvPr/>
        </p:nvSpPr>
        <p:spPr>
          <a:xfrm>
            <a:off x="5357818" y="5000636"/>
            <a:ext cx="91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arenito </a:t>
            </a:r>
            <a:endParaRPr lang="pt-BR" dirty="0"/>
          </a:p>
        </p:txBody>
      </p:sp>
      <p:sp>
        <p:nvSpPr>
          <p:cNvPr id="51" name="Retângulo 50"/>
          <p:cNvSpPr/>
          <p:nvPr/>
        </p:nvSpPr>
        <p:spPr>
          <a:xfrm>
            <a:off x="5286380" y="6072206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357422" y="1246176"/>
            <a:ext cx="2428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Vamos</a:t>
            </a:r>
          </a:p>
          <a:p>
            <a:pPr algn="ctr"/>
            <a:r>
              <a:rPr lang="pt-BR" i="1" dirty="0" err="1" smtClean="0"/>
              <a:t>parametrizar</a:t>
            </a:r>
            <a:r>
              <a:rPr lang="pt-BR" dirty="0" smtClean="0"/>
              <a:t> da seguinte forma: os meios são homogêneos e isotrópicos, as camadas são plano-paralelas, o arenito tem velocidade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 smtClean="0"/>
              <a:t> e espessura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dirty="0" smtClean="0"/>
              <a:t> e o embasamento tem velocidade</a:t>
            </a:r>
          </a:p>
          <a:p>
            <a:pPr algn="ctr"/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 smtClean="0"/>
              <a:t> &gt;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trela de 5 pontas 19"/>
          <p:cNvSpPr/>
          <p:nvPr/>
        </p:nvSpPr>
        <p:spPr>
          <a:xfrm>
            <a:off x="5224467" y="4052892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429520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flipV="1">
            <a:off x="8001024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flipV="1">
            <a:off x="8572528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o explicativo em elipse 23"/>
          <p:cNvSpPr/>
          <p:nvPr/>
        </p:nvSpPr>
        <p:spPr>
          <a:xfrm>
            <a:off x="2143108" y="1214422"/>
            <a:ext cx="2786082" cy="3500462"/>
          </a:xfrm>
          <a:prstGeom prst="wedgeEllipseCallout">
            <a:avLst>
              <a:gd name="adj1" fmla="val -65826"/>
              <a:gd name="adj2" fmla="val 154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24"/>
          <p:cNvGrpSpPr/>
          <p:nvPr/>
        </p:nvGrpSpPr>
        <p:grpSpPr>
          <a:xfrm>
            <a:off x="4957350" y="1263835"/>
            <a:ext cx="4186650" cy="2665231"/>
            <a:chOff x="4957350" y="1263835"/>
            <a:chExt cx="4186650" cy="2665231"/>
          </a:xfrm>
        </p:grpSpPr>
        <p:cxnSp>
          <p:nvCxnSpPr>
            <p:cNvPr id="26" name="Conector de seta reta 25"/>
            <p:cNvCxnSpPr/>
            <p:nvPr/>
          </p:nvCxnSpPr>
          <p:spPr>
            <a:xfrm rot="5400000">
              <a:off x="4250529" y="2607463"/>
              <a:ext cx="207170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5286380" y="1571612"/>
              <a:ext cx="364333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 rot="16200000">
              <a:off x="4646892" y="3310830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tempo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786678" y="1263835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deslocamento</a:t>
              </a:r>
              <a:endParaRPr lang="pt-BR" sz="1400" dirty="0"/>
            </a:p>
          </p:txBody>
        </p:sp>
        <p:cxnSp>
          <p:nvCxnSpPr>
            <p:cNvPr id="30" name="Conector reto 29"/>
            <p:cNvCxnSpPr/>
            <p:nvPr/>
          </p:nvCxnSpPr>
          <p:spPr>
            <a:xfrm rot="5400000">
              <a:off x="48820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5400000">
              <a:off x="577463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666720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orma livre 32"/>
            <p:cNvSpPr/>
            <p:nvPr/>
          </p:nvSpPr>
          <p:spPr>
            <a:xfrm>
              <a:off x="5786446" y="214311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>
              <a:off x="6664987" y="242774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>
              <a:off x="7565106" y="27134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/>
            <p:nvPr/>
          </p:nvCxnSpPr>
          <p:spPr>
            <a:xfrm rot="10800000" flipH="1">
              <a:off x="5329805" y="2285992"/>
              <a:ext cx="5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rot="10800000">
              <a:off x="5317618" y="2573332"/>
              <a:ext cx="14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0800000">
              <a:off x="5322884" y="2857496"/>
              <a:ext cx="23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571500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R1</a:t>
              </a:r>
              <a:endParaRPr lang="pt-BR" sz="12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572264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R2</a:t>
              </a:r>
              <a:endParaRPr lang="pt-BR" sz="12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50095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R3</a:t>
              </a:r>
              <a:endParaRPr lang="pt-BR" sz="12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012534" y="2151869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t1</a:t>
              </a:r>
              <a:endParaRPr lang="pt-BR" sz="12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012534" y="2437621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t2</a:t>
              </a:r>
              <a:endParaRPr lang="pt-BR" sz="12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012534" y="2723373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t3</a:t>
              </a:r>
              <a:endParaRPr lang="pt-BR" sz="1200" dirty="0"/>
            </a:p>
          </p:txBody>
        </p:sp>
      </p:grpSp>
      <p:sp>
        <p:nvSpPr>
          <p:cNvPr id="45" name="CaixaDeTexto 44"/>
          <p:cNvSpPr txBox="1"/>
          <p:nvPr/>
        </p:nvSpPr>
        <p:spPr>
          <a:xfrm>
            <a:off x="7339032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920061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482040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52" name="Retângulo 51"/>
          <p:cNvSpPr/>
          <p:nvPr/>
        </p:nvSpPr>
        <p:spPr>
          <a:xfrm>
            <a:off x="5214942" y="5715016"/>
            <a:ext cx="3571900" cy="8572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5357818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357818" y="59886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dirty="0"/>
          </a:p>
        </p:txBody>
      </p:sp>
      <p:cxnSp>
        <p:nvCxnSpPr>
          <p:cNvPr id="55" name="Conector reto 54"/>
          <p:cNvCxnSpPr/>
          <p:nvPr/>
        </p:nvCxnSpPr>
        <p:spPr>
          <a:xfrm rot="5400000">
            <a:off x="4321967" y="4964917"/>
            <a:ext cx="1500198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4767264" y="47148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trela de 5 pontas 19"/>
          <p:cNvSpPr/>
          <p:nvPr/>
        </p:nvSpPr>
        <p:spPr>
          <a:xfrm>
            <a:off x="5224467" y="4052892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429520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flipV="1">
            <a:off x="8001024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flipV="1">
            <a:off x="8572528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o explicativo em elipse 23"/>
          <p:cNvSpPr/>
          <p:nvPr/>
        </p:nvSpPr>
        <p:spPr>
          <a:xfrm>
            <a:off x="2143108" y="1214422"/>
            <a:ext cx="2643206" cy="2214578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24"/>
          <p:cNvGrpSpPr/>
          <p:nvPr/>
        </p:nvGrpSpPr>
        <p:grpSpPr>
          <a:xfrm>
            <a:off x="4957350" y="1263835"/>
            <a:ext cx="4186650" cy="2665231"/>
            <a:chOff x="4957350" y="1263835"/>
            <a:chExt cx="4186650" cy="2665231"/>
          </a:xfrm>
        </p:grpSpPr>
        <p:cxnSp>
          <p:nvCxnSpPr>
            <p:cNvPr id="26" name="Conector de seta reta 25"/>
            <p:cNvCxnSpPr/>
            <p:nvPr/>
          </p:nvCxnSpPr>
          <p:spPr>
            <a:xfrm rot="5400000">
              <a:off x="4250529" y="2607463"/>
              <a:ext cx="207170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5286380" y="1571612"/>
              <a:ext cx="364333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 rot="16200000">
              <a:off x="4646892" y="3310830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tempo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786678" y="1263835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deslocamento</a:t>
              </a:r>
              <a:endParaRPr lang="pt-BR" sz="1400" dirty="0"/>
            </a:p>
          </p:txBody>
        </p:sp>
        <p:cxnSp>
          <p:nvCxnSpPr>
            <p:cNvPr id="30" name="Conector reto 29"/>
            <p:cNvCxnSpPr/>
            <p:nvPr/>
          </p:nvCxnSpPr>
          <p:spPr>
            <a:xfrm rot="5400000">
              <a:off x="48820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5400000">
              <a:off x="577463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666720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orma livre 32"/>
            <p:cNvSpPr/>
            <p:nvPr/>
          </p:nvSpPr>
          <p:spPr>
            <a:xfrm>
              <a:off x="5786446" y="214311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>
              <a:off x="6664987" y="242774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>
              <a:off x="7565106" y="27134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/>
            <p:nvPr/>
          </p:nvCxnSpPr>
          <p:spPr>
            <a:xfrm rot="10800000" flipH="1">
              <a:off x="5329805" y="2285992"/>
              <a:ext cx="5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rot="10800000">
              <a:off x="5317618" y="2573332"/>
              <a:ext cx="14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0800000">
              <a:off x="5322884" y="2857496"/>
              <a:ext cx="23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571500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R1</a:t>
              </a:r>
              <a:endParaRPr lang="pt-BR" sz="12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572264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R2</a:t>
              </a:r>
              <a:endParaRPr lang="pt-BR" sz="12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50095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R3</a:t>
              </a:r>
              <a:endParaRPr lang="pt-BR" sz="12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012534" y="2151869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t1</a:t>
              </a:r>
              <a:endParaRPr lang="pt-BR" sz="12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012534" y="2437621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t2</a:t>
              </a:r>
              <a:endParaRPr lang="pt-BR" sz="12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012534" y="2723373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t3</a:t>
              </a:r>
              <a:endParaRPr lang="pt-BR" sz="1200" dirty="0"/>
            </a:p>
          </p:txBody>
        </p:sp>
      </p:grpSp>
      <p:sp>
        <p:nvSpPr>
          <p:cNvPr id="45" name="CaixaDeTexto 44"/>
          <p:cNvSpPr txBox="1"/>
          <p:nvPr/>
        </p:nvSpPr>
        <p:spPr>
          <a:xfrm>
            <a:off x="7339032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920061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482040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52" name="Retângulo 51"/>
          <p:cNvSpPr/>
          <p:nvPr/>
        </p:nvSpPr>
        <p:spPr>
          <a:xfrm>
            <a:off x="5214942" y="5715016"/>
            <a:ext cx="3571900" cy="8572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285984" y="1523044"/>
            <a:ext cx="24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Nesse caso,</a:t>
            </a:r>
          </a:p>
          <a:p>
            <a:pPr algn="ctr"/>
            <a:r>
              <a:rPr lang="pt-BR" dirty="0" smtClean="0"/>
              <a:t>sabemos que haverão ondas que serão refletidas na interface arenito-embasamento</a:t>
            </a:r>
            <a:endParaRPr lang="pt-BR" dirty="0"/>
          </a:p>
        </p:txBody>
      </p:sp>
      <p:cxnSp>
        <p:nvCxnSpPr>
          <p:cNvPr id="55" name="Conector reto 54"/>
          <p:cNvCxnSpPr>
            <a:stCxn id="20" idx="3"/>
          </p:cNvCxnSpPr>
          <p:nvPr/>
        </p:nvCxnSpPr>
        <p:spPr>
          <a:xfrm rot="16200000" flipH="1">
            <a:off x="5368309" y="4296746"/>
            <a:ext cx="1447811" cy="138872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21" idx="0"/>
          </p:cNvCxnSpPr>
          <p:nvPr/>
        </p:nvCxnSpPr>
        <p:spPr>
          <a:xfrm rot="5400000">
            <a:off x="6251495" y="4446992"/>
            <a:ext cx="1517357" cy="101869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20" idx="3"/>
          </p:cNvCxnSpPr>
          <p:nvPr/>
        </p:nvCxnSpPr>
        <p:spPr>
          <a:xfrm rot="16200000" flipH="1">
            <a:off x="5225433" y="4439622"/>
            <a:ext cx="1447811" cy="110297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22" idx="0"/>
          </p:cNvCxnSpPr>
          <p:nvPr/>
        </p:nvCxnSpPr>
        <p:spPr>
          <a:xfrm rot="5400000">
            <a:off x="6680124" y="4304115"/>
            <a:ext cx="1517355" cy="130444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20" idx="3"/>
            <a:endCxn id="52" idx="0"/>
          </p:cNvCxnSpPr>
          <p:nvPr/>
        </p:nvCxnSpPr>
        <p:spPr>
          <a:xfrm rot="16200000" flipH="1">
            <a:off x="5475466" y="4189589"/>
            <a:ext cx="1447811" cy="1603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23" idx="0"/>
          </p:cNvCxnSpPr>
          <p:nvPr/>
        </p:nvCxnSpPr>
        <p:spPr>
          <a:xfrm rot="5400000">
            <a:off x="7089702" y="4132665"/>
            <a:ext cx="1507830" cy="163782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5357818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5357818" y="59886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dirty="0"/>
          </a:p>
        </p:txBody>
      </p:sp>
      <p:cxnSp>
        <p:nvCxnSpPr>
          <p:cNvPr id="82" name="Conector reto 81"/>
          <p:cNvCxnSpPr/>
          <p:nvPr/>
        </p:nvCxnSpPr>
        <p:spPr>
          <a:xfrm rot="5400000">
            <a:off x="4321967" y="4964917"/>
            <a:ext cx="1500198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4767264" y="47148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trela de 5 pontas 19"/>
          <p:cNvSpPr/>
          <p:nvPr/>
        </p:nvSpPr>
        <p:spPr>
          <a:xfrm>
            <a:off x="5224467" y="4052892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429520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flipV="1">
            <a:off x="8001024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flipV="1">
            <a:off x="8572528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o explicativo em elipse 23"/>
          <p:cNvSpPr/>
          <p:nvPr/>
        </p:nvSpPr>
        <p:spPr>
          <a:xfrm>
            <a:off x="2143108" y="1214422"/>
            <a:ext cx="2643206" cy="2214578"/>
          </a:xfrm>
          <a:prstGeom prst="wedgeEllipseCallout">
            <a:avLst>
              <a:gd name="adj1" fmla="val -66186"/>
              <a:gd name="adj2" fmla="val 496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24"/>
          <p:cNvGrpSpPr/>
          <p:nvPr/>
        </p:nvGrpSpPr>
        <p:grpSpPr>
          <a:xfrm>
            <a:off x="4957350" y="1263835"/>
            <a:ext cx="4186650" cy="2665231"/>
            <a:chOff x="4957350" y="1263835"/>
            <a:chExt cx="4186650" cy="2665231"/>
          </a:xfrm>
        </p:grpSpPr>
        <p:cxnSp>
          <p:nvCxnSpPr>
            <p:cNvPr id="26" name="Conector de seta reta 25"/>
            <p:cNvCxnSpPr/>
            <p:nvPr/>
          </p:nvCxnSpPr>
          <p:spPr>
            <a:xfrm rot="5400000">
              <a:off x="4250529" y="2607463"/>
              <a:ext cx="207170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5286380" y="1571612"/>
              <a:ext cx="364333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 rot="16200000">
              <a:off x="4646892" y="3310830"/>
              <a:ext cx="92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tempo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786678" y="1263835"/>
              <a:ext cx="135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deslocamento</a:t>
              </a:r>
              <a:endParaRPr lang="pt-BR" sz="1400" dirty="0"/>
            </a:p>
          </p:txBody>
        </p:sp>
        <p:cxnSp>
          <p:nvCxnSpPr>
            <p:cNvPr id="30" name="Conector reto 29"/>
            <p:cNvCxnSpPr/>
            <p:nvPr/>
          </p:nvCxnSpPr>
          <p:spPr>
            <a:xfrm rot="5400000">
              <a:off x="48820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rot="5400000">
              <a:off x="577463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666720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orma livre 32"/>
            <p:cNvSpPr/>
            <p:nvPr/>
          </p:nvSpPr>
          <p:spPr>
            <a:xfrm>
              <a:off x="5786446" y="214311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 33"/>
            <p:cNvSpPr/>
            <p:nvPr/>
          </p:nvSpPr>
          <p:spPr>
            <a:xfrm>
              <a:off x="6664987" y="242774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>
              <a:off x="7565106" y="27134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/>
            <p:nvPr/>
          </p:nvCxnSpPr>
          <p:spPr>
            <a:xfrm rot="10800000" flipH="1">
              <a:off x="5329805" y="2285992"/>
              <a:ext cx="5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rot="10800000">
              <a:off x="5317618" y="2573332"/>
              <a:ext cx="14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rot="10800000">
              <a:off x="5322884" y="2857496"/>
              <a:ext cx="2340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/>
            <p:cNvSpPr txBox="1"/>
            <p:nvPr/>
          </p:nvSpPr>
          <p:spPr>
            <a:xfrm>
              <a:off x="571500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R1</a:t>
              </a:r>
              <a:endParaRPr lang="pt-BR" sz="1200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572264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R2</a:t>
              </a:r>
              <a:endParaRPr lang="pt-BR" sz="12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500958" y="1333100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R3</a:t>
              </a:r>
              <a:endParaRPr lang="pt-BR" sz="12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012534" y="2151869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t1</a:t>
              </a:r>
              <a:endParaRPr lang="pt-BR" sz="12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012534" y="2437621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t2</a:t>
              </a:r>
              <a:endParaRPr lang="pt-BR" sz="12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012534" y="2723373"/>
              <a:ext cx="357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t3</a:t>
              </a:r>
              <a:endParaRPr lang="pt-BR" sz="1200" dirty="0"/>
            </a:p>
          </p:txBody>
        </p:sp>
      </p:grpSp>
      <p:sp>
        <p:nvSpPr>
          <p:cNvPr id="45" name="CaixaDeTexto 44"/>
          <p:cNvSpPr txBox="1"/>
          <p:nvPr/>
        </p:nvSpPr>
        <p:spPr>
          <a:xfrm>
            <a:off x="7339032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920061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482040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52" name="Retângulo 51"/>
          <p:cNvSpPr/>
          <p:nvPr/>
        </p:nvSpPr>
        <p:spPr>
          <a:xfrm>
            <a:off x="5214942" y="5715016"/>
            <a:ext cx="3571900" cy="8572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266934" y="1537332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 que a </a:t>
            </a:r>
            <a:r>
              <a:rPr lang="pt-BR" i="1" dirty="0" smtClean="0"/>
              <a:t>função</a:t>
            </a:r>
            <a:r>
              <a:rPr lang="pt-BR" dirty="0" smtClean="0"/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dirty="0" smtClean="0"/>
              <a:t> do </a:t>
            </a:r>
            <a:r>
              <a:rPr lang="pt-BR" i="1" dirty="0" smtClean="0"/>
              <a:t>problema direto</a:t>
            </a:r>
            <a:r>
              <a:rPr lang="pt-BR" dirty="0" smtClean="0"/>
              <a:t> calcula, dadas a velocidade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 smtClean="0"/>
              <a:t> e a espessura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dirty="0" smtClean="0"/>
              <a:t>, os </a:t>
            </a:r>
            <a:r>
              <a:rPr lang="pt-BR" dirty="0" smtClean="0">
                <a:solidFill>
                  <a:srgbClr val="0000FF"/>
                </a:solidFill>
              </a:rPr>
              <a:t>tempos de chegada preditos</a:t>
            </a:r>
            <a:endParaRPr lang="pt-BR" dirty="0">
              <a:solidFill>
                <a:srgbClr val="0000FF"/>
              </a:solidFill>
            </a:endParaRPr>
          </a:p>
        </p:txBody>
      </p:sp>
      <p:cxnSp>
        <p:nvCxnSpPr>
          <p:cNvPr id="55" name="Conector reto 54"/>
          <p:cNvCxnSpPr>
            <a:stCxn id="20" idx="3"/>
          </p:cNvCxnSpPr>
          <p:nvPr/>
        </p:nvCxnSpPr>
        <p:spPr>
          <a:xfrm rot="16200000" flipH="1">
            <a:off x="5368309" y="4296746"/>
            <a:ext cx="1447811" cy="138872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21" idx="0"/>
          </p:cNvCxnSpPr>
          <p:nvPr/>
        </p:nvCxnSpPr>
        <p:spPr>
          <a:xfrm rot="5400000">
            <a:off x="6251495" y="4446992"/>
            <a:ext cx="1517357" cy="101869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20" idx="3"/>
          </p:cNvCxnSpPr>
          <p:nvPr/>
        </p:nvCxnSpPr>
        <p:spPr>
          <a:xfrm rot="16200000" flipH="1">
            <a:off x="5225433" y="4439622"/>
            <a:ext cx="1447811" cy="110297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22" idx="0"/>
          </p:cNvCxnSpPr>
          <p:nvPr/>
        </p:nvCxnSpPr>
        <p:spPr>
          <a:xfrm rot="5400000">
            <a:off x="6680124" y="4304115"/>
            <a:ext cx="1517355" cy="130444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20" idx="3"/>
            <a:endCxn id="52" idx="0"/>
          </p:cNvCxnSpPr>
          <p:nvPr/>
        </p:nvCxnSpPr>
        <p:spPr>
          <a:xfrm rot="16200000" flipH="1">
            <a:off x="5475466" y="4189589"/>
            <a:ext cx="1447811" cy="1603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23" idx="0"/>
          </p:cNvCxnSpPr>
          <p:nvPr/>
        </p:nvCxnSpPr>
        <p:spPr>
          <a:xfrm rot="5400000">
            <a:off x="7089702" y="4132665"/>
            <a:ext cx="1507830" cy="163782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rot="5400000">
            <a:off x="4321967" y="4964917"/>
            <a:ext cx="1500198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767264" y="47148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357818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5357818" y="59886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2214546" y="5072074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00FF"/>
                </a:solidFill>
              </a:rPr>
              <a:t>t</a:t>
            </a:r>
            <a:r>
              <a:rPr lang="pt-BR" sz="2800" dirty="0" smtClean="0"/>
              <a:t> =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800" dirty="0" smtClean="0"/>
              <a:t> (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dirty="0" smtClean="0"/>
              <a:t>)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trela de 5 pontas 19"/>
          <p:cNvSpPr/>
          <p:nvPr/>
        </p:nvSpPr>
        <p:spPr>
          <a:xfrm>
            <a:off x="5224467" y="4052892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/>
          <p:cNvSpPr/>
          <p:nvPr/>
        </p:nvSpPr>
        <p:spPr>
          <a:xfrm flipV="1">
            <a:off x="7429520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 flipV="1">
            <a:off x="8001024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/>
          <p:cNvSpPr/>
          <p:nvPr/>
        </p:nvSpPr>
        <p:spPr>
          <a:xfrm flipV="1">
            <a:off x="8572528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o explicativo em elipse 23"/>
          <p:cNvSpPr/>
          <p:nvPr/>
        </p:nvSpPr>
        <p:spPr>
          <a:xfrm>
            <a:off x="2052620" y="1214422"/>
            <a:ext cx="2928958" cy="3143272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rot="5400000">
            <a:off x="4250529" y="2607463"/>
            <a:ext cx="207170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5286380" y="1571612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 rot="16200000">
            <a:off x="4646892" y="3310830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786678" y="1263835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deslocamento</a:t>
            </a:r>
            <a:endParaRPr lang="pt-BR" sz="1400" dirty="0"/>
          </a:p>
        </p:txBody>
      </p:sp>
      <p:cxnSp>
        <p:nvCxnSpPr>
          <p:cNvPr id="30" name="Conector reto 29"/>
          <p:cNvCxnSpPr/>
          <p:nvPr/>
        </p:nvCxnSpPr>
        <p:spPr>
          <a:xfrm rot="5400000">
            <a:off x="4882052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>
            <a:off x="5774630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5400000">
            <a:off x="6667208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a livre 32"/>
          <p:cNvSpPr/>
          <p:nvPr/>
        </p:nvSpPr>
        <p:spPr>
          <a:xfrm>
            <a:off x="5786446" y="214311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6664987" y="242774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>
            <a:off x="7565106" y="271349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715008" y="133310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6572264" y="133310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500958" y="133310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7339032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920061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482040" y="376475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R3</a:t>
            </a:r>
            <a:endParaRPr lang="pt-BR" sz="1200" dirty="0"/>
          </a:p>
        </p:txBody>
      </p:sp>
      <p:sp>
        <p:nvSpPr>
          <p:cNvPr id="52" name="Retângulo 51"/>
          <p:cNvSpPr/>
          <p:nvPr/>
        </p:nvSpPr>
        <p:spPr>
          <a:xfrm>
            <a:off x="5214942" y="5715016"/>
            <a:ext cx="3571900" cy="8572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309797" y="1347773"/>
            <a:ext cx="2428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Sendo assim, o </a:t>
            </a:r>
            <a:r>
              <a:rPr lang="pt-BR" i="1" dirty="0" smtClean="0"/>
              <a:t>problema inverso</a:t>
            </a:r>
            <a:r>
              <a:rPr lang="pt-BR" dirty="0" smtClean="0"/>
              <a:t> consiste em encontrar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dirty="0" smtClean="0"/>
              <a:t> e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dirty="0" smtClean="0"/>
              <a:t> que produzem os </a:t>
            </a:r>
            <a:r>
              <a:rPr lang="pt-BR" dirty="0" smtClean="0">
                <a:solidFill>
                  <a:srgbClr val="0000FF"/>
                </a:solidFill>
              </a:rPr>
              <a:t>tempos de chegada preditos</a:t>
            </a:r>
            <a:r>
              <a:rPr lang="pt-BR" dirty="0" smtClean="0"/>
              <a:t> mais próximos aos </a:t>
            </a:r>
            <a:r>
              <a:rPr lang="pt-BR" dirty="0" smtClean="0">
                <a:solidFill>
                  <a:srgbClr val="FF0000"/>
                </a:solidFill>
              </a:rPr>
              <a:t>tempos de chegada observados</a:t>
            </a:r>
            <a:r>
              <a:rPr lang="pt-BR" dirty="0" smtClean="0"/>
              <a:t> de acordo com uma </a:t>
            </a:r>
            <a:r>
              <a:rPr lang="pt-BR" i="1" dirty="0" smtClean="0"/>
              <a:t>norma</a:t>
            </a:r>
            <a:r>
              <a:rPr lang="pt-BR" dirty="0" smtClean="0"/>
              <a:t> preestabelecida</a:t>
            </a:r>
            <a:endParaRPr lang="pt-BR" dirty="0"/>
          </a:p>
        </p:txBody>
      </p:sp>
      <p:cxnSp>
        <p:nvCxnSpPr>
          <p:cNvPr id="55" name="Conector reto 54"/>
          <p:cNvCxnSpPr>
            <a:stCxn id="20" idx="3"/>
          </p:cNvCxnSpPr>
          <p:nvPr/>
        </p:nvCxnSpPr>
        <p:spPr>
          <a:xfrm rot="16200000" flipH="1">
            <a:off x="5368309" y="4296746"/>
            <a:ext cx="1447811" cy="138872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21" idx="0"/>
          </p:cNvCxnSpPr>
          <p:nvPr/>
        </p:nvCxnSpPr>
        <p:spPr>
          <a:xfrm rot="5400000">
            <a:off x="6251495" y="4446992"/>
            <a:ext cx="1517357" cy="101869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20" idx="3"/>
          </p:cNvCxnSpPr>
          <p:nvPr/>
        </p:nvCxnSpPr>
        <p:spPr>
          <a:xfrm rot="16200000" flipH="1">
            <a:off x="5225433" y="4439622"/>
            <a:ext cx="1447811" cy="110297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22" idx="0"/>
          </p:cNvCxnSpPr>
          <p:nvPr/>
        </p:nvCxnSpPr>
        <p:spPr>
          <a:xfrm rot="5400000">
            <a:off x="6680124" y="4304115"/>
            <a:ext cx="1517355" cy="130444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20" idx="3"/>
            <a:endCxn id="52" idx="0"/>
          </p:cNvCxnSpPr>
          <p:nvPr/>
        </p:nvCxnSpPr>
        <p:spPr>
          <a:xfrm rot="16200000" flipH="1">
            <a:off x="5475466" y="4189589"/>
            <a:ext cx="1447811" cy="1603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23" idx="0"/>
          </p:cNvCxnSpPr>
          <p:nvPr/>
        </p:nvCxnSpPr>
        <p:spPr>
          <a:xfrm rot="5400000">
            <a:off x="7089702" y="4132665"/>
            <a:ext cx="1507830" cy="163782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rot="5400000">
            <a:off x="4321967" y="4964917"/>
            <a:ext cx="1500198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767264" y="47148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2214546" y="5072074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0000FF"/>
                </a:solidFill>
              </a:rPr>
              <a:t>t</a:t>
            </a:r>
            <a:r>
              <a:rPr lang="pt-BR" sz="2800" dirty="0" smtClean="0"/>
              <a:t> =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800" dirty="0" smtClean="0"/>
              <a:t> (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dirty="0" smtClean="0"/>
              <a:t>, </a:t>
            </a:r>
            <a:r>
              <a:rPr lang="pt-BR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5357818" y="50006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5357818" y="59886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dirty="0"/>
          </a:p>
        </p:txBody>
      </p:sp>
      <p:sp>
        <p:nvSpPr>
          <p:cNvPr id="60" name="Forma livre 59"/>
          <p:cNvSpPr/>
          <p:nvPr/>
        </p:nvSpPr>
        <p:spPr>
          <a:xfrm>
            <a:off x="5786446" y="224676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6679581" y="237171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orma livre 62"/>
          <p:cNvSpPr/>
          <p:nvPr/>
        </p:nvSpPr>
        <p:spPr>
          <a:xfrm>
            <a:off x="7570175" y="2743195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</a:t>
            </a:r>
            <a:r>
              <a:rPr lang="pt-BR" dirty="0" err="1" smtClean="0"/>
              <a:t>Gravimetria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o explicativo em elipse 13"/>
          <p:cNvSpPr/>
          <p:nvPr/>
        </p:nvSpPr>
        <p:spPr>
          <a:xfrm>
            <a:off x="1500166" y="1357298"/>
            <a:ext cx="3429024" cy="1714512"/>
          </a:xfrm>
          <a:prstGeom prst="wedgeEllipseCallout">
            <a:avLst>
              <a:gd name="adj1" fmla="val -42910"/>
              <a:gd name="adj2" fmla="val 648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857356" y="1714488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Quero saber a forma de um corpo intrusivo em </a:t>
            </a:r>
            <a:r>
              <a:rPr lang="pt-BR" dirty="0" err="1" smtClean="0"/>
              <a:t>subsuperfície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</a:t>
            </a:r>
            <a:r>
              <a:rPr lang="pt-BR" dirty="0" err="1" smtClean="0"/>
              <a:t>Gravimetria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o explicativo em elipse 13"/>
          <p:cNvSpPr/>
          <p:nvPr/>
        </p:nvSpPr>
        <p:spPr>
          <a:xfrm>
            <a:off x="1500166" y="1357298"/>
            <a:ext cx="3429024" cy="1714512"/>
          </a:xfrm>
          <a:prstGeom prst="wedgeEllipseCallout">
            <a:avLst>
              <a:gd name="adj1" fmla="val -43333"/>
              <a:gd name="adj2" fmla="val 66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857356" y="1853975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 para tanto farei um levantamento gravimétrico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Exemplo em Sísmica</a:t>
            </a:r>
          </a:p>
          <a:p>
            <a:pPr lvl="1"/>
            <a:r>
              <a:rPr lang="pt-BR" dirty="0" smtClean="0"/>
              <a:t>Exemplo em </a:t>
            </a:r>
            <a:r>
              <a:rPr lang="pt-BR" dirty="0" err="1" smtClean="0"/>
              <a:t>Gravimetria</a:t>
            </a:r>
            <a:endParaRPr lang="pt-BR" dirty="0" smtClean="0"/>
          </a:p>
          <a:p>
            <a:pPr lvl="1"/>
            <a:r>
              <a:rPr lang="pt-BR" dirty="0" smtClean="0"/>
              <a:t>Exemplo em SEV</a:t>
            </a:r>
          </a:p>
          <a:p>
            <a:pPr lvl="1"/>
            <a:r>
              <a:rPr lang="pt-BR" dirty="0" smtClean="0"/>
              <a:t>Exemplo em GPR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</a:t>
            </a:r>
            <a:r>
              <a:rPr lang="pt-BR" dirty="0" err="1" smtClean="0"/>
              <a:t>Gravimetria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Texto explicativo em elipse 15"/>
          <p:cNvSpPr/>
          <p:nvPr/>
        </p:nvSpPr>
        <p:spPr>
          <a:xfrm>
            <a:off x="3714744" y="1714488"/>
            <a:ext cx="3429024" cy="1714512"/>
          </a:xfrm>
          <a:prstGeom prst="wedgeEllipseCallout">
            <a:avLst>
              <a:gd name="adj1" fmla="val 66388"/>
              <a:gd name="adj2" fmla="val 619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043359" y="233958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Este corpo é um granito</a:t>
            </a:r>
            <a:endParaRPr lang="pt-BR" dirty="0"/>
          </a:p>
        </p:txBody>
      </p:sp>
      <p:sp>
        <p:nvSpPr>
          <p:cNvPr id="18" name="Rosto feliz 17"/>
          <p:cNvSpPr/>
          <p:nvPr/>
        </p:nvSpPr>
        <p:spPr>
          <a:xfrm>
            <a:off x="7858148" y="3214686"/>
            <a:ext cx="1000132" cy="9286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</a:t>
            </a:r>
            <a:r>
              <a:rPr lang="pt-BR" dirty="0" err="1" smtClean="0"/>
              <a:t>Gravimetria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215074" y="521495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subsuperfície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64250" y="1700808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Gravimetria </a:t>
            </a:r>
            <a:r>
              <a:rPr lang="pt-BR" dirty="0" smtClean="0"/>
              <a:t>é um método geofísico que investiga a </a:t>
            </a:r>
            <a:r>
              <a:rPr lang="pt-BR" i="1" err="1" smtClean="0"/>
              <a:t>subsuperfície</a:t>
            </a:r>
            <a:r>
              <a:rPr lang="pt-BR" smtClean="0"/>
              <a:t> por meio de um fenômeno físico governado pela Teoria do Potencial</a:t>
            </a:r>
            <a:endParaRPr lang="pt-BR" dirty="0"/>
          </a:p>
        </p:txBody>
      </p:sp>
      <p:sp>
        <p:nvSpPr>
          <p:cNvPr id="19" name="Texto explicativo em elipse 18"/>
          <p:cNvSpPr/>
          <p:nvPr/>
        </p:nvSpPr>
        <p:spPr>
          <a:xfrm>
            <a:off x="1500166" y="1357298"/>
            <a:ext cx="3429024" cy="2071702"/>
          </a:xfrm>
          <a:prstGeom prst="wedgeEllipseCallout">
            <a:avLst>
              <a:gd name="adj1" fmla="val -43333"/>
              <a:gd name="adj2" fmla="val 475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Gravimetria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1996250" y="1214422"/>
            <a:ext cx="2448272" cy="2571768"/>
          </a:xfrm>
          <a:prstGeom prst="wedgeEllipseCallout">
            <a:avLst>
              <a:gd name="adj1" fmla="val -62222"/>
              <a:gd name="adj2" fmla="val 395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1924804" y="1715884"/>
            <a:ext cx="2647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Uma </a:t>
            </a:r>
            <a:r>
              <a:rPr lang="pt-BR" i="1" smtClean="0"/>
              <a:t>distribuição de densidade</a:t>
            </a:r>
            <a:r>
              <a:rPr lang="pt-BR" smtClean="0"/>
              <a:t> produz uma alteração na aceleração da gravidade, que pode ser detectada na superfície</a:t>
            </a:r>
            <a:endParaRPr lang="pt-BR" dirty="0"/>
          </a:p>
        </p:txBody>
      </p:sp>
      <p:sp>
        <p:nvSpPr>
          <p:cNvPr id="18" name="Forma livre 17"/>
          <p:cNvSpPr/>
          <p:nvPr/>
        </p:nvSpPr>
        <p:spPr>
          <a:xfrm>
            <a:off x="5990252" y="4642261"/>
            <a:ext cx="2182148" cy="1737289"/>
          </a:xfrm>
          <a:custGeom>
            <a:avLst/>
            <a:gdLst>
              <a:gd name="connsiteX0" fmla="*/ 600090 w 2182148"/>
              <a:gd name="connsiteY0" fmla="*/ 220025 h 1737289"/>
              <a:gd name="connsiteX1" fmla="*/ 600090 w 2182148"/>
              <a:gd name="connsiteY1" fmla="*/ 220025 h 1737289"/>
              <a:gd name="connsiteX2" fmla="*/ 730719 w 2182148"/>
              <a:gd name="connsiteY2" fmla="*/ 190996 h 1737289"/>
              <a:gd name="connsiteX3" fmla="*/ 904890 w 2182148"/>
              <a:gd name="connsiteY3" fmla="*/ 220025 h 1737289"/>
              <a:gd name="connsiteX4" fmla="*/ 1021005 w 2182148"/>
              <a:gd name="connsiteY4" fmla="*/ 205510 h 1737289"/>
              <a:gd name="connsiteX5" fmla="*/ 1064548 w 2182148"/>
              <a:gd name="connsiteY5" fmla="*/ 190996 h 1737289"/>
              <a:gd name="connsiteX6" fmla="*/ 1122605 w 2182148"/>
              <a:gd name="connsiteY6" fmla="*/ 176482 h 1737289"/>
              <a:gd name="connsiteX7" fmla="*/ 1180662 w 2182148"/>
              <a:gd name="connsiteY7" fmla="*/ 132939 h 1737289"/>
              <a:gd name="connsiteX8" fmla="*/ 1325805 w 2182148"/>
              <a:gd name="connsiteY8" fmla="*/ 74882 h 1737289"/>
              <a:gd name="connsiteX9" fmla="*/ 1427405 w 2182148"/>
              <a:gd name="connsiteY9" fmla="*/ 45853 h 1737289"/>
              <a:gd name="connsiteX10" fmla="*/ 1529005 w 2182148"/>
              <a:gd name="connsiteY10" fmla="*/ 16825 h 1737289"/>
              <a:gd name="connsiteX11" fmla="*/ 1833805 w 2182148"/>
              <a:gd name="connsiteY11" fmla="*/ 2310 h 1737289"/>
              <a:gd name="connsiteX12" fmla="*/ 2066033 w 2182148"/>
              <a:gd name="connsiteY12" fmla="*/ 16825 h 1737289"/>
              <a:gd name="connsiteX13" fmla="*/ 2095062 w 2182148"/>
              <a:gd name="connsiteY13" fmla="*/ 60368 h 1737289"/>
              <a:gd name="connsiteX14" fmla="*/ 2124090 w 2182148"/>
              <a:gd name="connsiteY14" fmla="*/ 147453 h 1737289"/>
              <a:gd name="connsiteX15" fmla="*/ 2153119 w 2182148"/>
              <a:gd name="connsiteY15" fmla="*/ 234539 h 1737289"/>
              <a:gd name="connsiteX16" fmla="*/ 2167633 w 2182148"/>
              <a:gd name="connsiteY16" fmla="*/ 278082 h 1737289"/>
              <a:gd name="connsiteX17" fmla="*/ 2182148 w 2182148"/>
              <a:gd name="connsiteY17" fmla="*/ 321625 h 1737289"/>
              <a:gd name="connsiteX18" fmla="*/ 2167633 w 2182148"/>
              <a:gd name="connsiteY18" fmla="*/ 698996 h 1737289"/>
              <a:gd name="connsiteX19" fmla="*/ 2138605 w 2182148"/>
              <a:gd name="connsiteY19" fmla="*/ 771568 h 1737289"/>
              <a:gd name="connsiteX20" fmla="*/ 2124090 w 2182148"/>
              <a:gd name="connsiteY20" fmla="*/ 829625 h 1737289"/>
              <a:gd name="connsiteX21" fmla="*/ 2066033 w 2182148"/>
              <a:gd name="connsiteY21" fmla="*/ 960253 h 1737289"/>
              <a:gd name="connsiteX22" fmla="*/ 1920890 w 2182148"/>
              <a:gd name="connsiteY22" fmla="*/ 1047339 h 1737289"/>
              <a:gd name="connsiteX23" fmla="*/ 1761233 w 2182148"/>
              <a:gd name="connsiteY23" fmla="*/ 1076368 h 1737289"/>
              <a:gd name="connsiteX24" fmla="*/ 1717690 w 2182148"/>
              <a:gd name="connsiteY24" fmla="*/ 1105396 h 1737289"/>
              <a:gd name="connsiteX25" fmla="*/ 1645119 w 2182148"/>
              <a:gd name="connsiteY25" fmla="*/ 1192482 h 1737289"/>
              <a:gd name="connsiteX26" fmla="*/ 1587062 w 2182148"/>
              <a:gd name="connsiteY26" fmla="*/ 1279568 h 1737289"/>
              <a:gd name="connsiteX27" fmla="*/ 1529005 w 2182148"/>
              <a:gd name="connsiteY27" fmla="*/ 1294082 h 1737289"/>
              <a:gd name="connsiteX28" fmla="*/ 1427405 w 2182148"/>
              <a:gd name="connsiteY28" fmla="*/ 1323110 h 1737289"/>
              <a:gd name="connsiteX29" fmla="*/ 1267748 w 2182148"/>
              <a:gd name="connsiteY29" fmla="*/ 1337625 h 1737289"/>
              <a:gd name="connsiteX30" fmla="*/ 1224205 w 2182148"/>
              <a:gd name="connsiteY30" fmla="*/ 1381168 h 1737289"/>
              <a:gd name="connsiteX31" fmla="*/ 1166148 w 2182148"/>
              <a:gd name="connsiteY31" fmla="*/ 1468253 h 1737289"/>
              <a:gd name="connsiteX32" fmla="*/ 1122605 w 2182148"/>
              <a:gd name="connsiteY32" fmla="*/ 1526310 h 1737289"/>
              <a:gd name="connsiteX33" fmla="*/ 1021005 w 2182148"/>
              <a:gd name="connsiteY33" fmla="*/ 1642425 h 1737289"/>
              <a:gd name="connsiteX34" fmla="*/ 817805 w 2182148"/>
              <a:gd name="connsiteY34" fmla="*/ 1671453 h 1737289"/>
              <a:gd name="connsiteX35" fmla="*/ 759748 w 2182148"/>
              <a:gd name="connsiteY35" fmla="*/ 1714996 h 1737289"/>
              <a:gd name="connsiteX36" fmla="*/ 483976 w 2182148"/>
              <a:gd name="connsiteY36" fmla="*/ 1671453 h 1737289"/>
              <a:gd name="connsiteX37" fmla="*/ 440433 w 2182148"/>
              <a:gd name="connsiteY37" fmla="*/ 1627910 h 1737289"/>
              <a:gd name="connsiteX38" fmla="*/ 396890 w 2182148"/>
              <a:gd name="connsiteY38" fmla="*/ 1526310 h 1737289"/>
              <a:gd name="connsiteX39" fmla="*/ 382376 w 2182148"/>
              <a:gd name="connsiteY39" fmla="*/ 1482768 h 1737289"/>
              <a:gd name="connsiteX40" fmla="*/ 353348 w 2182148"/>
              <a:gd name="connsiteY40" fmla="*/ 1192482 h 1737289"/>
              <a:gd name="connsiteX41" fmla="*/ 324319 w 2182148"/>
              <a:gd name="connsiteY41" fmla="*/ 1105396 h 1737289"/>
              <a:gd name="connsiteX42" fmla="*/ 280776 w 2182148"/>
              <a:gd name="connsiteY42" fmla="*/ 1003796 h 1737289"/>
              <a:gd name="connsiteX43" fmla="*/ 251748 w 2182148"/>
              <a:gd name="connsiteY43" fmla="*/ 960253 h 1737289"/>
              <a:gd name="connsiteX44" fmla="*/ 237233 w 2182148"/>
              <a:gd name="connsiteY44" fmla="*/ 916710 h 1737289"/>
              <a:gd name="connsiteX45" fmla="*/ 208205 w 2182148"/>
              <a:gd name="connsiteY45" fmla="*/ 844139 h 1737289"/>
              <a:gd name="connsiteX46" fmla="*/ 193690 w 2182148"/>
              <a:gd name="connsiteY46" fmla="*/ 800596 h 1737289"/>
              <a:gd name="connsiteX47" fmla="*/ 164662 w 2182148"/>
              <a:gd name="connsiteY47" fmla="*/ 742539 h 1737289"/>
              <a:gd name="connsiteX48" fmla="*/ 135633 w 2182148"/>
              <a:gd name="connsiteY48" fmla="*/ 655453 h 1737289"/>
              <a:gd name="connsiteX49" fmla="*/ 48548 w 2182148"/>
              <a:gd name="connsiteY49" fmla="*/ 510310 h 1737289"/>
              <a:gd name="connsiteX50" fmla="*/ 19519 w 2182148"/>
              <a:gd name="connsiteY50" fmla="*/ 423225 h 1737289"/>
              <a:gd name="connsiteX51" fmla="*/ 5005 w 2182148"/>
              <a:gd name="connsiteY51" fmla="*/ 379682 h 1737289"/>
              <a:gd name="connsiteX52" fmla="*/ 63062 w 2182148"/>
              <a:gd name="connsiteY52" fmla="*/ 234539 h 1737289"/>
              <a:gd name="connsiteX53" fmla="*/ 193690 w 2182148"/>
              <a:gd name="connsiteY53" fmla="*/ 190996 h 1737289"/>
              <a:gd name="connsiteX54" fmla="*/ 237233 w 2182148"/>
              <a:gd name="connsiteY54" fmla="*/ 176482 h 1737289"/>
              <a:gd name="connsiteX55" fmla="*/ 556548 w 2182148"/>
              <a:gd name="connsiteY55" fmla="*/ 190996 h 1737289"/>
              <a:gd name="connsiteX56" fmla="*/ 600090 w 2182148"/>
              <a:gd name="connsiteY56" fmla="*/ 220025 h 173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82148" h="1737289">
                <a:moveTo>
                  <a:pt x="600090" y="220025"/>
                </a:moveTo>
                <a:lnTo>
                  <a:pt x="600090" y="220025"/>
                </a:lnTo>
                <a:cubicBezTo>
                  <a:pt x="643633" y="210349"/>
                  <a:pt x="686182" y="193470"/>
                  <a:pt x="730719" y="190996"/>
                </a:cubicBezTo>
                <a:cubicBezTo>
                  <a:pt x="814057" y="186366"/>
                  <a:pt x="841610" y="198930"/>
                  <a:pt x="904890" y="220025"/>
                </a:cubicBezTo>
                <a:cubicBezTo>
                  <a:pt x="943595" y="215187"/>
                  <a:pt x="982628" y="212488"/>
                  <a:pt x="1021005" y="205510"/>
                </a:cubicBezTo>
                <a:cubicBezTo>
                  <a:pt x="1036058" y="202773"/>
                  <a:pt x="1049837" y="195199"/>
                  <a:pt x="1064548" y="190996"/>
                </a:cubicBezTo>
                <a:cubicBezTo>
                  <a:pt x="1083728" y="185516"/>
                  <a:pt x="1103253" y="181320"/>
                  <a:pt x="1122605" y="176482"/>
                </a:cubicBezTo>
                <a:cubicBezTo>
                  <a:pt x="1141957" y="161968"/>
                  <a:pt x="1160149" y="145760"/>
                  <a:pt x="1180662" y="132939"/>
                </a:cubicBezTo>
                <a:cubicBezTo>
                  <a:pt x="1229479" y="102428"/>
                  <a:pt x="1269965" y="93495"/>
                  <a:pt x="1325805" y="74882"/>
                </a:cubicBezTo>
                <a:cubicBezTo>
                  <a:pt x="1430206" y="40082"/>
                  <a:pt x="1299830" y="82303"/>
                  <a:pt x="1427405" y="45853"/>
                </a:cubicBezTo>
                <a:cubicBezTo>
                  <a:pt x="1458126" y="37075"/>
                  <a:pt x="1497497" y="19346"/>
                  <a:pt x="1529005" y="16825"/>
                </a:cubicBezTo>
                <a:cubicBezTo>
                  <a:pt x="1630396" y="8714"/>
                  <a:pt x="1732205" y="7148"/>
                  <a:pt x="1833805" y="2310"/>
                </a:cubicBezTo>
                <a:cubicBezTo>
                  <a:pt x="1911214" y="7148"/>
                  <a:pt x="1990320" y="0"/>
                  <a:pt x="2066033" y="16825"/>
                </a:cubicBezTo>
                <a:cubicBezTo>
                  <a:pt x="2083062" y="20609"/>
                  <a:pt x="2087977" y="44427"/>
                  <a:pt x="2095062" y="60368"/>
                </a:cubicBezTo>
                <a:cubicBezTo>
                  <a:pt x="2107489" y="88329"/>
                  <a:pt x="2114414" y="118425"/>
                  <a:pt x="2124090" y="147453"/>
                </a:cubicBezTo>
                <a:lnTo>
                  <a:pt x="2153119" y="234539"/>
                </a:lnTo>
                <a:lnTo>
                  <a:pt x="2167633" y="278082"/>
                </a:lnTo>
                <a:lnTo>
                  <a:pt x="2182148" y="321625"/>
                </a:lnTo>
                <a:cubicBezTo>
                  <a:pt x="2177310" y="447415"/>
                  <a:pt x="2179759" y="573698"/>
                  <a:pt x="2167633" y="698996"/>
                </a:cubicBezTo>
                <a:cubicBezTo>
                  <a:pt x="2165123" y="724929"/>
                  <a:pt x="2146844" y="746851"/>
                  <a:pt x="2138605" y="771568"/>
                </a:cubicBezTo>
                <a:cubicBezTo>
                  <a:pt x="2132297" y="790492"/>
                  <a:pt x="2129822" y="810518"/>
                  <a:pt x="2124090" y="829625"/>
                </a:cubicBezTo>
                <a:cubicBezTo>
                  <a:pt x="2114743" y="860780"/>
                  <a:pt x="2097670" y="932571"/>
                  <a:pt x="2066033" y="960253"/>
                </a:cubicBezTo>
                <a:cubicBezTo>
                  <a:pt x="2033014" y="989145"/>
                  <a:pt x="1965457" y="1028239"/>
                  <a:pt x="1920890" y="1047339"/>
                </a:cubicBezTo>
                <a:cubicBezTo>
                  <a:pt x="1865614" y="1071029"/>
                  <a:pt x="1828101" y="1068009"/>
                  <a:pt x="1761233" y="1076368"/>
                </a:cubicBezTo>
                <a:cubicBezTo>
                  <a:pt x="1746719" y="1086044"/>
                  <a:pt x="1728857" y="1091995"/>
                  <a:pt x="1717690" y="1105396"/>
                </a:cubicBezTo>
                <a:cubicBezTo>
                  <a:pt x="1625614" y="1215888"/>
                  <a:pt x="1751207" y="1121756"/>
                  <a:pt x="1645119" y="1192482"/>
                </a:cubicBezTo>
                <a:cubicBezTo>
                  <a:pt x="1631264" y="1234047"/>
                  <a:pt x="1631830" y="1253986"/>
                  <a:pt x="1587062" y="1279568"/>
                </a:cubicBezTo>
                <a:cubicBezTo>
                  <a:pt x="1569742" y="1289465"/>
                  <a:pt x="1548185" y="1288602"/>
                  <a:pt x="1529005" y="1294082"/>
                </a:cubicBezTo>
                <a:cubicBezTo>
                  <a:pt x="1489824" y="1305276"/>
                  <a:pt x="1469943" y="1317438"/>
                  <a:pt x="1427405" y="1323110"/>
                </a:cubicBezTo>
                <a:cubicBezTo>
                  <a:pt x="1374435" y="1330173"/>
                  <a:pt x="1320967" y="1332787"/>
                  <a:pt x="1267748" y="1337625"/>
                </a:cubicBezTo>
                <a:cubicBezTo>
                  <a:pt x="1253234" y="1352139"/>
                  <a:pt x="1236807" y="1364965"/>
                  <a:pt x="1224205" y="1381168"/>
                </a:cubicBezTo>
                <a:cubicBezTo>
                  <a:pt x="1202786" y="1408707"/>
                  <a:pt x="1187081" y="1440343"/>
                  <a:pt x="1166148" y="1468253"/>
                </a:cubicBezTo>
                <a:cubicBezTo>
                  <a:pt x="1151634" y="1487605"/>
                  <a:pt x="1136477" y="1506492"/>
                  <a:pt x="1122605" y="1526310"/>
                </a:cubicBezTo>
                <a:cubicBezTo>
                  <a:pt x="1075713" y="1593298"/>
                  <a:pt x="1083156" y="1611350"/>
                  <a:pt x="1021005" y="1642425"/>
                </a:cubicBezTo>
                <a:cubicBezTo>
                  <a:pt x="965161" y="1670347"/>
                  <a:pt x="858590" y="1667745"/>
                  <a:pt x="817805" y="1671453"/>
                </a:cubicBezTo>
                <a:cubicBezTo>
                  <a:pt x="798453" y="1685967"/>
                  <a:pt x="783818" y="1712589"/>
                  <a:pt x="759748" y="1714996"/>
                </a:cubicBezTo>
                <a:cubicBezTo>
                  <a:pt x="639380" y="1727033"/>
                  <a:pt x="562979" y="1737289"/>
                  <a:pt x="483976" y="1671453"/>
                </a:cubicBezTo>
                <a:cubicBezTo>
                  <a:pt x="468207" y="1658312"/>
                  <a:pt x="454947" y="1642424"/>
                  <a:pt x="440433" y="1627910"/>
                </a:cubicBezTo>
                <a:cubicBezTo>
                  <a:pt x="406395" y="1525797"/>
                  <a:pt x="450696" y="1651857"/>
                  <a:pt x="396890" y="1526310"/>
                </a:cubicBezTo>
                <a:cubicBezTo>
                  <a:pt x="390863" y="1512248"/>
                  <a:pt x="387214" y="1497282"/>
                  <a:pt x="382376" y="1482768"/>
                </a:cubicBezTo>
                <a:cubicBezTo>
                  <a:pt x="377616" y="1416122"/>
                  <a:pt x="373890" y="1274649"/>
                  <a:pt x="353348" y="1192482"/>
                </a:cubicBezTo>
                <a:cubicBezTo>
                  <a:pt x="345927" y="1162797"/>
                  <a:pt x="333995" y="1134425"/>
                  <a:pt x="324319" y="1105396"/>
                </a:cubicBezTo>
                <a:cubicBezTo>
                  <a:pt x="308034" y="1056541"/>
                  <a:pt x="309476" y="1054021"/>
                  <a:pt x="280776" y="1003796"/>
                </a:cubicBezTo>
                <a:cubicBezTo>
                  <a:pt x="272121" y="988650"/>
                  <a:pt x="259549" y="975855"/>
                  <a:pt x="251748" y="960253"/>
                </a:cubicBezTo>
                <a:cubicBezTo>
                  <a:pt x="244906" y="946569"/>
                  <a:pt x="242605" y="931035"/>
                  <a:pt x="237233" y="916710"/>
                </a:cubicBezTo>
                <a:cubicBezTo>
                  <a:pt x="228085" y="892315"/>
                  <a:pt x="217353" y="868534"/>
                  <a:pt x="208205" y="844139"/>
                </a:cubicBezTo>
                <a:cubicBezTo>
                  <a:pt x="202833" y="829814"/>
                  <a:pt x="199717" y="814658"/>
                  <a:pt x="193690" y="800596"/>
                </a:cubicBezTo>
                <a:cubicBezTo>
                  <a:pt x="185167" y="780709"/>
                  <a:pt x="172698" y="762628"/>
                  <a:pt x="164662" y="742539"/>
                </a:cubicBezTo>
                <a:cubicBezTo>
                  <a:pt x="153298" y="714129"/>
                  <a:pt x="152606" y="680913"/>
                  <a:pt x="135633" y="655453"/>
                </a:cubicBezTo>
                <a:cubicBezTo>
                  <a:pt x="101550" y="604329"/>
                  <a:pt x="70866" y="566105"/>
                  <a:pt x="48548" y="510310"/>
                </a:cubicBezTo>
                <a:cubicBezTo>
                  <a:pt x="37184" y="481900"/>
                  <a:pt x="29195" y="452253"/>
                  <a:pt x="19519" y="423225"/>
                </a:cubicBezTo>
                <a:lnTo>
                  <a:pt x="5005" y="379682"/>
                </a:lnTo>
                <a:cubicBezTo>
                  <a:pt x="14637" y="312260"/>
                  <a:pt x="0" y="269574"/>
                  <a:pt x="63062" y="234539"/>
                </a:cubicBezTo>
                <a:cubicBezTo>
                  <a:pt x="63063" y="234538"/>
                  <a:pt x="171918" y="198253"/>
                  <a:pt x="193690" y="190996"/>
                </a:cubicBezTo>
                <a:lnTo>
                  <a:pt x="237233" y="176482"/>
                </a:lnTo>
                <a:cubicBezTo>
                  <a:pt x="343671" y="181320"/>
                  <a:pt x="450339" y="182499"/>
                  <a:pt x="556548" y="190996"/>
                </a:cubicBezTo>
                <a:cubicBezTo>
                  <a:pt x="571798" y="192216"/>
                  <a:pt x="592833" y="215187"/>
                  <a:pt x="600090" y="2200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3203848" y="2060848"/>
            <a:ext cx="10800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066234" y="2348880"/>
            <a:ext cx="2304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181222" y="2744968"/>
            <a:ext cx="2016224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2555776" y="3033000"/>
            <a:ext cx="1368152" cy="39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Gravimetria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1996250" y="1214422"/>
            <a:ext cx="2448272" cy="2571768"/>
          </a:xfrm>
          <a:prstGeom prst="wedgeEllipseCallout">
            <a:avLst>
              <a:gd name="adj1" fmla="val -62222"/>
              <a:gd name="adj2" fmla="val 395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1924804" y="1715884"/>
            <a:ext cx="2647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Uma distribuição de densidade produz uma </a:t>
            </a:r>
            <a:r>
              <a:rPr lang="pt-BR" i="1" smtClean="0"/>
              <a:t>anomalia na aceleração da gravidade</a:t>
            </a:r>
            <a:r>
              <a:rPr lang="pt-BR" smtClean="0"/>
              <a:t>, que pode ser detectada na superfície</a:t>
            </a:r>
            <a:endParaRPr lang="pt-BR" dirty="0"/>
          </a:p>
        </p:txBody>
      </p:sp>
      <p:sp>
        <p:nvSpPr>
          <p:cNvPr id="18" name="Forma livre 17"/>
          <p:cNvSpPr/>
          <p:nvPr/>
        </p:nvSpPr>
        <p:spPr>
          <a:xfrm>
            <a:off x="5990252" y="4642261"/>
            <a:ext cx="2182148" cy="1737289"/>
          </a:xfrm>
          <a:custGeom>
            <a:avLst/>
            <a:gdLst>
              <a:gd name="connsiteX0" fmla="*/ 600090 w 2182148"/>
              <a:gd name="connsiteY0" fmla="*/ 220025 h 1737289"/>
              <a:gd name="connsiteX1" fmla="*/ 600090 w 2182148"/>
              <a:gd name="connsiteY1" fmla="*/ 220025 h 1737289"/>
              <a:gd name="connsiteX2" fmla="*/ 730719 w 2182148"/>
              <a:gd name="connsiteY2" fmla="*/ 190996 h 1737289"/>
              <a:gd name="connsiteX3" fmla="*/ 904890 w 2182148"/>
              <a:gd name="connsiteY3" fmla="*/ 220025 h 1737289"/>
              <a:gd name="connsiteX4" fmla="*/ 1021005 w 2182148"/>
              <a:gd name="connsiteY4" fmla="*/ 205510 h 1737289"/>
              <a:gd name="connsiteX5" fmla="*/ 1064548 w 2182148"/>
              <a:gd name="connsiteY5" fmla="*/ 190996 h 1737289"/>
              <a:gd name="connsiteX6" fmla="*/ 1122605 w 2182148"/>
              <a:gd name="connsiteY6" fmla="*/ 176482 h 1737289"/>
              <a:gd name="connsiteX7" fmla="*/ 1180662 w 2182148"/>
              <a:gd name="connsiteY7" fmla="*/ 132939 h 1737289"/>
              <a:gd name="connsiteX8" fmla="*/ 1325805 w 2182148"/>
              <a:gd name="connsiteY8" fmla="*/ 74882 h 1737289"/>
              <a:gd name="connsiteX9" fmla="*/ 1427405 w 2182148"/>
              <a:gd name="connsiteY9" fmla="*/ 45853 h 1737289"/>
              <a:gd name="connsiteX10" fmla="*/ 1529005 w 2182148"/>
              <a:gd name="connsiteY10" fmla="*/ 16825 h 1737289"/>
              <a:gd name="connsiteX11" fmla="*/ 1833805 w 2182148"/>
              <a:gd name="connsiteY11" fmla="*/ 2310 h 1737289"/>
              <a:gd name="connsiteX12" fmla="*/ 2066033 w 2182148"/>
              <a:gd name="connsiteY12" fmla="*/ 16825 h 1737289"/>
              <a:gd name="connsiteX13" fmla="*/ 2095062 w 2182148"/>
              <a:gd name="connsiteY13" fmla="*/ 60368 h 1737289"/>
              <a:gd name="connsiteX14" fmla="*/ 2124090 w 2182148"/>
              <a:gd name="connsiteY14" fmla="*/ 147453 h 1737289"/>
              <a:gd name="connsiteX15" fmla="*/ 2153119 w 2182148"/>
              <a:gd name="connsiteY15" fmla="*/ 234539 h 1737289"/>
              <a:gd name="connsiteX16" fmla="*/ 2167633 w 2182148"/>
              <a:gd name="connsiteY16" fmla="*/ 278082 h 1737289"/>
              <a:gd name="connsiteX17" fmla="*/ 2182148 w 2182148"/>
              <a:gd name="connsiteY17" fmla="*/ 321625 h 1737289"/>
              <a:gd name="connsiteX18" fmla="*/ 2167633 w 2182148"/>
              <a:gd name="connsiteY18" fmla="*/ 698996 h 1737289"/>
              <a:gd name="connsiteX19" fmla="*/ 2138605 w 2182148"/>
              <a:gd name="connsiteY19" fmla="*/ 771568 h 1737289"/>
              <a:gd name="connsiteX20" fmla="*/ 2124090 w 2182148"/>
              <a:gd name="connsiteY20" fmla="*/ 829625 h 1737289"/>
              <a:gd name="connsiteX21" fmla="*/ 2066033 w 2182148"/>
              <a:gd name="connsiteY21" fmla="*/ 960253 h 1737289"/>
              <a:gd name="connsiteX22" fmla="*/ 1920890 w 2182148"/>
              <a:gd name="connsiteY22" fmla="*/ 1047339 h 1737289"/>
              <a:gd name="connsiteX23" fmla="*/ 1761233 w 2182148"/>
              <a:gd name="connsiteY23" fmla="*/ 1076368 h 1737289"/>
              <a:gd name="connsiteX24" fmla="*/ 1717690 w 2182148"/>
              <a:gd name="connsiteY24" fmla="*/ 1105396 h 1737289"/>
              <a:gd name="connsiteX25" fmla="*/ 1645119 w 2182148"/>
              <a:gd name="connsiteY25" fmla="*/ 1192482 h 1737289"/>
              <a:gd name="connsiteX26" fmla="*/ 1587062 w 2182148"/>
              <a:gd name="connsiteY26" fmla="*/ 1279568 h 1737289"/>
              <a:gd name="connsiteX27" fmla="*/ 1529005 w 2182148"/>
              <a:gd name="connsiteY27" fmla="*/ 1294082 h 1737289"/>
              <a:gd name="connsiteX28" fmla="*/ 1427405 w 2182148"/>
              <a:gd name="connsiteY28" fmla="*/ 1323110 h 1737289"/>
              <a:gd name="connsiteX29" fmla="*/ 1267748 w 2182148"/>
              <a:gd name="connsiteY29" fmla="*/ 1337625 h 1737289"/>
              <a:gd name="connsiteX30" fmla="*/ 1224205 w 2182148"/>
              <a:gd name="connsiteY30" fmla="*/ 1381168 h 1737289"/>
              <a:gd name="connsiteX31" fmla="*/ 1166148 w 2182148"/>
              <a:gd name="connsiteY31" fmla="*/ 1468253 h 1737289"/>
              <a:gd name="connsiteX32" fmla="*/ 1122605 w 2182148"/>
              <a:gd name="connsiteY32" fmla="*/ 1526310 h 1737289"/>
              <a:gd name="connsiteX33" fmla="*/ 1021005 w 2182148"/>
              <a:gd name="connsiteY33" fmla="*/ 1642425 h 1737289"/>
              <a:gd name="connsiteX34" fmla="*/ 817805 w 2182148"/>
              <a:gd name="connsiteY34" fmla="*/ 1671453 h 1737289"/>
              <a:gd name="connsiteX35" fmla="*/ 759748 w 2182148"/>
              <a:gd name="connsiteY35" fmla="*/ 1714996 h 1737289"/>
              <a:gd name="connsiteX36" fmla="*/ 483976 w 2182148"/>
              <a:gd name="connsiteY36" fmla="*/ 1671453 h 1737289"/>
              <a:gd name="connsiteX37" fmla="*/ 440433 w 2182148"/>
              <a:gd name="connsiteY37" fmla="*/ 1627910 h 1737289"/>
              <a:gd name="connsiteX38" fmla="*/ 396890 w 2182148"/>
              <a:gd name="connsiteY38" fmla="*/ 1526310 h 1737289"/>
              <a:gd name="connsiteX39" fmla="*/ 382376 w 2182148"/>
              <a:gd name="connsiteY39" fmla="*/ 1482768 h 1737289"/>
              <a:gd name="connsiteX40" fmla="*/ 353348 w 2182148"/>
              <a:gd name="connsiteY40" fmla="*/ 1192482 h 1737289"/>
              <a:gd name="connsiteX41" fmla="*/ 324319 w 2182148"/>
              <a:gd name="connsiteY41" fmla="*/ 1105396 h 1737289"/>
              <a:gd name="connsiteX42" fmla="*/ 280776 w 2182148"/>
              <a:gd name="connsiteY42" fmla="*/ 1003796 h 1737289"/>
              <a:gd name="connsiteX43" fmla="*/ 251748 w 2182148"/>
              <a:gd name="connsiteY43" fmla="*/ 960253 h 1737289"/>
              <a:gd name="connsiteX44" fmla="*/ 237233 w 2182148"/>
              <a:gd name="connsiteY44" fmla="*/ 916710 h 1737289"/>
              <a:gd name="connsiteX45" fmla="*/ 208205 w 2182148"/>
              <a:gd name="connsiteY45" fmla="*/ 844139 h 1737289"/>
              <a:gd name="connsiteX46" fmla="*/ 193690 w 2182148"/>
              <a:gd name="connsiteY46" fmla="*/ 800596 h 1737289"/>
              <a:gd name="connsiteX47" fmla="*/ 164662 w 2182148"/>
              <a:gd name="connsiteY47" fmla="*/ 742539 h 1737289"/>
              <a:gd name="connsiteX48" fmla="*/ 135633 w 2182148"/>
              <a:gd name="connsiteY48" fmla="*/ 655453 h 1737289"/>
              <a:gd name="connsiteX49" fmla="*/ 48548 w 2182148"/>
              <a:gd name="connsiteY49" fmla="*/ 510310 h 1737289"/>
              <a:gd name="connsiteX50" fmla="*/ 19519 w 2182148"/>
              <a:gd name="connsiteY50" fmla="*/ 423225 h 1737289"/>
              <a:gd name="connsiteX51" fmla="*/ 5005 w 2182148"/>
              <a:gd name="connsiteY51" fmla="*/ 379682 h 1737289"/>
              <a:gd name="connsiteX52" fmla="*/ 63062 w 2182148"/>
              <a:gd name="connsiteY52" fmla="*/ 234539 h 1737289"/>
              <a:gd name="connsiteX53" fmla="*/ 193690 w 2182148"/>
              <a:gd name="connsiteY53" fmla="*/ 190996 h 1737289"/>
              <a:gd name="connsiteX54" fmla="*/ 237233 w 2182148"/>
              <a:gd name="connsiteY54" fmla="*/ 176482 h 1737289"/>
              <a:gd name="connsiteX55" fmla="*/ 556548 w 2182148"/>
              <a:gd name="connsiteY55" fmla="*/ 190996 h 1737289"/>
              <a:gd name="connsiteX56" fmla="*/ 600090 w 2182148"/>
              <a:gd name="connsiteY56" fmla="*/ 220025 h 173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82148" h="1737289">
                <a:moveTo>
                  <a:pt x="600090" y="220025"/>
                </a:moveTo>
                <a:lnTo>
                  <a:pt x="600090" y="220025"/>
                </a:lnTo>
                <a:cubicBezTo>
                  <a:pt x="643633" y="210349"/>
                  <a:pt x="686182" y="193470"/>
                  <a:pt x="730719" y="190996"/>
                </a:cubicBezTo>
                <a:cubicBezTo>
                  <a:pt x="814057" y="186366"/>
                  <a:pt x="841610" y="198930"/>
                  <a:pt x="904890" y="220025"/>
                </a:cubicBezTo>
                <a:cubicBezTo>
                  <a:pt x="943595" y="215187"/>
                  <a:pt x="982628" y="212488"/>
                  <a:pt x="1021005" y="205510"/>
                </a:cubicBezTo>
                <a:cubicBezTo>
                  <a:pt x="1036058" y="202773"/>
                  <a:pt x="1049837" y="195199"/>
                  <a:pt x="1064548" y="190996"/>
                </a:cubicBezTo>
                <a:cubicBezTo>
                  <a:pt x="1083728" y="185516"/>
                  <a:pt x="1103253" y="181320"/>
                  <a:pt x="1122605" y="176482"/>
                </a:cubicBezTo>
                <a:cubicBezTo>
                  <a:pt x="1141957" y="161968"/>
                  <a:pt x="1160149" y="145760"/>
                  <a:pt x="1180662" y="132939"/>
                </a:cubicBezTo>
                <a:cubicBezTo>
                  <a:pt x="1229479" y="102428"/>
                  <a:pt x="1269965" y="93495"/>
                  <a:pt x="1325805" y="74882"/>
                </a:cubicBezTo>
                <a:cubicBezTo>
                  <a:pt x="1430206" y="40082"/>
                  <a:pt x="1299830" y="82303"/>
                  <a:pt x="1427405" y="45853"/>
                </a:cubicBezTo>
                <a:cubicBezTo>
                  <a:pt x="1458126" y="37075"/>
                  <a:pt x="1497497" y="19346"/>
                  <a:pt x="1529005" y="16825"/>
                </a:cubicBezTo>
                <a:cubicBezTo>
                  <a:pt x="1630396" y="8714"/>
                  <a:pt x="1732205" y="7148"/>
                  <a:pt x="1833805" y="2310"/>
                </a:cubicBezTo>
                <a:cubicBezTo>
                  <a:pt x="1911214" y="7148"/>
                  <a:pt x="1990320" y="0"/>
                  <a:pt x="2066033" y="16825"/>
                </a:cubicBezTo>
                <a:cubicBezTo>
                  <a:pt x="2083062" y="20609"/>
                  <a:pt x="2087977" y="44427"/>
                  <a:pt x="2095062" y="60368"/>
                </a:cubicBezTo>
                <a:cubicBezTo>
                  <a:pt x="2107489" y="88329"/>
                  <a:pt x="2114414" y="118425"/>
                  <a:pt x="2124090" y="147453"/>
                </a:cubicBezTo>
                <a:lnTo>
                  <a:pt x="2153119" y="234539"/>
                </a:lnTo>
                <a:lnTo>
                  <a:pt x="2167633" y="278082"/>
                </a:lnTo>
                <a:lnTo>
                  <a:pt x="2182148" y="321625"/>
                </a:lnTo>
                <a:cubicBezTo>
                  <a:pt x="2177310" y="447415"/>
                  <a:pt x="2179759" y="573698"/>
                  <a:pt x="2167633" y="698996"/>
                </a:cubicBezTo>
                <a:cubicBezTo>
                  <a:pt x="2165123" y="724929"/>
                  <a:pt x="2146844" y="746851"/>
                  <a:pt x="2138605" y="771568"/>
                </a:cubicBezTo>
                <a:cubicBezTo>
                  <a:pt x="2132297" y="790492"/>
                  <a:pt x="2129822" y="810518"/>
                  <a:pt x="2124090" y="829625"/>
                </a:cubicBezTo>
                <a:cubicBezTo>
                  <a:pt x="2114743" y="860780"/>
                  <a:pt x="2097670" y="932571"/>
                  <a:pt x="2066033" y="960253"/>
                </a:cubicBezTo>
                <a:cubicBezTo>
                  <a:pt x="2033014" y="989145"/>
                  <a:pt x="1965457" y="1028239"/>
                  <a:pt x="1920890" y="1047339"/>
                </a:cubicBezTo>
                <a:cubicBezTo>
                  <a:pt x="1865614" y="1071029"/>
                  <a:pt x="1828101" y="1068009"/>
                  <a:pt x="1761233" y="1076368"/>
                </a:cubicBezTo>
                <a:cubicBezTo>
                  <a:pt x="1746719" y="1086044"/>
                  <a:pt x="1728857" y="1091995"/>
                  <a:pt x="1717690" y="1105396"/>
                </a:cubicBezTo>
                <a:cubicBezTo>
                  <a:pt x="1625614" y="1215888"/>
                  <a:pt x="1751207" y="1121756"/>
                  <a:pt x="1645119" y="1192482"/>
                </a:cubicBezTo>
                <a:cubicBezTo>
                  <a:pt x="1631264" y="1234047"/>
                  <a:pt x="1631830" y="1253986"/>
                  <a:pt x="1587062" y="1279568"/>
                </a:cubicBezTo>
                <a:cubicBezTo>
                  <a:pt x="1569742" y="1289465"/>
                  <a:pt x="1548185" y="1288602"/>
                  <a:pt x="1529005" y="1294082"/>
                </a:cubicBezTo>
                <a:cubicBezTo>
                  <a:pt x="1489824" y="1305276"/>
                  <a:pt x="1469943" y="1317438"/>
                  <a:pt x="1427405" y="1323110"/>
                </a:cubicBezTo>
                <a:cubicBezTo>
                  <a:pt x="1374435" y="1330173"/>
                  <a:pt x="1320967" y="1332787"/>
                  <a:pt x="1267748" y="1337625"/>
                </a:cubicBezTo>
                <a:cubicBezTo>
                  <a:pt x="1253234" y="1352139"/>
                  <a:pt x="1236807" y="1364965"/>
                  <a:pt x="1224205" y="1381168"/>
                </a:cubicBezTo>
                <a:cubicBezTo>
                  <a:pt x="1202786" y="1408707"/>
                  <a:pt x="1187081" y="1440343"/>
                  <a:pt x="1166148" y="1468253"/>
                </a:cubicBezTo>
                <a:cubicBezTo>
                  <a:pt x="1151634" y="1487605"/>
                  <a:pt x="1136477" y="1506492"/>
                  <a:pt x="1122605" y="1526310"/>
                </a:cubicBezTo>
                <a:cubicBezTo>
                  <a:pt x="1075713" y="1593298"/>
                  <a:pt x="1083156" y="1611350"/>
                  <a:pt x="1021005" y="1642425"/>
                </a:cubicBezTo>
                <a:cubicBezTo>
                  <a:pt x="965161" y="1670347"/>
                  <a:pt x="858590" y="1667745"/>
                  <a:pt x="817805" y="1671453"/>
                </a:cubicBezTo>
                <a:cubicBezTo>
                  <a:pt x="798453" y="1685967"/>
                  <a:pt x="783818" y="1712589"/>
                  <a:pt x="759748" y="1714996"/>
                </a:cubicBezTo>
                <a:cubicBezTo>
                  <a:pt x="639380" y="1727033"/>
                  <a:pt x="562979" y="1737289"/>
                  <a:pt x="483976" y="1671453"/>
                </a:cubicBezTo>
                <a:cubicBezTo>
                  <a:pt x="468207" y="1658312"/>
                  <a:pt x="454947" y="1642424"/>
                  <a:pt x="440433" y="1627910"/>
                </a:cubicBezTo>
                <a:cubicBezTo>
                  <a:pt x="406395" y="1525797"/>
                  <a:pt x="450696" y="1651857"/>
                  <a:pt x="396890" y="1526310"/>
                </a:cubicBezTo>
                <a:cubicBezTo>
                  <a:pt x="390863" y="1512248"/>
                  <a:pt x="387214" y="1497282"/>
                  <a:pt x="382376" y="1482768"/>
                </a:cubicBezTo>
                <a:cubicBezTo>
                  <a:pt x="377616" y="1416122"/>
                  <a:pt x="373890" y="1274649"/>
                  <a:pt x="353348" y="1192482"/>
                </a:cubicBezTo>
                <a:cubicBezTo>
                  <a:pt x="345927" y="1162797"/>
                  <a:pt x="333995" y="1134425"/>
                  <a:pt x="324319" y="1105396"/>
                </a:cubicBezTo>
                <a:cubicBezTo>
                  <a:pt x="308034" y="1056541"/>
                  <a:pt x="309476" y="1054021"/>
                  <a:pt x="280776" y="1003796"/>
                </a:cubicBezTo>
                <a:cubicBezTo>
                  <a:pt x="272121" y="988650"/>
                  <a:pt x="259549" y="975855"/>
                  <a:pt x="251748" y="960253"/>
                </a:cubicBezTo>
                <a:cubicBezTo>
                  <a:pt x="244906" y="946569"/>
                  <a:pt x="242605" y="931035"/>
                  <a:pt x="237233" y="916710"/>
                </a:cubicBezTo>
                <a:cubicBezTo>
                  <a:pt x="228085" y="892315"/>
                  <a:pt x="217353" y="868534"/>
                  <a:pt x="208205" y="844139"/>
                </a:cubicBezTo>
                <a:cubicBezTo>
                  <a:pt x="202833" y="829814"/>
                  <a:pt x="199717" y="814658"/>
                  <a:pt x="193690" y="800596"/>
                </a:cubicBezTo>
                <a:cubicBezTo>
                  <a:pt x="185167" y="780709"/>
                  <a:pt x="172698" y="762628"/>
                  <a:pt x="164662" y="742539"/>
                </a:cubicBezTo>
                <a:cubicBezTo>
                  <a:pt x="153298" y="714129"/>
                  <a:pt x="152606" y="680913"/>
                  <a:pt x="135633" y="655453"/>
                </a:cubicBezTo>
                <a:cubicBezTo>
                  <a:pt x="101550" y="604329"/>
                  <a:pt x="70866" y="566105"/>
                  <a:pt x="48548" y="510310"/>
                </a:cubicBezTo>
                <a:cubicBezTo>
                  <a:pt x="37184" y="481900"/>
                  <a:pt x="29195" y="452253"/>
                  <a:pt x="19519" y="423225"/>
                </a:cubicBezTo>
                <a:lnTo>
                  <a:pt x="5005" y="379682"/>
                </a:lnTo>
                <a:cubicBezTo>
                  <a:pt x="14637" y="312260"/>
                  <a:pt x="0" y="269574"/>
                  <a:pt x="63062" y="234539"/>
                </a:cubicBezTo>
                <a:cubicBezTo>
                  <a:pt x="63063" y="234538"/>
                  <a:pt x="171918" y="198253"/>
                  <a:pt x="193690" y="190996"/>
                </a:cubicBezTo>
                <a:lnTo>
                  <a:pt x="237233" y="176482"/>
                </a:lnTo>
                <a:cubicBezTo>
                  <a:pt x="343671" y="181320"/>
                  <a:pt x="450339" y="182499"/>
                  <a:pt x="556548" y="190996"/>
                </a:cubicBezTo>
                <a:cubicBezTo>
                  <a:pt x="571798" y="192216"/>
                  <a:pt x="592833" y="215187"/>
                  <a:pt x="600090" y="2200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Gravimetria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1996250" y="1214422"/>
            <a:ext cx="2448272" cy="2214578"/>
          </a:xfrm>
          <a:prstGeom prst="wedgeEllipseCallout">
            <a:avLst>
              <a:gd name="adj1" fmla="val -62815"/>
              <a:gd name="adj2" fmla="val 528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5990252" y="4642261"/>
            <a:ext cx="2182148" cy="1737289"/>
          </a:xfrm>
          <a:custGeom>
            <a:avLst/>
            <a:gdLst>
              <a:gd name="connsiteX0" fmla="*/ 600090 w 2182148"/>
              <a:gd name="connsiteY0" fmla="*/ 220025 h 1737289"/>
              <a:gd name="connsiteX1" fmla="*/ 600090 w 2182148"/>
              <a:gd name="connsiteY1" fmla="*/ 220025 h 1737289"/>
              <a:gd name="connsiteX2" fmla="*/ 730719 w 2182148"/>
              <a:gd name="connsiteY2" fmla="*/ 190996 h 1737289"/>
              <a:gd name="connsiteX3" fmla="*/ 904890 w 2182148"/>
              <a:gd name="connsiteY3" fmla="*/ 220025 h 1737289"/>
              <a:gd name="connsiteX4" fmla="*/ 1021005 w 2182148"/>
              <a:gd name="connsiteY4" fmla="*/ 205510 h 1737289"/>
              <a:gd name="connsiteX5" fmla="*/ 1064548 w 2182148"/>
              <a:gd name="connsiteY5" fmla="*/ 190996 h 1737289"/>
              <a:gd name="connsiteX6" fmla="*/ 1122605 w 2182148"/>
              <a:gd name="connsiteY6" fmla="*/ 176482 h 1737289"/>
              <a:gd name="connsiteX7" fmla="*/ 1180662 w 2182148"/>
              <a:gd name="connsiteY7" fmla="*/ 132939 h 1737289"/>
              <a:gd name="connsiteX8" fmla="*/ 1325805 w 2182148"/>
              <a:gd name="connsiteY8" fmla="*/ 74882 h 1737289"/>
              <a:gd name="connsiteX9" fmla="*/ 1427405 w 2182148"/>
              <a:gd name="connsiteY9" fmla="*/ 45853 h 1737289"/>
              <a:gd name="connsiteX10" fmla="*/ 1529005 w 2182148"/>
              <a:gd name="connsiteY10" fmla="*/ 16825 h 1737289"/>
              <a:gd name="connsiteX11" fmla="*/ 1833805 w 2182148"/>
              <a:gd name="connsiteY11" fmla="*/ 2310 h 1737289"/>
              <a:gd name="connsiteX12" fmla="*/ 2066033 w 2182148"/>
              <a:gd name="connsiteY12" fmla="*/ 16825 h 1737289"/>
              <a:gd name="connsiteX13" fmla="*/ 2095062 w 2182148"/>
              <a:gd name="connsiteY13" fmla="*/ 60368 h 1737289"/>
              <a:gd name="connsiteX14" fmla="*/ 2124090 w 2182148"/>
              <a:gd name="connsiteY14" fmla="*/ 147453 h 1737289"/>
              <a:gd name="connsiteX15" fmla="*/ 2153119 w 2182148"/>
              <a:gd name="connsiteY15" fmla="*/ 234539 h 1737289"/>
              <a:gd name="connsiteX16" fmla="*/ 2167633 w 2182148"/>
              <a:gd name="connsiteY16" fmla="*/ 278082 h 1737289"/>
              <a:gd name="connsiteX17" fmla="*/ 2182148 w 2182148"/>
              <a:gd name="connsiteY17" fmla="*/ 321625 h 1737289"/>
              <a:gd name="connsiteX18" fmla="*/ 2167633 w 2182148"/>
              <a:gd name="connsiteY18" fmla="*/ 698996 h 1737289"/>
              <a:gd name="connsiteX19" fmla="*/ 2138605 w 2182148"/>
              <a:gd name="connsiteY19" fmla="*/ 771568 h 1737289"/>
              <a:gd name="connsiteX20" fmla="*/ 2124090 w 2182148"/>
              <a:gd name="connsiteY20" fmla="*/ 829625 h 1737289"/>
              <a:gd name="connsiteX21" fmla="*/ 2066033 w 2182148"/>
              <a:gd name="connsiteY21" fmla="*/ 960253 h 1737289"/>
              <a:gd name="connsiteX22" fmla="*/ 1920890 w 2182148"/>
              <a:gd name="connsiteY22" fmla="*/ 1047339 h 1737289"/>
              <a:gd name="connsiteX23" fmla="*/ 1761233 w 2182148"/>
              <a:gd name="connsiteY23" fmla="*/ 1076368 h 1737289"/>
              <a:gd name="connsiteX24" fmla="*/ 1717690 w 2182148"/>
              <a:gd name="connsiteY24" fmla="*/ 1105396 h 1737289"/>
              <a:gd name="connsiteX25" fmla="*/ 1645119 w 2182148"/>
              <a:gd name="connsiteY25" fmla="*/ 1192482 h 1737289"/>
              <a:gd name="connsiteX26" fmla="*/ 1587062 w 2182148"/>
              <a:gd name="connsiteY26" fmla="*/ 1279568 h 1737289"/>
              <a:gd name="connsiteX27" fmla="*/ 1529005 w 2182148"/>
              <a:gd name="connsiteY27" fmla="*/ 1294082 h 1737289"/>
              <a:gd name="connsiteX28" fmla="*/ 1427405 w 2182148"/>
              <a:gd name="connsiteY28" fmla="*/ 1323110 h 1737289"/>
              <a:gd name="connsiteX29" fmla="*/ 1267748 w 2182148"/>
              <a:gd name="connsiteY29" fmla="*/ 1337625 h 1737289"/>
              <a:gd name="connsiteX30" fmla="*/ 1224205 w 2182148"/>
              <a:gd name="connsiteY30" fmla="*/ 1381168 h 1737289"/>
              <a:gd name="connsiteX31" fmla="*/ 1166148 w 2182148"/>
              <a:gd name="connsiteY31" fmla="*/ 1468253 h 1737289"/>
              <a:gd name="connsiteX32" fmla="*/ 1122605 w 2182148"/>
              <a:gd name="connsiteY32" fmla="*/ 1526310 h 1737289"/>
              <a:gd name="connsiteX33" fmla="*/ 1021005 w 2182148"/>
              <a:gd name="connsiteY33" fmla="*/ 1642425 h 1737289"/>
              <a:gd name="connsiteX34" fmla="*/ 817805 w 2182148"/>
              <a:gd name="connsiteY34" fmla="*/ 1671453 h 1737289"/>
              <a:gd name="connsiteX35" fmla="*/ 759748 w 2182148"/>
              <a:gd name="connsiteY35" fmla="*/ 1714996 h 1737289"/>
              <a:gd name="connsiteX36" fmla="*/ 483976 w 2182148"/>
              <a:gd name="connsiteY36" fmla="*/ 1671453 h 1737289"/>
              <a:gd name="connsiteX37" fmla="*/ 440433 w 2182148"/>
              <a:gd name="connsiteY37" fmla="*/ 1627910 h 1737289"/>
              <a:gd name="connsiteX38" fmla="*/ 396890 w 2182148"/>
              <a:gd name="connsiteY38" fmla="*/ 1526310 h 1737289"/>
              <a:gd name="connsiteX39" fmla="*/ 382376 w 2182148"/>
              <a:gd name="connsiteY39" fmla="*/ 1482768 h 1737289"/>
              <a:gd name="connsiteX40" fmla="*/ 353348 w 2182148"/>
              <a:gd name="connsiteY40" fmla="*/ 1192482 h 1737289"/>
              <a:gd name="connsiteX41" fmla="*/ 324319 w 2182148"/>
              <a:gd name="connsiteY41" fmla="*/ 1105396 h 1737289"/>
              <a:gd name="connsiteX42" fmla="*/ 280776 w 2182148"/>
              <a:gd name="connsiteY42" fmla="*/ 1003796 h 1737289"/>
              <a:gd name="connsiteX43" fmla="*/ 251748 w 2182148"/>
              <a:gd name="connsiteY43" fmla="*/ 960253 h 1737289"/>
              <a:gd name="connsiteX44" fmla="*/ 237233 w 2182148"/>
              <a:gd name="connsiteY44" fmla="*/ 916710 h 1737289"/>
              <a:gd name="connsiteX45" fmla="*/ 208205 w 2182148"/>
              <a:gd name="connsiteY45" fmla="*/ 844139 h 1737289"/>
              <a:gd name="connsiteX46" fmla="*/ 193690 w 2182148"/>
              <a:gd name="connsiteY46" fmla="*/ 800596 h 1737289"/>
              <a:gd name="connsiteX47" fmla="*/ 164662 w 2182148"/>
              <a:gd name="connsiteY47" fmla="*/ 742539 h 1737289"/>
              <a:gd name="connsiteX48" fmla="*/ 135633 w 2182148"/>
              <a:gd name="connsiteY48" fmla="*/ 655453 h 1737289"/>
              <a:gd name="connsiteX49" fmla="*/ 48548 w 2182148"/>
              <a:gd name="connsiteY49" fmla="*/ 510310 h 1737289"/>
              <a:gd name="connsiteX50" fmla="*/ 19519 w 2182148"/>
              <a:gd name="connsiteY50" fmla="*/ 423225 h 1737289"/>
              <a:gd name="connsiteX51" fmla="*/ 5005 w 2182148"/>
              <a:gd name="connsiteY51" fmla="*/ 379682 h 1737289"/>
              <a:gd name="connsiteX52" fmla="*/ 63062 w 2182148"/>
              <a:gd name="connsiteY52" fmla="*/ 234539 h 1737289"/>
              <a:gd name="connsiteX53" fmla="*/ 193690 w 2182148"/>
              <a:gd name="connsiteY53" fmla="*/ 190996 h 1737289"/>
              <a:gd name="connsiteX54" fmla="*/ 237233 w 2182148"/>
              <a:gd name="connsiteY54" fmla="*/ 176482 h 1737289"/>
              <a:gd name="connsiteX55" fmla="*/ 556548 w 2182148"/>
              <a:gd name="connsiteY55" fmla="*/ 190996 h 1737289"/>
              <a:gd name="connsiteX56" fmla="*/ 600090 w 2182148"/>
              <a:gd name="connsiteY56" fmla="*/ 220025 h 173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82148" h="1737289">
                <a:moveTo>
                  <a:pt x="600090" y="220025"/>
                </a:moveTo>
                <a:lnTo>
                  <a:pt x="600090" y="220025"/>
                </a:lnTo>
                <a:cubicBezTo>
                  <a:pt x="643633" y="210349"/>
                  <a:pt x="686182" y="193470"/>
                  <a:pt x="730719" y="190996"/>
                </a:cubicBezTo>
                <a:cubicBezTo>
                  <a:pt x="814057" y="186366"/>
                  <a:pt x="841610" y="198930"/>
                  <a:pt x="904890" y="220025"/>
                </a:cubicBezTo>
                <a:cubicBezTo>
                  <a:pt x="943595" y="215187"/>
                  <a:pt x="982628" y="212488"/>
                  <a:pt x="1021005" y="205510"/>
                </a:cubicBezTo>
                <a:cubicBezTo>
                  <a:pt x="1036058" y="202773"/>
                  <a:pt x="1049837" y="195199"/>
                  <a:pt x="1064548" y="190996"/>
                </a:cubicBezTo>
                <a:cubicBezTo>
                  <a:pt x="1083728" y="185516"/>
                  <a:pt x="1103253" y="181320"/>
                  <a:pt x="1122605" y="176482"/>
                </a:cubicBezTo>
                <a:cubicBezTo>
                  <a:pt x="1141957" y="161968"/>
                  <a:pt x="1160149" y="145760"/>
                  <a:pt x="1180662" y="132939"/>
                </a:cubicBezTo>
                <a:cubicBezTo>
                  <a:pt x="1229479" y="102428"/>
                  <a:pt x="1269965" y="93495"/>
                  <a:pt x="1325805" y="74882"/>
                </a:cubicBezTo>
                <a:cubicBezTo>
                  <a:pt x="1430206" y="40082"/>
                  <a:pt x="1299830" y="82303"/>
                  <a:pt x="1427405" y="45853"/>
                </a:cubicBezTo>
                <a:cubicBezTo>
                  <a:pt x="1458126" y="37075"/>
                  <a:pt x="1497497" y="19346"/>
                  <a:pt x="1529005" y="16825"/>
                </a:cubicBezTo>
                <a:cubicBezTo>
                  <a:pt x="1630396" y="8714"/>
                  <a:pt x="1732205" y="7148"/>
                  <a:pt x="1833805" y="2310"/>
                </a:cubicBezTo>
                <a:cubicBezTo>
                  <a:pt x="1911214" y="7148"/>
                  <a:pt x="1990320" y="0"/>
                  <a:pt x="2066033" y="16825"/>
                </a:cubicBezTo>
                <a:cubicBezTo>
                  <a:pt x="2083062" y="20609"/>
                  <a:pt x="2087977" y="44427"/>
                  <a:pt x="2095062" y="60368"/>
                </a:cubicBezTo>
                <a:cubicBezTo>
                  <a:pt x="2107489" y="88329"/>
                  <a:pt x="2114414" y="118425"/>
                  <a:pt x="2124090" y="147453"/>
                </a:cubicBezTo>
                <a:lnTo>
                  <a:pt x="2153119" y="234539"/>
                </a:lnTo>
                <a:lnTo>
                  <a:pt x="2167633" y="278082"/>
                </a:lnTo>
                <a:lnTo>
                  <a:pt x="2182148" y="321625"/>
                </a:lnTo>
                <a:cubicBezTo>
                  <a:pt x="2177310" y="447415"/>
                  <a:pt x="2179759" y="573698"/>
                  <a:pt x="2167633" y="698996"/>
                </a:cubicBezTo>
                <a:cubicBezTo>
                  <a:pt x="2165123" y="724929"/>
                  <a:pt x="2146844" y="746851"/>
                  <a:pt x="2138605" y="771568"/>
                </a:cubicBezTo>
                <a:cubicBezTo>
                  <a:pt x="2132297" y="790492"/>
                  <a:pt x="2129822" y="810518"/>
                  <a:pt x="2124090" y="829625"/>
                </a:cubicBezTo>
                <a:cubicBezTo>
                  <a:pt x="2114743" y="860780"/>
                  <a:pt x="2097670" y="932571"/>
                  <a:pt x="2066033" y="960253"/>
                </a:cubicBezTo>
                <a:cubicBezTo>
                  <a:pt x="2033014" y="989145"/>
                  <a:pt x="1965457" y="1028239"/>
                  <a:pt x="1920890" y="1047339"/>
                </a:cubicBezTo>
                <a:cubicBezTo>
                  <a:pt x="1865614" y="1071029"/>
                  <a:pt x="1828101" y="1068009"/>
                  <a:pt x="1761233" y="1076368"/>
                </a:cubicBezTo>
                <a:cubicBezTo>
                  <a:pt x="1746719" y="1086044"/>
                  <a:pt x="1728857" y="1091995"/>
                  <a:pt x="1717690" y="1105396"/>
                </a:cubicBezTo>
                <a:cubicBezTo>
                  <a:pt x="1625614" y="1215888"/>
                  <a:pt x="1751207" y="1121756"/>
                  <a:pt x="1645119" y="1192482"/>
                </a:cubicBezTo>
                <a:cubicBezTo>
                  <a:pt x="1631264" y="1234047"/>
                  <a:pt x="1631830" y="1253986"/>
                  <a:pt x="1587062" y="1279568"/>
                </a:cubicBezTo>
                <a:cubicBezTo>
                  <a:pt x="1569742" y="1289465"/>
                  <a:pt x="1548185" y="1288602"/>
                  <a:pt x="1529005" y="1294082"/>
                </a:cubicBezTo>
                <a:cubicBezTo>
                  <a:pt x="1489824" y="1305276"/>
                  <a:pt x="1469943" y="1317438"/>
                  <a:pt x="1427405" y="1323110"/>
                </a:cubicBezTo>
                <a:cubicBezTo>
                  <a:pt x="1374435" y="1330173"/>
                  <a:pt x="1320967" y="1332787"/>
                  <a:pt x="1267748" y="1337625"/>
                </a:cubicBezTo>
                <a:cubicBezTo>
                  <a:pt x="1253234" y="1352139"/>
                  <a:pt x="1236807" y="1364965"/>
                  <a:pt x="1224205" y="1381168"/>
                </a:cubicBezTo>
                <a:cubicBezTo>
                  <a:pt x="1202786" y="1408707"/>
                  <a:pt x="1187081" y="1440343"/>
                  <a:pt x="1166148" y="1468253"/>
                </a:cubicBezTo>
                <a:cubicBezTo>
                  <a:pt x="1151634" y="1487605"/>
                  <a:pt x="1136477" y="1506492"/>
                  <a:pt x="1122605" y="1526310"/>
                </a:cubicBezTo>
                <a:cubicBezTo>
                  <a:pt x="1075713" y="1593298"/>
                  <a:pt x="1083156" y="1611350"/>
                  <a:pt x="1021005" y="1642425"/>
                </a:cubicBezTo>
                <a:cubicBezTo>
                  <a:pt x="965161" y="1670347"/>
                  <a:pt x="858590" y="1667745"/>
                  <a:pt x="817805" y="1671453"/>
                </a:cubicBezTo>
                <a:cubicBezTo>
                  <a:pt x="798453" y="1685967"/>
                  <a:pt x="783818" y="1712589"/>
                  <a:pt x="759748" y="1714996"/>
                </a:cubicBezTo>
                <a:cubicBezTo>
                  <a:pt x="639380" y="1727033"/>
                  <a:pt x="562979" y="1737289"/>
                  <a:pt x="483976" y="1671453"/>
                </a:cubicBezTo>
                <a:cubicBezTo>
                  <a:pt x="468207" y="1658312"/>
                  <a:pt x="454947" y="1642424"/>
                  <a:pt x="440433" y="1627910"/>
                </a:cubicBezTo>
                <a:cubicBezTo>
                  <a:pt x="406395" y="1525797"/>
                  <a:pt x="450696" y="1651857"/>
                  <a:pt x="396890" y="1526310"/>
                </a:cubicBezTo>
                <a:cubicBezTo>
                  <a:pt x="390863" y="1512248"/>
                  <a:pt x="387214" y="1497282"/>
                  <a:pt x="382376" y="1482768"/>
                </a:cubicBezTo>
                <a:cubicBezTo>
                  <a:pt x="377616" y="1416122"/>
                  <a:pt x="373890" y="1274649"/>
                  <a:pt x="353348" y="1192482"/>
                </a:cubicBezTo>
                <a:cubicBezTo>
                  <a:pt x="345927" y="1162797"/>
                  <a:pt x="333995" y="1134425"/>
                  <a:pt x="324319" y="1105396"/>
                </a:cubicBezTo>
                <a:cubicBezTo>
                  <a:pt x="308034" y="1056541"/>
                  <a:pt x="309476" y="1054021"/>
                  <a:pt x="280776" y="1003796"/>
                </a:cubicBezTo>
                <a:cubicBezTo>
                  <a:pt x="272121" y="988650"/>
                  <a:pt x="259549" y="975855"/>
                  <a:pt x="251748" y="960253"/>
                </a:cubicBezTo>
                <a:cubicBezTo>
                  <a:pt x="244906" y="946569"/>
                  <a:pt x="242605" y="931035"/>
                  <a:pt x="237233" y="916710"/>
                </a:cubicBezTo>
                <a:cubicBezTo>
                  <a:pt x="228085" y="892315"/>
                  <a:pt x="217353" y="868534"/>
                  <a:pt x="208205" y="844139"/>
                </a:cubicBezTo>
                <a:cubicBezTo>
                  <a:pt x="202833" y="829814"/>
                  <a:pt x="199717" y="814658"/>
                  <a:pt x="193690" y="800596"/>
                </a:cubicBezTo>
                <a:cubicBezTo>
                  <a:pt x="185167" y="780709"/>
                  <a:pt x="172698" y="762628"/>
                  <a:pt x="164662" y="742539"/>
                </a:cubicBezTo>
                <a:cubicBezTo>
                  <a:pt x="153298" y="714129"/>
                  <a:pt x="152606" y="680913"/>
                  <a:pt x="135633" y="655453"/>
                </a:cubicBezTo>
                <a:cubicBezTo>
                  <a:pt x="101550" y="604329"/>
                  <a:pt x="70866" y="566105"/>
                  <a:pt x="48548" y="510310"/>
                </a:cubicBezTo>
                <a:cubicBezTo>
                  <a:pt x="37184" y="481900"/>
                  <a:pt x="29195" y="452253"/>
                  <a:pt x="19519" y="423225"/>
                </a:cubicBezTo>
                <a:lnTo>
                  <a:pt x="5005" y="379682"/>
                </a:lnTo>
                <a:cubicBezTo>
                  <a:pt x="14637" y="312260"/>
                  <a:pt x="0" y="269574"/>
                  <a:pt x="63062" y="234539"/>
                </a:cubicBezTo>
                <a:cubicBezTo>
                  <a:pt x="63063" y="234538"/>
                  <a:pt x="171918" y="198253"/>
                  <a:pt x="193690" y="190996"/>
                </a:cubicBezTo>
                <a:lnTo>
                  <a:pt x="237233" y="176482"/>
                </a:lnTo>
                <a:cubicBezTo>
                  <a:pt x="343671" y="181320"/>
                  <a:pt x="450339" y="182499"/>
                  <a:pt x="556548" y="190996"/>
                </a:cubicBezTo>
                <a:cubicBezTo>
                  <a:pt x="571798" y="192216"/>
                  <a:pt x="592833" y="215187"/>
                  <a:pt x="600090" y="2200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970634" y="1591632"/>
            <a:ext cx="250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As </a:t>
            </a:r>
            <a:r>
              <a:rPr lang="pt-BR" i="1" smtClean="0">
                <a:solidFill>
                  <a:srgbClr val="FF0000"/>
                </a:solidFill>
              </a:rPr>
              <a:t>observações</a:t>
            </a:r>
            <a:endParaRPr lang="pt-BR" dirty="0" smtClean="0"/>
          </a:p>
          <a:p>
            <a:pPr algn="ctr"/>
            <a:r>
              <a:rPr lang="pt-BR" smtClean="0"/>
              <a:t>são medidas da </a:t>
            </a:r>
            <a:r>
              <a:rPr lang="pt-BR" i="1" smtClean="0"/>
              <a:t>componente vertical</a:t>
            </a:r>
          </a:p>
          <a:p>
            <a:pPr algn="ctr"/>
            <a:r>
              <a:rPr lang="pt-BR" smtClean="0"/>
              <a:t>da anomalia de gravidade</a:t>
            </a:r>
            <a:endParaRPr lang="pt-BR" i="1" dirty="0"/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5220072" y="1844824"/>
            <a:ext cx="0" cy="187220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5220072" y="3717032"/>
            <a:ext cx="35283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4211960" y="13216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Anomalia de gravidade</a:t>
            </a:r>
            <a:endParaRPr lang="pt-BR" sz="1400"/>
          </a:p>
        </p:txBody>
      </p:sp>
      <p:sp>
        <p:nvSpPr>
          <p:cNvPr id="50" name="CaixaDeTexto 49"/>
          <p:cNvSpPr txBox="1"/>
          <p:nvPr/>
        </p:nvSpPr>
        <p:spPr>
          <a:xfrm>
            <a:off x="8092008" y="3717032"/>
            <a:ext cx="101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posição</a:t>
            </a:r>
            <a:endParaRPr lang="pt-BR" sz="1400"/>
          </a:p>
        </p:txBody>
      </p:sp>
      <p:grpSp>
        <p:nvGrpSpPr>
          <p:cNvPr id="51" name="Grupo 37"/>
          <p:cNvGrpSpPr/>
          <p:nvPr/>
        </p:nvGrpSpPr>
        <p:grpSpPr>
          <a:xfrm flipV="1">
            <a:off x="5364088" y="2240880"/>
            <a:ext cx="3024336" cy="1260128"/>
            <a:chOff x="5364088" y="2240880"/>
            <a:chExt cx="3024336" cy="1260128"/>
          </a:xfrm>
        </p:grpSpPr>
        <p:sp>
          <p:nvSpPr>
            <p:cNvPr id="52" name="Elipse 51"/>
            <p:cNvSpPr/>
            <p:nvPr/>
          </p:nvSpPr>
          <p:spPr>
            <a:xfrm>
              <a:off x="5364088" y="227687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688125" y="26009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6012162" y="29609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6336199" y="324899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6660236" y="339300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984273" y="33210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7308310" y="29609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7632347" y="256490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7956384" y="23128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8280424" y="22408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Gravimetria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1996250" y="1214422"/>
            <a:ext cx="2448272" cy="2214578"/>
          </a:xfrm>
          <a:prstGeom prst="wedgeEllipseCallout">
            <a:avLst>
              <a:gd name="adj1" fmla="val -61629"/>
              <a:gd name="adj2" fmla="val 502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5990252" y="4642261"/>
            <a:ext cx="2182148" cy="1737289"/>
          </a:xfrm>
          <a:custGeom>
            <a:avLst/>
            <a:gdLst>
              <a:gd name="connsiteX0" fmla="*/ 600090 w 2182148"/>
              <a:gd name="connsiteY0" fmla="*/ 220025 h 1737289"/>
              <a:gd name="connsiteX1" fmla="*/ 600090 w 2182148"/>
              <a:gd name="connsiteY1" fmla="*/ 220025 h 1737289"/>
              <a:gd name="connsiteX2" fmla="*/ 730719 w 2182148"/>
              <a:gd name="connsiteY2" fmla="*/ 190996 h 1737289"/>
              <a:gd name="connsiteX3" fmla="*/ 904890 w 2182148"/>
              <a:gd name="connsiteY3" fmla="*/ 220025 h 1737289"/>
              <a:gd name="connsiteX4" fmla="*/ 1021005 w 2182148"/>
              <a:gd name="connsiteY4" fmla="*/ 205510 h 1737289"/>
              <a:gd name="connsiteX5" fmla="*/ 1064548 w 2182148"/>
              <a:gd name="connsiteY5" fmla="*/ 190996 h 1737289"/>
              <a:gd name="connsiteX6" fmla="*/ 1122605 w 2182148"/>
              <a:gd name="connsiteY6" fmla="*/ 176482 h 1737289"/>
              <a:gd name="connsiteX7" fmla="*/ 1180662 w 2182148"/>
              <a:gd name="connsiteY7" fmla="*/ 132939 h 1737289"/>
              <a:gd name="connsiteX8" fmla="*/ 1325805 w 2182148"/>
              <a:gd name="connsiteY8" fmla="*/ 74882 h 1737289"/>
              <a:gd name="connsiteX9" fmla="*/ 1427405 w 2182148"/>
              <a:gd name="connsiteY9" fmla="*/ 45853 h 1737289"/>
              <a:gd name="connsiteX10" fmla="*/ 1529005 w 2182148"/>
              <a:gd name="connsiteY10" fmla="*/ 16825 h 1737289"/>
              <a:gd name="connsiteX11" fmla="*/ 1833805 w 2182148"/>
              <a:gd name="connsiteY11" fmla="*/ 2310 h 1737289"/>
              <a:gd name="connsiteX12" fmla="*/ 2066033 w 2182148"/>
              <a:gd name="connsiteY12" fmla="*/ 16825 h 1737289"/>
              <a:gd name="connsiteX13" fmla="*/ 2095062 w 2182148"/>
              <a:gd name="connsiteY13" fmla="*/ 60368 h 1737289"/>
              <a:gd name="connsiteX14" fmla="*/ 2124090 w 2182148"/>
              <a:gd name="connsiteY14" fmla="*/ 147453 h 1737289"/>
              <a:gd name="connsiteX15" fmla="*/ 2153119 w 2182148"/>
              <a:gd name="connsiteY15" fmla="*/ 234539 h 1737289"/>
              <a:gd name="connsiteX16" fmla="*/ 2167633 w 2182148"/>
              <a:gd name="connsiteY16" fmla="*/ 278082 h 1737289"/>
              <a:gd name="connsiteX17" fmla="*/ 2182148 w 2182148"/>
              <a:gd name="connsiteY17" fmla="*/ 321625 h 1737289"/>
              <a:gd name="connsiteX18" fmla="*/ 2167633 w 2182148"/>
              <a:gd name="connsiteY18" fmla="*/ 698996 h 1737289"/>
              <a:gd name="connsiteX19" fmla="*/ 2138605 w 2182148"/>
              <a:gd name="connsiteY19" fmla="*/ 771568 h 1737289"/>
              <a:gd name="connsiteX20" fmla="*/ 2124090 w 2182148"/>
              <a:gd name="connsiteY20" fmla="*/ 829625 h 1737289"/>
              <a:gd name="connsiteX21" fmla="*/ 2066033 w 2182148"/>
              <a:gd name="connsiteY21" fmla="*/ 960253 h 1737289"/>
              <a:gd name="connsiteX22" fmla="*/ 1920890 w 2182148"/>
              <a:gd name="connsiteY22" fmla="*/ 1047339 h 1737289"/>
              <a:gd name="connsiteX23" fmla="*/ 1761233 w 2182148"/>
              <a:gd name="connsiteY23" fmla="*/ 1076368 h 1737289"/>
              <a:gd name="connsiteX24" fmla="*/ 1717690 w 2182148"/>
              <a:gd name="connsiteY24" fmla="*/ 1105396 h 1737289"/>
              <a:gd name="connsiteX25" fmla="*/ 1645119 w 2182148"/>
              <a:gd name="connsiteY25" fmla="*/ 1192482 h 1737289"/>
              <a:gd name="connsiteX26" fmla="*/ 1587062 w 2182148"/>
              <a:gd name="connsiteY26" fmla="*/ 1279568 h 1737289"/>
              <a:gd name="connsiteX27" fmla="*/ 1529005 w 2182148"/>
              <a:gd name="connsiteY27" fmla="*/ 1294082 h 1737289"/>
              <a:gd name="connsiteX28" fmla="*/ 1427405 w 2182148"/>
              <a:gd name="connsiteY28" fmla="*/ 1323110 h 1737289"/>
              <a:gd name="connsiteX29" fmla="*/ 1267748 w 2182148"/>
              <a:gd name="connsiteY29" fmla="*/ 1337625 h 1737289"/>
              <a:gd name="connsiteX30" fmla="*/ 1224205 w 2182148"/>
              <a:gd name="connsiteY30" fmla="*/ 1381168 h 1737289"/>
              <a:gd name="connsiteX31" fmla="*/ 1166148 w 2182148"/>
              <a:gd name="connsiteY31" fmla="*/ 1468253 h 1737289"/>
              <a:gd name="connsiteX32" fmla="*/ 1122605 w 2182148"/>
              <a:gd name="connsiteY32" fmla="*/ 1526310 h 1737289"/>
              <a:gd name="connsiteX33" fmla="*/ 1021005 w 2182148"/>
              <a:gd name="connsiteY33" fmla="*/ 1642425 h 1737289"/>
              <a:gd name="connsiteX34" fmla="*/ 817805 w 2182148"/>
              <a:gd name="connsiteY34" fmla="*/ 1671453 h 1737289"/>
              <a:gd name="connsiteX35" fmla="*/ 759748 w 2182148"/>
              <a:gd name="connsiteY35" fmla="*/ 1714996 h 1737289"/>
              <a:gd name="connsiteX36" fmla="*/ 483976 w 2182148"/>
              <a:gd name="connsiteY36" fmla="*/ 1671453 h 1737289"/>
              <a:gd name="connsiteX37" fmla="*/ 440433 w 2182148"/>
              <a:gd name="connsiteY37" fmla="*/ 1627910 h 1737289"/>
              <a:gd name="connsiteX38" fmla="*/ 396890 w 2182148"/>
              <a:gd name="connsiteY38" fmla="*/ 1526310 h 1737289"/>
              <a:gd name="connsiteX39" fmla="*/ 382376 w 2182148"/>
              <a:gd name="connsiteY39" fmla="*/ 1482768 h 1737289"/>
              <a:gd name="connsiteX40" fmla="*/ 353348 w 2182148"/>
              <a:gd name="connsiteY40" fmla="*/ 1192482 h 1737289"/>
              <a:gd name="connsiteX41" fmla="*/ 324319 w 2182148"/>
              <a:gd name="connsiteY41" fmla="*/ 1105396 h 1737289"/>
              <a:gd name="connsiteX42" fmla="*/ 280776 w 2182148"/>
              <a:gd name="connsiteY42" fmla="*/ 1003796 h 1737289"/>
              <a:gd name="connsiteX43" fmla="*/ 251748 w 2182148"/>
              <a:gd name="connsiteY43" fmla="*/ 960253 h 1737289"/>
              <a:gd name="connsiteX44" fmla="*/ 237233 w 2182148"/>
              <a:gd name="connsiteY44" fmla="*/ 916710 h 1737289"/>
              <a:gd name="connsiteX45" fmla="*/ 208205 w 2182148"/>
              <a:gd name="connsiteY45" fmla="*/ 844139 h 1737289"/>
              <a:gd name="connsiteX46" fmla="*/ 193690 w 2182148"/>
              <a:gd name="connsiteY46" fmla="*/ 800596 h 1737289"/>
              <a:gd name="connsiteX47" fmla="*/ 164662 w 2182148"/>
              <a:gd name="connsiteY47" fmla="*/ 742539 h 1737289"/>
              <a:gd name="connsiteX48" fmla="*/ 135633 w 2182148"/>
              <a:gd name="connsiteY48" fmla="*/ 655453 h 1737289"/>
              <a:gd name="connsiteX49" fmla="*/ 48548 w 2182148"/>
              <a:gd name="connsiteY49" fmla="*/ 510310 h 1737289"/>
              <a:gd name="connsiteX50" fmla="*/ 19519 w 2182148"/>
              <a:gd name="connsiteY50" fmla="*/ 423225 h 1737289"/>
              <a:gd name="connsiteX51" fmla="*/ 5005 w 2182148"/>
              <a:gd name="connsiteY51" fmla="*/ 379682 h 1737289"/>
              <a:gd name="connsiteX52" fmla="*/ 63062 w 2182148"/>
              <a:gd name="connsiteY52" fmla="*/ 234539 h 1737289"/>
              <a:gd name="connsiteX53" fmla="*/ 193690 w 2182148"/>
              <a:gd name="connsiteY53" fmla="*/ 190996 h 1737289"/>
              <a:gd name="connsiteX54" fmla="*/ 237233 w 2182148"/>
              <a:gd name="connsiteY54" fmla="*/ 176482 h 1737289"/>
              <a:gd name="connsiteX55" fmla="*/ 556548 w 2182148"/>
              <a:gd name="connsiteY55" fmla="*/ 190996 h 1737289"/>
              <a:gd name="connsiteX56" fmla="*/ 600090 w 2182148"/>
              <a:gd name="connsiteY56" fmla="*/ 220025 h 173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82148" h="1737289">
                <a:moveTo>
                  <a:pt x="600090" y="220025"/>
                </a:moveTo>
                <a:lnTo>
                  <a:pt x="600090" y="220025"/>
                </a:lnTo>
                <a:cubicBezTo>
                  <a:pt x="643633" y="210349"/>
                  <a:pt x="686182" y="193470"/>
                  <a:pt x="730719" y="190996"/>
                </a:cubicBezTo>
                <a:cubicBezTo>
                  <a:pt x="814057" y="186366"/>
                  <a:pt x="841610" y="198930"/>
                  <a:pt x="904890" y="220025"/>
                </a:cubicBezTo>
                <a:cubicBezTo>
                  <a:pt x="943595" y="215187"/>
                  <a:pt x="982628" y="212488"/>
                  <a:pt x="1021005" y="205510"/>
                </a:cubicBezTo>
                <a:cubicBezTo>
                  <a:pt x="1036058" y="202773"/>
                  <a:pt x="1049837" y="195199"/>
                  <a:pt x="1064548" y="190996"/>
                </a:cubicBezTo>
                <a:cubicBezTo>
                  <a:pt x="1083728" y="185516"/>
                  <a:pt x="1103253" y="181320"/>
                  <a:pt x="1122605" y="176482"/>
                </a:cubicBezTo>
                <a:cubicBezTo>
                  <a:pt x="1141957" y="161968"/>
                  <a:pt x="1160149" y="145760"/>
                  <a:pt x="1180662" y="132939"/>
                </a:cubicBezTo>
                <a:cubicBezTo>
                  <a:pt x="1229479" y="102428"/>
                  <a:pt x="1269965" y="93495"/>
                  <a:pt x="1325805" y="74882"/>
                </a:cubicBezTo>
                <a:cubicBezTo>
                  <a:pt x="1430206" y="40082"/>
                  <a:pt x="1299830" y="82303"/>
                  <a:pt x="1427405" y="45853"/>
                </a:cubicBezTo>
                <a:cubicBezTo>
                  <a:pt x="1458126" y="37075"/>
                  <a:pt x="1497497" y="19346"/>
                  <a:pt x="1529005" y="16825"/>
                </a:cubicBezTo>
                <a:cubicBezTo>
                  <a:pt x="1630396" y="8714"/>
                  <a:pt x="1732205" y="7148"/>
                  <a:pt x="1833805" y="2310"/>
                </a:cubicBezTo>
                <a:cubicBezTo>
                  <a:pt x="1911214" y="7148"/>
                  <a:pt x="1990320" y="0"/>
                  <a:pt x="2066033" y="16825"/>
                </a:cubicBezTo>
                <a:cubicBezTo>
                  <a:pt x="2083062" y="20609"/>
                  <a:pt x="2087977" y="44427"/>
                  <a:pt x="2095062" y="60368"/>
                </a:cubicBezTo>
                <a:cubicBezTo>
                  <a:pt x="2107489" y="88329"/>
                  <a:pt x="2114414" y="118425"/>
                  <a:pt x="2124090" y="147453"/>
                </a:cubicBezTo>
                <a:lnTo>
                  <a:pt x="2153119" y="234539"/>
                </a:lnTo>
                <a:lnTo>
                  <a:pt x="2167633" y="278082"/>
                </a:lnTo>
                <a:lnTo>
                  <a:pt x="2182148" y="321625"/>
                </a:lnTo>
                <a:cubicBezTo>
                  <a:pt x="2177310" y="447415"/>
                  <a:pt x="2179759" y="573698"/>
                  <a:pt x="2167633" y="698996"/>
                </a:cubicBezTo>
                <a:cubicBezTo>
                  <a:pt x="2165123" y="724929"/>
                  <a:pt x="2146844" y="746851"/>
                  <a:pt x="2138605" y="771568"/>
                </a:cubicBezTo>
                <a:cubicBezTo>
                  <a:pt x="2132297" y="790492"/>
                  <a:pt x="2129822" y="810518"/>
                  <a:pt x="2124090" y="829625"/>
                </a:cubicBezTo>
                <a:cubicBezTo>
                  <a:pt x="2114743" y="860780"/>
                  <a:pt x="2097670" y="932571"/>
                  <a:pt x="2066033" y="960253"/>
                </a:cubicBezTo>
                <a:cubicBezTo>
                  <a:pt x="2033014" y="989145"/>
                  <a:pt x="1965457" y="1028239"/>
                  <a:pt x="1920890" y="1047339"/>
                </a:cubicBezTo>
                <a:cubicBezTo>
                  <a:pt x="1865614" y="1071029"/>
                  <a:pt x="1828101" y="1068009"/>
                  <a:pt x="1761233" y="1076368"/>
                </a:cubicBezTo>
                <a:cubicBezTo>
                  <a:pt x="1746719" y="1086044"/>
                  <a:pt x="1728857" y="1091995"/>
                  <a:pt x="1717690" y="1105396"/>
                </a:cubicBezTo>
                <a:cubicBezTo>
                  <a:pt x="1625614" y="1215888"/>
                  <a:pt x="1751207" y="1121756"/>
                  <a:pt x="1645119" y="1192482"/>
                </a:cubicBezTo>
                <a:cubicBezTo>
                  <a:pt x="1631264" y="1234047"/>
                  <a:pt x="1631830" y="1253986"/>
                  <a:pt x="1587062" y="1279568"/>
                </a:cubicBezTo>
                <a:cubicBezTo>
                  <a:pt x="1569742" y="1289465"/>
                  <a:pt x="1548185" y="1288602"/>
                  <a:pt x="1529005" y="1294082"/>
                </a:cubicBezTo>
                <a:cubicBezTo>
                  <a:pt x="1489824" y="1305276"/>
                  <a:pt x="1469943" y="1317438"/>
                  <a:pt x="1427405" y="1323110"/>
                </a:cubicBezTo>
                <a:cubicBezTo>
                  <a:pt x="1374435" y="1330173"/>
                  <a:pt x="1320967" y="1332787"/>
                  <a:pt x="1267748" y="1337625"/>
                </a:cubicBezTo>
                <a:cubicBezTo>
                  <a:pt x="1253234" y="1352139"/>
                  <a:pt x="1236807" y="1364965"/>
                  <a:pt x="1224205" y="1381168"/>
                </a:cubicBezTo>
                <a:cubicBezTo>
                  <a:pt x="1202786" y="1408707"/>
                  <a:pt x="1187081" y="1440343"/>
                  <a:pt x="1166148" y="1468253"/>
                </a:cubicBezTo>
                <a:cubicBezTo>
                  <a:pt x="1151634" y="1487605"/>
                  <a:pt x="1136477" y="1506492"/>
                  <a:pt x="1122605" y="1526310"/>
                </a:cubicBezTo>
                <a:cubicBezTo>
                  <a:pt x="1075713" y="1593298"/>
                  <a:pt x="1083156" y="1611350"/>
                  <a:pt x="1021005" y="1642425"/>
                </a:cubicBezTo>
                <a:cubicBezTo>
                  <a:pt x="965161" y="1670347"/>
                  <a:pt x="858590" y="1667745"/>
                  <a:pt x="817805" y="1671453"/>
                </a:cubicBezTo>
                <a:cubicBezTo>
                  <a:pt x="798453" y="1685967"/>
                  <a:pt x="783818" y="1712589"/>
                  <a:pt x="759748" y="1714996"/>
                </a:cubicBezTo>
                <a:cubicBezTo>
                  <a:pt x="639380" y="1727033"/>
                  <a:pt x="562979" y="1737289"/>
                  <a:pt x="483976" y="1671453"/>
                </a:cubicBezTo>
                <a:cubicBezTo>
                  <a:pt x="468207" y="1658312"/>
                  <a:pt x="454947" y="1642424"/>
                  <a:pt x="440433" y="1627910"/>
                </a:cubicBezTo>
                <a:cubicBezTo>
                  <a:pt x="406395" y="1525797"/>
                  <a:pt x="450696" y="1651857"/>
                  <a:pt x="396890" y="1526310"/>
                </a:cubicBezTo>
                <a:cubicBezTo>
                  <a:pt x="390863" y="1512248"/>
                  <a:pt x="387214" y="1497282"/>
                  <a:pt x="382376" y="1482768"/>
                </a:cubicBezTo>
                <a:cubicBezTo>
                  <a:pt x="377616" y="1416122"/>
                  <a:pt x="373890" y="1274649"/>
                  <a:pt x="353348" y="1192482"/>
                </a:cubicBezTo>
                <a:cubicBezTo>
                  <a:pt x="345927" y="1162797"/>
                  <a:pt x="333995" y="1134425"/>
                  <a:pt x="324319" y="1105396"/>
                </a:cubicBezTo>
                <a:cubicBezTo>
                  <a:pt x="308034" y="1056541"/>
                  <a:pt x="309476" y="1054021"/>
                  <a:pt x="280776" y="1003796"/>
                </a:cubicBezTo>
                <a:cubicBezTo>
                  <a:pt x="272121" y="988650"/>
                  <a:pt x="259549" y="975855"/>
                  <a:pt x="251748" y="960253"/>
                </a:cubicBezTo>
                <a:cubicBezTo>
                  <a:pt x="244906" y="946569"/>
                  <a:pt x="242605" y="931035"/>
                  <a:pt x="237233" y="916710"/>
                </a:cubicBezTo>
                <a:cubicBezTo>
                  <a:pt x="228085" y="892315"/>
                  <a:pt x="217353" y="868534"/>
                  <a:pt x="208205" y="844139"/>
                </a:cubicBezTo>
                <a:cubicBezTo>
                  <a:pt x="202833" y="829814"/>
                  <a:pt x="199717" y="814658"/>
                  <a:pt x="193690" y="800596"/>
                </a:cubicBezTo>
                <a:cubicBezTo>
                  <a:pt x="185167" y="780709"/>
                  <a:pt x="172698" y="762628"/>
                  <a:pt x="164662" y="742539"/>
                </a:cubicBezTo>
                <a:cubicBezTo>
                  <a:pt x="153298" y="714129"/>
                  <a:pt x="152606" y="680913"/>
                  <a:pt x="135633" y="655453"/>
                </a:cubicBezTo>
                <a:cubicBezTo>
                  <a:pt x="101550" y="604329"/>
                  <a:pt x="70866" y="566105"/>
                  <a:pt x="48548" y="510310"/>
                </a:cubicBezTo>
                <a:cubicBezTo>
                  <a:pt x="37184" y="481900"/>
                  <a:pt x="29195" y="452253"/>
                  <a:pt x="19519" y="423225"/>
                </a:cubicBezTo>
                <a:lnTo>
                  <a:pt x="5005" y="379682"/>
                </a:lnTo>
                <a:cubicBezTo>
                  <a:pt x="14637" y="312260"/>
                  <a:pt x="0" y="269574"/>
                  <a:pt x="63062" y="234539"/>
                </a:cubicBezTo>
                <a:cubicBezTo>
                  <a:pt x="63063" y="234538"/>
                  <a:pt x="171918" y="198253"/>
                  <a:pt x="193690" y="190996"/>
                </a:cubicBezTo>
                <a:lnTo>
                  <a:pt x="237233" y="176482"/>
                </a:lnTo>
                <a:cubicBezTo>
                  <a:pt x="343671" y="181320"/>
                  <a:pt x="450339" y="182499"/>
                  <a:pt x="556548" y="190996"/>
                </a:cubicBezTo>
                <a:cubicBezTo>
                  <a:pt x="571798" y="192216"/>
                  <a:pt x="592833" y="215187"/>
                  <a:pt x="600090" y="220025"/>
                </a:cubicBez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1971196" y="1484784"/>
            <a:ext cx="2500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Sabe-se que o</a:t>
            </a:r>
          </a:p>
          <a:p>
            <a:pPr algn="ctr"/>
            <a:r>
              <a:rPr lang="pt-BR" smtClean="0"/>
              <a:t>granito intrudiu rochas sedimentares e possui um contraste de densidade</a:t>
            </a:r>
          </a:p>
          <a:p>
            <a:pPr algn="ctr"/>
            <a:r>
              <a:rPr lang="pt-BR" smtClean="0"/>
              <a:t>positivo</a:t>
            </a:r>
            <a:endParaRPr lang="pt-BR" i="1" dirty="0"/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5220072" y="1844824"/>
            <a:ext cx="0" cy="187220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5220072" y="3717032"/>
            <a:ext cx="35283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37"/>
          <p:cNvGrpSpPr/>
          <p:nvPr/>
        </p:nvGrpSpPr>
        <p:grpSpPr>
          <a:xfrm flipV="1">
            <a:off x="5364088" y="2240880"/>
            <a:ext cx="3024336" cy="1260128"/>
            <a:chOff x="5364088" y="2240880"/>
            <a:chExt cx="3024336" cy="1260128"/>
          </a:xfrm>
        </p:grpSpPr>
        <p:sp>
          <p:nvSpPr>
            <p:cNvPr id="39" name="Elipse 38"/>
            <p:cNvSpPr/>
            <p:nvPr/>
          </p:nvSpPr>
          <p:spPr>
            <a:xfrm>
              <a:off x="5364088" y="227687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5688125" y="26009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6012162" y="29609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6336199" y="324899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6660236" y="339300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6984273" y="33210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7308310" y="29609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7632347" y="256490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7956384" y="23128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8280424" y="22408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4211960" y="13216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Anomalia de gravidade</a:t>
            </a:r>
            <a:endParaRPr lang="pt-BR" sz="1400"/>
          </a:p>
        </p:txBody>
      </p:sp>
      <p:sp>
        <p:nvSpPr>
          <p:cNvPr id="50" name="CaixaDeTexto 49"/>
          <p:cNvSpPr txBox="1"/>
          <p:nvPr/>
        </p:nvSpPr>
        <p:spPr>
          <a:xfrm>
            <a:off x="8092008" y="3717032"/>
            <a:ext cx="101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posição</a:t>
            </a:r>
            <a:endParaRPr lang="pt-B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Gravimetria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123728" y="1246176"/>
            <a:ext cx="2502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Vamos</a:t>
            </a:r>
          </a:p>
          <a:p>
            <a:pPr algn="ctr"/>
            <a:r>
              <a:rPr lang="pt-BR" i="1" dirty="0" err="1" smtClean="0"/>
              <a:t>parametrizar</a:t>
            </a:r>
            <a:r>
              <a:rPr lang="pt-BR" dirty="0" smtClean="0"/>
              <a:t> da seguinte forma</a:t>
            </a:r>
            <a:r>
              <a:rPr lang="pt-BR" smtClean="0"/>
              <a:t>: a distribuição de densidades é continua por partes, representada por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/>
              <a:t> segmentos retangulares com densidade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endParaRPr lang="pt-BR" i="1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mtClean="0"/>
              <a:t>constante</a:t>
            </a:r>
            <a:endParaRPr lang="pt-BR" dirty="0"/>
          </a:p>
        </p:txBody>
      </p:sp>
      <p:sp>
        <p:nvSpPr>
          <p:cNvPr id="24" name="Texto explicativo em elipse 23"/>
          <p:cNvSpPr/>
          <p:nvPr/>
        </p:nvSpPr>
        <p:spPr>
          <a:xfrm>
            <a:off x="1979712" y="1214422"/>
            <a:ext cx="2786082" cy="3006666"/>
          </a:xfrm>
          <a:prstGeom prst="wedgeEllipseCallout">
            <a:avLst>
              <a:gd name="adj1" fmla="val -60095"/>
              <a:gd name="adj2" fmla="val 265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5990252" y="4642261"/>
            <a:ext cx="2182148" cy="1737289"/>
          </a:xfrm>
          <a:custGeom>
            <a:avLst/>
            <a:gdLst>
              <a:gd name="connsiteX0" fmla="*/ 600090 w 2182148"/>
              <a:gd name="connsiteY0" fmla="*/ 220025 h 1737289"/>
              <a:gd name="connsiteX1" fmla="*/ 600090 w 2182148"/>
              <a:gd name="connsiteY1" fmla="*/ 220025 h 1737289"/>
              <a:gd name="connsiteX2" fmla="*/ 730719 w 2182148"/>
              <a:gd name="connsiteY2" fmla="*/ 190996 h 1737289"/>
              <a:gd name="connsiteX3" fmla="*/ 904890 w 2182148"/>
              <a:gd name="connsiteY3" fmla="*/ 220025 h 1737289"/>
              <a:gd name="connsiteX4" fmla="*/ 1021005 w 2182148"/>
              <a:gd name="connsiteY4" fmla="*/ 205510 h 1737289"/>
              <a:gd name="connsiteX5" fmla="*/ 1064548 w 2182148"/>
              <a:gd name="connsiteY5" fmla="*/ 190996 h 1737289"/>
              <a:gd name="connsiteX6" fmla="*/ 1122605 w 2182148"/>
              <a:gd name="connsiteY6" fmla="*/ 176482 h 1737289"/>
              <a:gd name="connsiteX7" fmla="*/ 1180662 w 2182148"/>
              <a:gd name="connsiteY7" fmla="*/ 132939 h 1737289"/>
              <a:gd name="connsiteX8" fmla="*/ 1325805 w 2182148"/>
              <a:gd name="connsiteY8" fmla="*/ 74882 h 1737289"/>
              <a:gd name="connsiteX9" fmla="*/ 1427405 w 2182148"/>
              <a:gd name="connsiteY9" fmla="*/ 45853 h 1737289"/>
              <a:gd name="connsiteX10" fmla="*/ 1529005 w 2182148"/>
              <a:gd name="connsiteY10" fmla="*/ 16825 h 1737289"/>
              <a:gd name="connsiteX11" fmla="*/ 1833805 w 2182148"/>
              <a:gd name="connsiteY11" fmla="*/ 2310 h 1737289"/>
              <a:gd name="connsiteX12" fmla="*/ 2066033 w 2182148"/>
              <a:gd name="connsiteY12" fmla="*/ 16825 h 1737289"/>
              <a:gd name="connsiteX13" fmla="*/ 2095062 w 2182148"/>
              <a:gd name="connsiteY13" fmla="*/ 60368 h 1737289"/>
              <a:gd name="connsiteX14" fmla="*/ 2124090 w 2182148"/>
              <a:gd name="connsiteY14" fmla="*/ 147453 h 1737289"/>
              <a:gd name="connsiteX15" fmla="*/ 2153119 w 2182148"/>
              <a:gd name="connsiteY15" fmla="*/ 234539 h 1737289"/>
              <a:gd name="connsiteX16" fmla="*/ 2167633 w 2182148"/>
              <a:gd name="connsiteY16" fmla="*/ 278082 h 1737289"/>
              <a:gd name="connsiteX17" fmla="*/ 2182148 w 2182148"/>
              <a:gd name="connsiteY17" fmla="*/ 321625 h 1737289"/>
              <a:gd name="connsiteX18" fmla="*/ 2167633 w 2182148"/>
              <a:gd name="connsiteY18" fmla="*/ 698996 h 1737289"/>
              <a:gd name="connsiteX19" fmla="*/ 2138605 w 2182148"/>
              <a:gd name="connsiteY19" fmla="*/ 771568 h 1737289"/>
              <a:gd name="connsiteX20" fmla="*/ 2124090 w 2182148"/>
              <a:gd name="connsiteY20" fmla="*/ 829625 h 1737289"/>
              <a:gd name="connsiteX21" fmla="*/ 2066033 w 2182148"/>
              <a:gd name="connsiteY21" fmla="*/ 960253 h 1737289"/>
              <a:gd name="connsiteX22" fmla="*/ 1920890 w 2182148"/>
              <a:gd name="connsiteY22" fmla="*/ 1047339 h 1737289"/>
              <a:gd name="connsiteX23" fmla="*/ 1761233 w 2182148"/>
              <a:gd name="connsiteY23" fmla="*/ 1076368 h 1737289"/>
              <a:gd name="connsiteX24" fmla="*/ 1717690 w 2182148"/>
              <a:gd name="connsiteY24" fmla="*/ 1105396 h 1737289"/>
              <a:gd name="connsiteX25" fmla="*/ 1645119 w 2182148"/>
              <a:gd name="connsiteY25" fmla="*/ 1192482 h 1737289"/>
              <a:gd name="connsiteX26" fmla="*/ 1587062 w 2182148"/>
              <a:gd name="connsiteY26" fmla="*/ 1279568 h 1737289"/>
              <a:gd name="connsiteX27" fmla="*/ 1529005 w 2182148"/>
              <a:gd name="connsiteY27" fmla="*/ 1294082 h 1737289"/>
              <a:gd name="connsiteX28" fmla="*/ 1427405 w 2182148"/>
              <a:gd name="connsiteY28" fmla="*/ 1323110 h 1737289"/>
              <a:gd name="connsiteX29" fmla="*/ 1267748 w 2182148"/>
              <a:gd name="connsiteY29" fmla="*/ 1337625 h 1737289"/>
              <a:gd name="connsiteX30" fmla="*/ 1224205 w 2182148"/>
              <a:gd name="connsiteY30" fmla="*/ 1381168 h 1737289"/>
              <a:gd name="connsiteX31" fmla="*/ 1166148 w 2182148"/>
              <a:gd name="connsiteY31" fmla="*/ 1468253 h 1737289"/>
              <a:gd name="connsiteX32" fmla="*/ 1122605 w 2182148"/>
              <a:gd name="connsiteY32" fmla="*/ 1526310 h 1737289"/>
              <a:gd name="connsiteX33" fmla="*/ 1021005 w 2182148"/>
              <a:gd name="connsiteY33" fmla="*/ 1642425 h 1737289"/>
              <a:gd name="connsiteX34" fmla="*/ 817805 w 2182148"/>
              <a:gd name="connsiteY34" fmla="*/ 1671453 h 1737289"/>
              <a:gd name="connsiteX35" fmla="*/ 759748 w 2182148"/>
              <a:gd name="connsiteY35" fmla="*/ 1714996 h 1737289"/>
              <a:gd name="connsiteX36" fmla="*/ 483976 w 2182148"/>
              <a:gd name="connsiteY36" fmla="*/ 1671453 h 1737289"/>
              <a:gd name="connsiteX37" fmla="*/ 440433 w 2182148"/>
              <a:gd name="connsiteY37" fmla="*/ 1627910 h 1737289"/>
              <a:gd name="connsiteX38" fmla="*/ 396890 w 2182148"/>
              <a:gd name="connsiteY38" fmla="*/ 1526310 h 1737289"/>
              <a:gd name="connsiteX39" fmla="*/ 382376 w 2182148"/>
              <a:gd name="connsiteY39" fmla="*/ 1482768 h 1737289"/>
              <a:gd name="connsiteX40" fmla="*/ 353348 w 2182148"/>
              <a:gd name="connsiteY40" fmla="*/ 1192482 h 1737289"/>
              <a:gd name="connsiteX41" fmla="*/ 324319 w 2182148"/>
              <a:gd name="connsiteY41" fmla="*/ 1105396 h 1737289"/>
              <a:gd name="connsiteX42" fmla="*/ 280776 w 2182148"/>
              <a:gd name="connsiteY42" fmla="*/ 1003796 h 1737289"/>
              <a:gd name="connsiteX43" fmla="*/ 251748 w 2182148"/>
              <a:gd name="connsiteY43" fmla="*/ 960253 h 1737289"/>
              <a:gd name="connsiteX44" fmla="*/ 237233 w 2182148"/>
              <a:gd name="connsiteY44" fmla="*/ 916710 h 1737289"/>
              <a:gd name="connsiteX45" fmla="*/ 208205 w 2182148"/>
              <a:gd name="connsiteY45" fmla="*/ 844139 h 1737289"/>
              <a:gd name="connsiteX46" fmla="*/ 193690 w 2182148"/>
              <a:gd name="connsiteY46" fmla="*/ 800596 h 1737289"/>
              <a:gd name="connsiteX47" fmla="*/ 164662 w 2182148"/>
              <a:gd name="connsiteY47" fmla="*/ 742539 h 1737289"/>
              <a:gd name="connsiteX48" fmla="*/ 135633 w 2182148"/>
              <a:gd name="connsiteY48" fmla="*/ 655453 h 1737289"/>
              <a:gd name="connsiteX49" fmla="*/ 48548 w 2182148"/>
              <a:gd name="connsiteY49" fmla="*/ 510310 h 1737289"/>
              <a:gd name="connsiteX50" fmla="*/ 19519 w 2182148"/>
              <a:gd name="connsiteY50" fmla="*/ 423225 h 1737289"/>
              <a:gd name="connsiteX51" fmla="*/ 5005 w 2182148"/>
              <a:gd name="connsiteY51" fmla="*/ 379682 h 1737289"/>
              <a:gd name="connsiteX52" fmla="*/ 63062 w 2182148"/>
              <a:gd name="connsiteY52" fmla="*/ 234539 h 1737289"/>
              <a:gd name="connsiteX53" fmla="*/ 193690 w 2182148"/>
              <a:gd name="connsiteY53" fmla="*/ 190996 h 1737289"/>
              <a:gd name="connsiteX54" fmla="*/ 237233 w 2182148"/>
              <a:gd name="connsiteY54" fmla="*/ 176482 h 1737289"/>
              <a:gd name="connsiteX55" fmla="*/ 556548 w 2182148"/>
              <a:gd name="connsiteY55" fmla="*/ 190996 h 1737289"/>
              <a:gd name="connsiteX56" fmla="*/ 600090 w 2182148"/>
              <a:gd name="connsiteY56" fmla="*/ 220025 h 173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82148" h="1737289">
                <a:moveTo>
                  <a:pt x="600090" y="220025"/>
                </a:moveTo>
                <a:lnTo>
                  <a:pt x="600090" y="220025"/>
                </a:lnTo>
                <a:cubicBezTo>
                  <a:pt x="643633" y="210349"/>
                  <a:pt x="686182" y="193470"/>
                  <a:pt x="730719" y="190996"/>
                </a:cubicBezTo>
                <a:cubicBezTo>
                  <a:pt x="814057" y="186366"/>
                  <a:pt x="841610" y="198930"/>
                  <a:pt x="904890" y="220025"/>
                </a:cubicBezTo>
                <a:cubicBezTo>
                  <a:pt x="943595" y="215187"/>
                  <a:pt x="982628" y="212488"/>
                  <a:pt x="1021005" y="205510"/>
                </a:cubicBezTo>
                <a:cubicBezTo>
                  <a:pt x="1036058" y="202773"/>
                  <a:pt x="1049837" y="195199"/>
                  <a:pt x="1064548" y="190996"/>
                </a:cubicBezTo>
                <a:cubicBezTo>
                  <a:pt x="1083728" y="185516"/>
                  <a:pt x="1103253" y="181320"/>
                  <a:pt x="1122605" y="176482"/>
                </a:cubicBezTo>
                <a:cubicBezTo>
                  <a:pt x="1141957" y="161968"/>
                  <a:pt x="1160149" y="145760"/>
                  <a:pt x="1180662" y="132939"/>
                </a:cubicBezTo>
                <a:cubicBezTo>
                  <a:pt x="1229479" y="102428"/>
                  <a:pt x="1269965" y="93495"/>
                  <a:pt x="1325805" y="74882"/>
                </a:cubicBezTo>
                <a:cubicBezTo>
                  <a:pt x="1430206" y="40082"/>
                  <a:pt x="1299830" y="82303"/>
                  <a:pt x="1427405" y="45853"/>
                </a:cubicBezTo>
                <a:cubicBezTo>
                  <a:pt x="1458126" y="37075"/>
                  <a:pt x="1497497" y="19346"/>
                  <a:pt x="1529005" y="16825"/>
                </a:cubicBezTo>
                <a:cubicBezTo>
                  <a:pt x="1630396" y="8714"/>
                  <a:pt x="1732205" y="7148"/>
                  <a:pt x="1833805" y="2310"/>
                </a:cubicBezTo>
                <a:cubicBezTo>
                  <a:pt x="1911214" y="7148"/>
                  <a:pt x="1990320" y="0"/>
                  <a:pt x="2066033" y="16825"/>
                </a:cubicBezTo>
                <a:cubicBezTo>
                  <a:pt x="2083062" y="20609"/>
                  <a:pt x="2087977" y="44427"/>
                  <a:pt x="2095062" y="60368"/>
                </a:cubicBezTo>
                <a:cubicBezTo>
                  <a:pt x="2107489" y="88329"/>
                  <a:pt x="2114414" y="118425"/>
                  <a:pt x="2124090" y="147453"/>
                </a:cubicBezTo>
                <a:lnTo>
                  <a:pt x="2153119" y="234539"/>
                </a:lnTo>
                <a:lnTo>
                  <a:pt x="2167633" y="278082"/>
                </a:lnTo>
                <a:lnTo>
                  <a:pt x="2182148" y="321625"/>
                </a:lnTo>
                <a:cubicBezTo>
                  <a:pt x="2177310" y="447415"/>
                  <a:pt x="2179759" y="573698"/>
                  <a:pt x="2167633" y="698996"/>
                </a:cubicBezTo>
                <a:cubicBezTo>
                  <a:pt x="2165123" y="724929"/>
                  <a:pt x="2146844" y="746851"/>
                  <a:pt x="2138605" y="771568"/>
                </a:cubicBezTo>
                <a:cubicBezTo>
                  <a:pt x="2132297" y="790492"/>
                  <a:pt x="2129822" y="810518"/>
                  <a:pt x="2124090" y="829625"/>
                </a:cubicBezTo>
                <a:cubicBezTo>
                  <a:pt x="2114743" y="860780"/>
                  <a:pt x="2097670" y="932571"/>
                  <a:pt x="2066033" y="960253"/>
                </a:cubicBezTo>
                <a:cubicBezTo>
                  <a:pt x="2033014" y="989145"/>
                  <a:pt x="1965457" y="1028239"/>
                  <a:pt x="1920890" y="1047339"/>
                </a:cubicBezTo>
                <a:cubicBezTo>
                  <a:pt x="1865614" y="1071029"/>
                  <a:pt x="1828101" y="1068009"/>
                  <a:pt x="1761233" y="1076368"/>
                </a:cubicBezTo>
                <a:cubicBezTo>
                  <a:pt x="1746719" y="1086044"/>
                  <a:pt x="1728857" y="1091995"/>
                  <a:pt x="1717690" y="1105396"/>
                </a:cubicBezTo>
                <a:cubicBezTo>
                  <a:pt x="1625614" y="1215888"/>
                  <a:pt x="1751207" y="1121756"/>
                  <a:pt x="1645119" y="1192482"/>
                </a:cubicBezTo>
                <a:cubicBezTo>
                  <a:pt x="1631264" y="1234047"/>
                  <a:pt x="1631830" y="1253986"/>
                  <a:pt x="1587062" y="1279568"/>
                </a:cubicBezTo>
                <a:cubicBezTo>
                  <a:pt x="1569742" y="1289465"/>
                  <a:pt x="1548185" y="1288602"/>
                  <a:pt x="1529005" y="1294082"/>
                </a:cubicBezTo>
                <a:cubicBezTo>
                  <a:pt x="1489824" y="1305276"/>
                  <a:pt x="1469943" y="1317438"/>
                  <a:pt x="1427405" y="1323110"/>
                </a:cubicBezTo>
                <a:cubicBezTo>
                  <a:pt x="1374435" y="1330173"/>
                  <a:pt x="1320967" y="1332787"/>
                  <a:pt x="1267748" y="1337625"/>
                </a:cubicBezTo>
                <a:cubicBezTo>
                  <a:pt x="1253234" y="1352139"/>
                  <a:pt x="1236807" y="1364965"/>
                  <a:pt x="1224205" y="1381168"/>
                </a:cubicBezTo>
                <a:cubicBezTo>
                  <a:pt x="1202786" y="1408707"/>
                  <a:pt x="1187081" y="1440343"/>
                  <a:pt x="1166148" y="1468253"/>
                </a:cubicBezTo>
                <a:cubicBezTo>
                  <a:pt x="1151634" y="1487605"/>
                  <a:pt x="1136477" y="1506492"/>
                  <a:pt x="1122605" y="1526310"/>
                </a:cubicBezTo>
                <a:cubicBezTo>
                  <a:pt x="1075713" y="1593298"/>
                  <a:pt x="1083156" y="1611350"/>
                  <a:pt x="1021005" y="1642425"/>
                </a:cubicBezTo>
                <a:cubicBezTo>
                  <a:pt x="965161" y="1670347"/>
                  <a:pt x="858590" y="1667745"/>
                  <a:pt x="817805" y="1671453"/>
                </a:cubicBezTo>
                <a:cubicBezTo>
                  <a:pt x="798453" y="1685967"/>
                  <a:pt x="783818" y="1712589"/>
                  <a:pt x="759748" y="1714996"/>
                </a:cubicBezTo>
                <a:cubicBezTo>
                  <a:pt x="639380" y="1727033"/>
                  <a:pt x="562979" y="1737289"/>
                  <a:pt x="483976" y="1671453"/>
                </a:cubicBezTo>
                <a:cubicBezTo>
                  <a:pt x="468207" y="1658312"/>
                  <a:pt x="454947" y="1642424"/>
                  <a:pt x="440433" y="1627910"/>
                </a:cubicBezTo>
                <a:cubicBezTo>
                  <a:pt x="406395" y="1525797"/>
                  <a:pt x="450696" y="1651857"/>
                  <a:pt x="396890" y="1526310"/>
                </a:cubicBezTo>
                <a:cubicBezTo>
                  <a:pt x="390863" y="1512248"/>
                  <a:pt x="387214" y="1497282"/>
                  <a:pt x="382376" y="1482768"/>
                </a:cubicBezTo>
                <a:cubicBezTo>
                  <a:pt x="377616" y="1416122"/>
                  <a:pt x="373890" y="1274649"/>
                  <a:pt x="353348" y="1192482"/>
                </a:cubicBezTo>
                <a:cubicBezTo>
                  <a:pt x="345927" y="1162797"/>
                  <a:pt x="333995" y="1134425"/>
                  <a:pt x="324319" y="1105396"/>
                </a:cubicBezTo>
                <a:cubicBezTo>
                  <a:pt x="308034" y="1056541"/>
                  <a:pt x="309476" y="1054021"/>
                  <a:pt x="280776" y="1003796"/>
                </a:cubicBezTo>
                <a:cubicBezTo>
                  <a:pt x="272121" y="988650"/>
                  <a:pt x="259549" y="975855"/>
                  <a:pt x="251748" y="960253"/>
                </a:cubicBezTo>
                <a:cubicBezTo>
                  <a:pt x="244906" y="946569"/>
                  <a:pt x="242605" y="931035"/>
                  <a:pt x="237233" y="916710"/>
                </a:cubicBezTo>
                <a:cubicBezTo>
                  <a:pt x="228085" y="892315"/>
                  <a:pt x="217353" y="868534"/>
                  <a:pt x="208205" y="844139"/>
                </a:cubicBezTo>
                <a:cubicBezTo>
                  <a:pt x="202833" y="829814"/>
                  <a:pt x="199717" y="814658"/>
                  <a:pt x="193690" y="800596"/>
                </a:cubicBezTo>
                <a:cubicBezTo>
                  <a:pt x="185167" y="780709"/>
                  <a:pt x="172698" y="762628"/>
                  <a:pt x="164662" y="742539"/>
                </a:cubicBezTo>
                <a:cubicBezTo>
                  <a:pt x="153298" y="714129"/>
                  <a:pt x="152606" y="680913"/>
                  <a:pt x="135633" y="655453"/>
                </a:cubicBezTo>
                <a:cubicBezTo>
                  <a:pt x="101550" y="604329"/>
                  <a:pt x="70866" y="566105"/>
                  <a:pt x="48548" y="510310"/>
                </a:cubicBezTo>
                <a:cubicBezTo>
                  <a:pt x="37184" y="481900"/>
                  <a:pt x="29195" y="452253"/>
                  <a:pt x="19519" y="423225"/>
                </a:cubicBezTo>
                <a:lnTo>
                  <a:pt x="5005" y="379682"/>
                </a:lnTo>
                <a:cubicBezTo>
                  <a:pt x="14637" y="312260"/>
                  <a:pt x="0" y="269574"/>
                  <a:pt x="63062" y="234539"/>
                </a:cubicBezTo>
                <a:cubicBezTo>
                  <a:pt x="63063" y="234538"/>
                  <a:pt x="171918" y="198253"/>
                  <a:pt x="193690" y="190996"/>
                </a:cubicBezTo>
                <a:lnTo>
                  <a:pt x="237233" y="176482"/>
                </a:lnTo>
                <a:cubicBezTo>
                  <a:pt x="343671" y="181320"/>
                  <a:pt x="450339" y="182499"/>
                  <a:pt x="556548" y="190996"/>
                </a:cubicBezTo>
                <a:cubicBezTo>
                  <a:pt x="571798" y="192216"/>
                  <a:pt x="592833" y="215187"/>
                  <a:pt x="600090" y="220025"/>
                </a:cubicBez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5220072" y="1844824"/>
            <a:ext cx="0" cy="187220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5220072" y="3717032"/>
            <a:ext cx="35283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37"/>
          <p:cNvGrpSpPr/>
          <p:nvPr/>
        </p:nvGrpSpPr>
        <p:grpSpPr>
          <a:xfrm flipV="1">
            <a:off x="5364088" y="2240880"/>
            <a:ext cx="3024336" cy="1260128"/>
            <a:chOff x="5364088" y="2240880"/>
            <a:chExt cx="3024336" cy="1260128"/>
          </a:xfrm>
        </p:grpSpPr>
        <p:sp>
          <p:nvSpPr>
            <p:cNvPr id="58" name="Elipse 57"/>
            <p:cNvSpPr/>
            <p:nvPr/>
          </p:nvSpPr>
          <p:spPr>
            <a:xfrm>
              <a:off x="5364088" y="227687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5688125" y="26009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12162" y="29609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336199" y="324899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660236" y="339300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984273" y="33210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7308310" y="29609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7632347" y="256490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7956384" y="23128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8280424" y="22408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4211960" y="13216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Anomalia de gravidade</a:t>
            </a:r>
            <a:endParaRPr lang="pt-BR" sz="1400"/>
          </a:p>
        </p:txBody>
      </p:sp>
      <p:sp>
        <p:nvSpPr>
          <p:cNvPr id="69" name="CaixaDeTexto 68"/>
          <p:cNvSpPr txBox="1"/>
          <p:nvPr/>
        </p:nvSpPr>
        <p:spPr>
          <a:xfrm>
            <a:off x="8092008" y="3717032"/>
            <a:ext cx="101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posição</a:t>
            </a:r>
            <a:endParaRPr lang="pt-BR" sz="1400"/>
          </a:p>
        </p:txBody>
      </p:sp>
      <p:grpSp>
        <p:nvGrpSpPr>
          <p:cNvPr id="107" name="Grupo 106"/>
          <p:cNvGrpSpPr/>
          <p:nvPr/>
        </p:nvGrpSpPr>
        <p:grpSpPr>
          <a:xfrm>
            <a:off x="5210545" y="4214450"/>
            <a:ext cx="261287" cy="2358000"/>
            <a:chOff x="6578543" y="4216325"/>
            <a:chExt cx="259200" cy="2335271"/>
          </a:xfrm>
        </p:grpSpPr>
        <p:sp>
          <p:nvSpPr>
            <p:cNvPr id="98" name="Retângulo 97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5486371" y="4214450"/>
            <a:ext cx="261287" cy="2358000"/>
            <a:chOff x="6578543" y="4216325"/>
            <a:chExt cx="259200" cy="2335271"/>
          </a:xfrm>
        </p:grpSpPr>
        <p:sp>
          <p:nvSpPr>
            <p:cNvPr id="109" name="Retângulo 108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5762196" y="4214450"/>
            <a:ext cx="261287" cy="2358000"/>
            <a:chOff x="6578543" y="4216325"/>
            <a:chExt cx="259200" cy="2335271"/>
          </a:xfrm>
        </p:grpSpPr>
        <p:sp>
          <p:nvSpPr>
            <p:cNvPr id="118" name="Retângulo 117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6038022" y="4214450"/>
            <a:ext cx="261287" cy="2358000"/>
            <a:chOff x="6578543" y="4216325"/>
            <a:chExt cx="259200" cy="2335271"/>
          </a:xfrm>
        </p:grpSpPr>
        <p:sp>
          <p:nvSpPr>
            <p:cNvPr id="127" name="Retângulo 126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5" name="Grupo 134"/>
          <p:cNvGrpSpPr/>
          <p:nvPr/>
        </p:nvGrpSpPr>
        <p:grpSpPr>
          <a:xfrm>
            <a:off x="6313848" y="4214450"/>
            <a:ext cx="261287" cy="2358000"/>
            <a:chOff x="6578543" y="4216325"/>
            <a:chExt cx="259200" cy="2335271"/>
          </a:xfrm>
        </p:grpSpPr>
        <p:sp>
          <p:nvSpPr>
            <p:cNvPr id="136" name="Retângulo 135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4" name="Grupo 143"/>
          <p:cNvGrpSpPr/>
          <p:nvPr/>
        </p:nvGrpSpPr>
        <p:grpSpPr>
          <a:xfrm>
            <a:off x="6589673" y="4214450"/>
            <a:ext cx="261287" cy="2358000"/>
            <a:chOff x="6578543" y="4216325"/>
            <a:chExt cx="259200" cy="2335271"/>
          </a:xfrm>
        </p:grpSpPr>
        <p:sp>
          <p:nvSpPr>
            <p:cNvPr id="145" name="Retângulo 144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3" name="Grupo 152"/>
          <p:cNvGrpSpPr/>
          <p:nvPr/>
        </p:nvGrpSpPr>
        <p:grpSpPr>
          <a:xfrm>
            <a:off x="6865499" y="4214450"/>
            <a:ext cx="261287" cy="2358000"/>
            <a:chOff x="6578543" y="4216325"/>
            <a:chExt cx="259200" cy="2335271"/>
          </a:xfrm>
        </p:grpSpPr>
        <p:sp>
          <p:nvSpPr>
            <p:cNvPr id="154" name="Retângulo 153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2" name="Grupo 161"/>
          <p:cNvGrpSpPr/>
          <p:nvPr/>
        </p:nvGrpSpPr>
        <p:grpSpPr>
          <a:xfrm>
            <a:off x="7141325" y="4214450"/>
            <a:ext cx="261287" cy="2358000"/>
            <a:chOff x="6578543" y="4216325"/>
            <a:chExt cx="259200" cy="2335271"/>
          </a:xfrm>
        </p:grpSpPr>
        <p:sp>
          <p:nvSpPr>
            <p:cNvPr id="163" name="Retângulo 162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1" name="Grupo 170"/>
          <p:cNvGrpSpPr/>
          <p:nvPr/>
        </p:nvGrpSpPr>
        <p:grpSpPr>
          <a:xfrm>
            <a:off x="7402637" y="4214450"/>
            <a:ext cx="261287" cy="2358000"/>
            <a:chOff x="6578543" y="4216325"/>
            <a:chExt cx="259200" cy="2335271"/>
          </a:xfrm>
        </p:grpSpPr>
        <p:sp>
          <p:nvSpPr>
            <p:cNvPr id="172" name="Retângulo 171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0" name="Grupo 179"/>
          <p:cNvGrpSpPr/>
          <p:nvPr/>
        </p:nvGrpSpPr>
        <p:grpSpPr>
          <a:xfrm>
            <a:off x="7678462" y="4214450"/>
            <a:ext cx="261287" cy="2358000"/>
            <a:chOff x="6578543" y="4216325"/>
            <a:chExt cx="259200" cy="2335271"/>
          </a:xfrm>
        </p:grpSpPr>
        <p:sp>
          <p:nvSpPr>
            <p:cNvPr id="181" name="Retângulo 180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9" name="Grupo 188"/>
          <p:cNvGrpSpPr/>
          <p:nvPr/>
        </p:nvGrpSpPr>
        <p:grpSpPr>
          <a:xfrm>
            <a:off x="7954288" y="4214450"/>
            <a:ext cx="261287" cy="2358000"/>
            <a:chOff x="6578543" y="4216325"/>
            <a:chExt cx="259200" cy="2335271"/>
          </a:xfrm>
        </p:grpSpPr>
        <p:sp>
          <p:nvSpPr>
            <p:cNvPr id="190" name="Retângulo 189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8" name="Grupo 197"/>
          <p:cNvGrpSpPr/>
          <p:nvPr/>
        </p:nvGrpSpPr>
        <p:grpSpPr>
          <a:xfrm>
            <a:off x="8230114" y="4214450"/>
            <a:ext cx="261287" cy="2358000"/>
            <a:chOff x="6578543" y="4216325"/>
            <a:chExt cx="259200" cy="2335271"/>
          </a:xfrm>
        </p:grpSpPr>
        <p:sp>
          <p:nvSpPr>
            <p:cNvPr id="199" name="Retângulo 198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7" name="Grupo 206"/>
          <p:cNvGrpSpPr/>
          <p:nvPr/>
        </p:nvGrpSpPr>
        <p:grpSpPr>
          <a:xfrm>
            <a:off x="8505944" y="4214450"/>
            <a:ext cx="261287" cy="2358000"/>
            <a:chOff x="6578543" y="4216325"/>
            <a:chExt cx="259200" cy="2335271"/>
          </a:xfrm>
        </p:grpSpPr>
        <p:sp>
          <p:nvSpPr>
            <p:cNvPr id="208" name="Retângulo 207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212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5206120" y="4210324"/>
            <a:ext cx="3571200" cy="2358000"/>
            <a:chOff x="5205644" y="4217180"/>
            <a:chExt cx="3571200" cy="2358000"/>
          </a:xfrm>
        </p:grpSpPr>
        <p:grpSp>
          <p:nvGrpSpPr>
            <p:cNvPr id="94" name="Grupo 93"/>
            <p:cNvGrpSpPr/>
            <p:nvPr/>
          </p:nvGrpSpPr>
          <p:grpSpPr>
            <a:xfrm>
              <a:off x="5205644" y="4221088"/>
              <a:ext cx="3571200" cy="2347798"/>
              <a:chOff x="5234672" y="4206575"/>
              <a:chExt cx="3571200" cy="2347798"/>
            </a:xfrm>
          </p:grpSpPr>
          <p:cxnSp>
            <p:nvCxnSpPr>
              <p:cNvPr id="85" name="Conector reto 84"/>
              <p:cNvCxnSpPr/>
              <p:nvPr/>
            </p:nvCxnSpPr>
            <p:spPr>
              <a:xfrm rot="16200000">
                <a:off x="7020272" y="2714450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 rot="16200000">
                <a:off x="7020272" y="3007925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 rot="16200000">
                <a:off x="7020272" y="3301400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 rot="16200000">
                <a:off x="7020272" y="3594875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 rot="16200000">
                <a:off x="7020272" y="3888350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 rot="16200000">
                <a:off x="7020272" y="4181825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 rot="16200000">
                <a:off x="7020272" y="4475300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 rot="16200000">
                <a:off x="7020272" y="2420975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/>
              <p:cNvCxnSpPr/>
              <p:nvPr/>
            </p:nvCxnSpPr>
            <p:spPr>
              <a:xfrm rot="16200000">
                <a:off x="7020272" y="4768773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upo 96"/>
            <p:cNvGrpSpPr/>
            <p:nvPr/>
          </p:nvGrpSpPr>
          <p:grpSpPr>
            <a:xfrm>
              <a:off x="5206120" y="4217180"/>
              <a:ext cx="3556296" cy="2358000"/>
              <a:chOff x="5206120" y="4217180"/>
              <a:chExt cx="3556296" cy="2358000"/>
            </a:xfrm>
          </p:grpSpPr>
          <p:cxnSp>
            <p:nvCxnSpPr>
              <p:cNvPr id="71" name="Conector reto 70"/>
              <p:cNvCxnSpPr/>
              <p:nvPr/>
            </p:nvCxnSpPr>
            <p:spPr>
              <a:xfrm>
                <a:off x="5479681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/>
              <p:cNvCxnSpPr/>
              <p:nvPr/>
            </p:nvCxnSpPr>
            <p:spPr>
              <a:xfrm>
                <a:off x="5753242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/>
              <p:cNvCxnSpPr/>
              <p:nvPr/>
            </p:nvCxnSpPr>
            <p:spPr>
              <a:xfrm>
                <a:off x="6026803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/>
              <p:cNvCxnSpPr/>
              <p:nvPr/>
            </p:nvCxnSpPr>
            <p:spPr>
              <a:xfrm>
                <a:off x="6300364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/>
              <p:cNvCxnSpPr/>
              <p:nvPr/>
            </p:nvCxnSpPr>
            <p:spPr>
              <a:xfrm>
                <a:off x="6573925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6847486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7121047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7394608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7668169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7941730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8215291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8488852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/>
              <p:cNvCxnSpPr/>
              <p:nvPr/>
            </p:nvCxnSpPr>
            <p:spPr>
              <a:xfrm>
                <a:off x="8762416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/>
              <p:cNvCxnSpPr/>
              <p:nvPr/>
            </p:nvCxnSpPr>
            <p:spPr>
              <a:xfrm>
                <a:off x="5206120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9" name="Conector de seta reta 218"/>
          <p:cNvCxnSpPr/>
          <p:nvPr/>
        </p:nvCxnSpPr>
        <p:spPr>
          <a:xfrm flipV="1">
            <a:off x="4139952" y="4365104"/>
            <a:ext cx="1224136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tângulo 219"/>
          <p:cNvSpPr/>
          <p:nvPr/>
        </p:nvSpPr>
        <p:spPr>
          <a:xfrm>
            <a:off x="2447944" y="4689272"/>
            <a:ext cx="1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mtClean="0"/>
              <a:t>Segmento retangular com densidade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endParaRPr lang="pt-BR" i="1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mtClean="0"/>
              <a:t>constante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Gravimetria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Texto explicativo em elipse 23"/>
          <p:cNvSpPr/>
          <p:nvPr/>
        </p:nvSpPr>
        <p:spPr>
          <a:xfrm>
            <a:off x="1979712" y="1214422"/>
            <a:ext cx="2592288" cy="2574618"/>
          </a:xfrm>
          <a:prstGeom prst="wedgeEllipseCallout">
            <a:avLst>
              <a:gd name="adj1" fmla="val -60655"/>
              <a:gd name="adj2" fmla="val 34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5990252" y="4642261"/>
            <a:ext cx="2182148" cy="1737289"/>
          </a:xfrm>
          <a:custGeom>
            <a:avLst/>
            <a:gdLst>
              <a:gd name="connsiteX0" fmla="*/ 600090 w 2182148"/>
              <a:gd name="connsiteY0" fmla="*/ 220025 h 1737289"/>
              <a:gd name="connsiteX1" fmla="*/ 600090 w 2182148"/>
              <a:gd name="connsiteY1" fmla="*/ 220025 h 1737289"/>
              <a:gd name="connsiteX2" fmla="*/ 730719 w 2182148"/>
              <a:gd name="connsiteY2" fmla="*/ 190996 h 1737289"/>
              <a:gd name="connsiteX3" fmla="*/ 904890 w 2182148"/>
              <a:gd name="connsiteY3" fmla="*/ 220025 h 1737289"/>
              <a:gd name="connsiteX4" fmla="*/ 1021005 w 2182148"/>
              <a:gd name="connsiteY4" fmla="*/ 205510 h 1737289"/>
              <a:gd name="connsiteX5" fmla="*/ 1064548 w 2182148"/>
              <a:gd name="connsiteY5" fmla="*/ 190996 h 1737289"/>
              <a:gd name="connsiteX6" fmla="*/ 1122605 w 2182148"/>
              <a:gd name="connsiteY6" fmla="*/ 176482 h 1737289"/>
              <a:gd name="connsiteX7" fmla="*/ 1180662 w 2182148"/>
              <a:gd name="connsiteY7" fmla="*/ 132939 h 1737289"/>
              <a:gd name="connsiteX8" fmla="*/ 1325805 w 2182148"/>
              <a:gd name="connsiteY8" fmla="*/ 74882 h 1737289"/>
              <a:gd name="connsiteX9" fmla="*/ 1427405 w 2182148"/>
              <a:gd name="connsiteY9" fmla="*/ 45853 h 1737289"/>
              <a:gd name="connsiteX10" fmla="*/ 1529005 w 2182148"/>
              <a:gd name="connsiteY10" fmla="*/ 16825 h 1737289"/>
              <a:gd name="connsiteX11" fmla="*/ 1833805 w 2182148"/>
              <a:gd name="connsiteY11" fmla="*/ 2310 h 1737289"/>
              <a:gd name="connsiteX12" fmla="*/ 2066033 w 2182148"/>
              <a:gd name="connsiteY12" fmla="*/ 16825 h 1737289"/>
              <a:gd name="connsiteX13" fmla="*/ 2095062 w 2182148"/>
              <a:gd name="connsiteY13" fmla="*/ 60368 h 1737289"/>
              <a:gd name="connsiteX14" fmla="*/ 2124090 w 2182148"/>
              <a:gd name="connsiteY14" fmla="*/ 147453 h 1737289"/>
              <a:gd name="connsiteX15" fmla="*/ 2153119 w 2182148"/>
              <a:gd name="connsiteY15" fmla="*/ 234539 h 1737289"/>
              <a:gd name="connsiteX16" fmla="*/ 2167633 w 2182148"/>
              <a:gd name="connsiteY16" fmla="*/ 278082 h 1737289"/>
              <a:gd name="connsiteX17" fmla="*/ 2182148 w 2182148"/>
              <a:gd name="connsiteY17" fmla="*/ 321625 h 1737289"/>
              <a:gd name="connsiteX18" fmla="*/ 2167633 w 2182148"/>
              <a:gd name="connsiteY18" fmla="*/ 698996 h 1737289"/>
              <a:gd name="connsiteX19" fmla="*/ 2138605 w 2182148"/>
              <a:gd name="connsiteY19" fmla="*/ 771568 h 1737289"/>
              <a:gd name="connsiteX20" fmla="*/ 2124090 w 2182148"/>
              <a:gd name="connsiteY20" fmla="*/ 829625 h 1737289"/>
              <a:gd name="connsiteX21" fmla="*/ 2066033 w 2182148"/>
              <a:gd name="connsiteY21" fmla="*/ 960253 h 1737289"/>
              <a:gd name="connsiteX22" fmla="*/ 1920890 w 2182148"/>
              <a:gd name="connsiteY22" fmla="*/ 1047339 h 1737289"/>
              <a:gd name="connsiteX23" fmla="*/ 1761233 w 2182148"/>
              <a:gd name="connsiteY23" fmla="*/ 1076368 h 1737289"/>
              <a:gd name="connsiteX24" fmla="*/ 1717690 w 2182148"/>
              <a:gd name="connsiteY24" fmla="*/ 1105396 h 1737289"/>
              <a:gd name="connsiteX25" fmla="*/ 1645119 w 2182148"/>
              <a:gd name="connsiteY25" fmla="*/ 1192482 h 1737289"/>
              <a:gd name="connsiteX26" fmla="*/ 1587062 w 2182148"/>
              <a:gd name="connsiteY26" fmla="*/ 1279568 h 1737289"/>
              <a:gd name="connsiteX27" fmla="*/ 1529005 w 2182148"/>
              <a:gd name="connsiteY27" fmla="*/ 1294082 h 1737289"/>
              <a:gd name="connsiteX28" fmla="*/ 1427405 w 2182148"/>
              <a:gd name="connsiteY28" fmla="*/ 1323110 h 1737289"/>
              <a:gd name="connsiteX29" fmla="*/ 1267748 w 2182148"/>
              <a:gd name="connsiteY29" fmla="*/ 1337625 h 1737289"/>
              <a:gd name="connsiteX30" fmla="*/ 1224205 w 2182148"/>
              <a:gd name="connsiteY30" fmla="*/ 1381168 h 1737289"/>
              <a:gd name="connsiteX31" fmla="*/ 1166148 w 2182148"/>
              <a:gd name="connsiteY31" fmla="*/ 1468253 h 1737289"/>
              <a:gd name="connsiteX32" fmla="*/ 1122605 w 2182148"/>
              <a:gd name="connsiteY32" fmla="*/ 1526310 h 1737289"/>
              <a:gd name="connsiteX33" fmla="*/ 1021005 w 2182148"/>
              <a:gd name="connsiteY33" fmla="*/ 1642425 h 1737289"/>
              <a:gd name="connsiteX34" fmla="*/ 817805 w 2182148"/>
              <a:gd name="connsiteY34" fmla="*/ 1671453 h 1737289"/>
              <a:gd name="connsiteX35" fmla="*/ 759748 w 2182148"/>
              <a:gd name="connsiteY35" fmla="*/ 1714996 h 1737289"/>
              <a:gd name="connsiteX36" fmla="*/ 483976 w 2182148"/>
              <a:gd name="connsiteY36" fmla="*/ 1671453 h 1737289"/>
              <a:gd name="connsiteX37" fmla="*/ 440433 w 2182148"/>
              <a:gd name="connsiteY37" fmla="*/ 1627910 h 1737289"/>
              <a:gd name="connsiteX38" fmla="*/ 396890 w 2182148"/>
              <a:gd name="connsiteY38" fmla="*/ 1526310 h 1737289"/>
              <a:gd name="connsiteX39" fmla="*/ 382376 w 2182148"/>
              <a:gd name="connsiteY39" fmla="*/ 1482768 h 1737289"/>
              <a:gd name="connsiteX40" fmla="*/ 353348 w 2182148"/>
              <a:gd name="connsiteY40" fmla="*/ 1192482 h 1737289"/>
              <a:gd name="connsiteX41" fmla="*/ 324319 w 2182148"/>
              <a:gd name="connsiteY41" fmla="*/ 1105396 h 1737289"/>
              <a:gd name="connsiteX42" fmla="*/ 280776 w 2182148"/>
              <a:gd name="connsiteY42" fmla="*/ 1003796 h 1737289"/>
              <a:gd name="connsiteX43" fmla="*/ 251748 w 2182148"/>
              <a:gd name="connsiteY43" fmla="*/ 960253 h 1737289"/>
              <a:gd name="connsiteX44" fmla="*/ 237233 w 2182148"/>
              <a:gd name="connsiteY44" fmla="*/ 916710 h 1737289"/>
              <a:gd name="connsiteX45" fmla="*/ 208205 w 2182148"/>
              <a:gd name="connsiteY45" fmla="*/ 844139 h 1737289"/>
              <a:gd name="connsiteX46" fmla="*/ 193690 w 2182148"/>
              <a:gd name="connsiteY46" fmla="*/ 800596 h 1737289"/>
              <a:gd name="connsiteX47" fmla="*/ 164662 w 2182148"/>
              <a:gd name="connsiteY47" fmla="*/ 742539 h 1737289"/>
              <a:gd name="connsiteX48" fmla="*/ 135633 w 2182148"/>
              <a:gd name="connsiteY48" fmla="*/ 655453 h 1737289"/>
              <a:gd name="connsiteX49" fmla="*/ 48548 w 2182148"/>
              <a:gd name="connsiteY49" fmla="*/ 510310 h 1737289"/>
              <a:gd name="connsiteX50" fmla="*/ 19519 w 2182148"/>
              <a:gd name="connsiteY50" fmla="*/ 423225 h 1737289"/>
              <a:gd name="connsiteX51" fmla="*/ 5005 w 2182148"/>
              <a:gd name="connsiteY51" fmla="*/ 379682 h 1737289"/>
              <a:gd name="connsiteX52" fmla="*/ 63062 w 2182148"/>
              <a:gd name="connsiteY52" fmla="*/ 234539 h 1737289"/>
              <a:gd name="connsiteX53" fmla="*/ 193690 w 2182148"/>
              <a:gd name="connsiteY53" fmla="*/ 190996 h 1737289"/>
              <a:gd name="connsiteX54" fmla="*/ 237233 w 2182148"/>
              <a:gd name="connsiteY54" fmla="*/ 176482 h 1737289"/>
              <a:gd name="connsiteX55" fmla="*/ 556548 w 2182148"/>
              <a:gd name="connsiteY55" fmla="*/ 190996 h 1737289"/>
              <a:gd name="connsiteX56" fmla="*/ 600090 w 2182148"/>
              <a:gd name="connsiteY56" fmla="*/ 220025 h 173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82148" h="1737289">
                <a:moveTo>
                  <a:pt x="600090" y="220025"/>
                </a:moveTo>
                <a:lnTo>
                  <a:pt x="600090" y="220025"/>
                </a:lnTo>
                <a:cubicBezTo>
                  <a:pt x="643633" y="210349"/>
                  <a:pt x="686182" y="193470"/>
                  <a:pt x="730719" y="190996"/>
                </a:cubicBezTo>
                <a:cubicBezTo>
                  <a:pt x="814057" y="186366"/>
                  <a:pt x="841610" y="198930"/>
                  <a:pt x="904890" y="220025"/>
                </a:cubicBezTo>
                <a:cubicBezTo>
                  <a:pt x="943595" y="215187"/>
                  <a:pt x="982628" y="212488"/>
                  <a:pt x="1021005" y="205510"/>
                </a:cubicBezTo>
                <a:cubicBezTo>
                  <a:pt x="1036058" y="202773"/>
                  <a:pt x="1049837" y="195199"/>
                  <a:pt x="1064548" y="190996"/>
                </a:cubicBezTo>
                <a:cubicBezTo>
                  <a:pt x="1083728" y="185516"/>
                  <a:pt x="1103253" y="181320"/>
                  <a:pt x="1122605" y="176482"/>
                </a:cubicBezTo>
                <a:cubicBezTo>
                  <a:pt x="1141957" y="161968"/>
                  <a:pt x="1160149" y="145760"/>
                  <a:pt x="1180662" y="132939"/>
                </a:cubicBezTo>
                <a:cubicBezTo>
                  <a:pt x="1229479" y="102428"/>
                  <a:pt x="1269965" y="93495"/>
                  <a:pt x="1325805" y="74882"/>
                </a:cubicBezTo>
                <a:cubicBezTo>
                  <a:pt x="1430206" y="40082"/>
                  <a:pt x="1299830" y="82303"/>
                  <a:pt x="1427405" y="45853"/>
                </a:cubicBezTo>
                <a:cubicBezTo>
                  <a:pt x="1458126" y="37075"/>
                  <a:pt x="1497497" y="19346"/>
                  <a:pt x="1529005" y="16825"/>
                </a:cubicBezTo>
                <a:cubicBezTo>
                  <a:pt x="1630396" y="8714"/>
                  <a:pt x="1732205" y="7148"/>
                  <a:pt x="1833805" y="2310"/>
                </a:cubicBezTo>
                <a:cubicBezTo>
                  <a:pt x="1911214" y="7148"/>
                  <a:pt x="1990320" y="0"/>
                  <a:pt x="2066033" y="16825"/>
                </a:cubicBezTo>
                <a:cubicBezTo>
                  <a:pt x="2083062" y="20609"/>
                  <a:pt x="2087977" y="44427"/>
                  <a:pt x="2095062" y="60368"/>
                </a:cubicBezTo>
                <a:cubicBezTo>
                  <a:pt x="2107489" y="88329"/>
                  <a:pt x="2114414" y="118425"/>
                  <a:pt x="2124090" y="147453"/>
                </a:cubicBezTo>
                <a:lnTo>
                  <a:pt x="2153119" y="234539"/>
                </a:lnTo>
                <a:lnTo>
                  <a:pt x="2167633" y="278082"/>
                </a:lnTo>
                <a:lnTo>
                  <a:pt x="2182148" y="321625"/>
                </a:lnTo>
                <a:cubicBezTo>
                  <a:pt x="2177310" y="447415"/>
                  <a:pt x="2179759" y="573698"/>
                  <a:pt x="2167633" y="698996"/>
                </a:cubicBezTo>
                <a:cubicBezTo>
                  <a:pt x="2165123" y="724929"/>
                  <a:pt x="2146844" y="746851"/>
                  <a:pt x="2138605" y="771568"/>
                </a:cubicBezTo>
                <a:cubicBezTo>
                  <a:pt x="2132297" y="790492"/>
                  <a:pt x="2129822" y="810518"/>
                  <a:pt x="2124090" y="829625"/>
                </a:cubicBezTo>
                <a:cubicBezTo>
                  <a:pt x="2114743" y="860780"/>
                  <a:pt x="2097670" y="932571"/>
                  <a:pt x="2066033" y="960253"/>
                </a:cubicBezTo>
                <a:cubicBezTo>
                  <a:pt x="2033014" y="989145"/>
                  <a:pt x="1965457" y="1028239"/>
                  <a:pt x="1920890" y="1047339"/>
                </a:cubicBezTo>
                <a:cubicBezTo>
                  <a:pt x="1865614" y="1071029"/>
                  <a:pt x="1828101" y="1068009"/>
                  <a:pt x="1761233" y="1076368"/>
                </a:cubicBezTo>
                <a:cubicBezTo>
                  <a:pt x="1746719" y="1086044"/>
                  <a:pt x="1728857" y="1091995"/>
                  <a:pt x="1717690" y="1105396"/>
                </a:cubicBezTo>
                <a:cubicBezTo>
                  <a:pt x="1625614" y="1215888"/>
                  <a:pt x="1751207" y="1121756"/>
                  <a:pt x="1645119" y="1192482"/>
                </a:cubicBezTo>
                <a:cubicBezTo>
                  <a:pt x="1631264" y="1234047"/>
                  <a:pt x="1631830" y="1253986"/>
                  <a:pt x="1587062" y="1279568"/>
                </a:cubicBezTo>
                <a:cubicBezTo>
                  <a:pt x="1569742" y="1289465"/>
                  <a:pt x="1548185" y="1288602"/>
                  <a:pt x="1529005" y="1294082"/>
                </a:cubicBezTo>
                <a:cubicBezTo>
                  <a:pt x="1489824" y="1305276"/>
                  <a:pt x="1469943" y="1317438"/>
                  <a:pt x="1427405" y="1323110"/>
                </a:cubicBezTo>
                <a:cubicBezTo>
                  <a:pt x="1374435" y="1330173"/>
                  <a:pt x="1320967" y="1332787"/>
                  <a:pt x="1267748" y="1337625"/>
                </a:cubicBezTo>
                <a:cubicBezTo>
                  <a:pt x="1253234" y="1352139"/>
                  <a:pt x="1236807" y="1364965"/>
                  <a:pt x="1224205" y="1381168"/>
                </a:cubicBezTo>
                <a:cubicBezTo>
                  <a:pt x="1202786" y="1408707"/>
                  <a:pt x="1187081" y="1440343"/>
                  <a:pt x="1166148" y="1468253"/>
                </a:cubicBezTo>
                <a:cubicBezTo>
                  <a:pt x="1151634" y="1487605"/>
                  <a:pt x="1136477" y="1506492"/>
                  <a:pt x="1122605" y="1526310"/>
                </a:cubicBezTo>
                <a:cubicBezTo>
                  <a:pt x="1075713" y="1593298"/>
                  <a:pt x="1083156" y="1611350"/>
                  <a:pt x="1021005" y="1642425"/>
                </a:cubicBezTo>
                <a:cubicBezTo>
                  <a:pt x="965161" y="1670347"/>
                  <a:pt x="858590" y="1667745"/>
                  <a:pt x="817805" y="1671453"/>
                </a:cubicBezTo>
                <a:cubicBezTo>
                  <a:pt x="798453" y="1685967"/>
                  <a:pt x="783818" y="1712589"/>
                  <a:pt x="759748" y="1714996"/>
                </a:cubicBezTo>
                <a:cubicBezTo>
                  <a:pt x="639380" y="1727033"/>
                  <a:pt x="562979" y="1737289"/>
                  <a:pt x="483976" y="1671453"/>
                </a:cubicBezTo>
                <a:cubicBezTo>
                  <a:pt x="468207" y="1658312"/>
                  <a:pt x="454947" y="1642424"/>
                  <a:pt x="440433" y="1627910"/>
                </a:cubicBezTo>
                <a:cubicBezTo>
                  <a:pt x="406395" y="1525797"/>
                  <a:pt x="450696" y="1651857"/>
                  <a:pt x="396890" y="1526310"/>
                </a:cubicBezTo>
                <a:cubicBezTo>
                  <a:pt x="390863" y="1512248"/>
                  <a:pt x="387214" y="1497282"/>
                  <a:pt x="382376" y="1482768"/>
                </a:cubicBezTo>
                <a:cubicBezTo>
                  <a:pt x="377616" y="1416122"/>
                  <a:pt x="373890" y="1274649"/>
                  <a:pt x="353348" y="1192482"/>
                </a:cubicBezTo>
                <a:cubicBezTo>
                  <a:pt x="345927" y="1162797"/>
                  <a:pt x="333995" y="1134425"/>
                  <a:pt x="324319" y="1105396"/>
                </a:cubicBezTo>
                <a:cubicBezTo>
                  <a:pt x="308034" y="1056541"/>
                  <a:pt x="309476" y="1054021"/>
                  <a:pt x="280776" y="1003796"/>
                </a:cubicBezTo>
                <a:cubicBezTo>
                  <a:pt x="272121" y="988650"/>
                  <a:pt x="259549" y="975855"/>
                  <a:pt x="251748" y="960253"/>
                </a:cubicBezTo>
                <a:cubicBezTo>
                  <a:pt x="244906" y="946569"/>
                  <a:pt x="242605" y="931035"/>
                  <a:pt x="237233" y="916710"/>
                </a:cubicBezTo>
                <a:cubicBezTo>
                  <a:pt x="228085" y="892315"/>
                  <a:pt x="217353" y="868534"/>
                  <a:pt x="208205" y="844139"/>
                </a:cubicBezTo>
                <a:cubicBezTo>
                  <a:pt x="202833" y="829814"/>
                  <a:pt x="199717" y="814658"/>
                  <a:pt x="193690" y="800596"/>
                </a:cubicBezTo>
                <a:cubicBezTo>
                  <a:pt x="185167" y="780709"/>
                  <a:pt x="172698" y="762628"/>
                  <a:pt x="164662" y="742539"/>
                </a:cubicBezTo>
                <a:cubicBezTo>
                  <a:pt x="153298" y="714129"/>
                  <a:pt x="152606" y="680913"/>
                  <a:pt x="135633" y="655453"/>
                </a:cubicBezTo>
                <a:cubicBezTo>
                  <a:pt x="101550" y="604329"/>
                  <a:pt x="70866" y="566105"/>
                  <a:pt x="48548" y="510310"/>
                </a:cubicBezTo>
                <a:cubicBezTo>
                  <a:pt x="37184" y="481900"/>
                  <a:pt x="29195" y="452253"/>
                  <a:pt x="19519" y="423225"/>
                </a:cubicBezTo>
                <a:lnTo>
                  <a:pt x="5005" y="379682"/>
                </a:lnTo>
                <a:cubicBezTo>
                  <a:pt x="14637" y="312260"/>
                  <a:pt x="0" y="269574"/>
                  <a:pt x="63062" y="234539"/>
                </a:cubicBezTo>
                <a:cubicBezTo>
                  <a:pt x="63063" y="234538"/>
                  <a:pt x="171918" y="198253"/>
                  <a:pt x="193690" y="190996"/>
                </a:cubicBezTo>
                <a:lnTo>
                  <a:pt x="237233" y="176482"/>
                </a:lnTo>
                <a:cubicBezTo>
                  <a:pt x="343671" y="181320"/>
                  <a:pt x="450339" y="182499"/>
                  <a:pt x="556548" y="190996"/>
                </a:cubicBezTo>
                <a:cubicBezTo>
                  <a:pt x="571798" y="192216"/>
                  <a:pt x="592833" y="215187"/>
                  <a:pt x="600090" y="220025"/>
                </a:cubicBez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5220072" y="1844824"/>
            <a:ext cx="0" cy="187220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5220072" y="3717032"/>
            <a:ext cx="35283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37"/>
          <p:cNvGrpSpPr/>
          <p:nvPr/>
        </p:nvGrpSpPr>
        <p:grpSpPr>
          <a:xfrm flipV="1">
            <a:off x="5364088" y="2240880"/>
            <a:ext cx="3024336" cy="1260128"/>
            <a:chOff x="5364088" y="2240880"/>
            <a:chExt cx="3024336" cy="1260128"/>
          </a:xfrm>
        </p:grpSpPr>
        <p:sp>
          <p:nvSpPr>
            <p:cNvPr id="58" name="Elipse 57"/>
            <p:cNvSpPr/>
            <p:nvPr/>
          </p:nvSpPr>
          <p:spPr>
            <a:xfrm>
              <a:off x="5364088" y="227687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5688125" y="26009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12162" y="29609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336199" y="324899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660236" y="339300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984273" y="33210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7308310" y="29609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7632347" y="256490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7956384" y="23128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8280424" y="22408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4211960" y="13216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Anomalia de gravidade</a:t>
            </a:r>
            <a:endParaRPr lang="pt-BR" sz="1400"/>
          </a:p>
        </p:txBody>
      </p:sp>
      <p:sp>
        <p:nvSpPr>
          <p:cNvPr id="69" name="CaixaDeTexto 68"/>
          <p:cNvSpPr txBox="1"/>
          <p:nvPr/>
        </p:nvSpPr>
        <p:spPr>
          <a:xfrm>
            <a:off x="8092008" y="3717032"/>
            <a:ext cx="101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posição</a:t>
            </a:r>
            <a:endParaRPr lang="pt-BR" sz="1400"/>
          </a:p>
        </p:txBody>
      </p:sp>
      <p:grpSp>
        <p:nvGrpSpPr>
          <p:cNvPr id="13" name="Grupo 106"/>
          <p:cNvGrpSpPr/>
          <p:nvPr/>
        </p:nvGrpSpPr>
        <p:grpSpPr>
          <a:xfrm>
            <a:off x="5210545" y="4214450"/>
            <a:ext cx="261287" cy="2358000"/>
            <a:chOff x="6578543" y="4216325"/>
            <a:chExt cx="259200" cy="2335271"/>
          </a:xfrm>
        </p:grpSpPr>
        <p:sp>
          <p:nvSpPr>
            <p:cNvPr id="98" name="Retângulo 97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07"/>
          <p:cNvGrpSpPr/>
          <p:nvPr/>
        </p:nvGrpSpPr>
        <p:grpSpPr>
          <a:xfrm>
            <a:off x="5486371" y="4214450"/>
            <a:ext cx="261287" cy="2358000"/>
            <a:chOff x="6578543" y="4216325"/>
            <a:chExt cx="259200" cy="2335271"/>
          </a:xfrm>
        </p:grpSpPr>
        <p:sp>
          <p:nvSpPr>
            <p:cNvPr id="109" name="Retângulo 108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16"/>
          <p:cNvGrpSpPr/>
          <p:nvPr/>
        </p:nvGrpSpPr>
        <p:grpSpPr>
          <a:xfrm>
            <a:off x="5762196" y="4214450"/>
            <a:ext cx="261287" cy="2358000"/>
            <a:chOff x="6578543" y="4216325"/>
            <a:chExt cx="259200" cy="2335271"/>
          </a:xfrm>
        </p:grpSpPr>
        <p:sp>
          <p:nvSpPr>
            <p:cNvPr id="118" name="Retângulo 117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Grupo 125"/>
          <p:cNvGrpSpPr/>
          <p:nvPr/>
        </p:nvGrpSpPr>
        <p:grpSpPr>
          <a:xfrm>
            <a:off x="6038022" y="4214450"/>
            <a:ext cx="261287" cy="2358000"/>
            <a:chOff x="6578543" y="4216325"/>
            <a:chExt cx="259200" cy="2335271"/>
          </a:xfrm>
        </p:grpSpPr>
        <p:sp>
          <p:nvSpPr>
            <p:cNvPr id="127" name="Retângulo 126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34"/>
          <p:cNvGrpSpPr/>
          <p:nvPr/>
        </p:nvGrpSpPr>
        <p:grpSpPr>
          <a:xfrm>
            <a:off x="6313848" y="4214450"/>
            <a:ext cx="261287" cy="2358000"/>
            <a:chOff x="6578543" y="4216325"/>
            <a:chExt cx="259200" cy="2335271"/>
          </a:xfrm>
        </p:grpSpPr>
        <p:sp>
          <p:nvSpPr>
            <p:cNvPr id="136" name="Retângulo 135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Grupo 143"/>
          <p:cNvGrpSpPr/>
          <p:nvPr/>
        </p:nvGrpSpPr>
        <p:grpSpPr>
          <a:xfrm>
            <a:off x="6589673" y="4214450"/>
            <a:ext cx="261287" cy="2358000"/>
            <a:chOff x="6578543" y="4216325"/>
            <a:chExt cx="259200" cy="2335271"/>
          </a:xfrm>
        </p:grpSpPr>
        <p:sp>
          <p:nvSpPr>
            <p:cNvPr id="145" name="Retângulo 144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48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52"/>
          <p:cNvGrpSpPr/>
          <p:nvPr/>
        </p:nvGrpSpPr>
        <p:grpSpPr>
          <a:xfrm>
            <a:off x="6865499" y="4214450"/>
            <a:ext cx="261287" cy="2358000"/>
            <a:chOff x="6578543" y="4216325"/>
            <a:chExt cx="259200" cy="2335271"/>
          </a:xfrm>
        </p:grpSpPr>
        <p:sp>
          <p:nvSpPr>
            <p:cNvPr id="154" name="Retângulo 153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Retângulo 158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161"/>
          <p:cNvGrpSpPr/>
          <p:nvPr/>
        </p:nvGrpSpPr>
        <p:grpSpPr>
          <a:xfrm>
            <a:off x="7141325" y="4214450"/>
            <a:ext cx="261287" cy="2358000"/>
            <a:chOff x="6578543" y="4216325"/>
            <a:chExt cx="259200" cy="2335271"/>
          </a:xfrm>
        </p:grpSpPr>
        <p:sp>
          <p:nvSpPr>
            <p:cNvPr id="163" name="Retângulo 162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170"/>
          <p:cNvGrpSpPr/>
          <p:nvPr/>
        </p:nvGrpSpPr>
        <p:grpSpPr>
          <a:xfrm>
            <a:off x="7402637" y="4214450"/>
            <a:ext cx="261287" cy="2358000"/>
            <a:chOff x="6578543" y="4216325"/>
            <a:chExt cx="259200" cy="2335271"/>
          </a:xfrm>
        </p:grpSpPr>
        <p:sp>
          <p:nvSpPr>
            <p:cNvPr id="172" name="Retângulo 171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179"/>
          <p:cNvGrpSpPr/>
          <p:nvPr/>
        </p:nvGrpSpPr>
        <p:grpSpPr>
          <a:xfrm>
            <a:off x="7678462" y="4214450"/>
            <a:ext cx="261287" cy="2358000"/>
            <a:chOff x="6578543" y="4216325"/>
            <a:chExt cx="259200" cy="2335271"/>
          </a:xfrm>
        </p:grpSpPr>
        <p:sp>
          <p:nvSpPr>
            <p:cNvPr id="181" name="Retângulo 180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Grupo 188"/>
          <p:cNvGrpSpPr/>
          <p:nvPr/>
        </p:nvGrpSpPr>
        <p:grpSpPr>
          <a:xfrm>
            <a:off x="7954288" y="4214450"/>
            <a:ext cx="261287" cy="2358000"/>
            <a:chOff x="6578543" y="4216325"/>
            <a:chExt cx="259200" cy="2335271"/>
          </a:xfrm>
        </p:grpSpPr>
        <p:sp>
          <p:nvSpPr>
            <p:cNvPr id="190" name="Retângulo 189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197"/>
          <p:cNvGrpSpPr/>
          <p:nvPr/>
        </p:nvGrpSpPr>
        <p:grpSpPr>
          <a:xfrm>
            <a:off x="8230114" y="4214450"/>
            <a:ext cx="261287" cy="2358000"/>
            <a:chOff x="6578543" y="4216325"/>
            <a:chExt cx="259200" cy="2335271"/>
          </a:xfrm>
        </p:grpSpPr>
        <p:sp>
          <p:nvSpPr>
            <p:cNvPr id="199" name="Retângulo 198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06"/>
          <p:cNvGrpSpPr/>
          <p:nvPr/>
        </p:nvGrpSpPr>
        <p:grpSpPr>
          <a:xfrm>
            <a:off x="8505944" y="4214450"/>
            <a:ext cx="261287" cy="2358000"/>
            <a:chOff x="6578543" y="4216325"/>
            <a:chExt cx="259200" cy="2335271"/>
          </a:xfrm>
        </p:grpSpPr>
        <p:sp>
          <p:nvSpPr>
            <p:cNvPr id="208" name="Retângulo 207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212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Grupo 105"/>
          <p:cNvGrpSpPr/>
          <p:nvPr/>
        </p:nvGrpSpPr>
        <p:grpSpPr>
          <a:xfrm>
            <a:off x="5206120" y="4210324"/>
            <a:ext cx="3571200" cy="2358000"/>
            <a:chOff x="5205644" y="4217180"/>
            <a:chExt cx="3571200" cy="2358000"/>
          </a:xfrm>
        </p:grpSpPr>
        <p:grpSp>
          <p:nvGrpSpPr>
            <p:cNvPr id="29" name="Grupo 93"/>
            <p:cNvGrpSpPr/>
            <p:nvPr/>
          </p:nvGrpSpPr>
          <p:grpSpPr>
            <a:xfrm>
              <a:off x="5205644" y="4221088"/>
              <a:ext cx="3571200" cy="2347798"/>
              <a:chOff x="5234672" y="4206575"/>
              <a:chExt cx="3571200" cy="2347798"/>
            </a:xfrm>
          </p:grpSpPr>
          <p:cxnSp>
            <p:nvCxnSpPr>
              <p:cNvPr id="85" name="Conector reto 84"/>
              <p:cNvCxnSpPr/>
              <p:nvPr/>
            </p:nvCxnSpPr>
            <p:spPr>
              <a:xfrm rot="16200000">
                <a:off x="7020272" y="2714450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 rot="16200000">
                <a:off x="7020272" y="3007925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 rot="16200000">
                <a:off x="7020272" y="3301400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 rot="16200000">
                <a:off x="7020272" y="3594875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 rot="16200000">
                <a:off x="7020272" y="3888350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 rot="16200000">
                <a:off x="7020272" y="4181825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 rot="16200000">
                <a:off x="7020272" y="4475300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 rot="16200000">
                <a:off x="7020272" y="2420975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/>
              <p:cNvCxnSpPr/>
              <p:nvPr/>
            </p:nvCxnSpPr>
            <p:spPr>
              <a:xfrm rot="16200000">
                <a:off x="7020272" y="4768773"/>
                <a:ext cx="0" cy="35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o 96"/>
            <p:cNvGrpSpPr/>
            <p:nvPr/>
          </p:nvGrpSpPr>
          <p:grpSpPr>
            <a:xfrm>
              <a:off x="5206120" y="4217180"/>
              <a:ext cx="3556296" cy="2358000"/>
              <a:chOff x="5206120" y="4217180"/>
              <a:chExt cx="3556296" cy="2358000"/>
            </a:xfrm>
          </p:grpSpPr>
          <p:cxnSp>
            <p:nvCxnSpPr>
              <p:cNvPr id="71" name="Conector reto 70"/>
              <p:cNvCxnSpPr/>
              <p:nvPr/>
            </p:nvCxnSpPr>
            <p:spPr>
              <a:xfrm>
                <a:off x="5479681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/>
              <p:cNvCxnSpPr/>
              <p:nvPr/>
            </p:nvCxnSpPr>
            <p:spPr>
              <a:xfrm>
                <a:off x="5753242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/>
              <p:cNvCxnSpPr/>
              <p:nvPr/>
            </p:nvCxnSpPr>
            <p:spPr>
              <a:xfrm>
                <a:off x="6026803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/>
              <p:cNvCxnSpPr/>
              <p:nvPr/>
            </p:nvCxnSpPr>
            <p:spPr>
              <a:xfrm>
                <a:off x="6300364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/>
              <p:cNvCxnSpPr/>
              <p:nvPr/>
            </p:nvCxnSpPr>
            <p:spPr>
              <a:xfrm>
                <a:off x="6573925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6847486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7121047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7394608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7668169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7941730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8215291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8488852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/>
              <p:cNvCxnSpPr/>
              <p:nvPr/>
            </p:nvCxnSpPr>
            <p:spPr>
              <a:xfrm>
                <a:off x="8762416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/>
              <p:cNvCxnSpPr/>
              <p:nvPr/>
            </p:nvCxnSpPr>
            <p:spPr>
              <a:xfrm>
                <a:off x="5206120" y="4217180"/>
                <a:ext cx="0" cy="2358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0" name="CaixaDeTexto 179"/>
          <p:cNvSpPr txBox="1"/>
          <p:nvPr/>
        </p:nvSpPr>
        <p:spPr>
          <a:xfrm>
            <a:off x="2065672" y="1516144"/>
            <a:ext cx="2428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</a:t>
            </a:r>
            <a:r>
              <a:rPr lang="pt-BR" i="1" dirty="0" smtClean="0"/>
              <a:t>função</a:t>
            </a:r>
            <a:r>
              <a:rPr lang="pt-BR" dirty="0" smtClean="0"/>
              <a:t>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mtClean="0"/>
              <a:t> do</a:t>
            </a:r>
          </a:p>
          <a:p>
            <a:pPr algn="ctr"/>
            <a:r>
              <a:rPr lang="pt-BR" i="1" smtClean="0"/>
              <a:t>problema </a:t>
            </a:r>
            <a:r>
              <a:rPr lang="pt-BR" i="1" dirty="0" smtClean="0"/>
              <a:t>direto</a:t>
            </a:r>
            <a:r>
              <a:rPr lang="pt-BR" dirty="0" smtClean="0"/>
              <a:t> calcula</a:t>
            </a:r>
            <a:r>
              <a:rPr lang="pt-BR" smtClean="0"/>
              <a:t>, dada a densidade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mtClean="0"/>
              <a:t> em cada segmento retangular, a </a:t>
            </a:r>
            <a:r>
              <a:rPr lang="pt-BR" smtClean="0">
                <a:solidFill>
                  <a:srgbClr val="0000FF"/>
                </a:solidFill>
              </a:rPr>
              <a:t>anomalia de gravidade</a:t>
            </a:r>
          </a:p>
          <a:p>
            <a:pPr algn="ctr"/>
            <a:r>
              <a:rPr lang="pt-BR" smtClean="0">
                <a:solidFill>
                  <a:srgbClr val="0000FF"/>
                </a:solidFill>
              </a:rPr>
              <a:t>predita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26" name="CaixaDeTexto 225"/>
          <p:cNvSpPr txBox="1"/>
          <p:nvPr/>
        </p:nvSpPr>
        <p:spPr>
          <a:xfrm>
            <a:off x="1979712" y="507207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00FF"/>
                </a:solidFill>
              </a:rPr>
              <a:t>d</a:t>
            </a:r>
            <a:r>
              <a:rPr lang="pt-BR" sz="2800" smtClean="0"/>
              <a:t> </a:t>
            </a:r>
            <a:r>
              <a:rPr lang="pt-BR" sz="2800" dirty="0" smtClean="0"/>
              <a:t>=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800" smtClean="0"/>
              <a:t> (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/>
              <a:t>,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smtClean="0"/>
              <a:t>, ...,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z="2800" smtClean="0"/>
              <a:t>)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Gravimetria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Texto explicativo em elipse 23"/>
          <p:cNvSpPr/>
          <p:nvPr/>
        </p:nvSpPr>
        <p:spPr>
          <a:xfrm>
            <a:off x="1979712" y="1214422"/>
            <a:ext cx="2880000" cy="3852000"/>
          </a:xfrm>
          <a:prstGeom prst="wedgeEllipseCallout">
            <a:avLst>
              <a:gd name="adj1" fmla="val -60095"/>
              <a:gd name="adj2" fmla="val 265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5990252" y="4642261"/>
            <a:ext cx="2182148" cy="1737289"/>
          </a:xfrm>
          <a:custGeom>
            <a:avLst/>
            <a:gdLst>
              <a:gd name="connsiteX0" fmla="*/ 600090 w 2182148"/>
              <a:gd name="connsiteY0" fmla="*/ 220025 h 1737289"/>
              <a:gd name="connsiteX1" fmla="*/ 600090 w 2182148"/>
              <a:gd name="connsiteY1" fmla="*/ 220025 h 1737289"/>
              <a:gd name="connsiteX2" fmla="*/ 730719 w 2182148"/>
              <a:gd name="connsiteY2" fmla="*/ 190996 h 1737289"/>
              <a:gd name="connsiteX3" fmla="*/ 904890 w 2182148"/>
              <a:gd name="connsiteY3" fmla="*/ 220025 h 1737289"/>
              <a:gd name="connsiteX4" fmla="*/ 1021005 w 2182148"/>
              <a:gd name="connsiteY4" fmla="*/ 205510 h 1737289"/>
              <a:gd name="connsiteX5" fmla="*/ 1064548 w 2182148"/>
              <a:gd name="connsiteY5" fmla="*/ 190996 h 1737289"/>
              <a:gd name="connsiteX6" fmla="*/ 1122605 w 2182148"/>
              <a:gd name="connsiteY6" fmla="*/ 176482 h 1737289"/>
              <a:gd name="connsiteX7" fmla="*/ 1180662 w 2182148"/>
              <a:gd name="connsiteY7" fmla="*/ 132939 h 1737289"/>
              <a:gd name="connsiteX8" fmla="*/ 1325805 w 2182148"/>
              <a:gd name="connsiteY8" fmla="*/ 74882 h 1737289"/>
              <a:gd name="connsiteX9" fmla="*/ 1427405 w 2182148"/>
              <a:gd name="connsiteY9" fmla="*/ 45853 h 1737289"/>
              <a:gd name="connsiteX10" fmla="*/ 1529005 w 2182148"/>
              <a:gd name="connsiteY10" fmla="*/ 16825 h 1737289"/>
              <a:gd name="connsiteX11" fmla="*/ 1833805 w 2182148"/>
              <a:gd name="connsiteY11" fmla="*/ 2310 h 1737289"/>
              <a:gd name="connsiteX12" fmla="*/ 2066033 w 2182148"/>
              <a:gd name="connsiteY12" fmla="*/ 16825 h 1737289"/>
              <a:gd name="connsiteX13" fmla="*/ 2095062 w 2182148"/>
              <a:gd name="connsiteY13" fmla="*/ 60368 h 1737289"/>
              <a:gd name="connsiteX14" fmla="*/ 2124090 w 2182148"/>
              <a:gd name="connsiteY14" fmla="*/ 147453 h 1737289"/>
              <a:gd name="connsiteX15" fmla="*/ 2153119 w 2182148"/>
              <a:gd name="connsiteY15" fmla="*/ 234539 h 1737289"/>
              <a:gd name="connsiteX16" fmla="*/ 2167633 w 2182148"/>
              <a:gd name="connsiteY16" fmla="*/ 278082 h 1737289"/>
              <a:gd name="connsiteX17" fmla="*/ 2182148 w 2182148"/>
              <a:gd name="connsiteY17" fmla="*/ 321625 h 1737289"/>
              <a:gd name="connsiteX18" fmla="*/ 2167633 w 2182148"/>
              <a:gd name="connsiteY18" fmla="*/ 698996 h 1737289"/>
              <a:gd name="connsiteX19" fmla="*/ 2138605 w 2182148"/>
              <a:gd name="connsiteY19" fmla="*/ 771568 h 1737289"/>
              <a:gd name="connsiteX20" fmla="*/ 2124090 w 2182148"/>
              <a:gd name="connsiteY20" fmla="*/ 829625 h 1737289"/>
              <a:gd name="connsiteX21" fmla="*/ 2066033 w 2182148"/>
              <a:gd name="connsiteY21" fmla="*/ 960253 h 1737289"/>
              <a:gd name="connsiteX22" fmla="*/ 1920890 w 2182148"/>
              <a:gd name="connsiteY22" fmla="*/ 1047339 h 1737289"/>
              <a:gd name="connsiteX23" fmla="*/ 1761233 w 2182148"/>
              <a:gd name="connsiteY23" fmla="*/ 1076368 h 1737289"/>
              <a:gd name="connsiteX24" fmla="*/ 1717690 w 2182148"/>
              <a:gd name="connsiteY24" fmla="*/ 1105396 h 1737289"/>
              <a:gd name="connsiteX25" fmla="*/ 1645119 w 2182148"/>
              <a:gd name="connsiteY25" fmla="*/ 1192482 h 1737289"/>
              <a:gd name="connsiteX26" fmla="*/ 1587062 w 2182148"/>
              <a:gd name="connsiteY26" fmla="*/ 1279568 h 1737289"/>
              <a:gd name="connsiteX27" fmla="*/ 1529005 w 2182148"/>
              <a:gd name="connsiteY27" fmla="*/ 1294082 h 1737289"/>
              <a:gd name="connsiteX28" fmla="*/ 1427405 w 2182148"/>
              <a:gd name="connsiteY28" fmla="*/ 1323110 h 1737289"/>
              <a:gd name="connsiteX29" fmla="*/ 1267748 w 2182148"/>
              <a:gd name="connsiteY29" fmla="*/ 1337625 h 1737289"/>
              <a:gd name="connsiteX30" fmla="*/ 1224205 w 2182148"/>
              <a:gd name="connsiteY30" fmla="*/ 1381168 h 1737289"/>
              <a:gd name="connsiteX31" fmla="*/ 1166148 w 2182148"/>
              <a:gd name="connsiteY31" fmla="*/ 1468253 h 1737289"/>
              <a:gd name="connsiteX32" fmla="*/ 1122605 w 2182148"/>
              <a:gd name="connsiteY32" fmla="*/ 1526310 h 1737289"/>
              <a:gd name="connsiteX33" fmla="*/ 1021005 w 2182148"/>
              <a:gd name="connsiteY33" fmla="*/ 1642425 h 1737289"/>
              <a:gd name="connsiteX34" fmla="*/ 817805 w 2182148"/>
              <a:gd name="connsiteY34" fmla="*/ 1671453 h 1737289"/>
              <a:gd name="connsiteX35" fmla="*/ 759748 w 2182148"/>
              <a:gd name="connsiteY35" fmla="*/ 1714996 h 1737289"/>
              <a:gd name="connsiteX36" fmla="*/ 483976 w 2182148"/>
              <a:gd name="connsiteY36" fmla="*/ 1671453 h 1737289"/>
              <a:gd name="connsiteX37" fmla="*/ 440433 w 2182148"/>
              <a:gd name="connsiteY37" fmla="*/ 1627910 h 1737289"/>
              <a:gd name="connsiteX38" fmla="*/ 396890 w 2182148"/>
              <a:gd name="connsiteY38" fmla="*/ 1526310 h 1737289"/>
              <a:gd name="connsiteX39" fmla="*/ 382376 w 2182148"/>
              <a:gd name="connsiteY39" fmla="*/ 1482768 h 1737289"/>
              <a:gd name="connsiteX40" fmla="*/ 353348 w 2182148"/>
              <a:gd name="connsiteY40" fmla="*/ 1192482 h 1737289"/>
              <a:gd name="connsiteX41" fmla="*/ 324319 w 2182148"/>
              <a:gd name="connsiteY41" fmla="*/ 1105396 h 1737289"/>
              <a:gd name="connsiteX42" fmla="*/ 280776 w 2182148"/>
              <a:gd name="connsiteY42" fmla="*/ 1003796 h 1737289"/>
              <a:gd name="connsiteX43" fmla="*/ 251748 w 2182148"/>
              <a:gd name="connsiteY43" fmla="*/ 960253 h 1737289"/>
              <a:gd name="connsiteX44" fmla="*/ 237233 w 2182148"/>
              <a:gd name="connsiteY44" fmla="*/ 916710 h 1737289"/>
              <a:gd name="connsiteX45" fmla="*/ 208205 w 2182148"/>
              <a:gd name="connsiteY45" fmla="*/ 844139 h 1737289"/>
              <a:gd name="connsiteX46" fmla="*/ 193690 w 2182148"/>
              <a:gd name="connsiteY46" fmla="*/ 800596 h 1737289"/>
              <a:gd name="connsiteX47" fmla="*/ 164662 w 2182148"/>
              <a:gd name="connsiteY47" fmla="*/ 742539 h 1737289"/>
              <a:gd name="connsiteX48" fmla="*/ 135633 w 2182148"/>
              <a:gd name="connsiteY48" fmla="*/ 655453 h 1737289"/>
              <a:gd name="connsiteX49" fmla="*/ 48548 w 2182148"/>
              <a:gd name="connsiteY49" fmla="*/ 510310 h 1737289"/>
              <a:gd name="connsiteX50" fmla="*/ 19519 w 2182148"/>
              <a:gd name="connsiteY50" fmla="*/ 423225 h 1737289"/>
              <a:gd name="connsiteX51" fmla="*/ 5005 w 2182148"/>
              <a:gd name="connsiteY51" fmla="*/ 379682 h 1737289"/>
              <a:gd name="connsiteX52" fmla="*/ 63062 w 2182148"/>
              <a:gd name="connsiteY52" fmla="*/ 234539 h 1737289"/>
              <a:gd name="connsiteX53" fmla="*/ 193690 w 2182148"/>
              <a:gd name="connsiteY53" fmla="*/ 190996 h 1737289"/>
              <a:gd name="connsiteX54" fmla="*/ 237233 w 2182148"/>
              <a:gd name="connsiteY54" fmla="*/ 176482 h 1737289"/>
              <a:gd name="connsiteX55" fmla="*/ 556548 w 2182148"/>
              <a:gd name="connsiteY55" fmla="*/ 190996 h 1737289"/>
              <a:gd name="connsiteX56" fmla="*/ 600090 w 2182148"/>
              <a:gd name="connsiteY56" fmla="*/ 220025 h 173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82148" h="1737289">
                <a:moveTo>
                  <a:pt x="600090" y="220025"/>
                </a:moveTo>
                <a:lnTo>
                  <a:pt x="600090" y="220025"/>
                </a:lnTo>
                <a:cubicBezTo>
                  <a:pt x="643633" y="210349"/>
                  <a:pt x="686182" y="193470"/>
                  <a:pt x="730719" y="190996"/>
                </a:cubicBezTo>
                <a:cubicBezTo>
                  <a:pt x="814057" y="186366"/>
                  <a:pt x="841610" y="198930"/>
                  <a:pt x="904890" y="220025"/>
                </a:cubicBezTo>
                <a:cubicBezTo>
                  <a:pt x="943595" y="215187"/>
                  <a:pt x="982628" y="212488"/>
                  <a:pt x="1021005" y="205510"/>
                </a:cubicBezTo>
                <a:cubicBezTo>
                  <a:pt x="1036058" y="202773"/>
                  <a:pt x="1049837" y="195199"/>
                  <a:pt x="1064548" y="190996"/>
                </a:cubicBezTo>
                <a:cubicBezTo>
                  <a:pt x="1083728" y="185516"/>
                  <a:pt x="1103253" y="181320"/>
                  <a:pt x="1122605" y="176482"/>
                </a:cubicBezTo>
                <a:cubicBezTo>
                  <a:pt x="1141957" y="161968"/>
                  <a:pt x="1160149" y="145760"/>
                  <a:pt x="1180662" y="132939"/>
                </a:cubicBezTo>
                <a:cubicBezTo>
                  <a:pt x="1229479" y="102428"/>
                  <a:pt x="1269965" y="93495"/>
                  <a:pt x="1325805" y="74882"/>
                </a:cubicBezTo>
                <a:cubicBezTo>
                  <a:pt x="1430206" y="40082"/>
                  <a:pt x="1299830" y="82303"/>
                  <a:pt x="1427405" y="45853"/>
                </a:cubicBezTo>
                <a:cubicBezTo>
                  <a:pt x="1458126" y="37075"/>
                  <a:pt x="1497497" y="19346"/>
                  <a:pt x="1529005" y="16825"/>
                </a:cubicBezTo>
                <a:cubicBezTo>
                  <a:pt x="1630396" y="8714"/>
                  <a:pt x="1732205" y="7148"/>
                  <a:pt x="1833805" y="2310"/>
                </a:cubicBezTo>
                <a:cubicBezTo>
                  <a:pt x="1911214" y="7148"/>
                  <a:pt x="1990320" y="0"/>
                  <a:pt x="2066033" y="16825"/>
                </a:cubicBezTo>
                <a:cubicBezTo>
                  <a:pt x="2083062" y="20609"/>
                  <a:pt x="2087977" y="44427"/>
                  <a:pt x="2095062" y="60368"/>
                </a:cubicBezTo>
                <a:cubicBezTo>
                  <a:pt x="2107489" y="88329"/>
                  <a:pt x="2114414" y="118425"/>
                  <a:pt x="2124090" y="147453"/>
                </a:cubicBezTo>
                <a:lnTo>
                  <a:pt x="2153119" y="234539"/>
                </a:lnTo>
                <a:lnTo>
                  <a:pt x="2167633" y="278082"/>
                </a:lnTo>
                <a:lnTo>
                  <a:pt x="2182148" y="321625"/>
                </a:lnTo>
                <a:cubicBezTo>
                  <a:pt x="2177310" y="447415"/>
                  <a:pt x="2179759" y="573698"/>
                  <a:pt x="2167633" y="698996"/>
                </a:cubicBezTo>
                <a:cubicBezTo>
                  <a:pt x="2165123" y="724929"/>
                  <a:pt x="2146844" y="746851"/>
                  <a:pt x="2138605" y="771568"/>
                </a:cubicBezTo>
                <a:cubicBezTo>
                  <a:pt x="2132297" y="790492"/>
                  <a:pt x="2129822" y="810518"/>
                  <a:pt x="2124090" y="829625"/>
                </a:cubicBezTo>
                <a:cubicBezTo>
                  <a:pt x="2114743" y="860780"/>
                  <a:pt x="2097670" y="932571"/>
                  <a:pt x="2066033" y="960253"/>
                </a:cubicBezTo>
                <a:cubicBezTo>
                  <a:pt x="2033014" y="989145"/>
                  <a:pt x="1965457" y="1028239"/>
                  <a:pt x="1920890" y="1047339"/>
                </a:cubicBezTo>
                <a:cubicBezTo>
                  <a:pt x="1865614" y="1071029"/>
                  <a:pt x="1828101" y="1068009"/>
                  <a:pt x="1761233" y="1076368"/>
                </a:cubicBezTo>
                <a:cubicBezTo>
                  <a:pt x="1746719" y="1086044"/>
                  <a:pt x="1728857" y="1091995"/>
                  <a:pt x="1717690" y="1105396"/>
                </a:cubicBezTo>
                <a:cubicBezTo>
                  <a:pt x="1625614" y="1215888"/>
                  <a:pt x="1751207" y="1121756"/>
                  <a:pt x="1645119" y="1192482"/>
                </a:cubicBezTo>
                <a:cubicBezTo>
                  <a:pt x="1631264" y="1234047"/>
                  <a:pt x="1631830" y="1253986"/>
                  <a:pt x="1587062" y="1279568"/>
                </a:cubicBezTo>
                <a:cubicBezTo>
                  <a:pt x="1569742" y="1289465"/>
                  <a:pt x="1548185" y="1288602"/>
                  <a:pt x="1529005" y="1294082"/>
                </a:cubicBezTo>
                <a:cubicBezTo>
                  <a:pt x="1489824" y="1305276"/>
                  <a:pt x="1469943" y="1317438"/>
                  <a:pt x="1427405" y="1323110"/>
                </a:cubicBezTo>
                <a:cubicBezTo>
                  <a:pt x="1374435" y="1330173"/>
                  <a:pt x="1320967" y="1332787"/>
                  <a:pt x="1267748" y="1337625"/>
                </a:cubicBezTo>
                <a:cubicBezTo>
                  <a:pt x="1253234" y="1352139"/>
                  <a:pt x="1236807" y="1364965"/>
                  <a:pt x="1224205" y="1381168"/>
                </a:cubicBezTo>
                <a:cubicBezTo>
                  <a:pt x="1202786" y="1408707"/>
                  <a:pt x="1187081" y="1440343"/>
                  <a:pt x="1166148" y="1468253"/>
                </a:cubicBezTo>
                <a:cubicBezTo>
                  <a:pt x="1151634" y="1487605"/>
                  <a:pt x="1136477" y="1506492"/>
                  <a:pt x="1122605" y="1526310"/>
                </a:cubicBezTo>
                <a:cubicBezTo>
                  <a:pt x="1075713" y="1593298"/>
                  <a:pt x="1083156" y="1611350"/>
                  <a:pt x="1021005" y="1642425"/>
                </a:cubicBezTo>
                <a:cubicBezTo>
                  <a:pt x="965161" y="1670347"/>
                  <a:pt x="858590" y="1667745"/>
                  <a:pt x="817805" y="1671453"/>
                </a:cubicBezTo>
                <a:cubicBezTo>
                  <a:pt x="798453" y="1685967"/>
                  <a:pt x="783818" y="1712589"/>
                  <a:pt x="759748" y="1714996"/>
                </a:cubicBezTo>
                <a:cubicBezTo>
                  <a:pt x="639380" y="1727033"/>
                  <a:pt x="562979" y="1737289"/>
                  <a:pt x="483976" y="1671453"/>
                </a:cubicBezTo>
                <a:cubicBezTo>
                  <a:pt x="468207" y="1658312"/>
                  <a:pt x="454947" y="1642424"/>
                  <a:pt x="440433" y="1627910"/>
                </a:cubicBezTo>
                <a:cubicBezTo>
                  <a:pt x="406395" y="1525797"/>
                  <a:pt x="450696" y="1651857"/>
                  <a:pt x="396890" y="1526310"/>
                </a:cubicBezTo>
                <a:cubicBezTo>
                  <a:pt x="390863" y="1512248"/>
                  <a:pt x="387214" y="1497282"/>
                  <a:pt x="382376" y="1482768"/>
                </a:cubicBezTo>
                <a:cubicBezTo>
                  <a:pt x="377616" y="1416122"/>
                  <a:pt x="373890" y="1274649"/>
                  <a:pt x="353348" y="1192482"/>
                </a:cubicBezTo>
                <a:cubicBezTo>
                  <a:pt x="345927" y="1162797"/>
                  <a:pt x="333995" y="1134425"/>
                  <a:pt x="324319" y="1105396"/>
                </a:cubicBezTo>
                <a:cubicBezTo>
                  <a:pt x="308034" y="1056541"/>
                  <a:pt x="309476" y="1054021"/>
                  <a:pt x="280776" y="1003796"/>
                </a:cubicBezTo>
                <a:cubicBezTo>
                  <a:pt x="272121" y="988650"/>
                  <a:pt x="259549" y="975855"/>
                  <a:pt x="251748" y="960253"/>
                </a:cubicBezTo>
                <a:cubicBezTo>
                  <a:pt x="244906" y="946569"/>
                  <a:pt x="242605" y="931035"/>
                  <a:pt x="237233" y="916710"/>
                </a:cubicBezTo>
                <a:cubicBezTo>
                  <a:pt x="228085" y="892315"/>
                  <a:pt x="217353" y="868534"/>
                  <a:pt x="208205" y="844139"/>
                </a:cubicBezTo>
                <a:cubicBezTo>
                  <a:pt x="202833" y="829814"/>
                  <a:pt x="199717" y="814658"/>
                  <a:pt x="193690" y="800596"/>
                </a:cubicBezTo>
                <a:cubicBezTo>
                  <a:pt x="185167" y="780709"/>
                  <a:pt x="172698" y="762628"/>
                  <a:pt x="164662" y="742539"/>
                </a:cubicBezTo>
                <a:cubicBezTo>
                  <a:pt x="153298" y="714129"/>
                  <a:pt x="152606" y="680913"/>
                  <a:pt x="135633" y="655453"/>
                </a:cubicBezTo>
                <a:cubicBezTo>
                  <a:pt x="101550" y="604329"/>
                  <a:pt x="70866" y="566105"/>
                  <a:pt x="48548" y="510310"/>
                </a:cubicBezTo>
                <a:cubicBezTo>
                  <a:pt x="37184" y="481900"/>
                  <a:pt x="29195" y="452253"/>
                  <a:pt x="19519" y="423225"/>
                </a:cubicBezTo>
                <a:lnTo>
                  <a:pt x="5005" y="379682"/>
                </a:lnTo>
                <a:cubicBezTo>
                  <a:pt x="14637" y="312260"/>
                  <a:pt x="0" y="269574"/>
                  <a:pt x="63062" y="234539"/>
                </a:cubicBezTo>
                <a:cubicBezTo>
                  <a:pt x="63063" y="234538"/>
                  <a:pt x="171918" y="198253"/>
                  <a:pt x="193690" y="190996"/>
                </a:cubicBezTo>
                <a:lnTo>
                  <a:pt x="237233" y="176482"/>
                </a:lnTo>
                <a:cubicBezTo>
                  <a:pt x="343671" y="181320"/>
                  <a:pt x="450339" y="182499"/>
                  <a:pt x="556548" y="190996"/>
                </a:cubicBezTo>
                <a:cubicBezTo>
                  <a:pt x="571798" y="192216"/>
                  <a:pt x="592833" y="215187"/>
                  <a:pt x="600090" y="220025"/>
                </a:cubicBez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/>
          <p:cNvCxnSpPr/>
          <p:nvPr/>
        </p:nvCxnSpPr>
        <p:spPr>
          <a:xfrm flipV="1">
            <a:off x="5220072" y="1844824"/>
            <a:ext cx="0" cy="187220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5220072" y="3717032"/>
            <a:ext cx="35283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37"/>
          <p:cNvGrpSpPr/>
          <p:nvPr/>
        </p:nvGrpSpPr>
        <p:grpSpPr>
          <a:xfrm flipV="1">
            <a:off x="5364088" y="2240880"/>
            <a:ext cx="3024336" cy="1260128"/>
            <a:chOff x="5364088" y="2240880"/>
            <a:chExt cx="3024336" cy="1260128"/>
          </a:xfrm>
        </p:grpSpPr>
        <p:sp>
          <p:nvSpPr>
            <p:cNvPr id="58" name="Elipse 57"/>
            <p:cNvSpPr/>
            <p:nvPr/>
          </p:nvSpPr>
          <p:spPr>
            <a:xfrm>
              <a:off x="5364088" y="227687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5688125" y="26009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12162" y="29609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336199" y="324899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660236" y="339300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6984273" y="33210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7308310" y="296096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7632347" y="256490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7956384" y="23128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8280424" y="22408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4211960" y="13216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Anomalia de gravidade</a:t>
            </a:r>
            <a:endParaRPr lang="pt-BR" sz="1400"/>
          </a:p>
        </p:txBody>
      </p:sp>
      <p:sp>
        <p:nvSpPr>
          <p:cNvPr id="69" name="CaixaDeTexto 68"/>
          <p:cNvSpPr txBox="1"/>
          <p:nvPr/>
        </p:nvSpPr>
        <p:spPr>
          <a:xfrm>
            <a:off x="8092008" y="3717032"/>
            <a:ext cx="101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posição</a:t>
            </a:r>
            <a:endParaRPr lang="pt-BR" sz="1400"/>
          </a:p>
        </p:txBody>
      </p:sp>
      <p:sp>
        <p:nvSpPr>
          <p:cNvPr id="98" name="Retângulo 97"/>
          <p:cNvSpPr/>
          <p:nvPr/>
        </p:nvSpPr>
        <p:spPr>
          <a:xfrm>
            <a:off x="5210545" y="5103508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5210545" y="539986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5210545" y="569621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/>
          <p:cNvSpPr/>
          <p:nvPr/>
        </p:nvSpPr>
        <p:spPr>
          <a:xfrm>
            <a:off x="5210545" y="599256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/>
          <p:cNvSpPr/>
          <p:nvPr/>
        </p:nvSpPr>
        <p:spPr>
          <a:xfrm>
            <a:off x="5210545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/>
          <p:cNvSpPr/>
          <p:nvPr/>
        </p:nvSpPr>
        <p:spPr>
          <a:xfrm>
            <a:off x="5210545" y="480715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5210545" y="451080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/>
          <p:cNvSpPr/>
          <p:nvPr/>
        </p:nvSpPr>
        <p:spPr>
          <a:xfrm>
            <a:off x="5210545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/>
          <p:cNvSpPr/>
          <p:nvPr/>
        </p:nvSpPr>
        <p:spPr>
          <a:xfrm>
            <a:off x="5486371" y="5103508"/>
            <a:ext cx="261287" cy="283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/>
          <p:cNvSpPr/>
          <p:nvPr/>
        </p:nvSpPr>
        <p:spPr>
          <a:xfrm>
            <a:off x="5486371" y="5399860"/>
            <a:ext cx="261287" cy="283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/>
          <p:cNvSpPr/>
          <p:nvPr/>
        </p:nvSpPr>
        <p:spPr>
          <a:xfrm>
            <a:off x="5486371" y="5696213"/>
            <a:ext cx="261287" cy="283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/>
          <p:cNvSpPr/>
          <p:nvPr/>
        </p:nvSpPr>
        <p:spPr>
          <a:xfrm>
            <a:off x="5486371" y="5992565"/>
            <a:ext cx="261287" cy="283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/>
          <p:cNvSpPr/>
          <p:nvPr/>
        </p:nvSpPr>
        <p:spPr>
          <a:xfrm>
            <a:off x="5486371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/>
          <p:cNvSpPr/>
          <p:nvPr/>
        </p:nvSpPr>
        <p:spPr>
          <a:xfrm>
            <a:off x="5486371" y="4807155"/>
            <a:ext cx="261287" cy="283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/>
          <p:cNvSpPr/>
          <p:nvPr/>
        </p:nvSpPr>
        <p:spPr>
          <a:xfrm>
            <a:off x="5486371" y="4510803"/>
            <a:ext cx="261287" cy="283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5486371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5762196" y="5103508"/>
            <a:ext cx="261287" cy="283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/>
          <p:cNvSpPr/>
          <p:nvPr/>
        </p:nvSpPr>
        <p:spPr>
          <a:xfrm>
            <a:off x="5762196" y="5399860"/>
            <a:ext cx="261287" cy="283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5762196" y="5696213"/>
            <a:ext cx="261287" cy="283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/>
          <p:cNvSpPr/>
          <p:nvPr/>
        </p:nvSpPr>
        <p:spPr>
          <a:xfrm>
            <a:off x="5762196" y="5992565"/>
            <a:ext cx="261287" cy="283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/>
          <p:cNvSpPr/>
          <p:nvPr/>
        </p:nvSpPr>
        <p:spPr>
          <a:xfrm>
            <a:off x="5762196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>
            <a:off x="5762196" y="4807155"/>
            <a:ext cx="261287" cy="283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>
            <a:off x="5762196" y="4510803"/>
            <a:ext cx="261287" cy="2835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>
            <a:off x="5762196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6038022" y="5103508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/>
          <p:cNvSpPr/>
          <p:nvPr/>
        </p:nvSpPr>
        <p:spPr>
          <a:xfrm>
            <a:off x="6038022" y="5399860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/>
          <p:cNvSpPr/>
          <p:nvPr/>
        </p:nvSpPr>
        <p:spPr>
          <a:xfrm>
            <a:off x="6038022" y="569621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/>
          <p:cNvSpPr/>
          <p:nvPr/>
        </p:nvSpPr>
        <p:spPr>
          <a:xfrm>
            <a:off x="6038022" y="5992565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/>
          <p:cNvSpPr/>
          <p:nvPr/>
        </p:nvSpPr>
        <p:spPr>
          <a:xfrm>
            <a:off x="6038022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6038022" y="4807155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6038022" y="4510803"/>
            <a:ext cx="261287" cy="2835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/>
          <p:cNvSpPr/>
          <p:nvPr/>
        </p:nvSpPr>
        <p:spPr>
          <a:xfrm>
            <a:off x="6038022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6313848" y="5103508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/>
          <p:cNvSpPr/>
          <p:nvPr/>
        </p:nvSpPr>
        <p:spPr>
          <a:xfrm>
            <a:off x="6313848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/>
          <p:cNvSpPr/>
          <p:nvPr/>
        </p:nvSpPr>
        <p:spPr>
          <a:xfrm>
            <a:off x="6313848" y="5696213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/>
          <p:cNvSpPr/>
          <p:nvPr/>
        </p:nvSpPr>
        <p:spPr>
          <a:xfrm>
            <a:off x="6313848" y="5992565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/>
          <p:cNvSpPr/>
          <p:nvPr/>
        </p:nvSpPr>
        <p:spPr>
          <a:xfrm>
            <a:off x="6313848" y="6288917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/>
          <p:cNvSpPr/>
          <p:nvPr/>
        </p:nvSpPr>
        <p:spPr>
          <a:xfrm>
            <a:off x="6313848" y="4807155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/>
          <p:cNvSpPr/>
          <p:nvPr/>
        </p:nvSpPr>
        <p:spPr>
          <a:xfrm>
            <a:off x="6313848" y="451080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/>
          <p:cNvSpPr/>
          <p:nvPr/>
        </p:nvSpPr>
        <p:spPr>
          <a:xfrm>
            <a:off x="6313848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6589673" y="5103508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/>
          <p:cNvSpPr/>
          <p:nvPr/>
        </p:nvSpPr>
        <p:spPr>
          <a:xfrm>
            <a:off x="6589673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Retângulo 146"/>
          <p:cNvSpPr/>
          <p:nvPr/>
        </p:nvSpPr>
        <p:spPr>
          <a:xfrm>
            <a:off x="6589673" y="5696213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/>
          <p:cNvSpPr/>
          <p:nvPr/>
        </p:nvSpPr>
        <p:spPr>
          <a:xfrm>
            <a:off x="6589673" y="5992565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/>
          <p:cNvSpPr/>
          <p:nvPr/>
        </p:nvSpPr>
        <p:spPr>
          <a:xfrm>
            <a:off x="6589673" y="6288917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6589673" y="4807155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6589673" y="451080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6589673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6865499" y="5103508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6865499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6865499" y="5696213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6865499" y="5992565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etângulo 157"/>
          <p:cNvSpPr/>
          <p:nvPr/>
        </p:nvSpPr>
        <p:spPr>
          <a:xfrm>
            <a:off x="6865499" y="6288917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158"/>
          <p:cNvSpPr/>
          <p:nvPr/>
        </p:nvSpPr>
        <p:spPr>
          <a:xfrm>
            <a:off x="6865499" y="4807155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159"/>
          <p:cNvSpPr/>
          <p:nvPr/>
        </p:nvSpPr>
        <p:spPr>
          <a:xfrm>
            <a:off x="6865499" y="451080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/>
          <p:cNvSpPr/>
          <p:nvPr/>
        </p:nvSpPr>
        <p:spPr>
          <a:xfrm>
            <a:off x="6865499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 162"/>
          <p:cNvSpPr/>
          <p:nvPr/>
        </p:nvSpPr>
        <p:spPr>
          <a:xfrm>
            <a:off x="7141325" y="5103508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 163"/>
          <p:cNvSpPr/>
          <p:nvPr/>
        </p:nvSpPr>
        <p:spPr>
          <a:xfrm>
            <a:off x="7141325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/>
          <p:cNvSpPr/>
          <p:nvPr/>
        </p:nvSpPr>
        <p:spPr>
          <a:xfrm>
            <a:off x="7141325" y="5696213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165"/>
          <p:cNvSpPr/>
          <p:nvPr/>
        </p:nvSpPr>
        <p:spPr>
          <a:xfrm>
            <a:off x="7141325" y="5992565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/>
          <p:cNvSpPr/>
          <p:nvPr/>
        </p:nvSpPr>
        <p:spPr>
          <a:xfrm>
            <a:off x="7141325" y="6288917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 167"/>
          <p:cNvSpPr/>
          <p:nvPr/>
        </p:nvSpPr>
        <p:spPr>
          <a:xfrm>
            <a:off x="7141325" y="4807155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tângulo 168"/>
          <p:cNvSpPr/>
          <p:nvPr/>
        </p:nvSpPr>
        <p:spPr>
          <a:xfrm>
            <a:off x="7141325" y="451080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tângulo 169"/>
          <p:cNvSpPr/>
          <p:nvPr/>
        </p:nvSpPr>
        <p:spPr>
          <a:xfrm>
            <a:off x="7141325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Retângulo 171"/>
          <p:cNvSpPr/>
          <p:nvPr/>
        </p:nvSpPr>
        <p:spPr>
          <a:xfrm>
            <a:off x="7402637" y="5103508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Retângulo 172"/>
          <p:cNvSpPr/>
          <p:nvPr/>
        </p:nvSpPr>
        <p:spPr>
          <a:xfrm>
            <a:off x="7402637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Retângulo 173"/>
          <p:cNvSpPr/>
          <p:nvPr/>
        </p:nvSpPr>
        <p:spPr>
          <a:xfrm>
            <a:off x="7402637" y="5696213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tângulo 174"/>
          <p:cNvSpPr/>
          <p:nvPr/>
        </p:nvSpPr>
        <p:spPr>
          <a:xfrm>
            <a:off x="7402637" y="5992565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tângulo 175"/>
          <p:cNvSpPr/>
          <p:nvPr/>
        </p:nvSpPr>
        <p:spPr>
          <a:xfrm>
            <a:off x="7402637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Retângulo 176"/>
          <p:cNvSpPr/>
          <p:nvPr/>
        </p:nvSpPr>
        <p:spPr>
          <a:xfrm>
            <a:off x="7402637" y="4807155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Retângulo 177"/>
          <p:cNvSpPr/>
          <p:nvPr/>
        </p:nvSpPr>
        <p:spPr>
          <a:xfrm>
            <a:off x="7402637" y="451080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 178"/>
          <p:cNvSpPr/>
          <p:nvPr/>
        </p:nvSpPr>
        <p:spPr>
          <a:xfrm>
            <a:off x="7402637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tângulo 180"/>
          <p:cNvSpPr/>
          <p:nvPr/>
        </p:nvSpPr>
        <p:spPr>
          <a:xfrm>
            <a:off x="7678462" y="5103508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tângulo 181"/>
          <p:cNvSpPr/>
          <p:nvPr/>
        </p:nvSpPr>
        <p:spPr>
          <a:xfrm>
            <a:off x="7678462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Retângulo 182"/>
          <p:cNvSpPr/>
          <p:nvPr/>
        </p:nvSpPr>
        <p:spPr>
          <a:xfrm>
            <a:off x="7678462" y="5696213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Retângulo 183"/>
          <p:cNvSpPr/>
          <p:nvPr/>
        </p:nvSpPr>
        <p:spPr>
          <a:xfrm>
            <a:off x="7678462" y="5992565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5" name="Retângulo 184"/>
          <p:cNvSpPr/>
          <p:nvPr/>
        </p:nvSpPr>
        <p:spPr>
          <a:xfrm>
            <a:off x="7678462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Retângulo 185"/>
          <p:cNvSpPr/>
          <p:nvPr/>
        </p:nvSpPr>
        <p:spPr>
          <a:xfrm>
            <a:off x="7678462" y="4807155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Retângulo 186"/>
          <p:cNvSpPr/>
          <p:nvPr/>
        </p:nvSpPr>
        <p:spPr>
          <a:xfrm>
            <a:off x="7678462" y="451080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Retângulo 187"/>
          <p:cNvSpPr/>
          <p:nvPr/>
        </p:nvSpPr>
        <p:spPr>
          <a:xfrm>
            <a:off x="7678462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Retângulo 189"/>
          <p:cNvSpPr/>
          <p:nvPr/>
        </p:nvSpPr>
        <p:spPr>
          <a:xfrm>
            <a:off x="7954288" y="5103508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Retângulo 190"/>
          <p:cNvSpPr/>
          <p:nvPr/>
        </p:nvSpPr>
        <p:spPr>
          <a:xfrm>
            <a:off x="7954288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Retângulo 191"/>
          <p:cNvSpPr/>
          <p:nvPr/>
        </p:nvSpPr>
        <p:spPr>
          <a:xfrm>
            <a:off x="7954288" y="5696213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Retângulo 192"/>
          <p:cNvSpPr/>
          <p:nvPr/>
        </p:nvSpPr>
        <p:spPr>
          <a:xfrm>
            <a:off x="7954288" y="5992565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Retângulo 193"/>
          <p:cNvSpPr/>
          <p:nvPr/>
        </p:nvSpPr>
        <p:spPr>
          <a:xfrm>
            <a:off x="7954288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Retângulo 194"/>
          <p:cNvSpPr/>
          <p:nvPr/>
        </p:nvSpPr>
        <p:spPr>
          <a:xfrm>
            <a:off x="7954288" y="4807155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Retângulo 195"/>
          <p:cNvSpPr/>
          <p:nvPr/>
        </p:nvSpPr>
        <p:spPr>
          <a:xfrm>
            <a:off x="7954288" y="451080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Retângulo 196"/>
          <p:cNvSpPr/>
          <p:nvPr/>
        </p:nvSpPr>
        <p:spPr>
          <a:xfrm>
            <a:off x="7954288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Retângulo 198"/>
          <p:cNvSpPr/>
          <p:nvPr/>
        </p:nvSpPr>
        <p:spPr>
          <a:xfrm>
            <a:off x="8230114" y="5103508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0" name="Retângulo 199"/>
          <p:cNvSpPr/>
          <p:nvPr/>
        </p:nvSpPr>
        <p:spPr>
          <a:xfrm>
            <a:off x="8230114" y="5399860"/>
            <a:ext cx="261287" cy="283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Retângulo 200"/>
          <p:cNvSpPr/>
          <p:nvPr/>
        </p:nvSpPr>
        <p:spPr>
          <a:xfrm>
            <a:off x="8230114" y="569621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/>
          <p:cNvSpPr/>
          <p:nvPr/>
        </p:nvSpPr>
        <p:spPr>
          <a:xfrm>
            <a:off x="8230114" y="5992565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3" name="Retângulo 202"/>
          <p:cNvSpPr/>
          <p:nvPr/>
        </p:nvSpPr>
        <p:spPr>
          <a:xfrm>
            <a:off x="8230114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Retângulo 203"/>
          <p:cNvSpPr/>
          <p:nvPr/>
        </p:nvSpPr>
        <p:spPr>
          <a:xfrm>
            <a:off x="8230114" y="4807155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Retângulo 204"/>
          <p:cNvSpPr/>
          <p:nvPr/>
        </p:nvSpPr>
        <p:spPr>
          <a:xfrm>
            <a:off x="8230114" y="451080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" name="Retângulo 205"/>
          <p:cNvSpPr/>
          <p:nvPr/>
        </p:nvSpPr>
        <p:spPr>
          <a:xfrm>
            <a:off x="8230114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Retângulo 207"/>
          <p:cNvSpPr/>
          <p:nvPr/>
        </p:nvSpPr>
        <p:spPr>
          <a:xfrm>
            <a:off x="8505944" y="5103508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Retângulo 208"/>
          <p:cNvSpPr/>
          <p:nvPr/>
        </p:nvSpPr>
        <p:spPr>
          <a:xfrm>
            <a:off x="8505944" y="539986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/>
          <p:cNvSpPr/>
          <p:nvPr/>
        </p:nvSpPr>
        <p:spPr>
          <a:xfrm>
            <a:off x="8505944" y="569621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Retângulo 210"/>
          <p:cNvSpPr/>
          <p:nvPr/>
        </p:nvSpPr>
        <p:spPr>
          <a:xfrm>
            <a:off x="8505944" y="599256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211"/>
          <p:cNvSpPr/>
          <p:nvPr/>
        </p:nvSpPr>
        <p:spPr>
          <a:xfrm>
            <a:off x="8505944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Retângulo 212"/>
          <p:cNvSpPr/>
          <p:nvPr/>
        </p:nvSpPr>
        <p:spPr>
          <a:xfrm>
            <a:off x="8505944" y="480715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Retângulo 213"/>
          <p:cNvSpPr/>
          <p:nvPr/>
        </p:nvSpPr>
        <p:spPr>
          <a:xfrm>
            <a:off x="8505944" y="451080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Retângulo 214"/>
          <p:cNvSpPr/>
          <p:nvPr/>
        </p:nvSpPr>
        <p:spPr>
          <a:xfrm>
            <a:off x="8505944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93"/>
          <p:cNvGrpSpPr/>
          <p:nvPr/>
        </p:nvGrpSpPr>
        <p:grpSpPr>
          <a:xfrm>
            <a:off x="5206120" y="4214232"/>
            <a:ext cx="3571200" cy="2347798"/>
            <a:chOff x="5234672" y="4206575"/>
            <a:chExt cx="3571200" cy="2347798"/>
          </a:xfrm>
        </p:grpSpPr>
        <p:cxnSp>
          <p:nvCxnSpPr>
            <p:cNvPr id="85" name="Conector reto 84"/>
            <p:cNvCxnSpPr/>
            <p:nvPr/>
          </p:nvCxnSpPr>
          <p:spPr>
            <a:xfrm rot="16200000">
              <a:off x="7020272" y="2714450"/>
              <a:ext cx="0" cy="357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7020272" y="3007925"/>
              <a:ext cx="0" cy="357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rot="16200000">
              <a:off x="7020272" y="3301400"/>
              <a:ext cx="0" cy="357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 rot="16200000">
              <a:off x="7020272" y="3594875"/>
              <a:ext cx="0" cy="357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7020272" y="3888350"/>
              <a:ext cx="0" cy="357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7020272" y="4181825"/>
              <a:ext cx="0" cy="357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 rot="16200000">
              <a:off x="7020272" y="4475300"/>
              <a:ext cx="0" cy="357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rot="16200000">
              <a:off x="7020272" y="2420975"/>
              <a:ext cx="0" cy="357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rot="16200000">
              <a:off x="7020272" y="4768773"/>
              <a:ext cx="0" cy="357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96"/>
          <p:cNvGrpSpPr/>
          <p:nvPr/>
        </p:nvGrpSpPr>
        <p:grpSpPr>
          <a:xfrm>
            <a:off x="5206596" y="4210324"/>
            <a:ext cx="3556296" cy="2358000"/>
            <a:chOff x="5206120" y="4217180"/>
            <a:chExt cx="3556296" cy="2358000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5479681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753242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6026803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6300364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6573925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6847486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7121047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>
              <a:off x="7394608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7668169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7941730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>
              <a:off x="8215291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8488852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>
              <a:off x="8762416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5206120" y="4217180"/>
              <a:ext cx="0" cy="235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37"/>
          <p:cNvGrpSpPr/>
          <p:nvPr/>
        </p:nvGrpSpPr>
        <p:grpSpPr>
          <a:xfrm flipV="1">
            <a:off x="5364088" y="2255394"/>
            <a:ext cx="3024336" cy="1281606"/>
            <a:chOff x="5364088" y="2060848"/>
            <a:chExt cx="3024336" cy="1281606"/>
          </a:xfrm>
          <a:noFill/>
        </p:grpSpPr>
        <p:sp>
          <p:nvSpPr>
            <p:cNvPr id="198" name="Elipse 197"/>
            <p:cNvSpPr/>
            <p:nvPr/>
          </p:nvSpPr>
          <p:spPr>
            <a:xfrm>
              <a:off x="5364088" y="2060848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5688125" y="2420888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Elipse 215"/>
            <p:cNvSpPr/>
            <p:nvPr/>
          </p:nvSpPr>
          <p:spPr>
            <a:xfrm>
              <a:off x="6012162" y="2780928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Elipse 216"/>
            <p:cNvSpPr/>
            <p:nvPr/>
          </p:nvSpPr>
          <p:spPr>
            <a:xfrm>
              <a:off x="6336199" y="3147932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Elipse 217"/>
            <p:cNvSpPr/>
            <p:nvPr/>
          </p:nvSpPr>
          <p:spPr>
            <a:xfrm>
              <a:off x="6660236" y="3234454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Elipse 220"/>
            <p:cNvSpPr/>
            <p:nvPr/>
          </p:nvSpPr>
          <p:spPr>
            <a:xfrm>
              <a:off x="6984273" y="3149056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Elipse 221"/>
            <p:cNvSpPr/>
            <p:nvPr/>
          </p:nvSpPr>
          <p:spPr>
            <a:xfrm>
              <a:off x="7308310" y="2851812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Elipse 222"/>
            <p:cNvSpPr/>
            <p:nvPr/>
          </p:nvSpPr>
          <p:spPr>
            <a:xfrm>
              <a:off x="7632347" y="2456318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/>
            <p:cNvSpPr/>
            <p:nvPr/>
          </p:nvSpPr>
          <p:spPr>
            <a:xfrm>
              <a:off x="7956384" y="2139258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/>
            <p:cNvSpPr/>
            <p:nvPr/>
          </p:nvSpPr>
          <p:spPr>
            <a:xfrm>
              <a:off x="8280424" y="2082326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6" name="CaixaDeTexto 225"/>
          <p:cNvSpPr txBox="1"/>
          <p:nvPr/>
        </p:nvSpPr>
        <p:spPr>
          <a:xfrm>
            <a:off x="1979712" y="507207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00FF"/>
                </a:solidFill>
              </a:rPr>
              <a:t>d</a:t>
            </a:r>
            <a:r>
              <a:rPr lang="pt-BR" sz="2800" smtClean="0"/>
              <a:t> </a:t>
            </a:r>
            <a:r>
              <a:rPr lang="pt-BR" sz="2800" dirty="0" smtClean="0"/>
              <a:t>=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800" smtClean="0"/>
              <a:t> (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/>
              <a:t>,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smtClean="0"/>
              <a:t>, ..., </a:t>
            </a:r>
            <a:r>
              <a:rPr lang="el-GR" sz="28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z="2800" smtClean="0"/>
              <a:t>)</a:t>
            </a:r>
            <a:endParaRPr lang="pt-BR" sz="2800" dirty="0"/>
          </a:p>
        </p:txBody>
      </p:sp>
      <p:sp>
        <p:nvSpPr>
          <p:cNvPr id="189" name="CaixaDeTexto 188"/>
          <p:cNvSpPr txBox="1"/>
          <p:nvPr/>
        </p:nvSpPr>
        <p:spPr>
          <a:xfrm>
            <a:off x="2224764" y="1384313"/>
            <a:ext cx="2428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Sendo assim, o </a:t>
            </a:r>
            <a:r>
              <a:rPr lang="pt-BR" i="1" dirty="0" smtClean="0"/>
              <a:t>problema inverso</a:t>
            </a:r>
            <a:r>
              <a:rPr lang="pt-BR" dirty="0" smtClean="0"/>
              <a:t> consiste em </a:t>
            </a:r>
            <a:r>
              <a:rPr lang="pt-BR" smtClean="0"/>
              <a:t>encontrar a densidade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 </a:t>
            </a:r>
            <a:r>
              <a:rPr lang="pt-BR" smtClean="0">
                <a:cs typeface="Times New Roman" pitchFamily="18" charset="0"/>
              </a:rPr>
              <a:t>em cada segmento retangular, de forma</a:t>
            </a:r>
            <a:r>
              <a:rPr lang="pt-BR" smtClean="0"/>
              <a:t> que os </a:t>
            </a:r>
            <a:r>
              <a:rPr lang="pt-BR" smtClean="0">
                <a:solidFill>
                  <a:srgbClr val="0000FF"/>
                </a:solidFill>
              </a:rPr>
              <a:t>dados preditos</a:t>
            </a:r>
            <a:r>
              <a:rPr lang="pt-BR" smtClean="0"/>
              <a:t> sejam os mais próximos possíveis aos </a:t>
            </a:r>
            <a:r>
              <a:rPr lang="pt-BR" smtClean="0">
                <a:solidFill>
                  <a:srgbClr val="FF0000"/>
                </a:solidFill>
              </a:rPr>
              <a:t>dados observados</a:t>
            </a:r>
            <a:endParaRPr lang="pt-BR" smtClean="0"/>
          </a:p>
          <a:p>
            <a:pPr algn="ctr"/>
            <a:r>
              <a:rPr lang="pt-BR" smtClean="0"/>
              <a:t>de acordo com</a:t>
            </a:r>
          </a:p>
          <a:p>
            <a:pPr algn="ctr"/>
            <a:r>
              <a:rPr lang="pt-BR" smtClean="0"/>
              <a:t>uma </a:t>
            </a:r>
            <a:r>
              <a:rPr lang="pt-BR" i="1" dirty="0" smtClean="0"/>
              <a:t>norma</a:t>
            </a:r>
            <a:r>
              <a:rPr lang="pt-BR" dirty="0" smtClean="0"/>
              <a:t> preestabelecida</a:t>
            </a:r>
            <a:endParaRPr lang="pt-BR" dirty="0"/>
          </a:p>
        </p:txBody>
      </p:sp>
      <p:sp>
        <p:nvSpPr>
          <p:cNvPr id="219" name="Forma livre 218"/>
          <p:cNvSpPr/>
          <p:nvPr/>
        </p:nvSpPr>
        <p:spPr>
          <a:xfrm>
            <a:off x="6142652" y="4794661"/>
            <a:ext cx="2182148" cy="1737289"/>
          </a:xfrm>
          <a:custGeom>
            <a:avLst/>
            <a:gdLst>
              <a:gd name="connsiteX0" fmla="*/ 600090 w 2182148"/>
              <a:gd name="connsiteY0" fmla="*/ 220025 h 1737289"/>
              <a:gd name="connsiteX1" fmla="*/ 600090 w 2182148"/>
              <a:gd name="connsiteY1" fmla="*/ 220025 h 1737289"/>
              <a:gd name="connsiteX2" fmla="*/ 730719 w 2182148"/>
              <a:gd name="connsiteY2" fmla="*/ 190996 h 1737289"/>
              <a:gd name="connsiteX3" fmla="*/ 904890 w 2182148"/>
              <a:gd name="connsiteY3" fmla="*/ 220025 h 1737289"/>
              <a:gd name="connsiteX4" fmla="*/ 1021005 w 2182148"/>
              <a:gd name="connsiteY4" fmla="*/ 205510 h 1737289"/>
              <a:gd name="connsiteX5" fmla="*/ 1064548 w 2182148"/>
              <a:gd name="connsiteY5" fmla="*/ 190996 h 1737289"/>
              <a:gd name="connsiteX6" fmla="*/ 1122605 w 2182148"/>
              <a:gd name="connsiteY6" fmla="*/ 176482 h 1737289"/>
              <a:gd name="connsiteX7" fmla="*/ 1180662 w 2182148"/>
              <a:gd name="connsiteY7" fmla="*/ 132939 h 1737289"/>
              <a:gd name="connsiteX8" fmla="*/ 1325805 w 2182148"/>
              <a:gd name="connsiteY8" fmla="*/ 74882 h 1737289"/>
              <a:gd name="connsiteX9" fmla="*/ 1427405 w 2182148"/>
              <a:gd name="connsiteY9" fmla="*/ 45853 h 1737289"/>
              <a:gd name="connsiteX10" fmla="*/ 1529005 w 2182148"/>
              <a:gd name="connsiteY10" fmla="*/ 16825 h 1737289"/>
              <a:gd name="connsiteX11" fmla="*/ 1833805 w 2182148"/>
              <a:gd name="connsiteY11" fmla="*/ 2310 h 1737289"/>
              <a:gd name="connsiteX12" fmla="*/ 2066033 w 2182148"/>
              <a:gd name="connsiteY12" fmla="*/ 16825 h 1737289"/>
              <a:gd name="connsiteX13" fmla="*/ 2095062 w 2182148"/>
              <a:gd name="connsiteY13" fmla="*/ 60368 h 1737289"/>
              <a:gd name="connsiteX14" fmla="*/ 2124090 w 2182148"/>
              <a:gd name="connsiteY14" fmla="*/ 147453 h 1737289"/>
              <a:gd name="connsiteX15" fmla="*/ 2153119 w 2182148"/>
              <a:gd name="connsiteY15" fmla="*/ 234539 h 1737289"/>
              <a:gd name="connsiteX16" fmla="*/ 2167633 w 2182148"/>
              <a:gd name="connsiteY16" fmla="*/ 278082 h 1737289"/>
              <a:gd name="connsiteX17" fmla="*/ 2182148 w 2182148"/>
              <a:gd name="connsiteY17" fmla="*/ 321625 h 1737289"/>
              <a:gd name="connsiteX18" fmla="*/ 2167633 w 2182148"/>
              <a:gd name="connsiteY18" fmla="*/ 698996 h 1737289"/>
              <a:gd name="connsiteX19" fmla="*/ 2138605 w 2182148"/>
              <a:gd name="connsiteY19" fmla="*/ 771568 h 1737289"/>
              <a:gd name="connsiteX20" fmla="*/ 2124090 w 2182148"/>
              <a:gd name="connsiteY20" fmla="*/ 829625 h 1737289"/>
              <a:gd name="connsiteX21" fmla="*/ 2066033 w 2182148"/>
              <a:gd name="connsiteY21" fmla="*/ 960253 h 1737289"/>
              <a:gd name="connsiteX22" fmla="*/ 1920890 w 2182148"/>
              <a:gd name="connsiteY22" fmla="*/ 1047339 h 1737289"/>
              <a:gd name="connsiteX23" fmla="*/ 1761233 w 2182148"/>
              <a:gd name="connsiteY23" fmla="*/ 1076368 h 1737289"/>
              <a:gd name="connsiteX24" fmla="*/ 1717690 w 2182148"/>
              <a:gd name="connsiteY24" fmla="*/ 1105396 h 1737289"/>
              <a:gd name="connsiteX25" fmla="*/ 1645119 w 2182148"/>
              <a:gd name="connsiteY25" fmla="*/ 1192482 h 1737289"/>
              <a:gd name="connsiteX26" fmla="*/ 1587062 w 2182148"/>
              <a:gd name="connsiteY26" fmla="*/ 1279568 h 1737289"/>
              <a:gd name="connsiteX27" fmla="*/ 1529005 w 2182148"/>
              <a:gd name="connsiteY27" fmla="*/ 1294082 h 1737289"/>
              <a:gd name="connsiteX28" fmla="*/ 1427405 w 2182148"/>
              <a:gd name="connsiteY28" fmla="*/ 1323110 h 1737289"/>
              <a:gd name="connsiteX29" fmla="*/ 1267748 w 2182148"/>
              <a:gd name="connsiteY29" fmla="*/ 1337625 h 1737289"/>
              <a:gd name="connsiteX30" fmla="*/ 1224205 w 2182148"/>
              <a:gd name="connsiteY30" fmla="*/ 1381168 h 1737289"/>
              <a:gd name="connsiteX31" fmla="*/ 1166148 w 2182148"/>
              <a:gd name="connsiteY31" fmla="*/ 1468253 h 1737289"/>
              <a:gd name="connsiteX32" fmla="*/ 1122605 w 2182148"/>
              <a:gd name="connsiteY32" fmla="*/ 1526310 h 1737289"/>
              <a:gd name="connsiteX33" fmla="*/ 1021005 w 2182148"/>
              <a:gd name="connsiteY33" fmla="*/ 1642425 h 1737289"/>
              <a:gd name="connsiteX34" fmla="*/ 817805 w 2182148"/>
              <a:gd name="connsiteY34" fmla="*/ 1671453 h 1737289"/>
              <a:gd name="connsiteX35" fmla="*/ 759748 w 2182148"/>
              <a:gd name="connsiteY35" fmla="*/ 1714996 h 1737289"/>
              <a:gd name="connsiteX36" fmla="*/ 483976 w 2182148"/>
              <a:gd name="connsiteY36" fmla="*/ 1671453 h 1737289"/>
              <a:gd name="connsiteX37" fmla="*/ 440433 w 2182148"/>
              <a:gd name="connsiteY37" fmla="*/ 1627910 h 1737289"/>
              <a:gd name="connsiteX38" fmla="*/ 396890 w 2182148"/>
              <a:gd name="connsiteY38" fmla="*/ 1526310 h 1737289"/>
              <a:gd name="connsiteX39" fmla="*/ 382376 w 2182148"/>
              <a:gd name="connsiteY39" fmla="*/ 1482768 h 1737289"/>
              <a:gd name="connsiteX40" fmla="*/ 353348 w 2182148"/>
              <a:gd name="connsiteY40" fmla="*/ 1192482 h 1737289"/>
              <a:gd name="connsiteX41" fmla="*/ 324319 w 2182148"/>
              <a:gd name="connsiteY41" fmla="*/ 1105396 h 1737289"/>
              <a:gd name="connsiteX42" fmla="*/ 280776 w 2182148"/>
              <a:gd name="connsiteY42" fmla="*/ 1003796 h 1737289"/>
              <a:gd name="connsiteX43" fmla="*/ 251748 w 2182148"/>
              <a:gd name="connsiteY43" fmla="*/ 960253 h 1737289"/>
              <a:gd name="connsiteX44" fmla="*/ 237233 w 2182148"/>
              <a:gd name="connsiteY44" fmla="*/ 916710 h 1737289"/>
              <a:gd name="connsiteX45" fmla="*/ 208205 w 2182148"/>
              <a:gd name="connsiteY45" fmla="*/ 844139 h 1737289"/>
              <a:gd name="connsiteX46" fmla="*/ 193690 w 2182148"/>
              <a:gd name="connsiteY46" fmla="*/ 800596 h 1737289"/>
              <a:gd name="connsiteX47" fmla="*/ 164662 w 2182148"/>
              <a:gd name="connsiteY47" fmla="*/ 742539 h 1737289"/>
              <a:gd name="connsiteX48" fmla="*/ 135633 w 2182148"/>
              <a:gd name="connsiteY48" fmla="*/ 655453 h 1737289"/>
              <a:gd name="connsiteX49" fmla="*/ 48548 w 2182148"/>
              <a:gd name="connsiteY49" fmla="*/ 510310 h 1737289"/>
              <a:gd name="connsiteX50" fmla="*/ 19519 w 2182148"/>
              <a:gd name="connsiteY50" fmla="*/ 423225 h 1737289"/>
              <a:gd name="connsiteX51" fmla="*/ 5005 w 2182148"/>
              <a:gd name="connsiteY51" fmla="*/ 379682 h 1737289"/>
              <a:gd name="connsiteX52" fmla="*/ 63062 w 2182148"/>
              <a:gd name="connsiteY52" fmla="*/ 234539 h 1737289"/>
              <a:gd name="connsiteX53" fmla="*/ 193690 w 2182148"/>
              <a:gd name="connsiteY53" fmla="*/ 190996 h 1737289"/>
              <a:gd name="connsiteX54" fmla="*/ 237233 w 2182148"/>
              <a:gd name="connsiteY54" fmla="*/ 176482 h 1737289"/>
              <a:gd name="connsiteX55" fmla="*/ 556548 w 2182148"/>
              <a:gd name="connsiteY55" fmla="*/ 190996 h 1737289"/>
              <a:gd name="connsiteX56" fmla="*/ 600090 w 2182148"/>
              <a:gd name="connsiteY56" fmla="*/ 220025 h 173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82148" h="1737289">
                <a:moveTo>
                  <a:pt x="600090" y="220025"/>
                </a:moveTo>
                <a:lnTo>
                  <a:pt x="600090" y="220025"/>
                </a:lnTo>
                <a:cubicBezTo>
                  <a:pt x="643633" y="210349"/>
                  <a:pt x="686182" y="193470"/>
                  <a:pt x="730719" y="190996"/>
                </a:cubicBezTo>
                <a:cubicBezTo>
                  <a:pt x="814057" y="186366"/>
                  <a:pt x="841610" y="198930"/>
                  <a:pt x="904890" y="220025"/>
                </a:cubicBezTo>
                <a:cubicBezTo>
                  <a:pt x="943595" y="215187"/>
                  <a:pt x="982628" y="212488"/>
                  <a:pt x="1021005" y="205510"/>
                </a:cubicBezTo>
                <a:cubicBezTo>
                  <a:pt x="1036058" y="202773"/>
                  <a:pt x="1049837" y="195199"/>
                  <a:pt x="1064548" y="190996"/>
                </a:cubicBezTo>
                <a:cubicBezTo>
                  <a:pt x="1083728" y="185516"/>
                  <a:pt x="1103253" y="181320"/>
                  <a:pt x="1122605" y="176482"/>
                </a:cubicBezTo>
                <a:cubicBezTo>
                  <a:pt x="1141957" y="161968"/>
                  <a:pt x="1160149" y="145760"/>
                  <a:pt x="1180662" y="132939"/>
                </a:cubicBezTo>
                <a:cubicBezTo>
                  <a:pt x="1229479" y="102428"/>
                  <a:pt x="1269965" y="93495"/>
                  <a:pt x="1325805" y="74882"/>
                </a:cubicBezTo>
                <a:cubicBezTo>
                  <a:pt x="1430206" y="40082"/>
                  <a:pt x="1299830" y="82303"/>
                  <a:pt x="1427405" y="45853"/>
                </a:cubicBezTo>
                <a:cubicBezTo>
                  <a:pt x="1458126" y="37075"/>
                  <a:pt x="1497497" y="19346"/>
                  <a:pt x="1529005" y="16825"/>
                </a:cubicBezTo>
                <a:cubicBezTo>
                  <a:pt x="1630396" y="8714"/>
                  <a:pt x="1732205" y="7148"/>
                  <a:pt x="1833805" y="2310"/>
                </a:cubicBezTo>
                <a:cubicBezTo>
                  <a:pt x="1911214" y="7148"/>
                  <a:pt x="1990320" y="0"/>
                  <a:pt x="2066033" y="16825"/>
                </a:cubicBezTo>
                <a:cubicBezTo>
                  <a:pt x="2083062" y="20609"/>
                  <a:pt x="2087977" y="44427"/>
                  <a:pt x="2095062" y="60368"/>
                </a:cubicBezTo>
                <a:cubicBezTo>
                  <a:pt x="2107489" y="88329"/>
                  <a:pt x="2114414" y="118425"/>
                  <a:pt x="2124090" y="147453"/>
                </a:cubicBezTo>
                <a:lnTo>
                  <a:pt x="2153119" y="234539"/>
                </a:lnTo>
                <a:lnTo>
                  <a:pt x="2167633" y="278082"/>
                </a:lnTo>
                <a:lnTo>
                  <a:pt x="2182148" y="321625"/>
                </a:lnTo>
                <a:cubicBezTo>
                  <a:pt x="2177310" y="447415"/>
                  <a:pt x="2179759" y="573698"/>
                  <a:pt x="2167633" y="698996"/>
                </a:cubicBezTo>
                <a:cubicBezTo>
                  <a:pt x="2165123" y="724929"/>
                  <a:pt x="2146844" y="746851"/>
                  <a:pt x="2138605" y="771568"/>
                </a:cubicBezTo>
                <a:cubicBezTo>
                  <a:pt x="2132297" y="790492"/>
                  <a:pt x="2129822" y="810518"/>
                  <a:pt x="2124090" y="829625"/>
                </a:cubicBezTo>
                <a:cubicBezTo>
                  <a:pt x="2114743" y="860780"/>
                  <a:pt x="2097670" y="932571"/>
                  <a:pt x="2066033" y="960253"/>
                </a:cubicBezTo>
                <a:cubicBezTo>
                  <a:pt x="2033014" y="989145"/>
                  <a:pt x="1965457" y="1028239"/>
                  <a:pt x="1920890" y="1047339"/>
                </a:cubicBezTo>
                <a:cubicBezTo>
                  <a:pt x="1865614" y="1071029"/>
                  <a:pt x="1828101" y="1068009"/>
                  <a:pt x="1761233" y="1076368"/>
                </a:cubicBezTo>
                <a:cubicBezTo>
                  <a:pt x="1746719" y="1086044"/>
                  <a:pt x="1728857" y="1091995"/>
                  <a:pt x="1717690" y="1105396"/>
                </a:cubicBezTo>
                <a:cubicBezTo>
                  <a:pt x="1625614" y="1215888"/>
                  <a:pt x="1751207" y="1121756"/>
                  <a:pt x="1645119" y="1192482"/>
                </a:cubicBezTo>
                <a:cubicBezTo>
                  <a:pt x="1631264" y="1234047"/>
                  <a:pt x="1631830" y="1253986"/>
                  <a:pt x="1587062" y="1279568"/>
                </a:cubicBezTo>
                <a:cubicBezTo>
                  <a:pt x="1569742" y="1289465"/>
                  <a:pt x="1548185" y="1288602"/>
                  <a:pt x="1529005" y="1294082"/>
                </a:cubicBezTo>
                <a:cubicBezTo>
                  <a:pt x="1489824" y="1305276"/>
                  <a:pt x="1469943" y="1317438"/>
                  <a:pt x="1427405" y="1323110"/>
                </a:cubicBezTo>
                <a:cubicBezTo>
                  <a:pt x="1374435" y="1330173"/>
                  <a:pt x="1320967" y="1332787"/>
                  <a:pt x="1267748" y="1337625"/>
                </a:cubicBezTo>
                <a:cubicBezTo>
                  <a:pt x="1253234" y="1352139"/>
                  <a:pt x="1236807" y="1364965"/>
                  <a:pt x="1224205" y="1381168"/>
                </a:cubicBezTo>
                <a:cubicBezTo>
                  <a:pt x="1202786" y="1408707"/>
                  <a:pt x="1187081" y="1440343"/>
                  <a:pt x="1166148" y="1468253"/>
                </a:cubicBezTo>
                <a:cubicBezTo>
                  <a:pt x="1151634" y="1487605"/>
                  <a:pt x="1136477" y="1506492"/>
                  <a:pt x="1122605" y="1526310"/>
                </a:cubicBezTo>
                <a:cubicBezTo>
                  <a:pt x="1075713" y="1593298"/>
                  <a:pt x="1083156" y="1611350"/>
                  <a:pt x="1021005" y="1642425"/>
                </a:cubicBezTo>
                <a:cubicBezTo>
                  <a:pt x="965161" y="1670347"/>
                  <a:pt x="858590" y="1667745"/>
                  <a:pt x="817805" y="1671453"/>
                </a:cubicBezTo>
                <a:cubicBezTo>
                  <a:pt x="798453" y="1685967"/>
                  <a:pt x="783818" y="1712589"/>
                  <a:pt x="759748" y="1714996"/>
                </a:cubicBezTo>
                <a:cubicBezTo>
                  <a:pt x="639380" y="1727033"/>
                  <a:pt x="562979" y="1737289"/>
                  <a:pt x="483976" y="1671453"/>
                </a:cubicBezTo>
                <a:cubicBezTo>
                  <a:pt x="468207" y="1658312"/>
                  <a:pt x="454947" y="1642424"/>
                  <a:pt x="440433" y="1627910"/>
                </a:cubicBezTo>
                <a:cubicBezTo>
                  <a:pt x="406395" y="1525797"/>
                  <a:pt x="450696" y="1651857"/>
                  <a:pt x="396890" y="1526310"/>
                </a:cubicBezTo>
                <a:cubicBezTo>
                  <a:pt x="390863" y="1512248"/>
                  <a:pt x="387214" y="1497282"/>
                  <a:pt x="382376" y="1482768"/>
                </a:cubicBezTo>
                <a:cubicBezTo>
                  <a:pt x="377616" y="1416122"/>
                  <a:pt x="373890" y="1274649"/>
                  <a:pt x="353348" y="1192482"/>
                </a:cubicBezTo>
                <a:cubicBezTo>
                  <a:pt x="345927" y="1162797"/>
                  <a:pt x="333995" y="1134425"/>
                  <a:pt x="324319" y="1105396"/>
                </a:cubicBezTo>
                <a:cubicBezTo>
                  <a:pt x="308034" y="1056541"/>
                  <a:pt x="309476" y="1054021"/>
                  <a:pt x="280776" y="1003796"/>
                </a:cubicBezTo>
                <a:cubicBezTo>
                  <a:pt x="272121" y="988650"/>
                  <a:pt x="259549" y="975855"/>
                  <a:pt x="251748" y="960253"/>
                </a:cubicBezTo>
                <a:cubicBezTo>
                  <a:pt x="244906" y="946569"/>
                  <a:pt x="242605" y="931035"/>
                  <a:pt x="237233" y="916710"/>
                </a:cubicBezTo>
                <a:cubicBezTo>
                  <a:pt x="228085" y="892315"/>
                  <a:pt x="217353" y="868534"/>
                  <a:pt x="208205" y="844139"/>
                </a:cubicBezTo>
                <a:cubicBezTo>
                  <a:pt x="202833" y="829814"/>
                  <a:pt x="199717" y="814658"/>
                  <a:pt x="193690" y="800596"/>
                </a:cubicBezTo>
                <a:cubicBezTo>
                  <a:pt x="185167" y="780709"/>
                  <a:pt x="172698" y="762628"/>
                  <a:pt x="164662" y="742539"/>
                </a:cubicBezTo>
                <a:cubicBezTo>
                  <a:pt x="153298" y="714129"/>
                  <a:pt x="152606" y="680913"/>
                  <a:pt x="135633" y="655453"/>
                </a:cubicBezTo>
                <a:cubicBezTo>
                  <a:pt x="101550" y="604329"/>
                  <a:pt x="70866" y="566105"/>
                  <a:pt x="48548" y="510310"/>
                </a:cubicBezTo>
                <a:cubicBezTo>
                  <a:pt x="37184" y="481900"/>
                  <a:pt x="29195" y="452253"/>
                  <a:pt x="19519" y="423225"/>
                </a:cubicBezTo>
                <a:lnTo>
                  <a:pt x="5005" y="379682"/>
                </a:lnTo>
                <a:cubicBezTo>
                  <a:pt x="14637" y="312260"/>
                  <a:pt x="0" y="269574"/>
                  <a:pt x="63062" y="234539"/>
                </a:cubicBezTo>
                <a:cubicBezTo>
                  <a:pt x="63063" y="234538"/>
                  <a:pt x="171918" y="198253"/>
                  <a:pt x="193690" y="190996"/>
                </a:cubicBezTo>
                <a:lnTo>
                  <a:pt x="237233" y="176482"/>
                </a:lnTo>
                <a:cubicBezTo>
                  <a:pt x="343671" y="181320"/>
                  <a:pt x="450339" y="182499"/>
                  <a:pt x="556548" y="190996"/>
                </a:cubicBezTo>
                <a:cubicBezTo>
                  <a:pt x="571798" y="192216"/>
                  <a:pt x="592833" y="215187"/>
                  <a:pt x="600090" y="220025"/>
                </a:cubicBezTo>
                <a:close/>
              </a:path>
            </a:pathLst>
          </a:cu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Retângulo 179"/>
          <p:cNvSpPr/>
          <p:nvPr/>
        </p:nvSpPr>
        <p:spPr>
          <a:xfrm>
            <a:off x="2753405" y="5879013"/>
            <a:ext cx="2106627" cy="646331"/>
          </a:xfrm>
          <a:prstGeom prst="rect">
            <a:avLst/>
          </a:prstGeom>
          <a:ln w="28575"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mtClean="0"/>
              <a:t>Contorno do corpo verdadeiro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em SEV</a:t>
            </a:r>
            <a:endParaRPr lang="pt-BR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sto feliz 8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Texto explicativo em elipse 11"/>
          <p:cNvSpPr/>
          <p:nvPr/>
        </p:nvSpPr>
        <p:spPr>
          <a:xfrm>
            <a:off x="1996250" y="1574462"/>
            <a:ext cx="2448272" cy="1494498"/>
          </a:xfrm>
          <a:prstGeom prst="wedgeEllipseCallout">
            <a:avLst>
              <a:gd name="adj1" fmla="val -62815"/>
              <a:gd name="adj2" fmla="val 803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971196" y="1857598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Quero saber a profundidade do nível da água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o explicativo em elipse 13"/>
          <p:cNvSpPr/>
          <p:nvPr/>
        </p:nvSpPr>
        <p:spPr>
          <a:xfrm>
            <a:off x="1500166" y="1357298"/>
            <a:ext cx="3429024" cy="1714512"/>
          </a:xfrm>
          <a:prstGeom prst="wedgeEllipseCallout">
            <a:avLst>
              <a:gd name="adj1" fmla="val -43333"/>
              <a:gd name="adj2" fmla="val 419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857356" y="1785590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Quero saber a profundidade </a:t>
            </a:r>
            <a:r>
              <a:rPr lang="pt-BR" smtClean="0"/>
              <a:t>do embasamento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em SEV</a:t>
            </a:r>
            <a:endParaRPr lang="pt-BR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sto feliz 8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Texto explicativo em elipse 11"/>
          <p:cNvSpPr/>
          <p:nvPr/>
        </p:nvSpPr>
        <p:spPr>
          <a:xfrm>
            <a:off x="1996250" y="1574462"/>
            <a:ext cx="2448272" cy="1494498"/>
          </a:xfrm>
          <a:prstGeom prst="wedgeEllipseCallout">
            <a:avLst>
              <a:gd name="adj1" fmla="val -62815"/>
              <a:gd name="adj2" fmla="val 803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971196" y="1857598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Para tanto farei uma Sondagem Elétrica Vertical (SEV)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Texto explicativo em elipse 15"/>
          <p:cNvSpPr/>
          <p:nvPr/>
        </p:nvSpPr>
        <p:spPr>
          <a:xfrm>
            <a:off x="3714744" y="1714488"/>
            <a:ext cx="3429024" cy="1714512"/>
          </a:xfrm>
          <a:prstGeom prst="wedgeEllipseCallout">
            <a:avLst>
              <a:gd name="adj1" fmla="val 66388"/>
              <a:gd name="adj2" fmla="val 619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043359" y="1916832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Sabe-se que, sobre o embasamento, há uma camada de arenito que possui água em sua base</a:t>
            </a:r>
            <a:endParaRPr lang="pt-BR" dirty="0"/>
          </a:p>
        </p:txBody>
      </p:sp>
      <p:sp>
        <p:nvSpPr>
          <p:cNvPr id="18" name="Rosto feliz 17"/>
          <p:cNvSpPr/>
          <p:nvPr/>
        </p:nvSpPr>
        <p:spPr>
          <a:xfrm>
            <a:off x="7858148" y="3214686"/>
            <a:ext cx="1000132" cy="9286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215074" y="521495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subsuperfície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64250" y="1700808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SEV </a:t>
            </a:r>
            <a:r>
              <a:rPr lang="pt-BR" dirty="0" smtClean="0"/>
              <a:t>é um método geofísico que investiga a </a:t>
            </a:r>
            <a:r>
              <a:rPr lang="pt-BR" i="1" err="1" smtClean="0"/>
              <a:t>subsuperfície</a:t>
            </a:r>
            <a:r>
              <a:rPr lang="pt-BR" smtClean="0"/>
              <a:t> por meio de um fenômeno físico governado pela difusão de correntes elétricas</a:t>
            </a:r>
            <a:endParaRPr lang="pt-BR" dirty="0"/>
          </a:p>
        </p:txBody>
      </p:sp>
      <p:sp>
        <p:nvSpPr>
          <p:cNvPr id="19" name="Texto explicativo em elipse 18"/>
          <p:cNvSpPr/>
          <p:nvPr/>
        </p:nvSpPr>
        <p:spPr>
          <a:xfrm>
            <a:off x="1500166" y="1357298"/>
            <a:ext cx="3429024" cy="2071702"/>
          </a:xfrm>
          <a:prstGeom prst="wedgeEllipseCallout">
            <a:avLst>
              <a:gd name="adj1" fmla="val -43333"/>
              <a:gd name="adj2" fmla="val 475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2210250" y="1283274"/>
            <a:ext cx="2304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Um </a:t>
            </a:r>
            <a:r>
              <a:rPr lang="pt-BR" i="1" smtClean="0"/>
              <a:t>par de</a:t>
            </a:r>
          </a:p>
          <a:p>
            <a:pPr algn="ctr"/>
            <a:r>
              <a:rPr lang="pt-BR" i="1" smtClean="0"/>
              <a:t>eletrodos</a:t>
            </a:r>
            <a:r>
              <a:rPr lang="pt-BR" smtClean="0"/>
              <a:t> induz correntes elétricas, que difundem em subsuperfície e causam uma diferença de potencial que é medida por</a:t>
            </a:r>
          </a:p>
          <a:p>
            <a:pPr algn="ctr"/>
            <a:r>
              <a:rPr lang="pt-BR" smtClean="0"/>
              <a:t>outro par de</a:t>
            </a:r>
          </a:p>
          <a:p>
            <a:pPr algn="ctr"/>
            <a:r>
              <a:rPr lang="pt-BR" smtClean="0"/>
              <a:t>eletrodos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5292080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8676456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277566" y="3573578"/>
            <a:ext cx="34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945430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</a:t>
            </a: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735074" y="38232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</a:t>
            </a:r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3563888" y="1628800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195736" y="1916832"/>
            <a:ext cx="2376264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o explicativo em elipse 16"/>
          <p:cNvSpPr/>
          <p:nvPr/>
        </p:nvSpPr>
        <p:spPr>
          <a:xfrm>
            <a:off x="2051720" y="1214422"/>
            <a:ext cx="2592288" cy="3006666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2210250" y="1283274"/>
            <a:ext cx="2304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Um par de</a:t>
            </a:r>
          </a:p>
          <a:p>
            <a:pPr algn="ctr"/>
            <a:r>
              <a:rPr lang="pt-BR" smtClean="0"/>
              <a:t>eletrodos induz </a:t>
            </a:r>
            <a:r>
              <a:rPr lang="pt-BR" i="1" smtClean="0"/>
              <a:t>correntes elétricas</a:t>
            </a:r>
            <a:r>
              <a:rPr lang="pt-BR" smtClean="0"/>
              <a:t>, que difundem em subsuperfície e causam uma diferença de potencial que é medida por</a:t>
            </a:r>
          </a:p>
          <a:p>
            <a:pPr algn="ctr"/>
            <a:r>
              <a:rPr lang="pt-BR" smtClean="0"/>
              <a:t>outro par de</a:t>
            </a:r>
          </a:p>
          <a:p>
            <a:pPr algn="ctr"/>
            <a:r>
              <a:rPr lang="pt-BR" smtClean="0"/>
              <a:t>eletrodos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5292080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8676456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277566" y="3573578"/>
            <a:ext cx="34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945430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</a:t>
            </a: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735074" y="38232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</a:t>
            </a:r>
            <a:endParaRPr lang="pt-BR"/>
          </a:p>
        </p:txBody>
      </p:sp>
      <p:sp>
        <p:nvSpPr>
          <p:cNvPr id="30" name="Seta para baixo 29"/>
          <p:cNvSpPr/>
          <p:nvPr/>
        </p:nvSpPr>
        <p:spPr>
          <a:xfrm rot="18414785">
            <a:off x="568634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3185215" flipV="1">
            <a:off x="782948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2195736" y="2708920"/>
            <a:ext cx="23762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o explicativo em elipse 16"/>
          <p:cNvSpPr/>
          <p:nvPr/>
        </p:nvSpPr>
        <p:spPr>
          <a:xfrm>
            <a:off x="2051720" y="1214422"/>
            <a:ext cx="2592288" cy="3006666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938442" y="2448792"/>
            <a:ext cx="36004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51720" y="1214422"/>
            <a:ext cx="2592288" cy="3006666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2210250" y="1283274"/>
            <a:ext cx="2304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Um par de</a:t>
            </a:r>
          </a:p>
          <a:p>
            <a:pPr algn="ctr"/>
            <a:r>
              <a:rPr lang="pt-BR" smtClean="0"/>
              <a:t>eletrodos induz correntes elétricas, que difundem em subsuperfície e causam uma diferença de potencial que é medida por</a:t>
            </a:r>
          </a:p>
          <a:p>
            <a:pPr algn="ctr"/>
            <a:r>
              <a:rPr lang="pt-BR" smtClean="0"/>
              <a:t>outro </a:t>
            </a:r>
            <a:r>
              <a:rPr lang="pt-BR" i="1" smtClean="0"/>
              <a:t>par de</a:t>
            </a:r>
          </a:p>
          <a:p>
            <a:pPr algn="ctr"/>
            <a:r>
              <a:rPr lang="pt-BR" i="1" smtClean="0"/>
              <a:t>eletrodos</a:t>
            </a:r>
            <a:endParaRPr lang="pt-BR" i="1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5292080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8676456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277566" y="3573578"/>
            <a:ext cx="34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945430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</a:t>
            </a: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735074" y="38232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</a:t>
            </a:r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516216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452320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509058" y="3842090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084168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</a:t>
            </a:r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495300" y="381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N</a:t>
            </a:r>
            <a:endParaRPr lang="pt-BR"/>
          </a:p>
        </p:txBody>
      </p:sp>
      <p:sp>
        <p:nvSpPr>
          <p:cNvPr id="30" name="Seta para baixo 29"/>
          <p:cNvSpPr/>
          <p:nvPr/>
        </p:nvSpPr>
        <p:spPr>
          <a:xfrm rot="18414785">
            <a:off x="568634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3185215" flipV="1">
            <a:off x="782948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51720" y="1412776"/>
            <a:ext cx="2592288" cy="2016224"/>
          </a:xfrm>
          <a:prstGeom prst="wedgeEllipseCallout">
            <a:avLst>
              <a:gd name="adj1" fmla="val -62782"/>
              <a:gd name="adj2" fmla="val 489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2224202" y="1559124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maneira como</a:t>
            </a:r>
          </a:p>
          <a:p>
            <a:pPr algn="ctr"/>
            <a:r>
              <a:rPr lang="pt-BR" smtClean="0"/>
              <a:t>as correntes elétricas irão difundir em subsuperfície depende da distribuição de resistividade</a:t>
            </a:r>
            <a:endParaRPr lang="pt-BR" i="1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5292080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8676456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277566" y="3573578"/>
            <a:ext cx="34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945430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</a:t>
            </a: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735074" y="38232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</a:t>
            </a:r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516216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452320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509058" y="3842090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084168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</a:t>
            </a:r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495300" y="381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N</a:t>
            </a:r>
            <a:endParaRPr lang="pt-BR"/>
          </a:p>
        </p:txBody>
      </p:sp>
      <p:sp>
        <p:nvSpPr>
          <p:cNvPr id="30" name="Seta para baixo 29"/>
          <p:cNvSpPr/>
          <p:nvPr/>
        </p:nvSpPr>
        <p:spPr>
          <a:xfrm rot="18414785">
            <a:off x="568634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3185215" flipV="1">
            <a:off x="782948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6500826" y="5000636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?</a:t>
            </a:r>
            <a:endParaRPr lang="pt-B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51720" y="1412776"/>
            <a:ext cx="2304256" cy="1926546"/>
          </a:xfrm>
          <a:prstGeom prst="wedgeEllipseCallout">
            <a:avLst>
              <a:gd name="adj1" fmla="val -64602"/>
              <a:gd name="adj2" fmla="val 53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2051720" y="166364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diferença de potencial observada</a:t>
            </a:r>
          </a:p>
          <a:p>
            <a:pPr algn="ctr"/>
            <a:r>
              <a:rPr lang="pt-BR" smtClean="0"/>
              <a:t>é convertida em </a:t>
            </a:r>
            <a:r>
              <a:rPr lang="pt-BR" i="1" smtClean="0"/>
              <a:t>resistividade</a:t>
            </a:r>
          </a:p>
          <a:p>
            <a:pPr algn="ctr"/>
            <a:r>
              <a:rPr lang="pt-BR" i="1" smtClean="0"/>
              <a:t>aparente</a:t>
            </a:r>
            <a:endParaRPr lang="pt-BR" i="1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5292080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8676456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277566" y="3573578"/>
            <a:ext cx="34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945430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</a:t>
            </a: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735074" y="38232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</a:t>
            </a:r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516216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452320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509058" y="3842090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084168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</a:t>
            </a:r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495300" y="381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N</a:t>
            </a:r>
            <a:endParaRPr lang="pt-BR"/>
          </a:p>
        </p:txBody>
      </p:sp>
      <p:sp>
        <p:nvSpPr>
          <p:cNvPr id="30" name="Seta para baixo 29"/>
          <p:cNvSpPr/>
          <p:nvPr/>
        </p:nvSpPr>
        <p:spPr>
          <a:xfrm rot="18414785">
            <a:off x="568634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3185215" flipV="1">
            <a:off x="782948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51720" y="1412776"/>
            <a:ext cx="2304256" cy="1926546"/>
          </a:xfrm>
          <a:prstGeom prst="wedgeEllipseCallout">
            <a:avLst>
              <a:gd name="adj1" fmla="val -64602"/>
              <a:gd name="adj2" fmla="val 53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2051720" y="177281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E as </a:t>
            </a:r>
            <a:r>
              <a:rPr lang="pt-BR" smtClean="0">
                <a:solidFill>
                  <a:srgbClr val="FF0000"/>
                </a:solidFill>
              </a:rPr>
              <a:t>observações</a:t>
            </a:r>
          </a:p>
          <a:p>
            <a:pPr algn="ctr"/>
            <a:r>
              <a:rPr lang="pt-BR" smtClean="0"/>
              <a:t>são medidas de </a:t>
            </a:r>
            <a:r>
              <a:rPr lang="pt-BR" i="1" smtClean="0"/>
              <a:t>resistividade</a:t>
            </a:r>
          </a:p>
          <a:p>
            <a:pPr algn="ctr"/>
            <a:r>
              <a:rPr lang="pt-BR" i="1" smtClean="0"/>
              <a:t>aparente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5292080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8676456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277566" y="3573578"/>
            <a:ext cx="34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945430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</a:t>
            </a: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735074" y="38232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</a:t>
            </a:r>
            <a:endParaRPr lang="pt-BR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6516216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452320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509058" y="3842090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084168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</a:t>
            </a:r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495300" y="381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N</a:t>
            </a:r>
            <a:endParaRPr lang="pt-BR"/>
          </a:p>
        </p:txBody>
      </p:sp>
      <p:sp>
        <p:nvSpPr>
          <p:cNvPr id="30" name="Seta para baixo 29"/>
          <p:cNvSpPr/>
          <p:nvPr/>
        </p:nvSpPr>
        <p:spPr>
          <a:xfrm rot="18414785">
            <a:off x="568634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baixo 30"/>
          <p:cNvSpPr/>
          <p:nvPr/>
        </p:nvSpPr>
        <p:spPr>
          <a:xfrm rot="3185215" flipV="1">
            <a:off x="782948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 flipV="1">
            <a:off x="5249100" y="1388960"/>
            <a:ext cx="0" cy="169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5249100" y="3068960"/>
            <a:ext cx="35283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7"/>
          <p:cNvGrpSpPr/>
          <p:nvPr/>
        </p:nvGrpSpPr>
        <p:grpSpPr>
          <a:xfrm flipH="1">
            <a:off x="5393116" y="1736824"/>
            <a:ext cx="3024336" cy="1116112"/>
            <a:chOff x="5364088" y="2221716"/>
            <a:chExt cx="3024336" cy="1116112"/>
          </a:xfrm>
        </p:grpSpPr>
        <p:sp>
          <p:nvSpPr>
            <p:cNvPr id="35" name="Elipse 34"/>
            <p:cNvSpPr/>
            <p:nvPr/>
          </p:nvSpPr>
          <p:spPr>
            <a:xfrm>
              <a:off x="5364088" y="222171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5688125" y="27977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6012162" y="31578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6336199" y="322982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6660236" y="304979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984273" y="283377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7308310" y="2617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7632347" y="25457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795638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828042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CaixaDeTexto 44"/>
          <p:cNvSpPr txBox="1"/>
          <p:nvPr/>
        </p:nvSpPr>
        <p:spPr>
          <a:xfrm>
            <a:off x="4824072" y="1249596"/>
            <a:ext cx="396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452320" y="309798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mtClean="0"/>
              <a:t>distância AB/2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77"/>
          <p:cNvSpPr/>
          <p:nvPr/>
        </p:nvSpPr>
        <p:spPr>
          <a:xfrm>
            <a:off x="5214942" y="4214818"/>
            <a:ext cx="3582000" cy="23574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5357818" y="4365104"/>
            <a:ext cx="1387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mtClean="0"/>
              <a:t>arenito seco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072240" y="1528326"/>
            <a:ext cx="2571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Sabe-se que,</a:t>
            </a:r>
          </a:p>
          <a:p>
            <a:pPr algn="ctr"/>
            <a:r>
              <a:rPr lang="pt-BR" smtClean="0"/>
              <a:t>sobre o embasamento, há </a:t>
            </a:r>
            <a:r>
              <a:rPr lang="pt-BR" dirty="0" smtClean="0"/>
              <a:t>uma camada de </a:t>
            </a:r>
            <a:r>
              <a:rPr lang="pt-BR" smtClean="0"/>
              <a:t>arenito que possui</a:t>
            </a:r>
          </a:p>
          <a:p>
            <a:pPr algn="ctr"/>
            <a:r>
              <a:rPr lang="pt-BR" smtClean="0"/>
              <a:t>água em sua</a:t>
            </a:r>
          </a:p>
          <a:p>
            <a:pPr algn="ctr"/>
            <a:r>
              <a:rPr lang="pt-BR" smtClean="0"/>
              <a:t>base</a:t>
            </a:r>
            <a:endParaRPr lang="pt-BR" dirty="0"/>
          </a:p>
        </p:txBody>
      </p:sp>
      <p:sp>
        <p:nvSpPr>
          <p:cNvPr id="24" name="Texto explicativo em elipse 23"/>
          <p:cNvSpPr/>
          <p:nvPr/>
        </p:nvSpPr>
        <p:spPr>
          <a:xfrm>
            <a:off x="2143108" y="1214422"/>
            <a:ext cx="2428892" cy="2214578"/>
          </a:xfrm>
          <a:prstGeom prst="wedgeEllipseCallout">
            <a:avLst>
              <a:gd name="adj1" fmla="val -63746"/>
              <a:gd name="adj2" fmla="val 489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de seta reta 48"/>
          <p:cNvCxnSpPr/>
          <p:nvPr/>
        </p:nvCxnSpPr>
        <p:spPr>
          <a:xfrm>
            <a:off x="5292080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8676456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5277566" y="3573578"/>
            <a:ext cx="34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45430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</a:t>
            </a:r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8735074" y="38232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</a:t>
            </a:r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6516216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7452320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6509058" y="3842090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6084168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</a:t>
            </a:r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7495300" y="381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N</a:t>
            </a:r>
            <a:endParaRPr lang="pt-BR"/>
          </a:p>
        </p:txBody>
      </p:sp>
      <p:cxnSp>
        <p:nvCxnSpPr>
          <p:cNvPr id="63" name="Conector de seta reta 62"/>
          <p:cNvCxnSpPr/>
          <p:nvPr/>
        </p:nvCxnSpPr>
        <p:spPr>
          <a:xfrm flipV="1">
            <a:off x="5249100" y="1388960"/>
            <a:ext cx="0" cy="169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5249100" y="3068960"/>
            <a:ext cx="35283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37"/>
          <p:cNvGrpSpPr/>
          <p:nvPr/>
        </p:nvGrpSpPr>
        <p:grpSpPr>
          <a:xfrm flipH="1">
            <a:off x="5393116" y="1736824"/>
            <a:ext cx="3024336" cy="1116112"/>
            <a:chOff x="5364088" y="2221716"/>
            <a:chExt cx="3024336" cy="1116112"/>
          </a:xfrm>
        </p:grpSpPr>
        <p:sp>
          <p:nvSpPr>
            <p:cNvPr id="66" name="Elipse 65"/>
            <p:cNvSpPr/>
            <p:nvPr/>
          </p:nvSpPr>
          <p:spPr>
            <a:xfrm>
              <a:off x="5364088" y="222171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5688125" y="27977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6012162" y="31578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6336199" y="322982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660236" y="304979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6984273" y="283377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7308310" y="2617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7632347" y="25457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795638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828042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Forma livre 82"/>
          <p:cNvSpPr/>
          <p:nvPr/>
        </p:nvSpPr>
        <p:spPr>
          <a:xfrm>
            <a:off x="5210629" y="5239657"/>
            <a:ext cx="3600000" cy="1190172"/>
          </a:xfrm>
          <a:custGeom>
            <a:avLst/>
            <a:gdLst>
              <a:gd name="connsiteX0" fmla="*/ 0 w 3575208"/>
              <a:gd name="connsiteY0" fmla="*/ 14514 h 1190172"/>
              <a:gd name="connsiteX1" fmla="*/ 0 w 3575208"/>
              <a:gd name="connsiteY1" fmla="*/ 14514 h 1190172"/>
              <a:gd name="connsiteX2" fmla="*/ 246742 w 3575208"/>
              <a:gd name="connsiteY2" fmla="*/ 29029 h 1190172"/>
              <a:gd name="connsiteX3" fmla="*/ 653142 w 3575208"/>
              <a:gd name="connsiteY3" fmla="*/ 0 h 1190172"/>
              <a:gd name="connsiteX4" fmla="*/ 827314 w 3575208"/>
              <a:gd name="connsiteY4" fmla="*/ 29029 h 1190172"/>
              <a:gd name="connsiteX5" fmla="*/ 914400 w 3575208"/>
              <a:gd name="connsiteY5" fmla="*/ 43543 h 1190172"/>
              <a:gd name="connsiteX6" fmla="*/ 1045028 w 3575208"/>
              <a:gd name="connsiteY6" fmla="*/ 58057 h 1190172"/>
              <a:gd name="connsiteX7" fmla="*/ 1349828 w 3575208"/>
              <a:gd name="connsiteY7" fmla="*/ 58057 h 1190172"/>
              <a:gd name="connsiteX8" fmla="*/ 1712685 w 3575208"/>
              <a:gd name="connsiteY8" fmla="*/ 43543 h 1190172"/>
              <a:gd name="connsiteX9" fmla="*/ 2046514 w 3575208"/>
              <a:gd name="connsiteY9" fmla="*/ 58057 h 1190172"/>
              <a:gd name="connsiteX10" fmla="*/ 2452914 w 3575208"/>
              <a:gd name="connsiteY10" fmla="*/ 29029 h 1190172"/>
              <a:gd name="connsiteX11" fmla="*/ 2873828 w 3575208"/>
              <a:gd name="connsiteY11" fmla="*/ 14514 h 1190172"/>
              <a:gd name="connsiteX12" fmla="*/ 3149600 w 3575208"/>
              <a:gd name="connsiteY12" fmla="*/ 29029 h 1190172"/>
              <a:gd name="connsiteX13" fmla="*/ 3309257 w 3575208"/>
              <a:gd name="connsiteY13" fmla="*/ 58057 h 1190172"/>
              <a:gd name="connsiteX14" fmla="*/ 3497942 w 3575208"/>
              <a:gd name="connsiteY14" fmla="*/ 29029 h 1190172"/>
              <a:gd name="connsiteX15" fmla="*/ 3570514 w 3575208"/>
              <a:gd name="connsiteY15" fmla="*/ 43543 h 1190172"/>
              <a:gd name="connsiteX16" fmla="*/ 3556000 w 3575208"/>
              <a:gd name="connsiteY16" fmla="*/ 43543 h 1190172"/>
              <a:gd name="connsiteX17" fmla="*/ 3556000 w 3575208"/>
              <a:gd name="connsiteY17" fmla="*/ 1190172 h 1190172"/>
              <a:gd name="connsiteX18" fmla="*/ 0 w 3575208"/>
              <a:gd name="connsiteY18" fmla="*/ 1175657 h 1190172"/>
              <a:gd name="connsiteX19" fmla="*/ 0 w 3575208"/>
              <a:gd name="connsiteY19" fmla="*/ 14514 h 119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75208" h="1190172">
                <a:moveTo>
                  <a:pt x="0" y="14514"/>
                </a:moveTo>
                <a:lnTo>
                  <a:pt x="0" y="14514"/>
                </a:lnTo>
                <a:cubicBezTo>
                  <a:pt x="82247" y="19352"/>
                  <a:pt x="164352" y="29029"/>
                  <a:pt x="246742" y="29029"/>
                </a:cubicBezTo>
                <a:cubicBezTo>
                  <a:pt x="444279" y="29029"/>
                  <a:pt x="493919" y="19903"/>
                  <a:pt x="653142" y="0"/>
                </a:cubicBezTo>
                <a:lnTo>
                  <a:pt x="827314" y="29029"/>
                </a:lnTo>
                <a:cubicBezTo>
                  <a:pt x="856343" y="33867"/>
                  <a:pt x="885151" y="40293"/>
                  <a:pt x="914400" y="43543"/>
                </a:cubicBezTo>
                <a:lnTo>
                  <a:pt x="1045028" y="58057"/>
                </a:lnTo>
                <a:cubicBezTo>
                  <a:pt x="1219185" y="23227"/>
                  <a:pt x="1012712" y="58057"/>
                  <a:pt x="1349828" y="58057"/>
                </a:cubicBezTo>
                <a:cubicBezTo>
                  <a:pt x="1470877" y="58057"/>
                  <a:pt x="1591733" y="48381"/>
                  <a:pt x="1712685" y="43543"/>
                </a:cubicBezTo>
                <a:cubicBezTo>
                  <a:pt x="1823961" y="48381"/>
                  <a:pt x="1935154" y="60240"/>
                  <a:pt x="2046514" y="58057"/>
                </a:cubicBezTo>
                <a:cubicBezTo>
                  <a:pt x="2182300" y="55395"/>
                  <a:pt x="2317183" y="33710"/>
                  <a:pt x="2452914" y="29029"/>
                </a:cubicBezTo>
                <a:lnTo>
                  <a:pt x="2873828" y="14514"/>
                </a:lnTo>
                <a:cubicBezTo>
                  <a:pt x="2965752" y="19352"/>
                  <a:pt x="3057800" y="22229"/>
                  <a:pt x="3149600" y="29029"/>
                </a:cubicBezTo>
                <a:cubicBezTo>
                  <a:pt x="3255106" y="36844"/>
                  <a:pt x="3238825" y="34580"/>
                  <a:pt x="3309257" y="58057"/>
                </a:cubicBezTo>
                <a:cubicBezTo>
                  <a:pt x="3383789" y="33214"/>
                  <a:pt x="3385687" y="29029"/>
                  <a:pt x="3497942" y="29029"/>
                </a:cubicBezTo>
                <a:cubicBezTo>
                  <a:pt x="3522612" y="29029"/>
                  <a:pt x="3546581" y="37560"/>
                  <a:pt x="3570514" y="43543"/>
                </a:cubicBezTo>
                <a:cubicBezTo>
                  <a:pt x="3575208" y="44716"/>
                  <a:pt x="3560838" y="43543"/>
                  <a:pt x="3556000" y="43543"/>
                </a:cubicBezTo>
                <a:lnTo>
                  <a:pt x="3556000" y="1190172"/>
                </a:lnTo>
                <a:lnTo>
                  <a:pt x="0" y="1175657"/>
                </a:lnTo>
                <a:lnTo>
                  <a:pt x="0" y="14514"/>
                </a:lnTo>
                <a:close/>
              </a:path>
            </a:pathLst>
          </a:custGeom>
          <a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4824072" y="1249596"/>
            <a:ext cx="396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7452320" y="309798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mtClean="0"/>
              <a:t>distância AB/2</a:t>
            </a:r>
            <a:endParaRPr lang="pt-BR" sz="1600"/>
          </a:p>
        </p:txBody>
      </p:sp>
      <p:sp>
        <p:nvSpPr>
          <p:cNvPr id="82" name="Retângulo 81"/>
          <p:cNvSpPr/>
          <p:nvPr/>
        </p:nvSpPr>
        <p:spPr>
          <a:xfrm>
            <a:off x="5364437" y="5291916"/>
            <a:ext cx="187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mtClean="0"/>
              <a:t>arenito com água </a:t>
            </a:r>
            <a:endParaRPr lang="pt-BR" dirty="0"/>
          </a:p>
        </p:txBody>
      </p:sp>
      <p:sp>
        <p:nvSpPr>
          <p:cNvPr id="79" name="Forma livre 78"/>
          <p:cNvSpPr/>
          <p:nvPr/>
        </p:nvSpPr>
        <p:spPr>
          <a:xfrm>
            <a:off x="5210175" y="5949280"/>
            <a:ext cx="3600000" cy="642020"/>
          </a:xfrm>
          <a:custGeom>
            <a:avLst/>
            <a:gdLst>
              <a:gd name="connsiteX0" fmla="*/ 9525 w 3609975"/>
              <a:gd name="connsiteY0" fmla="*/ 95250 h 952500"/>
              <a:gd name="connsiteX1" fmla="*/ 47625 w 3609975"/>
              <a:gd name="connsiteY1" fmla="*/ 76200 h 952500"/>
              <a:gd name="connsiteX2" fmla="*/ 76200 w 3609975"/>
              <a:gd name="connsiteY2" fmla="*/ 66675 h 952500"/>
              <a:gd name="connsiteX3" fmla="*/ 104775 w 3609975"/>
              <a:gd name="connsiteY3" fmla="*/ 47625 h 952500"/>
              <a:gd name="connsiteX4" fmla="*/ 171450 w 3609975"/>
              <a:gd name="connsiteY4" fmla="*/ 28575 h 952500"/>
              <a:gd name="connsiteX5" fmla="*/ 228600 w 3609975"/>
              <a:gd name="connsiteY5" fmla="*/ 9525 h 952500"/>
              <a:gd name="connsiteX6" fmla="*/ 257175 w 3609975"/>
              <a:gd name="connsiteY6" fmla="*/ 0 h 952500"/>
              <a:gd name="connsiteX7" fmla="*/ 542925 w 3609975"/>
              <a:gd name="connsiteY7" fmla="*/ 9525 h 952500"/>
              <a:gd name="connsiteX8" fmla="*/ 571500 w 3609975"/>
              <a:gd name="connsiteY8" fmla="*/ 28575 h 952500"/>
              <a:gd name="connsiteX9" fmla="*/ 628650 w 3609975"/>
              <a:gd name="connsiteY9" fmla="*/ 47625 h 952500"/>
              <a:gd name="connsiteX10" fmla="*/ 685800 w 3609975"/>
              <a:gd name="connsiteY10" fmla="*/ 66675 h 952500"/>
              <a:gd name="connsiteX11" fmla="*/ 714375 w 3609975"/>
              <a:gd name="connsiteY11" fmla="*/ 76200 h 952500"/>
              <a:gd name="connsiteX12" fmla="*/ 742950 w 3609975"/>
              <a:gd name="connsiteY12" fmla="*/ 85725 h 952500"/>
              <a:gd name="connsiteX13" fmla="*/ 809625 w 3609975"/>
              <a:gd name="connsiteY13" fmla="*/ 95250 h 952500"/>
              <a:gd name="connsiteX14" fmla="*/ 857250 w 3609975"/>
              <a:gd name="connsiteY14" fmla="*/ 104775 h 952500"/>
              <a:gd name="connsiteX15" fmla="*/ 933450 w 3609975"/>
              <a:gd name="connsiteY15" fmla="*/ 114300 h 952500"/>
              <a:gd name="connsiteX16" fmla="*/ 971550 w 3609975"/>
              <a:gd name="connsiteY16" fmla="*/ 123825 h 952500"/>
              <a:gd name="connsiteX17" fmla="*/ 1085850 w 3609975"/>
              <a:gd name="connsiteY17" fmla="*/ 133350 h 952500"/>
              <a:gd name="connsiteX18" fmla="*/ 1152525 w 3609975"/>
              <a:gd name="connsiteY18" fmla="*/ 142875 h 952500"/>
              <a:gd name="connsiteX19" fmla="*/ 1209675 w 3609975"/>
              <a:gd name="connsiteY19" fmla="*/ 133350 h 952500"/>
              <a:gd name="connsiteX20" fmla="*/ 1228725 w 3609975"/>
              <a:gd name="connsiteY20" fmla="*/ 104775 h 952500"/>
              <a:gd name="connsiteX21" fmla="*/ 1285875 w 3609975"/>
              <a:gd name="connsiteY21" fmla="*/ 76200 h 952500"/>
              <a:gd name="connsiteX22" fmla="*/ 1314450 w 3609975"/>
              <a:gd name="connsiteY22" fmla="*/ 57150 h 952500"/>
              <a:gd name="connsiteX23" fmla="*/ 1371600 w 3609975"/>
              <a:gd name="connsiteY23" fmla="*/ 47625 h 952500"/>
              <a:gd name="connsiteX24" fmla="*/ 1600200 w 3609975"/>
              <a:gd name="connsiteY24" fmla="*/ 38100 h 952500"/>
              <a:gd name="connsiteX25" fmla="*/ 1714500 w 3609975"/>
              <a:gd name="connsiteY25" fmla="*/ 38100 h 952500"/>
              <a:gd name="connsiteX26" fmla="*/ 1905000 w 3609975"/>
              <a:gd name="connsiteY26" fmla="*/ 57150 h 952500"/>
              <a:gd name="connsiteX27" fmla="*/ 1962150 w 3609975"/>
              <a:gd name="connsiteY27" fmla="*/ 85725 h 952500"/>
              <a:gd name="connsiteX28" fmla="*/ 2019300 w 3609975"/>
              <a:gd name="connsiteY28" fmla="*/ 133350 h 952500"/>
              <a:gd name="connsiteX29" fmla="*/ 2105025 w 3609975"/>
              <a:gd name="connsiteY29" fmla="*/ 142875 h 952500"/>
              <a:gd name="connsiteX30" fmla="*/ 2295525 w 3609975"/>
              <a:gd name="connsiteY30" fmla="*/ 161925 h 952500"/>
              <a:gd name="connsiteX31" fmla="*/ 2552700 w 3609975"/>
              <a:gd name="connsiteY31" fmla="*/ 152400 h 952500"/>
              <a:gd name="connsiteX32" fmla="*/ 2638425 w 3609975"/>
              <a:gd name="connsiteY32" fmla="*/ 104775 h 952500"/>
              <a:gd name="connsiteX33" fmla="*/ 2800350 w 3609975"/>
              <a:gd name="connsiteY33" fmla="*/ 85725 h 952500"/>
              <a:gd name="connsiteX34" fmla="*/ 3095625 w 3609975"/>
              <a:gd name="connsiteY34" fmla="*/ 66675 h 952500"/>
              <a:gd name="connsiteX35" fmla="*/ 3371850 w 3609975"/>
              <a:gd name="connsiteY35" fmla="*/ 76200 h 952500"/>
              <a:gd name="connsiteX36" fmla="*/ 3600450 w 3609975"/>
              <a:gd name="connsiteY36" fmla="*/ 85725 h 952500"/>
              <a:gd name="connsiteX37" fmla="*/ 3609975 w 3609975"/>
              <a:gd name="connsiteY37" fmla="*/ 952500 h 952500"/>
              <a:gd name="connsiteX38" fmla="*/ 0 w 3609975"/>
              <a:gd name="connsiteY38" fmla="*/ 933450 h 952500"/>
              <a:gd name="connsiteX39" fmla="*/ 9525 w 3609975"/>
              <a:gd name="connsiteY39" fmla="*/ 9525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609975" h="952500">
                <a:moveTo>
                  <a:pt x="9525" y="95250"/>
                </a:moveTo>
                <a:cubicBezTo>
                  <a:pt x="22225" y="88900"/>
                  <a:pt x="34574" y="81793"/>
                  <a:pt x="47625" y="76200"/>
                </a:cubicBezTo>
                <a:cubicBezTo>
                  <a:pt x="56853" y="72245"/>
                  <a:pt x="67220" y="71165"/>
                  <a:pt x="76200" y="66675"/>
                </a:cubicBezTo>
                <a:cubicBezTo>
                  <a:pt x="86439" y="61555"/>
                  <a:pt x="94536" y="52745"/>
                  <a:pt x="104775" y="47625"/>
                </a:cubicBezTo>
                <a:cubicBezTo>
                  <a:pt x="120780" y="39622"/>
                  <a:pt x="156191" y="33153"/>
                  <a:pt x="171450" y="28575"/>
                </a:cubicBezTo>
                <a:cubicBezTo>
                  <a:pt x="190684" y="22805"/>
                  <a:pt x="209550" y="15875"/>
                  <a:pt x="228600" y="9525"/>
                </a:cubicBezTo>
                <a:lnTo>
                  <a:pt x="257175" y="0"/>
                </a:lnTo>
                <a:cubicBezTo>
                  <a:pt x="352425" y="3175"/>
                  <a:pt x="448013" y="897"/>
                  <a:pt x="542925" y="9525"/>
                </a:cubicBezTo>
                <a:cubicBezTo>
                  <a:pt x="554326" y="10561"/>
                  <a:pt x="561039" y="23926"/>
                  <a:pt x="571500" y="28575"/>
                </a:cubicBezTo>
                <a:cubicBezTo>
                  <a:pt x="589850" y="36730"/>
                  <a:pt x="609600" y="41275"/>
                  <a:pt x="628650" y="47625"/>
                </a:cubicBezTo>
                <a:lnTo>
                  <a:pt x="685800" y="66675"/>
                </a:lnTo>
                <a:lnTo>
                  <a:pt x="714375" y="76200"/>
                </a:lnTo>
                <a:cubicBezTo>
                  <a:pt x="723900" y="79375"/>
                  <a:pt x="733011" y="84305"/>
                  <a:pt x="742950" y="85725"/>
                </a:cubicBezTo>
                <a:cubicBezTo>
                  <a:pt x="765175" y="88900"/>
                  <a:pt x="787480" y="91559"/>
                  <a:pt x="809625" y="95250"/>
                </a:cubicBezTo>
                <a:cubicBezTo>
                  <a:pt x="825594" y="97912"/>
                  <a:pt x="841249" y="102313"/>
                  <a:pt x="857250" y="104775"/>
                </a:cubicBezTo>
                <a:cubicBezTo>
                  <a:pt x="882550" y="108667"/>
                  <a:pt x="908201" y="110092"/>
                  <a:pt x="933450" y="114300"/>
                </a:cubicBezTo>
                <a:cubicBezTo>
                  <a:pt x="946363" y="116452"/>
                  <a:pt x="958560" y="122201"/>
                  <a:pt x="971550" y="123825"/>
                </a:cubicBezTo>
                <a:cubicBezTo>
                  <a:pt x="1009487" y="128567"/>
                  <a:pt x="1047828" y="129348"/>
                  <a:pt x="1085850" y="133350"/>
                </a:cubicBezTo>
                <a:cubicBezTo>
                  <a:pt x="1108177" y="135700"/>
                  <a:pt x="1130300" y="139700"/>
                  <a:pt x="1152525" y="142875"/>
                </a:cubicBezTo>
                <a:cubicBezTo>
                  <a:pt x="1171575" y="139700"/>
                  <a:pt x="1192401" y="141987"/>
                  <a:pt x="1209675" y="133350"/>
                </a:cubicBezTo>
                <a:cubicBezTo>
                  <a:pt x="1219914" y="128230"/>
                  <a:pt x="1220630" y="112870"/>
                  <a:pt x="1228725" y="104775"/>
                </a:cubicBezTo>
                <a:cubicBezTo>
                  <a:pt x="1256022" y="77478"/>
                  <a:pt x="1254887" y="91694"/>
                  <a:pt x="1285875" y="76200"/>
                </a:cubicBezTo>
                <a:cubicBezTo>
                  <a:pt x="1296114" y="71080"/>
                  <a:pt x="1303590" y="60770"/>
                  <a:pt x="1314450" y="57150"/>
                </a:cubicBezTo>
                <a:cubicBezTo>
                  <a:pt x="1332772" y="51043"/>
                  <a:pt x="1352330" y="48910"/>
                  <a:pt x="1371600" y="47625"/>
                </a:cubicBezTo>
                <a:cubicBezTo>
                  <a:pt x="1447697" y="42552"/>
                  <a:pt x="1524000" y="41275"/>
                  <a:pt x="1600200" y="38100"/>
                </a:cubicBezTo>
                <a:cubicBezTo>
                  <a:pt x="1665414" y="21796"/>
                  <a:pt x="1620851" y="28066"/>
                  <a:pt x="1714500" y="38100"/>
                </a:cubicBezTo>
                <a:lnTo>
                  <a:pt x="1905000" y="57150"/>
                </a:lnTo>
                <a:cubicBezTo>
                  <a:pt x="1933639" y="66696"/>
                  <a:pt x="1937531" y="65209"/>
                  <a:pt x="1962150" y="85725"/>
                </a:cubicBezTo>
                <a:cubicBezTo>
                  <a:pt x="1975859" y="97149"/>
                  <a:pt x="1999030" y="128282"/>
                  <a:pt x="2019300" y="133350"/>
                </a:cubicBezTo>
                <a:cubicBezTo>
                  <a:pt x="2047192" y="140323"/>
                  <a:pt x="2076496" y="139309"/>
                  <a:pt x="2105025" y="142875"/>
                </a:cubicBezTo>
                <a:cubicBezTo>
                  <a:pt x="2252667" y="161330"/>
                  <a:pt x="2075584" y="145006"/>
                  <a:pt x="2295525" y="161925"/>
                </a:cubicBezTo>
                <a:cubicBezTo>
                  <a:pt x="2381250" y="158750"/>
                  <a:pt x="2467106" y="158106"/>
                  <a:pt x="2552700" y="152400"/>
                </a:cubicBezTo>
                <a:cubicBezTo>
                  <a:pt x="2595123" y="149572"/>
                  <a:pt x="2590872" y="116663"/>
                  <a:pt x="2638425" y="104775"/>
                </a:cubicBezTo>
                <a:cubicBezTo>
                  <a:pt x="2716686" y="85210"/>
                  <a:pt x="2663473" y="96254"/>
                  <a:pt x="2800350" y="85725"/>
                </a:cubicBezTo>
                <a:cubicBezTo>
                  <a:pt x="2909970" y="49185"/>
                  <a:pt x="2848541" y="66675"/>
                  <a:pt x="3095625" y="66675"/>
                </a:cubicBezTo>
                <a:cubicBezTo>
                  <a:pt x="3187755" y="66675"/>
                  <a:pt x="3279775" y="73025"/>
                  <a:pt x="3371850" y="76200"/>
                </a:cubicBezTo>
                <a:cubicBezTo>
                  <a:pt x="3463678" y="106809"/>
                  <a:pt x="3390385" y="85725"/>
                  <a:pt x="3600450" y="85725"/>
                </a:cubicBezTo>
                <a:lnTo>
                  <a:pt x="3609975" y="952500"/>
                </a:lnTo>
                <a:lnTo>
                  <a:pt x="0" y="933450"/>
                </a:lnTo>
                <a:lnTo>
                  <a:pt x="9525" y="95250"/>
                </a:ln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5286380" y="6072206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o explicativo em elipse 13"/>
          <p:cNvSpPr/>
          <p:nvPr/>
        </p:nvSpPr>
        <p:spPr>
          <a:xfrm>
            <a:off x="1500166" y="1357298"/>
            <a:ext cx="3429024" cy="1714512"/>
          </a:xfrm>
          <a:prstGeom prst="wedgeEllipseCallout">
            <a:avLst>
              <a:gd name="adj1" fmla="val -43333"/>
              <a:gd name="adj2" fmla="val 419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857356" y="1853975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 para tanto farei </a:t>
            </a:r>
            <a:r>
              <a:rPr lang="pt-BR" smtClean="0"/>
              <a:t>uma Sísmica de Reflexão</a:t>
            </a:r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77"/>
          <p:cNvSpPr/>
          <p:nvPr/>
        </p:nvSpPr>
        <p:spPr>
          <a:xfrm>
            <a:off x="5214942" y="4214818"/>
            <a:ext cx="3582000" cy="23574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5357818" y="4365104"/>
            <a:ext cx="1387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mtClean="0"/>
              <a:t>arenito seco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187790" y="1427290"/>
            <a:ext cx="2571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Sabe-se que a resistividade do arenito com água é menor que a do arenito seco, que por sua vez é menor que a</a:t>
            </a:r>
          </a:p>
          <a:p>
            <a:pPr algn="ctr"/>
            <a:r>
              <a:rPr lang="pt-BR" smtClean="0"/>
              <a:t>do embasamento</a:t>
            </a:r>
            <a:endParaRPr lang="pt-BR" dirty="0"/>
          </a:p>
        </p:txBody>
      </p:sp>
      <p:sp>
        <p:nvSpPr>
          <p:cNvPr id="24" name="Texto explicativo em elipse 23"/>
          <p:cNvSpPr/>
          <p:nvPr/>
        </p:nvSpPr>
        <p:spPr>
          <a:xfrm>
            <a:off x="2143108" y="1214422"/>
            <a:ext cx="2644916" cy="2214578"/>
          </a:xfrm>
          <a:prstGeom prst="wedgeEllipseCallout">
            <a:avLst>
              <a:gd name="adj1" fmla="val -63746"/>
              <a:gd name="adj2" fmla="val 489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de seta reta 48"/>
          <p:cNvCxnSpPr/>
          <p:nvPr/>
        </p:nvCxnSpPr>
        <p:spPr>
          <a:xfrm>
            <a:off x="5292080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8676456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5277566" y="3573578"/>
            <a:ext cx="34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45430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</a:t>
            </a:r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8735074" y="38232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</a:t>
            </a:r>
            <a:endParaRPr lang="pt-BR"/>
          </a:p>
        </p:txBody>
      </p:sp>
      <p:cxnSp>
        <p:nvCxnSpPr>
          <p:cNvPr id="56" name="Conector de seta reta 55"/>
          <p:cNvCxnSpPr/>
          <p:nvPr/>
        </p:nvCxnSpPr>
        <p:spPr>
          <a:xfrm>
            <a:off x="6516216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7452320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6509058" y="3842090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6084168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</a:t>
            </a:r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7495300" y="381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N</a:t>
            </a:r>
            <a:endParaRPr lang="pt-BR"/>
          </a:p>
        </p:txBody>
      </p:sp>
      <p:cxnSp>
        <p:nvCxnSpPr>
          <p:cNvPr id="63" name="Conector de seta reta 62"/>
          <p:cNvCxnSpPr/>
          <p:nvPr/>
        </p:nvCxnSpPr>
        <p:spPr>
          <a:xfrm flipV="1">
            <a:off x="5249100" y="1388960"/>
            <a:ext cx="0" cy="169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5249100" y="3068960"/>
            <a:ext cx="35283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37"/>
          <p:cNvGrpSpPr/>
          <p:nvPr/>
        </p:nvGrpSpPr>
        <p:grpSpPr>
          <a:xfrm flipH="1">
            <a:off x="5393116" y="1736824"/>
            <a:ext cx="3024336" cy="1116112"/>
            <a:chOff x="5364088" y="2221716"/>
            <a:chExt cx="3024336" cy="1116112"/>
          </a:xfrm>
        </p:grpSpPr>
        <p:sp>
          <p:nvSpPr>
            <p:cNvPr id="66" name="Elipse 65"/>
            <p:cNvSpPr/>
            <p:nvPr/>
          </p:nvSpPr>
          <p:spPr>
            <a:xfrm>
              <a:off x="5364088" y="222171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5688125" y="27977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6012162" y="31578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6336199" y="322982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660236" y="304979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6984273" y="283377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7308310" y="2617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7632347" y="25457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795638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828042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Forma livre 82"/>
          <p:cNvSpPr/>
          <p:nvPr/>
        </p:nvSpPr>
        <p:spPr>
          <a:xfrm>
            <a:off x="5210629" y="5239657"/>
            <a:ext cx="3600000" cy="1190172"/>
          </a:xfrm>
          <a:custGeom>
            <a:avLst/>
            <a:gdLst>
              <a:gd name="connsiteX0" fmla="*/ 0 w 3575208"/>
              <a:gd name="connsiteY0" fmla="*/ 14514 h 1190172"/>
              <a:gd name="connsiteX1" fmla="*/ 0 w 3575208"/>
              <a:gd name="connsiteY1" fmla="*/ 14514 h 1190172"/>
              <a:gd name="connsiteX2" fmla="*/ 246742 w 3575208"/>
              <a:gd name="connsiteY2" fmla="*/ 29029 h 1190172"/>
              <a:gd name="connsiteX3" fmla="*/ 653142 w 3575208"/>
              <a:gd name="connsiteY3" fmla="*/ 0 h 1190172"/>
              <a:gd name="connsiteX4" fmla="*/ 827314 w 3575208"/>
              <a:gd name="connsiteY4" fmla="*/ 29029 h 1190172"/>
              <a:gd name="connsiteX5" fmla="*/ 914400 w 3575208"/>
              <a:gd name="connsiteY5" fmla="*/ 43543 h 1190172"/>
              <a:gd name="connsiteX6" fmla="*/ 1045028 w 3575208"/>
              <a:gd name="connsiteY6" fmla="*/ 58057 h 1190172"/>
              <a:gd name="connsiteX7" fmla="*/ 1349828 w 3575208"/>
              <a:gd name="connsiteY7" fmla="*/ 58057 h 1190172"/>
              <a:gd name="connsiteX8" fmla="*/ 1712685 w 3575208"/>
              <a:gd name="connsiteY8" fmla="*/ 43543 h 1190172"/>
              <a:gd name="connsiteX9" fmla="*/ 2046514 w 3575208"/>
              <a:gd name="connsiteY9" fmla="*/ 58057 h 1190172"/>
              <a:gd name="connsiteX10" fmla="*/ 2452914 w 3575208"/>
              <a:gd name="connsiteY10" fmla="*/ 29029 h 1190172"/>
              <a:gd name="connsiteX11" fmla="*/ 2873828 w 3575208"/>
              <a:gd name="connsiteY11" fmla="*/ 14514 h 1190172"/>
              <a:gd name="connsiteX12" fmla="*/ 3149600 w 3575208"/>
              <a:gd name="connsiteY12" fmla="*/ 29029 h 1190172"/>
              <a:gd name="connsiteX13" fmla="*/ 3309257 w 3575208"/>
              <a:gd name="connsiteY13" fmla="*/ 58057 h 1190172"/>
              <a:gd name="connsiteX14" fmla="*/ 3497942 w 3575208"/>
              <a:gd name="connsiteY14" fmla="*/ 29029 h 1190172"/>
              <a:gd name="connsiteX15" fmla="*/ 3570514 w 3575208"/>
              <a:gd name="connsiteY15" fmla="*/ 43543 h 1190172"/>
              <a:gd name="connsiteX16" fmla="*/ 3556000 w 3575208"/>
              <a:gd name="connsiteY16" fmla="*/ 43543 h 1190172"/>
              <a:gd name="connsiteX17" fmla="*/ 3556000 w 3575208"/>
              <a:gd name="connsiteY17" fmla="*/ 1190172 h 1190172"/>
              <a:gd name="connsiteX18" fmla="*/ 0 w 3575208"/>
              <a:gd name="connsiteY18" fmla="*/ 1175657 h 1190172"/>
              <a:gd name="connsiteX19" fmla="*/ 0 w 3575208"/>
              <a:gd name="connsiteY19" fmla="*/ 14514 h 119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75208" h="1190172">
                <a:moveTo>
                  <a:pt x="0" y="14514"/>
                </a:moveTo>
                <a:lnTo>
                  <a:pt x="0" y="14514"/>
                </a:lnTo>
                <a:cubicBezTo>
                  <a:pt x="82247" y="19352"/>
                  <a:pt x="164352" y="29029"/>
                  <a:pt x="246742" y="29029"/>
                </a:cubicBezTo>
                <a:cubicBezTo>
                  <a:pt x="444279" y="29029"/>
                  <a:pt x="493919" y="19903"/>
                  <a:pt x="653142" y="0"/>
                </a:cubicBezTo>
                <a:lnTo>
                  <a:pt x="827314" y="29029"/>
                </a:lnTo>
                <a:cubicBezTo>
                  <a:pt x="856343" y="33867"/>
                  <a:pt x="885151" y="40293"/>
                  <a:pt x="914400" y="43543"/>
                </a:cubicBezTo>
                <a:lnTo>
                  <a:pt x="1045028" y="58057"/>
                </a:lnTo>
                <a:cubicBezTo>
                  <a:pt x="1219185" y="23227"/>
                  <a:pt x="1012712" y="58057"/>
                  <a:pt x="1349828" y="58057"/>
                </a:cubicBezTo>
                <a:cubicBezTo>
                  <a:pt x="1470877" y="58057"/>
                  <a:pt x="1591733" y="48381"/>
                  <a:pt x="1712685" y="43543"/>
                </a:cubicBezTo>
                <a:cubicBezTo>
                  <a:pt x="1823961" y="48381"/>
                  <a:pt x="1935154" y="60240"/>
                  <a:pt x="2046514" y="58057"/>
                </a:cubicBezTo>
                <a:cubicBezTo>
                  <a:pt x="2182300" y="55395"/>
                  <a:pt x="2317183" y="33710"/>
                  <a:pt x="2452914" y="29029"/>
                </a:cubicBezTo>
                <a:lnTo>
                  <a:pt x="2873828" y="14514"/>
                </a:lnTo>
                <a:cubicBezTo>
                  <a:pt x="2965752" y="19352"/>
                  <a:pt x="3057800" y="22229"/>
                  <a:pt x="3149600" y="29029"/>
                </a:cubicBezTo>
                <a:cubicBezTo>
                  <a:pt x="3255106" y="36844"/>
                  <a:pt x="3238825" y="34580"/>
                  <a:pt x="3309257" y="58057"/>
                </a:cubicBezTo>
                <a:cubicBezTo>
                  <a:pt x="3383789" y="33214"/>
                  <a:pt x="3385687" y="29029"/>
                  <a:pt x="3497942" y="29029"/>
                </a:cubicBezTo>
                <a:cubicBezTo>
                  <a:pt x="3522612" y="29029"/>
                  <a:pt x="3546581" y="37560"/>
                  <a:pt x="3570514" y="43543"/>
                </a:cubicBezTo>
                <a:cubicBezTo>
                  <a:pt x="3575208" y="44716"/>
                  <a:pt x="3560838" y="43543"/>
                  <a:pt x="3556000" y="43543"/>
                </a:cubicBezTo>
                <a:lnTo>
                  <a:pt x="3556000" y="1190172"/>
                </a:lnTo>
                <a:lnTo>
                  <a:pt x="0" y="1175657"/>
                </a:lnTo>
                <a:lnTo>
                  <a:pt x="0" y="14514"/>
                </a:lnTo>
                <a:close/>
              </a:path>
            </a:pathLst>
          </a:custGeom>
          <a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4824072" y="1249596"/>
            <a:ext cx="396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7452320" y="309798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mtClean="0"/>
              <a:t>distância AB/2</a:t>
            </a:r>
            <a:endParaRPr lang="pt-BR" sz="1600"/>
          </a:p>
        </p:txBody>
      </p:sp>
      <p:sp>
        <p:nvSpPr>
          <p:cNvPr id="82" name="Retângulo 81"/>
          <p:cNvSpPr/>
          <p:nvPr/>
        </p:nvSpPr>
        <p:spPr>
          <a:xfrm>
            <a:off x="5364437" y="5291916"/>
            <a:ext cx="187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mtClean="0"/>
              <a:t>arenito com água </a:t>
            </a:r>
            <a:endParaRPr lang="pt-BR" dirty="0"/>
          </a:p>
        </p:txBody>
      </p:sp>
      <p:sp>
        <p:nvSpPr>
          <p:cNvPr id="79" name="Forma livre 78"/>
          <p:cNvSpPr/>
          <p:nvPr/>
        </p:nvSpPr>
        <p:spPr>
          <a:xfrm>
            <a:off x="5210175" y="5949280"/>
            <a:ext cx="3600000" cy="642020"/>
          </a:xfrm>
          <a:custGeom>
            <a:avLst/>
            <a:gdLst>
              <a:gd name="connsiteX0" fmla="*/ 9525 w 3609975"/>
              <a:gd name="connsiteY0" fmla="*/ 95250 h 952500"/>
              <a:gd name="connsiteX1" fmla="*/ 47625 w 3609975"/>
              <a:gd name="connsiteY1" fmla="*/ 76200 h 952500"/>
              <a:gd name="connsiteX2" fmla="*/ 76200 w 3609975"/>
              <a:gd name="connsiteY2" fmla="*/ 66675 h 952500"/>
              <a:gd name="connsiteX3" fmla="*/ 104775 w 3609975"/>
              <a:gd name="connsiteY3" fmla="*/ 47625 h 952500"/>
              <a:gd name="connsiteX4" fmla="*/ 171450 w 3609975"/>
              <a:gd name="connsiteY4" fmla="*/ 28575 h 952500"/>
              <a:gd name="connsiteX5" fmla="*/ 228600 w 3609975"/>
              <a:gd name="connsiteY5" fmla="*/ 9525 h 952500"/>
              <a:gd name="connsiteX6" fmla="*/ 257175 w 3609975"/>
              <a:gd name="connsiteY6" fmla="*/ 0 h 952500"/>
              <a:gd name="connsiteX7" fmla="*/ 542925 w 3609975"/>
              <a:gd name="connsiteY7" fmla="*/ 9525 h 952500"/>
              <a:gd name="connsiteX8" fmla="*/ 571500 w 3609975"/>
              <a:gd name="connsiteY8" fmla="*/ 28575 h 952500"/>
              <a:gd name="connsiteX9" fmla="*/ 628650 w 3609975"/>
              <a:gd name="connsiteY9" fmla="*/ 47625 h 952500"/>
              <a:gd name="connsiteX10" fmla="*/ 685800 w 3609975"/>
              <a:gd name="connsiteY10" fmla="*/ 66675 h 952500"/>
              <a:gd name="connsiteX11" fmla="*/ 714375 w 3609975"/>
              <a:gd name="connsiteY11" fmla="*/ 76200 h 952500"/>
              <a:gd name="connsiteX12" fmla="*/ 742950 w 3609975"/>
              <a:gd name="connsiteY12" fmla="*/ 85725 h 952500"/>
              <a:gd name="connsiteX13" fmla="*/ 809625 w 3609975"/>
              <a:gd name="connsiteY13" fmla="*/ 95250 h 952500"/>
              <a:gd name="connsiteX14" fmla="*/ 857250 w 3609975"/>
              <a:gd name="connsiteY14" fmla="*/ 104775 h 952500"/>
              <a:gd name="connsiteX15" fmla="*/ 933450 w 3609975"/>
              <a:gd name="connsiteY15" fmla="*/ 114300 h 952500"/>
              <a:gd name="connsiteX16" fmla="*/ 971550 w 3609975"/>
              <a:gd name="connsiteY16" fmla="*/ 123825 h 952500"/>
              <a:gd name="connsiteX17" fmla="*/ 1085850 w 3609975"/>
              <a:gd name="connsiteY17" fmla="*/ 133350 h 952500"/>
              <a:gd name="connsiteX18" fmla="*/ 1152525 w 3609975"/>
              <a:gd name="connsiteY18" fmla="*/ 142875 h 952500"/>
              <a:gd name="connsiteX19" fmla="*/ 1209675 w 3609975"/>
              <a:gd name="connsiteY19" fmla="*/ 133350 h 952500"/>
              <a:gd name="connsiteX20" fmla="*/ 1228725 w 3609975"/>
              <a:gd name="connsiteY20" fmla="*/ 104775 h 952500"/>
              <a:gd name="connsiteX21" fmla="*/ 1285875 w 3609975"/>
              <a:gd name="connsiteY21" fmla="*/ 76200 h 952500"/>
              <a:gd name="connsiteX22" fmla="*/ 1314450 w 3609975"/>
              <a:gd name="connsiteY22" fmla="*/ 57150 h 952500"/>
              <a:gd name="connsiteX23" fmla="*/ 1371600 w 3609975"/>
              <a:gd name="connsiteY23" fmla="*/ 47625 h 952500"/>
              <a:gd name="connsiteX24" fmla="*/ 1600200 w 3609975"/>
              <a:gd name="connsiteY24" fmla="*/ 38100 h 952500"/>
              <a:gd name="connsiteX25" fmla="*/ 1714500 w 3609975"/>
              <a:gd name="connsiteY25" fmla="*/ 38100 h 952500"/>
              <a:gd name="connsiteX26" fmla="*/ 1905000 w 3609975"/>
              <a:gd name="connsiteY26" fmla="*/ 57150 h 952500"/>
              <a:gd name="connsiteX27" fmla="*/ 1962150 w 3609975"/>
              <a:gd name="connsiteY27" fmla="*/ 85725 h 952500"/>
              <a:gd name="connsiteX28" fmla="*/ 2019300 w 3609975"/>
              <a:gd name="connsiteY28" fmla="*/ 133350 h 952500"/>
              <a:gd name="connsiteX29" fmla="*/ 2105025 w 3609975"/>
              <a:gd name="connsiteY29" fmla="*/ 142875 h 952500"/>
              <a:gd name="connsiteX30" fmla="*/ 2295525 w 3609975"/>
              <a:gd name="connsiteY30" fmla="*/ 161925 h 952500"/>
              <a:gd name="connsiteX31" fmla="*/ 2552700 w 3609975"/>
              <a:gd name="connsiteY31" fmla="*/ 152400 h 952500"/>
              <a:gd name="connsiteX32" fmla="*/ 2638425 w 3609975"/>
              <a:gd name="connsiteY32" fmla="*/ 104775 h 952500"/>
              <a:gd name="connsiteX33" fmla="*/ 2800350 w 3609975"/>
              <a:gd name="connsiteY33" fmla="*/ 85725 h 952500"/>
              <a:gd name="connsiteX34" fmla="*/ 3095625 w 3609975"/>
              <a:gd name="connsiteY34" fmla="*/ 66675 h 952500"/>
              <a:gd name="connsiteX35" fmla="*/ 3371850 w 3609975"/>
              <a:gd name="connsiteY35" fmla="*/ 76200 h 952500"/>
              <a:gd name="connsiteX36" fmla="*/ 3600450 w 3609975"/>
              <a:gd name="connsiteY36" fmla="*/ 85725 h 952500"/>
              <a:gd name="connsiteX37" fmla="*/ 3609975 w 3609975"/>
              <a:gd name="connsiteY37" fmla="*/ 952500 h 952500"/>
              <a:gd name="connsiteX38" fmla="*/ 0 w 3609975"/>
              <a:gd name="connsiteY38" fmla="*/ 933450 h 952500"/>
              <a:gd name="connsiteX39" fmla="*/ 9525 w 3609975"/>
              <a:gd name="connsiteY39" fmla="*/ 9525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609975" h="952500">
                <a:moveTo>
                  <a:pt x="9525" y="95250"/>
                </a:moveTo>
                <a:cubicBezTo>
                  <a:pt x="22225" y="88900"/>
                  <a:pt x="34574" y="81793"/>
                  <a:pt x="47625" y="76200"/>
                </a:cubicBezTo>
                <a:cubicBezTo>
                  <a:pt x="56853" y="72245"/>
                  <a:pt x="67220" y="71165"/>
                  <a:pt x="76200" y="66675"/>
                </a:cubicBezTo>
                <a:cubicBezTo>
                  <a:pt x="86439" y="61555"/>
                  <a:pt x="94536" y="52745"/>
                  <a:pt x="104775" y="47625"/>
                </a:cubicBezTo>
                <a:cubicBezTo>
                  <a:pt x="120780" y="39622"/>
                  <a:pt x="156191" y="33153"/>
                  <a:pt x="171450" y="28575"/>
                </a:cubicBezTo>
                <a:cubicBezTo>
                  <a:pt x="190684" y="22805"/>
                  <a:pt x="209550" y="15875"/>
                  <a:pt x="228600" y="9525"/>
                </a:cubicBezTo>
                <a:lnTo>
                  <a:pt x="257175" y="0"/>
                </a:lnTo>
                <a:cubicBezTo>
                  <a:pt x="352425" y="3175"/>
                  <a:pt x="448013" y="897"/>
                  <a:pt x="542925" y="9525"/>
                </a:cubicBezTo>
                <a:cubicBezTo>
                  <a:pt x="554326" y="10561"/>
                  <a:pt x="561039" y="23926"/>
                  <a:pt x="571500" y="28575"/>
                </a:cubicBezTo>
                <a:cubicBezTo>
                  <a:pt x="589850" y="36730"/>
                  <a:pt x="609600" y="41275"/>
                  <a:pt x="628650" y="47625"/>
                </a:cubicBezTo>
                <a:lnTo>
                  <a:pt x="685800" y="66675"/>
                </a:lnTo>
                <a:lnTo>
                  <a:pt x="714375" y="76200"/>
                </a:lnTo>
                <a:cubicBezTo>
                  <a:pt x="723900" y="79375"/>
                  <a:pt x="733011" y="84305"/>
                  <a:pt x="742950" y="85725"/>
                </a:cubicBezTo>
                <a:cubicBezTo>
                  <a:pt x="765175" y="88900"/>
                  <a:pt x="787480" y="91559"/>
                  <a:pt x="809625" y="95250"/>
                </a:cubicBezTo>
                <a:cubicBezTo>
                  <a:pt x="825594" y="97912"/>
                  <a:pt x="841249" y="102313"/>
                  <a:pt x="857250" y="104775"/>
                </a:cubicBezTo>
                <a:cubicBezTo>
                  <a:pt x="882550" y="108667"/>
                  <a:pt x="908201" y="110092"/>
                  <a:pt x="933450" y="114300"/>
                </a:cubicBezTo>
                <a:cubicBezTo>
                  <a:pt x="946363" y="116452"/>
                  <a:pt x="958560" y="122201"/>
                  <a:pt x="971550" y="123825"/>
                </a:cubicBezTo>
                <a:cubicBezTo>
                  <a:pt x="1009487" y="128567"/>
                  <a:pt x="1047828" y="129348"/>
                  <a:pt x="1085850" y="133350"/>
                </a:cubicBezTo>
                <a:cubicBezTo>
                  <a:pt x="1108177" y="135700"/>
                  <a:pt x="1130300" y="139700"/>
                  <a:pt x="1152525" y="142875"/>
                </a:cubicBezTo>
                <a:cubicBezTo>
                  <a:pt x="1171575" y="139700"/>
                  <a:pt x="1192401" y="141987"/>
                  <a:pt x="1209675" y="133350"/>
                </a:cubicBezTo>
                <a:cubicBezTo>
                  <a:pt x="1219914" y="128230"/>
                  <a:pt x="1220630" y="112870"/>
                  <a:pt x="1228725" y="104775"/>
                </a:cubicBezTo>
                <a:cubicBezTo>
                  <a:pt x="1256022" y="77478"/>
                  <a:pt x="1254887" y="91694"/>
                  <a:pt x="1285875" y="76200"/>
                </a:cubicBezTo>
                <a:cubicBezTo>
                  <a:pt x="1296114" y="71080"/>
                  <a:pt x="1303590" y="60770"/>
                  <a:pt x="1314450" y="57150"/>
                </a:cubicBezTo>
                <a:cubicBezTo>
                  <a:pt x="1332772" y="51043"/>
                  <a:pt x="1352330" y="48910"/>
                  <a:pt x="1371600" y="47625"/>
                </a:cubicBezTo>
                <a:cubicBezTo>
                  <a:pt x="1447697" y="42552"/>
                  <a:pt x="1524000" y="41275"/>
                  <a:pt x="1600200" y="38100"/>
                </a:cubicBezTo>
                <a:cubicBezTo>
                  <a:pt x="1665414" y="21796"/>
                  <a:pt x="1620851" y="28066"/>
                  <a:pt x="1714500" y="38100"/>
                </a:cubicBezTo>
                <a:lnTo>
                  <a:pt x="1905000" y="57150"/>
                </a:lnTo>
                <a:cubicBezTo>
                  <a:pt x="1933639" y="66696"/>
                  <a:pt x="1937531" y="65209"/>
                  <a:pt x="1962150" y="85725"/>
                </a:cubicBezTo>
                <a:cubicBezTo>
                  <a:pt x="1975859" y="97149"/>
                  <a:pt x="1999030" y="128282"/>
                  <a:pt x="2019300" y="133350"/>
                </a:cubicBezTo>
                <a:cubicBezTo>
                  <a:pt x="2047192" y="140323"/>
                  <a:pt x="2076496" y="139309"/>
                  <a:pt x="2105025" y="142875"/>
                </a:cubicBezTo>
                <a:cubicBezTo>
                  <a:pt x="2252667" y="161330"/>
                  <a:pt x="2075584" y="145006"/>
                  <a:pt x="2295525" y="161925"/>
                </a:cubicBezTo>
                <a:cubicBezTo>
                  <a:pt x="2381250" y="158750"/>
                  <a:pt x="2467106" y="158106"/>
                  <a:pt x="2552700" y="152400"/>
                </a:cubicBezTo>
                <a:cubicBezTo>
                  <a:pt x="2595123" y="149572"/>
                  <a:pt x="2590872" y="116663"/>
                  <a:pt x="2638425" y="104775"/>
                </a:cubicBezTo>
                <a:cubicBezTo>
                  <a:pt x="2716686" y="85210"/>
                  <a:pt x="2663473" y="96254"/>
                  <a:pt x="2800350" y="85725"/>
                </a:cubicBezTo>
                <a:cubicBezTo>
                  <a:pt x="2909970" y="49185"/>
                  <a:pt x="2848541" y="66675"/>
                  <a:pt x="3095625" y="66675"/>
                </a:cubicBezTo>
                <a:cubicBezTo>
                  <a:pt x="3187755" y="66675"/>
                  <a:pt x="3279775" y="73025"/>
                  <a:pt x="3371850" y="76200"/>
                </a:cubicBezTo>
                <a:cubicBezTo>
                  <a:pt x="3463678" y="106809"/>
                  <a:pt x="3390385" y="85725"/>
                  <a:pt x="3600450" y="85725"/>
                </a:cubicBezTo>
                <a:lnTo>
                  <a:pt x="3609975" y="952500"/>
                </a:lnTo>
                <a:lnTo>
                  <a:pt x="0" y="933450"/>
                </a:lnTo>
                <a:lnTo>
                  <a:pt x="9525" y="95250"/>
                </a:ln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5286380" y="6072206"/>
            <a:ext cx="153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embasamento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229630" y="1312302"/>
            <a:ext cx="2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Vamos</a:t>
            </a:r>
          </a:p>
          <a:p>
            <a:pPr algn="ctr"/>
            <a:r>
              <a:rPr lang="pt-BR" i="1" dirty="0" err="1" smtClean="0"/>
              <a:t>parametrizar</a:t>
            </a:r>
            <a:r>
              <a:rPr lang="pt-BR" dirty="0" smtClean="0"/>
              <a:t> da seguinte forma</a:t>
            </a:r>
            <a:r>
              <a:rPr lang="pt-BR" smtClean="0"/>
              <a:t>: há três camadas homogêneas, isotrópicos e plano-paralelas, cada uma com uma espessura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mtClean="0"/>
              <a:t> e uma resistividade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endParaRPr lang="pt-B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o explicativo em elipse 23"/>
          <p:cNvSpPr/>
          <p:nvPr/>
        </p:nvSpPr>
        <p:spPr>
          <a:xfrm>
            <a:off x="2143108" y="1214422"/>
            <a:ext cx="2644916" cy="2790642"/>
          </a:xfrm>
          <a:prstGeom prst="wedgeEllipseCallout">
            <a:avLst>
              <a:gd name="adj1" fmla="val -65826"/>
              <a:gd name="adj2" fmla="val 154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5214942" y="5085184"/>
            <a:ext cx="3571900" cy="1487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5292080" y="43558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292080" y="51292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dirty="0"/>
          </a:p>
        </p:txBody>
      </p:sp>
      <p:cxnSp>
        <p:nvCxnSpPr>
          <p:cNvPr id="55" name="Conector reto 54"/>
          <p:cNvCxnSpPr/>
          <p:nvPr/>
        </p:nvCxnSpPr>
        <p:spPr>
          <a:xfrm rot="5400000">
            <a:off x="4640066" y="4646818"/>
            <a:ext cx="864000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4582677" y="43651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 flipV="1">
            <a:off x="5249100" y="1388960"/>
            <a:ext cx="0" cy="169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5249100" y="3068960"/>
            <a:ext cx="35283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o 37"/>
          <p:cNvGrpSpPr/>
          <p:nvPr/>
        </p:nvGrpSpPr>
        <p:grpSpPr>
          <a:xfrm flipH="1">
            <a:off x="5393116" y="1736824"/>
            <a:ext cx="3024336" cy="1116112"/>
            <a:chOff x="5364088" y="2221716"/>
            <a:chExt cx="3024336" cy="1116112"/>
          </a:xfrm>
        </p:grpSpPr>
        <p:sp>
          <p:nvSpPr>
            <p:cNvPr id="51" name="Elipse 50"/>
            <p:cNvSpPr/>
            <p:nvPr/>
          </p:nvSpPr>
          <p:spPr>
            <a:xfrm>
              <a:off x="5364088" y="222171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688125" y="27977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012162" y="31578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6336199" y="322982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660236" y="304979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984273" y="283377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7308310" y="2617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632347" y="25457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795638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828042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6" name="CaixaDeTexto 65"/>
          <p:cNvSpPr txBox="1"/>
          <p:nvPr/>
        </p:nvSpPr>
        <p:spPr>
          <a:xfrm>
            <a:off x="4824072" y="1249596"/>
            <a:ext cx="396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452320" y="309798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mtClean="0"/>
              <a:t>distância AB/2</a:t>
            </a:r>
            <a:endParaRPr lang="pt-BR" sz="1600"/>
          </a:p>
        </p:txBody>
      </p:sp>
      <p:cxnSp>
        <p:nvCxnSpPr>
          <p:cNvPr id="70" name="Conector de seta reta 69"/>
          <p:cNvCxnSpPr/>
          <p:nvPr/>
        </p:nvCxnSpPr>
        <p:spPr>
          <a:xfrm>
            <a:off x="5292080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8676456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277566" y="3573578"/>
            <a:ext cx="34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4945430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</a:t>
            </a:r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8735074" y="38232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</a:t>
            </a:r>
            <a:endParaRPr lang="pt-BR"/>
          </a:p>
        </p:txBody>
      </p:sp>
      <p:cxnSp>
        <p:nvCxnSpPr>
          <p:cNvPr id="75" name="Conector de seta reta 74"/>
          <p:cNvCxnSpPr/>
          <p:nvPr/>
        </p:nvCxnSpPr>
        <p:spPr>
          <a:xfrm>
            <a:off x="6516216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7452320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6509058" y="3842090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6084168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</a:t>
            </a:r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7495300" y="381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N</a:t>
            </a:r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5205592" y="5711068"/>
            <a:ext cx="3571900" cy="8572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5292080" y="589700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dirty="0"/>
          </a:p>
        </p:txBody>
      </p:sp>
      <p:cxnSp>
        <p:nvCxnSpPr>
          <p:cNvPr id="81" name="Conector reto 80"/>
          <p:cNvCxnSpPr/>
          <p:nvPr/>
        </p:nvCxnSpPr>
        <p:spPr>
          <a:xfrm rot="5400000">
            <a:off x="4738336" y="5394438"/>
            <a:ext cx="648000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 rot="5400000">
            <a:off x="4630336" y="6135434"/>
            <a:ext cx="864000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4582677" y="51571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4582677" y="59399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2771800" y="47158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mtClean="0">
                <a:cs typeface="Times New Roman" pitchFamily="18" charset="0"/>
              </a:rPr>
              <a:t>&lt;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mtClean="0">
                <a:cs typeface="Times New Roman" pitchFamily="18" charset="0"/>
              </a:rPr>
              <a:t>&lt;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Texto explicativo em elipse 23"/>
          <p:cNvSpPr/>
          <p:nvPr/>
        </p:nvSpPr>
        <p:spPr>
          <a:xfrm>
            <a:off x="2143108" y="1484784"/>
            <a:ext cx="2644916" cy="1944216"/>
          </a:xfrm>
          <a:prstGeom prst="wedgeEllipseCallout">
            <a:avLst>
              <a:gd name="adj1" fmla="val -66186"/>
              <a:gd name="adj2" fmla="val 496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258658" y="1614286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</a:t>
            </a:r>
            <a:r>
              <a:rPr lang="pt-BR" i="1" dirty="0" smtClean="0"/>
              <a:t>função</a:t>
            </a:r>
            <a:r>
              <a:rPr lang="pt-BR" dirty="0" smtClean="0"/>
              <a:t>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mtClean="0"/>
              <a:t> do</a:t>
            </a:r>
          </a:p>
          <a:p>
            <a:pPr algn="ctr"/>
            <a:r>
              <a:rPr lang="pt-BR" i="1" smtClean="0"/>
              <a:t>problema </a:t>
            </a:r>
            <a:r>
              <a:rPr lang="pt-BR" i="1" dirty="0" smtClean="0"/>
              <a:t>direto</a:t>
            </a:r>
            <a:r>
              <a:rPr lang="pt-BR" dirty="0" smtClean="0"/>
              <a:t> calcula, </a:t>
            </a:r>
            <a:r>
              <a:rPr lang="pt-BR" smtClean="0"/>
              <a:t>dadas as espessuras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mtClean="0"/>
              <a:t>,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mtClean="0"/>
              <a:t> e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mtClean="0"/>
              <a:t>, a </a:t>
            </a:r>
            <a:r>
              <a:rPr lang="pt-BR" smtClean="0">
                <a:solidFill>
                  <a:srgbClr val="0000FF"/>
                </a:solidFill>
              </a:rPr>
              <a:t>curva de resistividade aparente predita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5214942" y="5085184"/>
            <a:ext cx="3571900" cy="1487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5292080" y="43558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5292080" y="51292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dirty="0"/>
          </a:p>
        </p:txBody>
      </p:sp>
      <p:cxnSp>
        <p:nvCxnSpPr>
          <p:cNvPr id="66" name="Conector reto 65"/>
          <p:cNvCxnSpPr/>
          <p:nvPr/>
        </p:nvCxnSpPr>
        <p:spPr>
          <a:xfrm rot="5400000">
            <a:off x="4640066" y="4646818"/>
            <a:ext cx="864000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4582677" y="43651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Conector de seta reta 67"/>
          <p:cNvCxnSpPr/>
          <p:nvPr/>
        </p:nvCxnSpPr>
        <p:spPr>
          <a:xfrm flipV="1">
            <a:off x="5249100" y="1388960"/>
            <a:ext cx="0" cy="169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5249100" y="3068960"/>
            <a:ext cx="35283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37"/>
          <p:cNvGrpSpPr/>
          <p:nvPr/>
        </p:nvGrpSpPr>
        <p:grpSpPr>
          <a:xfrm flipH="1">
            <a:off x="5393116" y="1736824"/>
            <a:ext cx="3024336" cy="1116112"/>
            <a:chOff x="5364088" y="2221716"/>
            <a:chExt cx="3024336" cy="1116112"/>
          </a:xfrm>
        </p:grpSpPr>
        <p:sp>
          <p:nvSpPr>
            <p:cNvPr id="71" name="Elipse 70"/>
            <p:cNvSpPr/>
            <p:nvPr/>
          </p:nvSpPr>
          <p:spPr>
            <a:xfrm>
              <a:off x="5364088" y="222171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688125" y="27977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6012162" y="31578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6336199" y="322982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6660236" y="304979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6984273" y="283377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7308310" y="2617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7632347" y="25457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795638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828042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CaixaDeTexto 82"/>
          <p:cNvSpPr txBox="1"/>
          <p:nvPr/>
        </p:nvSpPr>
        <p:spPr>
          <a:xfrm>
            <a:off x="4824072" y="1249596"/>
            <a:ext cx="396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7452320" y="309798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mtClean="0"/>
              <a:t>distância AB/2</a:t>
            </a:r>
            <a:endParaRPr lang="pt-BR" sz="1600"/>
          </a:p>
        </p:txBody>
      </p:sp>
      <p:cxnSp>
        <p:nvCxnSpPr>
          <p:cNvPr id="86" name="Conector de seta reta 85"/>
          <p:cNvCxnSpPr/>
          <p:nvPr/>
        </p:nvCxnSpPr>
        <p:spPr>
          <a:xfrm>
            <a:off x="5292080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>
            <a:off x="8676456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/>
          <p:nvPr/>
        </p:nvCxnSpPr>
        <p:spPr>
          <a:xfrm>
            <a:off x="5277566" y="3573578"/>
            <a:ext cx="34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4945430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</a:t>
            </a:r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8735074" y="38232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</a:t>
            </a:r>
            <a:endParaRPr lang="pt-BR"/>
          </a:p>
        </p:txBody>
      </p:sp>
      <p:cxnSp>
        <p:nvCxnSpPr>
          <p:cNvPr id="91" name="Conector de seta reta 90"/>
          <p:cNvCxnSpPr/>
          <p:nvPr/>
        </p:nvCxnSpPr>
        <p:spPr>
          <a:xfrm>
            <a:off x="6516216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/>
          <p:nvPr/>
        </p:nvCxnSpPr>
        <p:spPr>
          <a:xfrm>
            <a:off x="7452320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6509058" y="3842090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6084168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</a:t>
            </a:r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7495300" y="381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N</a:t>
            </a:r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5205592" y="5711068"/>
            <a:ext cx="3571900" cy="8572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5292080" y="589700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dirty="0"/>
          </a:p>
        </p:txBody>
      </p:sp>
      <p:cxnSp>
        <p:nvCxnSpPr>
          <p:cNvPr id="98" name="Conector reto 97"/>
          <p:cNvCxnSpPr/>
          <p:nvPr/>
        </p:nvCxnSpPr>
        <p:spPr>
          <a:xfrm rot="5400000">
            <a:off x="4738336" y="5394438"/>
            <a:ext cx="648000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/>
          <p:nvPr/>
        </p:nvCxnSpPr>
        <p:spPr>
          <a:xfrm rot="5400000">
            <a:off x="4630336" y="6135434"/>
            <a:ext cx="864000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>
            <a:off x="4582677" y="51571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4582677" y="59399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1905994" y="5426060"/>
            <a:ext cx="252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smtClean="0">
                <a:solidFill>
                  <a:srgbClr val="0000FF"/>
                </a:solidFill>
              </a:rPr>
              <a:t>ρ</a:t>
            </a:r>
            <a:r>
              <a:rPr lang="pt-BR" sz="2800" baseline="-25000" smtClean="0">
                <a:solidFill>
                  <a:srgbClr val="0000FF"/>
                </a:solidFill>
              </a:rPr>
              <a:t>a</a:t>
            </a:r>
            <a:r>
              <a:rPr lang="pt-BR" sz="2800" smtClean="0"/>
              <a:t> </a:t>
            </a:r>
            <a:r>
              <a:rPr lang="pt-BR" sz="2800" dirty="0" smtClean="0"/>
              <a:t>=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800" smtClean="0"/>
              <a:t> (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800" smtClean="0"/>
              <a:t>)</a:t>
            </a:r>
            <a:endParaRPr lang="pt-BR" sz="28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2771800" y="47158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mtClean="0">
                <a:cs typeface="Times New Roman" pitchFamily="18" charset="0"/>
              </a:rPr>
              <a:t>&lt;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mtClean="0">
                <a:cs typeface="Times New Roman" pitchFamily="18" charset="0"/>
              </a:rPr>
              <a:t>&lt;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905994" y="5426060"/>
            <a:ext cx="252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smtClean="0">
                <a:solidFill>
                  <a:srgbClr val="0000FF"/>
                </a:solidFill>
              </a:rPr>
              <a:t>ρ</a:t>
            </a:r>
            <a:r>
              <a:rPr lang="pt-BR" sz="2800" baseline="-25000" smtClean="0">
                <a:solidFill>
                  <a:srgbClr val="0000FF"/>
                </a:solidFill>
              </a:rPr>
              <a:t>a</a:t>
            </a:r>
            <a:r>
              <a:rPr lang="pt-BR" sz="2800" smtClean="0"/>
              <a:t> </a:t>
            </a:r>
            <a:r>
              <a:rPr lang="pt-BR" sz="2800" dirty="0" smtClean="0"/>
              <a:t>=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800" smtClean="0"/>
              <a:t> (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800" smtClean="0"/>
              <a:t>)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SEV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Texto explicativo em elipse 23"/>
          <p:cNvSpPr/>
          <p:nvPr/>
        </p:nvSpPr>
        <p:spPr>
          <a:xfrm>
            <a:off x="2052620" y="1214422"/>
            <a:ext cx="2928958" cy="3366706"/>
          </a:xfrm>
          <a:prstGeom prst="wedgeEllipseCallout">
            <a:avLst>
              <a:gd name="adj1" fmla="val -64204"/>
              <a:gd name="adj2" fmla="val 225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309797" y="1369234"/>
            <a:ext cx="2428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Sendo assim, o </a:t>
            </a:r>
            <a:r>
              <a:rPr lang="pt-BR" i="1" dirty="0" smtClean="0"/>
              <a:t>problema inverso</a:t>
            </a:r>
            <a:r>
              <a:rPr lang="pt-BR" dirty="0" smtClean="0"/>
              <a:t> consiste </a:t>
            </a:r>
            <a:r>
              <a:rPr lang="pt-BR" smtClean="0"/>
              <a:t>em encontrar as espessuras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mtClean="0"/>
              <a:t>,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mtClean="0"/>
              <a:t> e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mtClean="0"/>
              <a:t>, tal que os </a:t>
            </a:r>
            <a:r>
              <a:rPr lang="pt-BR" smtClean="0">
                <a:solidFill>
                  <a:srgbClr val="0000FF"/>
                </a:solidFill>
              </a:rPr>
              <a:t>dados preditos</a:t>
            </a:r>
            <a:r>
              <a:rPr lang="pt-BR" smtClean="0"/>
              <a:t> sejam os mais próximos possíveis aos </a:t>
            </a:r>
            <a:r>
              <a:rPr lang="pt-BR" smtClean="0">
                <a:solidFill>
                  <a:srgbClr val="FF0000"/>
                </a:solidFill>
              </a:rPr>
              <a:t>dados observados</a:t>
            </a:r>
            <a:r>
              <a:rPr lang="pt-BR" smtClean="0"/>
              <a:t> </a:t>
            </a:r>
            <a:r>
              <a:rPr lang="pt-BR" dirty="0" smtClean="0"/>
              <a:t>de acordo com uma </a:t>
            </a:r>
            <a:r>
              <a:rPr lang="pt-BR" i="1" dirty="0" smtClean="0"/>
              <a:t>norma</a:t>
            </a:r>
            <a:r>
              <a:rPr lang="pt-BR" dirty="0" smtClean="0"/>
              <a:t> preestabelecida</a:t>
            </a:r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5214942" y="5085184"/>
            <a:ext cx="3571900" cy="1487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5292080" y="43558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292080" y="51292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dirty="0"/>
          </a:p>
        </p:txBody>
      </p:sp>
      <p:cxnSp>
        <p:nvCxnSpPr>
          <p:cNvPr id="69" name="Conector reto 68"/>
          <p:cNvCxnSpPr/>
          <p:nvPr/>
        </p:nvCxnSpPr>
        <p:spPr>
          <a:xfrm rot="5400000">
            <a:off x="4640066" y="4646818"/>
            <a:ext cx="864000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4582677" y="43651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Conector de seta reta 70"/>
          <p:cNvCxnSpPr/>
          <p:nvPr/>
        </p:nvCxnSpPr>
        <p:spPr>
          <a:xfrm flipV="1">
            <a:off x="5249100" y="1388960"/>
            <a:ext cx="0" cy="169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5249100" y="3068960"/>
            <a:ext cx="352839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o 37"/>
          <p:cNvGrpSpPr/>
          <p:nvPr/>
        </p:nvGrpSpPr>
        <p:grpSpPr>
          <a:xfrm flipH="1">
            <a:off x="5393116" y="1772816"/>
            <a:ext cx="3024336" cy="1116112"/>
            <a:chOff x="5364088" y="2221716"/>
            <a:chExt cx="3024336" cy="1116112"/>
          </a:xfrm>
        </p:grpSpPr>
        <p:sp>
          <p:nvSpPr>
            <p:cNvPr id="75" name="Elipse 74"/>
            <p:cNvSpPr/>
            <p:nvPr/>
          </p:nvSpPr>
          <p:spPr>
            <a:xfrm>
              <a:off x="5364088" y="222171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5688125" y="279778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6012162" y="315782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36199" y="322982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660236" y="304979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984273" y="283377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7308310" y="2617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7632347" y="25457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795638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8280424" y="250974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6" name="CaixaDeTexto 85"/>
          <p:cNvSpPr txBox="1"/>
          <p:nvPr/>
        </p:nvSpPr>
        <p:spPr>
          <a:xfrm>
            <a:off x="4824072" y="1249596"/>
            <a:ext cx="396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sz="2000" baseline="-2500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pt-BR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7452320" y="309798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mtClean="0"/>
              <a:t>distância AB/2</a:t>
            </a:r>
            <a:endParaRPr lang="pt-BR" sz="1600"/>
          </a:p>
        </p:txBody>
      </p:sp>
      <p:sp>
        <p:nvSpPr>
          <p:cNvPr id="88" name="CaixaDeTexto 87"/>
          <p:cNvSpPr txBox="1"/>
          <p:nvPr/>
        </p:nvSpPr>
        <p:spPr>
          <a:xfrm>
            <a:off x="2771800" y="47158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mtClean="0">
                <a:cs typeface="Times New Roman" pitchFamily="18" charset="0"/>
              </a:rPr>
              <a:t>&lt;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mtClean="0">
                <a:cs typeface="Times New Roman" pitchFamily="18" charset="0"/>
              </a:rPr>
              <a:t>&lt;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5292080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676456" y="3573016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>
            <a:off x="5277566" y="3573578"/>
            <a:ext cx="34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4945430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</a:t>
            </a:r>
            <a:endParaRPr lang="pt-BR"/>
          </a:p>
        </p:txBody>
      </p:sp>
      <p:sp>
        <p:nvSpPr>
          <p:cNvPr id="93" name="CaixaDeTexto 92"/>
          <p:cNvSpPr txBox="1"/>
          <p:nvPr/>
        </p:nvSpPr>
        <p:spPr>
          <a:xfrm>
            <a:off x="8735074" y="38232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B</a:t>
            </a:r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>
            <a:off x="6516216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>
            <a:off x="7452320" y="382508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>
            <a:off x="6509058" y="3842090"/>
            <a:ext cx="9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6084168" y="38180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M</a:t>
            </a:r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7495300" y="381750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N</a:t>
            </a:r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5205592" y="5711068"/>
            <a:ext cx="3571900" cy="8572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/>
          <p:cNvSpPr txBox="1"/>
          <p:nvPr/>
        </p:nvSpPr>
        <p:spPr>
          <a:xfrm>
            <a:off x="5292080" y="589700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smtClean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dirty="0"/>
          </a:p>
        </p:txBody>
      </p:sp>
      <p:cxnSp>
        <p:nvCxnSpPr>
          <p:cNvPr id="101" name="Conector reto 100"/>
          <p:cNvCxnSpPr/>
          <p:nvPr/>
        </p:nvCxnSpPr>
        <p:spPr>
          <a:xfrm rot="5400000">
            <a:off x="4738336" y="5394438"/>
            <a:ext cx="648000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rot="5400000">
            <a:off x="4630336" y="6135434"/>
            <a:ext cx="864000" cy="158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4582677" y="51571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582677" y="59399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pt-BR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pt-BR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Grupo 37"/>
          <p:cNvGrpSpPr/>
          <p:nvPr/>
        </p:nvGrpSpPr>
        <p:grpSpPr>
          <a:xfrm flipH="1">
            <a:off x="5392554" y="1700808"/>
            <a:ext cx="3024336" cy="1123100"/>
            <a:chOff x="5364088" y="2185700"/>
            <a:chExt cx="3024336" cy="1123100"/>
          </a:xfrm>
          <a:noFill/>
        </p:grpSpPr>
        <p:sp>
          <p:nvSpPr>
            <p:cNvPr id="106" name="Elipse 105"/>
            <p:cNvSpPr/>
            <p:nvPr/>
          </p:nvSpPr>
          <p:spPr>
            <a:xfrm>
              <a:off x="5364088" y="2185700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5688125" y="2869788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6012162" y="3143306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6336199" y="3200800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660236" y="3020768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6984273" y="2862800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7308310" y="2704832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7632347" y="2632824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7956384" y="2517274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8280424" y="2553290"/>
              <a:ext cx="108000" cy="108000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o explicativo em elipse 13"/>
          <p:cNvSpPr/>
          <p:nvPr/>
        </p:nvSpPr>
        <p:spPr>
          <a:xfrm>
            <a:off x="1835696" y="1357298"/>
            <a:ext cx="2664296" cy="1714512"/>
          </a:xfrm>
          <a:prstGeom prst="wedgeEllipseCallout">
            <a:avLst>
              <a:gd name="adj1" fmla="val -53901"/>
              <a:gd name="adj2" fmla="val 656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094700" y="1609627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Quero localizar restos de uma construção abandonada</a:t>
            </a:r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1763688" y="1484784"/>
            <a:ext cx="271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 para tanto</a:t>
            </a:r>
          </a:p>
          <a:p>
            <a:pPr algn="ctr"/>
            <a:r>
              <a:rPr lang="pt-BR" dirty="0" smtClean="0"/>
              <a:t>u</a:t>
            </a:r>
            <a:r>
              <a:rPr lang="pt-BR" dirty="0" smtClean="0"/>
              <a:t>tilizarei </a:t>
            </a:r>
            <a:r>
              <a:rPr lang="pt-BR" dirty="0" smtClean="0"/>
              <a:t>GPR</a:t>
            </a:r>
          </a:p>
          <a:p>
            <a:pPr algn="ctr"/>
            <a:r>
              <a:rPr lang="pt-BR" dirty="0" smtClean="0"/>
              <a:t>para fazer uma</a:t>
            </a:r>
          </a:p>
          <a:p>
            <a:pPr algn="ctr"/>
            <a:r>
              <a:rPr lang="pt-BR" dirty="0" smtClean="0"/>
              <a:t>tomografia</a:t>
            </a:r>
          </a:p>
          <a:p>
            <a:pPr algn="ctr"/>
            <a:r>
              <a:rPr lang="pt-BR" dirty="0" smtClean="0"/>
              <a:t>poço-poço</a:t>
            </a:r>
            <a:endParaRPr lang="pt-BR" dirty="0"/>
          </a:p>
        </p:txBody>
      </p:sp>
      <p:sp>
        <p:nvSpPr>
          <p:cNvPr id="16" name="Texto explicativo em elipse 15"/>
          <p:cNvSpPr/>
          <p:nvPr/>
        </p:nvSpPr>
        <p:spPr>
          <a:xfrm>
            <a:off x="1835696" y="1357298"/>
            <a:ext cx="2664296" cy="1714512"/>
          </a:xfrm>
          <a:prstGeom prst="wedgeEllipseCallout">
            <a:avLst>
              <a:gd name="adj1" fmla="val -53901"/>
              <a:gd name="adj2" fmla="val 656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o explicativo em elipse 13"/>
          <p:cNvSpPr/>
          <p:nvPr/>
        </p:nvSpPr>
        <p:spPr>
          <a:xfrm>
            <a:off x="3714744" y="1714488"/>
            <a:ext cx="3429024" cy="1714512"/>
          </a:xfrm>
          <a:prstGeom prst="wedgeEllipseCallout">
            <a:avLst>
              <a:gd name="adj1" fmla="val 66388"/>
              <a:gd name="adj2" fmla="val 619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71934" y="1988840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Na área de estudo, é de se esperar a presença de canos e tambores metálicos</a:t>
            </a:r>
            <a:endParaRPr lang="pt-BR" dirty="0"/>
          </a:p>
        </p:txBody>
      </p:sp>
      <p:sp>
        <p:nvSpPr>
          <p:cNvPr id="16" name="Rosto feliz 15"/>
          <p:cNvSpPr/>
          <p:nvPr/>
        </p:nvSpPr>
        <p:spPr>
          <a:xfrm>
            <a:off x="7858148" y="3214686"/>
            <a:ext cx="1000132" cy="9286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214546" y="1214422"/>
            <a:ext cx="3429024" cy="2571768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500298" y="1800043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O GPR </a:t>
            </a:r>
            <a:r>
              <a:rPr lang="pt-BR" dirty="0" smtClean="0"/>
              <a:t>é um método geofísico que investiga a </a:t>
            </a:r>
            <a:r>
              <a:rPr lang="pt-BR" i="1" err="1" smtClean="0"/>
              <a:t>subsuperfície</a:t>
            </a:r>
            <a:r>
              <a:rPr lang="pt-BR" smtClean="0"/>
              <a:t> por meio de um fenômeno físico governado pelo Eletromagnetismo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215074" y="521495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subsuperfície</a:t>
            </a:r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252668" y="1369796"/>
            <a:ext cx="241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Uma </a:t>
            </a:r>
            <a:r>
              <a:rPr lang="pt-BR" i="1" smtClean="0"/>
              <a:t>fonte</a:t>
            </a:r>
          </a:p>
          <a:p>
            <a:pPr algn="ctr"/>
            <a:r>
              <a:rPr lang="pt-BR" smtClean="0"/>
              <a:t>é colocada em um</a:t>
            </a:r>
          </a:p>
          <a:p>
            <a:pPr algn="ctr"/>
            <a:r>
              <a:rPr lang="pt-BR" smtClean="0"/>
              <a:t>poço, emite ondas eletromagnéticas, que se propagam em subsuperfície e são detectadas em receptores localizados em outro poço</a:t>
            </a:r>
            <a:endParaRPr lang="pt-BR" i="1" dirty="0"/>
          </a:p>
        </p:txBody>
      </p:sp>
      <p:sp>
        <p:nvSpPr>
          <p:cNvPr id="14" name="Retângulo 13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5119036" y="4192622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 de 5 pontas 14"/>
          <p:cNvSpPr/>
          <p:nvPr/>
        </p:nvSpPr>
        <p:spPr>
          <a:xfrm>
            <a:off x="5137048" y="4294806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2376402" y="2276872"/>
            <a:ext cx="2232248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3074346" y="1988840"/>
            <a:ext cx="1260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o explicativo em elipse 16"/>
          <p:cNvSpPr/>
          <p:nvPr/>
        </p:nvSpPr>
        <p:spPr>
          <a:xfrm>
            <a:off x="2071670" y="1214422"/>
            <a:ext cx="2788362" cy="3006666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252668" y="1369796"/>
            <a:ext cx="241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Uma fonte</a:t>
            </a:r>
          </a:p>
          <a:p>
            <a:pPr algn="ctr"/>
            <a:r>
              <a:rPr lang="pt-BR" smtClean="0"/>
              <a:t>é colocada em um</a:t>
            </a:r>
          </a:p>
          <a:p>
            <a:pPr algn="ctr"/>
            <a:r>
              <a:rPr lang="pt-BR" smtClean="0"/>
              <a:t>poço, emite </a:t>
            </a:r>
            <a:r>
              <a:rPr lang="pt-BR" i="1" smtClean="0"/>
              <a:t>ondas eletromagnéticas</a:t>
            </a:r>
            <a:r>
              <a:rPr lang="pt-BR" smtClean="0"/>
              <a:t>, que se propagam em subsuperfície e são detectadas em receptores localizados em outro poço</a:t>
            </a:r>
            <a:endParaRPr lang="pt-BR" i="1" dirty="0"/>
          </a:p>
        </p:txBody>
      </p:sp>
      <p:sp>
        <p:nvSpPr>
          <p:cNvPr id="14" name="Retângulo 13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7536061">
            <a:off x="6866606" y="3707297"/>
            <a:ext cx="457084" cy="26078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5119036" y="4192622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 de 5 pontas 14"/>
          <p:cNvSpPr/>
          <p:nvPr/>
        </p:nvSpPr>
        <p:spPr>
          <a:xfrm>
            <a:off x="5137048" y="4294806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2339752" y="3083474"/>
            <a:ext cx="223224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o explicativo em elipse 16"/>
          <p:cNvSpPr/>
          <p:nvPr/>
        </p:nvSpPr>
        <p:spPr>
          <a:xfrm>
            <a:off x="2071670" y="1214422"/>
            <a:ext cx="2788362" cy="3006666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3851358" y="2794880"/>
            <a:ext cx="756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exto explicativo em elipse 13"/>
          <p:cNvSpPr/>
          <p:nvPr/>
        </p:nvSpPr>
        <p:spPr>
          <a:xfrm>
            <a:off x="3714744" y="1714488"/>
            <a:ext cx="3429024" cy="1714512"/>
          </a:xfrm>
          <a:prstGeom prst="wedgeEllipseCallout">
            <a:avLst>
              <a:gd name="adj1" fmla="val 66388"/>
              <a:gd name="adj2" fmla="val 619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4071934" y="2071678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É de se esperar que o embasamento tenha relevo suave nessa região</a:t>
            </a:r>
            <a:endParaRPr lang="pt-BR" dirty="0"/>
          </a:p>
        </p:txBody>
      </p:sp>
      <p:sp>
        <p:nvSpPr>
          <p:cNvPr id="16" name="Rosto feliz 15"/>
          <p:cNvSpPr/>
          <p:nvPr/>
        </p:nvSpPr>
        <p:spPr>
          <a:xfrm>
            <a:off x="7858148" y="3214686"/>
            <a:ext cx="1000132" cy="9286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71670" y="1214422"/>
            <a:ext cx="2788362" cy="3006666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252668" y="1369796"/>
            <a:ext cx="241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Uma fonte</a:t>
            </a:r>
          </a:p>
          <a:p>
            <a:pPr algn="ctr"/>
            <a:r>
              <a:rPr lang="pt-BR" smtClean="0"/>
              <a:t>é colocada em um</a:t>
            </a:r>
          </a:p>
          <a:p>
            <a:pPr algn="ctr"/>
            <a:r>
              <a:rPr lang="pt-BR" smtClean="0"/>
              <a:t>poço, emite ondas eletromagnéticas, que se propagam em subsuperfície e são detectadas em </a:t>
            </a:r>
            <a:r>
              <a:rPr lang="pt-BR" i="1" smtClean="0"/>
              <a:t>receptores</a:t>
            </a:r>
            <a:r>
              <a:rPr lang="pt-BR" smtClean="0"/>
              <a:t> localizados em outro poço</a:t>
            </a:r>
            <a:endParaRPr lang="pt-BR" i="1" dirty="0"/>
          </a:p>
        </p:txBody>
      </p:sp>
      <p:sp>
        <p:nvSpPr>
          <p:cNvPr id="14" name="Retângulo 13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7536061">
            <a:off x="6866606" y="3707297"/>
            <a:ext cx="457084" cy="26078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5119036" y="4192622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723476" y="4192060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 de 5 pontas 14"/>
          <p:cNvSpPr/>
          <p:nvPr/>
        </p:nvSpPr>
        <p:spPr>
          <a:xfrm>
            <a:off x="5137048" y="4294806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8741488" y="4271626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flipV="1">
            <a:off x="8741488" y="6323834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flipV="1">
            <a:off x="8741488" y="581078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flipV="1">
            <a:off x="8741488" y="5297730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flipV="1">
            <a:off x="8741488" y="4784678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71670" y="1214422"/>
            <a:ext cx="2788362" cy="2214578"/>
          </a:xfrm>
          <a:prstGeom prst="wedgeEllipseCallout">
            <a:avLst>
              <a:gd name="adj1" fmla="val -62743"/>
              <a:gd name="adj2" fmla="val 496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7536061">
            <a:off x="6866606" y="3707297"/>
            <a:ext cx="457084" cy="26078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287174" y="1572406"/>
            <a:ext cx="4906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5286380" y="1571612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 rot="16200000">
            <a:off x="4739275" y="3356969"/>
            <a:ext cx="72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165540" y="1234807"/>
            <a:ext cx="9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receptores</a:t>
            </a:r>
            <a:endParaRPr lang="pt-BR" sz="1400" dirty="0"/>
          </a:p>
        </p:txBody>
      </p:sp>
      <p:cxnSp>
        <p:nvCxnSpPr>
          <p:cNvPr id="31" name="Conector reto 30"/>
          <p:cNvCxnSpPr/>
          <p:nvPr/>
        </p:nvCxnSpPr>
        <p:spPr>
          <a:xfrm rot="5400000">
            <a:off x="4675148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5400000">
            <a:off x="5774630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>
            <a:off x="6928976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a livre 37"/>
          <p:cNvSpPr/>
          <p:nvPr/>
        </p:nvSpPr>
        <p:spPr>
          <a:xfrm>
            <a:off x="5579542" y="184482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6664987" y="226661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7826874" y="28426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rot="10800000" flipH="1">
            <a:off x="5313566" y="1987700"/>
            <a:ext cx="360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rot="10800000">
            <a:off x="5292048" y="2209119"/>
            <a:ext cx="9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rot="10800000">
            <a:off x="5291984" y="2410629"/>
            <a:ext cx="1476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508104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066879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743202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R5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5012534" y="1849078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t1</a:t>
            </a:r>
            <a:endParaRPr lang="pt-BR" sz="12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5012534" y="207905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t2</a:t>
            </a:r>
            <a:endParaRPr lang="pt-BR" sz="12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5012534" y="228112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t3</a:t>
            </a:r>
            <a:endParaRPr lang="pt-BR" sz="1200" dirty="0"/>
          </a:p>
        </p:txBody>
      </p:sp>
      <p:sp>
        <p:nvSpPr>
          <p:cNvPr id="44" name="Retângulo 43"/>
          <p:cNvSpPr/>
          <p:nvPr/>
        </p:nvSpPr>
        <p:spPr>
          <a:xfrm>
            <a:off x="5119036" y="4192622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723476" y="4192060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 de 5 pontas 14"/>
          <p:cNvSpPr/>
          <p:nvPr/>
        </p:nvSpPr>
        <p:spPr>
          <a:xfrm>
            <a:off x="5137048" y="4294806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8741488" y="4271626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flipV="1">
            <a:off x="8741488" y="6323834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flipV="1">
            <a:off x="8741488" y="581078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flipV="1">
            <a:off x="8741488" y="5297730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flipV="1">
            <a:off x="8741488" y="4784678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/>
          <p:nvPr/>
        </p:nvCxnSpPr>
        <p:spPr>
          <a:xfrm rot="5400000">
            <a:off x="5208325" y="255613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orma livre 62"/>
          <p:cNvSpPr/>
          <p:nvPr/>
        </p:nvSpPr>
        <p:spPr>
          <a:xfrm>
            <a:off x="6098682" y="205058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reto 63"/>
          <p:cNvCxnSpPr/>
          <p:nvPr/>
        </p:nvCxnSpPr>
        <p:spPr>
          <a:xfrm rot="5400000">
            <a:off x="6345428" y="257209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orma livre 64"/>
          <p:cNvSpPr/>
          <p:nvPr/>
        </p:nvSpPr>
        <p:spPr>
          <a:xfrm>
            <a:off x="7235785" y="251166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reto 65"/>
          <p:cNvCxnSpPr/>
          <p:nvPr/>
        </p:nvCxnSpPr>
        <p:spPr>
          <a:xfrm rot="10800000">
            <a:off x="5292144" y="2697072"/>
            <a:ext cx="2052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rot="10800000">
            <a:off x="5292072" y="2985104"/>
            <a:ext cx="2628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5018562" y="2536649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t4</a:t>
            </a:r>
            <a:endParaRPr lang="pt-BR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5018562" y="28426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t5</a:t>
            </a:r>
            <a:endParaRPr lang="pt-BR" sz="12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6625654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R3</a:t>
            </a:r>
            <a:endParaRPr lang="pt-BR" sz="12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184429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R4</a:t>
            </a:r>
            <a:endParaRPr lang="pt-BR" sz="12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2214546" y="1611989"/>
            <a:ext cx="250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As </a:t>
            </a:r>
            <a:r>
              <a:rPr lang="pt-BR" i="1" dirty="0" smtClean="0">
                <a:solidFill>
                  <a:srgbClr val="FF0000"/>
                </a:solidFill>
              </a:rPr>
              <a:t>observações</a:t>
            </a:r>
            <a:r>
              <a:rPr lang="pt-BR" dirty="0" smtClean="0"/>
              <a:t> </a:t>
            </a:r>
            <a:r>
              <a:rPr lang="pt-BR" smtClean="0"/>
              <a:t>são os tempos que as primeiras ondas demoram durante a propagação até os receptores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71670" y="1214422"/>
            <a:ext cx="2788362" cy="2214578"/>
          </a:xfrm>
          <a:prstGeom prst="wedgeEllipseCallout">
            <a:avLst>
              <a:gd name="adj1" fmla="val -62743"/>
              <a:gd name="adj2" fmla="val 496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6863732">
            <a:off x="6866606" y="3910802"/>
            <a:ext cx="457084" cy="26078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287174" y="1572406"/>
            <a:ext cx="4906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5286380" y="1571612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 rot="16200000">
            <a:off x="4739275" y="3356969"/>
            <a:ext cx="72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165540" y="1234807"/>
            <a:ext cx="9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receptores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508104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066879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743202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R5</a:t>
            </a:r>
            <a:endParaRPr lang="pt-BR" sz="1200" dirty="0"/>
          </a:p>
        </p:txBody>
      </p:sp>
      <p:sp>
        <p:nvSpPr>
          <p:cNvPr id="44" name="Retângulo 43"/>
          <p:cNvSpPr/>
          <p:nvPr/>
        </p:nvSpPr>
        <p:spPr>
          <a:xfrm>
            <a:off x="5119036" y="4192622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723476" y="4192060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8741488" y="4271626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flipV="1">
            <a:off x="8741488" y="6323834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flipV="1">
            <a:off x="8741488" y="581078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flipV="1">
            <a:off x="8741488" y="5297730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flipV="1">
            <a:off x="8741488" y="4784678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5579542" y="1556792"/>
            <a:ext cx="2463867" cy="2016224"/>
            <a:chOff x="5579542" y="1556792"/>
            <a:chExt cx="2463867" cy="2016224"/>
          </a:xfrm>
        </p:grpSpPr>
        <p:cxnSp>
          <p:nvCxnSpPr>
            <p:cNvPr id="31" name="Conector reto 30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577463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rot="5400000">
              <a:off x="6928976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vre 37"/>
            <p:cNvSpPr/>
            <p:nvPr/>
          </p:nvSpPr>
          <p:spPr>
            <a:xfrm>
              <a:off x="5579542" y="1988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6664987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7826874" y="2708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Conector reto 61"/>
            <p:cNvCxnSpPr/>
            <p:nvPr/>
          </p:nvCxnSpPr>
          <p:spPr>
            <a:xfrm rot="5400000">
              <a:off x="5208325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vre 62"/>
            <p:cNvSpPr/>
            <p:nvPr/>
          </p:nvSpPr>
          <p:spPr>
            <a:xfrm>
              <a:off x="6098682" y="2115423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/>
            <p:cNvCxnSpPr/>
            <p:nvPr/>
          </p:nvCxnSpPr>
          <p:spPr>
            <a:xfrm rot="5400000">
              <a:off x="6345428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orma livre 64"/>
            <p:cNvSpPr/>
            <p:nvPr/>
          </p:nvSpPr>
          <p:spPr>
            <a:xfrm>
              <a:off x="7235785" y="242088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6625654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R3</a:t>
            </a:r>
            <a:endParaRPr lang="pt-BR" sz="12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184429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R4</a:t>
            </a:r>
            <a:endParaRPr lang="pt-BR" sz="12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2214546" y="1796623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fonte é deslocada dentro do poço e o procedimento é repetido</a:t>
            </a:r>
            <a:endParaRPr lang="pt-BR" i="1" dirty="0"/>
          </a:p>
        </p:txBody>
      </p:sp>
      <p:sp>
        <p:nvSpPr>
          <p:cNvPr id="54" name="Estrela de 5 pontas 53"/>
          <p:cNvSpPr/>
          <p:nvPr/>
        </p:nvSpPr>
        <p:spPr>
          <a:xfrm>
            <a:off x="5137048" y="4798435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71670" y="1214422"/>
            <a:ext cx="2788362" cy="2214578"/>
          </a:xfrm>
          <a:prstGeom prst="wedgeEllipseCallout">
            <a:avLst>
              <a:gd name="adj1" fmla="val -62743"/>
              <a:gd name="adj2" fmla="val 496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6200000">
            <a:off x="6866606" y="4128792"/>
            <a:ext cx="457084" cy="26078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287174" y="1572406"/>
            <a:ext cx="4906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5286380" y="1571612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 rot="16200000">
            <a:off x="4739275" y="3356969"/>
            <a:ext cx="72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165540" y="1234807"/>
            <a:ext cx="9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receptores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508104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066879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743202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R5</a:t>
            </a:r>
            <a:endParaRPr lang="pt-BR" sz="1200" dirty="0"/>
          </a:p>
        </p:txBody>
      </p:sp>
      <p:sp>
        <p:nvSpPr>
          <p:cNvPr id="44" name="Retângulo 43"/>
          <p:cNvSpPr/>
          <p:nvPr/>
        </p:nvSpPr>
        <p:spPr>
          <a:xfrm>
            <a:off x="5119036" y="4192622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723476" y="4192060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8741488" y="4271626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flipV="1">
            <a:off x="8741488" y="6323834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flipV="1">
            <a:off x="8741488" y="581078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flipV="1">
            <a:off x="8741488" y="5297730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flipV="1">
            <a:off x="8741488" y="4784678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6625654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R3</a:t>
            </a:r>
            <a:endParaRPr lang="pt-BR" sz="12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184429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R4</a:t>
            </a:r>
            <a:endParaRPr lang="pt-BR" sz="12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2214546" y="1796623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fonte é deslocada dentro do poço e o procedimento é repetido</a:t>
            </a:r>
            <a:endParaRPr lang="pt-BR" i="1" dirty="0"/>
          </a:p>
        </p:txBody>
      </p:sp>
      <p:sp>
        <p:nvSpPr>
          <p:cNvPr id="55" name="Estrela de 5 pontas 54"/>
          <p:cNvSpPr/>
          <p:nvPr/>
        </p:nvSpPr>
        <p:spPr>
          <a:xfrm>
            <a:off x="5137048" y="5302064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Grupo 59"/>
          <p:cNvGrpSpPr/>
          <p:nvPr/>
        </p:nvGrpSpPr>
        <p:grpSpPr>
          <a:xfrm>
            <a:off x="5579542" y="1556792"/>
            <a:ext cx="2463867" cy="2016224"/>
            <a:chOff x="5579542" y="1556792"/>
            <a:chExt cx="2463867" cy="2016224"/>
          </a:xfrm>
        </p:grpSpPr>
        <p:cxnSp>
          <p:nvCxnSpPr>
            <p:cNvPr id="31" name="Conector reto 30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577463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rot="5400000">
              <a:off x="6928976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orma livre 38"/>
            <p:cNvSpPr/>
            <p:nvPr/>
          </p:nvSpPr>
          <p:spPr>
            <a:xfrm>
              <a:off x="6664987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7826874" y="2564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Conector reto 61"/>
            <p:cNvCxnSpPr/>
            <p:nvPr/>
          </p:nvCxnSpPr>
          <p:spPr>
            <a:xfrm rot="5400000">
              <a:off x="5208325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vre 62"/>
            <p:cNvSpPr/>
            <p:nvPr/>
          </p:nvSpPr>
          <p:spPr>
            <a:xfrm>
              <a:off x="6098682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/>
            <p:cNvCxnSpPr/>
            <p:nvPr/>
          </p:nvCxnSpPr>
          <p:spPr>
            <a:xfrm rot="5400000">
              <a:off x="6345428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orma livre 64"/>
            <p:cNvSpPr/>
            <p:nvPr/>
          </p:nvSpPr>
          <p:spPr>
            <a:xfrm>
              <a:off x="7235785" y="237736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Forma livre 58"/>
            <p:cNvSpPr/>
            <p:nvPr/>
          </p:nvSpPr>
          <p:spPr>
            <a:xfrm>
              <a:off x="5579542" y="263692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71670" y="1214422"/>
            <a:ext cx="2788362" cy="2214578"/>
          </a:xfrm>
          <a:prstGeom prst="wedgeEllipseCallout">
            <a:avLst>
              <a:gd name="adj1" fmla="val -62743"/>
              <a:gd name="adj2" fmla="val 496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5755893">
            <a:off x="6866606" y="4322757"/>
            <a:ext cx="457084" cy="26078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287174" y="1572406"/>
            <a:ext cx="4906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5286380" y="1571612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 rot="16200000">
            <a:off x="4739275" y="3356969"/>
            <a:ext cx="72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165540" y="1234807"/>
            <a:ext cx="9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receptores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508104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066879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743202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R5</a:t>
            </a:r>
            <a:endParaRPr lang="pt-BR" sz="1200" dirty="0"/>
          </a:p>
        </p:txBody>
      </p:sp>
      <p:sp>
        <p:nvSpPr>
          <p:cNvPr id="44" name="Retângulo 43"/>
          <p:cNvSpPr/>
          <p:nvPr/>
        </p:nvSpPr>
        <p:spPr>
          <a:xfrm>
            <a:off x="5119036" y="4192622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723476" y="4192060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8741488" y="4271626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flipV="1">
            <a:off x="8741488" y="6323834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flipV="1">
            <a:off x="8741488" y="581078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flipV="1">
            <a:off x="8741488" y="5297730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flipV="1">
            <a:off x="8741488" y="4784678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6625654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R3</a:t>
            </a:r>
            <a:endParaRPr lang="pt-BR" sz="12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184429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R4</a:t>
            </a:r>
            <a:endParaRPr lang="pt-BR" sz="12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2214546" y="1796623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fonte é deslocada dentro do poço e o procedimento é repetido</a:t>
            </a:r>
            <a:endParaRPr lang="pt-BR" i="1" dirty="0"/>
          </a:p>
        </p:txBody>
      </p:sp>
      <p:grpSp>
        <p:nvGrpSpPr>
          <p:cNvPr id="45" name="Grupo 44"/>
          <p:cNvGrpSpPr/>
          <p:nvPr/>
        </p:nvGrpSpPr>
        <p:grpSpPr>
          <a:xfrm>
            <a:off x="5579542" y="1556792"/>
            <a:ext cx="2463867" cy="2016224"/>
            <a:chOff x="5579542" y="1556792"/>
            <a:chExt cx="2463867" cy="2016224"/>
          </a:xfrm>
        </p:grpSpPr>
        <p:cxnSp>
          <p:nvCxnSpPr>
            <p:cNvPr id="31" name="Conector reto 30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577463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rot="5400000">
              <a:off x="6928976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orma livre 38"/>
            <p:cNvSpPr/>
            <p:nvPr/>
          </p:nvSpPr>
          <p:spPr>
            <a:xfrm>
              <a:off x="6664987" y="23488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7826874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Conector reto 61"/>
            <p:cNvCxnSpPr/>
            <p:nvPr/>
          </p:nvCxnSpPr>
          <p:spPr>
            <a:xfrm rot="5400000">
              <a:off x="5208325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vre 62"/>
            <p:cNvSpPr/>
            <p:nvPr/>
          </p:nvSpPr>
          <p:spPr>
            <a:xfrm>
              <a:off x="6098682" y="2564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/>
            <p:cNvCxnSpPr/>
            <p:nvPr/>
          </p:nvCxnSpPr>
          <p:spPr>
            <a:xfrm rot="5400000">
              <a:off x="6345428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orma livre 64"/>
            <p:cNvSpPr/>
            <p:nvPr/>
          </p:nvSpPr>
          <p:spPr>
            <a:xfrm>
              <a:off x="7235785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Forma livre 58"/>
            <p:cNvSpPr/>
            <p:nvPr/>
          </p:nvSpPr>
          <p:spPr>
            <a:xfrm>
              <a:off x="5579542" y="285295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Estrela de 5 pontas 42"/>
          <p:cNvSpPr/>
          <p:nvPr/>
        </p:nvSpPr>
        <p:spPr>
          <a:xfrm>
            <a:off x="5137048" y="5805693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71670" y="1214422"/>
            <a:ext cx="2788362" cy="2214578"/>
          </a:xfrm>
          <a:prstGeom prst="wedgeEllipseCallout">
            <a:avLst>
              <a:gd name="adj1" fmla="val -62743"/>
              <a:gd name="adj2" fmla="val 496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287174" y="1572406"/>
            <a:ext cx="4906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5286380" y="1571612"/>
            <a:ext cx="364333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 rot="16200000">
            <a:off x="4739275" y="3356969"/>
            <a:ext cx="72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165540" y="1234807"/>
            <a:ext cx="9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receptores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508104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R1</a:t>
            </a:r>
            <a:endParaRPr lang="pt-BR" sz="1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066879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R2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743202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R5</a:t>
            </a:r>
            <a:endParaRPr lang="pt-BR" sz="1200" dirty="0"/>
          </a:p>
        </p:txBody>
      </p:sp>
      <p:sp>
        <p:nvSpPr>
          <p:cNvPr id="44" name="Retângulo 43"/>
          <p:cNvSpPr/>
          <p:nvPr/>
        </p:nvSpPr>
        <p:spPr>
          <a:xfrm>
            <a:off x="5119036" y="4192622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723476" y="4192060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8741488" y="4271626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flipV="1">
            <a:off x="8741488" y="6323834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flipV="1">
            <a:off x="8741488" y="581078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flipV="1">
            <a:off x="8741488" y="5297730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flipV="1">
            <a:off x="8741488" y="4784678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6625654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R3</a:t>
            </a:r>
            <a:endParaRPr lang="pt-BR" sz="12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7184429" y="1336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smtClean="0"/>
              <a:t>R4</a:t>
            </a:r>
            <a:endParaRPr lang="pt-BR" sz="12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2214546" y="1796623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fonte é deslocada dentro do poço e o procedimento é repetido</a:t>
            </a:r>
            <a:endParaRPr lang="pt-BR" i="1" dirty="0"/>
          </a:p>
        </p:txBody>
      </p:sp>
      <p:grpSp>
        <p:nvGrpSpPr>
          <p:cNvPr id="51" name="Grupo 50"/>
          <p:cNvGrpSpPr/>
          <p:nvPr/>
        </p:nvGrpSpPr>
        <p:grpSpPr>
          <a:xfrm>
            <a:off x="5579542" y="1556792"/>
            <a:ext cx="2463867" cy="2016224"/>
            <a:chOff x="5579542" y="1556792"/>
            <a:chExt cx="2463867" cy="2016224"/>
          </a:xfrm>
        </p:grpSpPr>
        <p:cxnSp>
          <p:nvCxnSpPr>
            <p:cNvPr id="31" name="Conector reto 30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577463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rot="5400000">
              <a:off x="6928976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orma livre 38"/>
            <p:cNvSpPr/>
            <p:nvPr/>
          </p:nvSpPr>
          <p:spPr>
            <a:xfrm>
              <a:off x="6664987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7826874" y="2132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Conector reto 61"/>
            <p:cNvCxnSpPr/>
            <p:nvPr/>
          </p:nvCxnSpPr>
          <p:spPr>
            <a:xfrm rot="5400000">
              <a:off x="5208325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vre 62"/>
            <p:cNvSpPr/>
            <p:nvPr/>
          </p:nvSpPr>
          <p:spPr>
            <a:xfrm>
              <a:off x="6098682" y="270893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/>
            <p:cNvCxnSpPr/>
            <p:nvPr/>
          </p:nvCxnSpPr>
          <p:spPr>
            <a:xfrm rot="5400000">
              <a:off x="6345428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orma livre 64"/>
            <p:cNvSpPr/>
            <p:nvPr/>
          </p:nvSpPr>
          <p:spPr>
            <a:xfrm>
              <a:off x="7235785" y="220486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Forma livre 58"/>
            <p:cNvSpPr/>
            <p:nvPr/>
          </p:nvSpPr>
          <p:spPr>
            <a:xfrm>
              <a:off x="5579542" y="299696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Estrela de 5 pontas 44"/>
          <p:cNvSpPr/>
          <p:nvPr/>
        </p:nvSpPr>
        <p:spPr>
          <a:xfrm>
            <a:off x="5137048" y="6309320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 para baixo 49"/>
          <p:cNvSpPr/>
          <p:nvPr/>
        </p:nvSpPr>
        <p:spPr>
          <a:xfrm rot="4185357" flipV="1">
            <a:off x="6866606" y="4515834"/>
            <a:ext cx="457084" cy="26078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071670" y="1214422"/>
            <a:ext cx="2340000" cy="2484000"/>
          </a:xfrm>
          <a:prstGeom prst="wedgeEllipseCallout">
            <a:avLst>
              <a:gd name="adj1" fmla="val -66670"/>
              <a:gd name="adj2" fmla="val 403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023254" y="1312302"/>
            <a:ext cx="241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De tal</a:t>
            </a:r>
          </a:p>
          <a:p>
            <a:pPr algn="ctr"/>
            <a:r>
              <a:rPr lang="pt-BR" smtClean="0"/>
              <a:t>forma que as </a:t>
            </a:r>
            <a:r>
              <a:rPr lang="pt-BR" smtClean="0">
                <a:solidFill>
                  <a:srgbClr val="FF0000"/>
                </a:solidFill>
              </a:rPr>
              <a:t>observações</a:t>
            </a:r>
            <a:r>
              <a:rPr lang="pt-BR" smtClean="0"/>
              <a:t> são os </a:t>
            </a:r>
            <a:r>
              <a:rPr lang="pt-BR" i="1" smtClean="0"/>
              <a:t>tempos de chegada das primeiras ondas</a:t>
            </a:r>
            <a:r>
              <a:rPr lang="pt-BR" smtClean="0"/>
              <a:t> referentes a cada posição da</a:t>
            </a:r>
          </a:p>
          <a:p>
            <a:pPr algn="ctr"/>
            <a:r>
              <a:rPr lang="pt-BR" smtClean="0"/>
              <a:t>fonte</a:t>
            </a:r>
            <a:endParaRPr lang="pt-BR" i="1" dirty="0"/>
          </a:p>
        </p:txBody>
      </p:sp>
      <p:sp>
        <p:nvSpPr>
          <p:cNvPr id="14" name="Retângulo 13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119923" y="1572406"/>
            <a:ext cx="4906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5119444" y="1571612"/>
            <a:ext cx="396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 rot="16200000">
            <a:off x="4572024" y="3356969"/>
            <a:ext cx="72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165540" y="1234807"/>
            <a:ext cx="9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receptores</a:t>
            </a:r>
            <a:endParaRPr lang="pt-BR" sz="1400" dirty="0"/>
          </a:p>
        </p:txBody>
      </p:sp>
      <p:sp>
        <p:nvSpPr>
          <p:cNvPr id="44" name="Retângulo 43"/>
          <p:cNvSpPr/>
          <p:nvPr/>
        </p:nvSpPr>
        <p:spPr>
          <a:xfrm>
            <a:off x="5119036" y="4192622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723476" y="4192060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 de 5 pontas 14"/>
          <p:cNvSpPr/>
          <p:nvPr/>
        </p:nvSpPr>
        <p:spPr>
          <a:xfrm>
            <a:off x="5137048" y="4294806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8741488" y="4271626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flipV="1">
            <a:off x="8741488" y="6323834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flipV="1">
            <a:off x="8741488" y="581078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flipV="1">
            <a:off x="8741488" y="5297730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flipV="1">
            <a:off x="8741488" y="4784678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strela de 5 pontas 57"/>
          <p:cNvSpPr/>
          <p:nvPr/>
        </p:nvSpPr>
        <p:spPr>
          <a:xfrm>
            <a:off x="5137048" y="4798435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strela de 5 pontas 58"/>
          <p:cNvSpPr/>
          <p:nvPr/>
        </p:nvSpPr>
        <p:spPr>
          <a:xfrm>
            <a:off x="5137048" y="5302064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strela de 5 pontas 59"/>
          <p:cNvSpPr/>
          <p:nvPr/>
        </p:nvSpPr>
        <p:spPr>
          <a:xfrm>
            <a:off x="5137048" y="5805693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strela de 5 pontas 60"/>
          <p:cNvSpPr/>
          <p:nvPr/>
        </p:nvSpPr>
        <p:spPr>
          <a:xfrm>
            <a:off x="5137048" y="6309320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8" name="Grupo 67"/>
          <p:cNvGrpSpPr/>
          <p:nvPr/>
        </p:nvGrpSpPr>
        <p:grpSpPr>
          <a:xfrm>
            <a:off x="5148064" y="1556792"/>
            <a:ext cx="750189" cy="2016224"/>
            <a:chOff x="5436096" y="1556792"/>
            <a:chExt cx="750189" cy="2016224"/>
          </a:xfrm>
        </p:grpSpPr>
        <p:cxnSp>
          <p:nvCxnSpPr>
            <p:cNvPr id="31" name="Conector reto 30"/>
            <p:cNvCxnSpPr/>
            <p:nvPr/>
          </p:nvCxnSpPr>
          <p:spPr>
            <a:xfrm rot="5400000">
              <a:off x="453170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4791361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rot="5400000">
              <a:off x="50718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vre 37"/>
            <p:cNvSpPr/>
            <p:nvPr/>
          </p:nvSpPr>
          <p:spPr>
            <a:xfrm>
              <a:off x="5436096" y="184482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5681718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livre 39"/>
            <p:cNvSpPr/>
            <p:nvPr/>
          </p:nvSpPr>
          <p:spPr>
            <a:xfrm>
              <a:off x="5969750" y="284269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Conector reto 61"/>
            <p:cNvCxnSpPr/>
            <p:nvPr/>
          </p:nvCxnSpPr>
          <p:spPr>
            <a:xfrm rot="5400000">
              <a:off x="4661297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rma livre 62"/>
            <p:cNvSpPr/>
            <p:nvPr/>
          </p:nvSpPr>
          <p:spPr>
            <a:xfrm>
              <a:off x="5551654" y="205058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/>
            <p:cNvCxnSpPr/>
            <p:nvPr/>
          </p:nvCxnSpPr>
          <p:spPr>
            <a:xfrm rot="5400000">
              <a:off x="4920352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orma livre 64"/>
            <p:cNvSpPr/>
            <p:nvPr/>
          </p:nvSpPr>
          <p:spPr>
            <a:xfrm>
              <a:off x="5810709" y="251166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5825164" y="1556792"/>
            <a:ext cx="778085" cy="2016224"/>
            <a:chOff x="5579542" y="1556792"/>
            <a:chExt cx="778085" cy="2016224"/>
          </a:xfrm>
        </p:grpSpPr>
        <p:cxnSp>
          <p:nvCxnSpPr>
            <p:cNvPr id="74" name="Conector reto 73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5400000">
              <a:off x="4962703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rot="5400000">
              <a:off x="5243194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orma livre 76"/>
            <p:cNvSpPr/>
            <p:nvPr/>
          </p:nvSpPr>
          <p:spPr>
            <a:xfrm>
              <a:off x="5579542" y="1988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 77"/>
            <p:cNvSpPr/>
            <p:nvPr/>
          </p:nvSpPr>
          <p:spPr>
            <a:xfrm>
              <a:off x="5853060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 78"/>
            <p:cNvSpPr/>
            <p:nvPr/>
          </p:nvSpPr>
          <p:spPr>
            <a:xfrm>
              <a:off x="6141092" y="2708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Conector reto 79"/>
            <p:cNvCxnSpPr/>
            <p:nvPr/>
          </p:nvCxnSpPr>
          <p:spPr>
            <a:xfrm rot="5400000">
              <a:off x="4818687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orma livre 80"/>
            <p:cNvSpPr/>
            <p:nvPr/>
          </p:nvSpPr>
          <p:spPr>
            <a:xfrm>
              <a:off x="5709044" y="2115423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2" name="Conector reto 81"/>
            <p:cNvCxnSpPr/>
            <p:nvPr/>
          </p:nvCxnSpPr>
          <p:spPr>
            <a:xfrm rot="5400000">
              <a:off x="5106719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orma livre 82"/>
            <p:cNvSpPr/>
            <p:nvPr/>
          </p:nvSpPr>
          <p:spPr>
            <a:xfrm>
              <a:off x="5997076" y="242088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6544682" y="1556792"/>
            <a:ext cx="865169" cy="2016224"/>
            <a:chOff x="5579542" y="1556792"/>
            <a:chExt cx="865169" cy="2016224"/>
          </a:xfrm>
        </p:grpSpPr>
        <p:cxnSp>
          <p:nvCxnSpPr>
            <p:cNvPr id="85" name="Conector reto 84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5400000">
              <a:off x="5006245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rot="5400000">
              <a:off x="533027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orma livre 87"/>
            <p:cNvSpPr/>
            <p:nvPr/>
          </p:nvSpPr>
          <p:spPr>
            <a:xfrm>
              <a:off x="5896602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 88"/>
            <p:cNvSpPr/>
            <p:nvPr/>
          </p:nvSpPr>
          <p:spPr>
            <a:xfrm>
              <a:off x="6228176" y="2564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0" name="Conector reto 89"/>
            <p:cNvCxnSpPr/>
            <p:nvPr/>
          </p:nvCxnSpPr>
          <p:spPr>
            <a:xfrm rot="5400000">
              <a:off x="4833763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orma livre 90"/>
            <p:cNvSpPr/>
            <p:nvPr/>
          </p:nvSpPr>
          <p:spPr>
            <a:xfrm>
              <a:off x="5724120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2" name="Conector reto 91"/>
            <p:cNvCxnSpPr/>
            <p:nvPr/>
          </p:nvCxnSpPr>
          <p:spPr>
            <a:xfrm rot="5400000">
              <a:off x="5164775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orma livre 92"/>
            <p:cNvSpPr/>
            <p:nvPr/>
          </p:nvSpPr>
          <p:spPr>
            <a:xfrm>
              <a:off x="6055132" y="237736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Forma livre 93"/>
            <p:cNvSpPr/>
            <p:nvPr/>
          </p:nvSpPr>
          <p:spPr>
            <a:xfrm>
              <a:off x="5579542" y="263692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7336770" y="1556792"/>
            <a:ext cx="836141" cy="2016224"/>
            <a:chOff x="5579542" y="1556792"/>
            <a:chExt cx="836141" cy="2016224"/>
          </a:xfrm>
        </p:grpSpPr>
        <p:cxnSp>
          <p:nvCxnSpPr>
            <p:cNvPr id="96" name="Conector reto 95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 rot="5400000">
              <a:off x="4977779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 rot="5400000">
              <a:off x="530125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rma livre 98"/>
            <p:cNvSpPr/>
            <p:nvPr/>
          </p:nvSpPr>
          <p:spPr>
            <a:xfrm>
              <a:off x="5868136" y="23488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Forma livre 99"/>
            <p:cNvSpPr/>
            <p:nvPr/>
          </p:nvSpPr>
          <p:spPr>
            <a:xfrm>
              <a:off x="6199148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1" name="Conector reto 100"/>
            <p:cNvCxnSpPr/>
            <p:nvPr/>
          </p:nvCxnSpPr>
          <p:spPr>
            <a:xfrm rot="5400000">
              <a:off x="4818738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orma livre 101"/>
            <p:cNvSpPr/>
            <p:nvPr/>
          </p:nvSpPr>
          <p:spPr>
            <a:xfrm>
              <a:off x="5709095" y="2564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Conector reto 102"/>
            <p:cNvCxnSpPr/>
            <p:nvPr/>
          </p:nvCxnSpPr>
          <p:spPr>
            <a:xfrm rot="5400000">
              <a:off x="5135747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Forma livre 103"/>
            <p:cNvSpPr/>
            <p:nvPr/>
          </p:nvSpPr>
          <p:spPr>
            <a:xfrm>
              <a:off x="6026104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 104"/>
            <p:cNvSpPr/>
            <p:nvPr/>
          </p:nvSpPr>
          <p:spPr>
            <a:xfrm>
              <a:off x="5579542" y="285295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8116420" y="1556792"/>
            <a:ext cx="849617" cy="2016224"/>
            <a:chOff x="5579542" y="1556792"/>
            <a:chExt cx="849617" cy="2016224"/>
          </a:xfrm>
        </p:grpSpPr>
        <p:cxnSp>
          <p:nvCxnSpPr>
            <p:cNvPr id="107" name="Conector reto 106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>
            <a:xfrm rot="5400000">
              <a:off x="4989265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>
            <a:xfrm rot="5400000">
              <a:off x="5314726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Forma livre 109"/>
            <p:cNvSpPr/>
            <p:nvPr/>
          </p:nvSpPr>
          <p:spPr>
            <a:xfrm>
              <a:off x="5879622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Forma livre 110"/>
            <p:cNvSpPr/>
            <p:nvPr/>
          </p:nvSpPr>
          <p:spPr>
            <a:xfrm>
              <a:off x="6212624" y="2132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2" name="Conector reto 111"/>
            <p:cNvCxnSpPr/>
            <p:nvPr/>
          </p:nvCxnSpPr>
          <p:spPr>
            <a:xfrm rot="5400000">
              <a:off x="4818211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Forma livre 112"/>
            <p:cNvSpPr/>
            <p:nvPr/>
          </p:nvSpPr>
          <p:spPr>
            <a:xfrm>
              <a:off x="5708568" y="270893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4" name="Conector reto 113"/>
            <p:cNvCxnSpPr/>
            <p:nvPr/>
          </p:nvCxnSpPr>
          <p:spPr>
            <a:xfrm rot="5400000">
              <a:off x="5148271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Forma livre 114"/>
            <p:cNvSpPr/>
            <p:nvPr/>
          </p:nvSpPr>
          <p:spPr>
            <a:xfrm>
              <a:off x="6038628" y="220486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Forma livre 115"/>
            <p:cNvSpPr/>
            <p:nvPr/>
          </p:nvSpPr>
          <p:spPr>
            <a:xfrm>
              <a:off x="5579542" y="299696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1763688" y="1214422"/>
            <a:ext cx="3148402" cy="3150682"/>
          </a:xfrm>
          <a:prstGeom prst="wedgeEllipseCallout">
            <a:avLst>
              <a:gd name="adj1" fmla="val -53463"/>
              <a:gd name="adj2" fmla="val 232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123728" y="1445288"/>
            <a:ext cx="241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maneira como as ondas se propagam e, consequentemente, o tempo que elas demoram para chegar aos receptores depende da </a:t>
            </a:r>
            <a:r>
              <a:rPr lang="pt-BR" i="1" smtClean="0"/>
              <a:t>distribuição de velocidades</a:t>
            </a:r>
            <a:r>
              <a:rPr lang="pt-BR" smtClean="0"/>
              <a:t> entre os poços</a:t>
            </a:r>
            <a:endParaRPr lang="pt-BR" i="1" dirty="0"/>
          </a:p>
        </p:txBody>
      </p:sp>
      <p:sp>
        <p:nvSpPr>
          <p:cNvPr id="14" name="Retângulo 13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723476" y="4192060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8741488" y="4271626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flipV="1">
            <a:off x="8741488" y="6323834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flipV="1">
            <a:off x="8741488" y="581078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flipV="1">
            <a:off x="8741488" y="5297730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flipV="1">
            <a:off x="8741488" y="4784678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>
            <a:off x="5119923" y="1572406"/>
            <a:ext cx="4906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119444" y="1571612"/>
            <a:ext cx="396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 rot="16200000">
            <a:off x="4572024" y="3356969"/>
            <a:ext cx="72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8165540" y="1234807"/>
            <a:ext cx="9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receptores</a:t>
            </a:r>
            <a:endParaRPr lang="pt-BR" sz="1400" dirty="0"/>
          </a:p>
        </p:txBody>
      </p:sp>
      <p:grpSp>
        <p:nvGrpSpPr>
          <p:cNvPr id="31" name="Grupo 67"/>
          <p:cNvGrpSpPr/>
          <p:nvPr/>
        </p:nvGrpSpPr>
        <p:grpSpPr>
          <a:xfrm>
            <a:off x="5148064" y="1556792"/>
            <a:ext cx="750189" cy="2016224"/>
            <a:chOff x="5436096" y="1556792"/>
            <a:chExt cx="750189" cy="2016224"/>
          </a:xfrm>
        </p:grpSpPr>
        <p:cxnSp>
          <p:nvCxnSpPr>
            <p:cNvPr id="32" name="Conector reto 31"/>
            <p:cNvCxnSpPr/>
            <p:nvPr/>
          </p:nvCxnSpPr>
          <p:spPr>
            <a:xfrm rot="5400000">
              <a:off x="453170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rot="5400000">
              <a:off x="4791361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rot="5400000">
              <a:off x="50718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orma livre 35"/>
            <p:cNvSpPr/>
            <p:nvPr/>
          </p:nvSpPr>
          <p:spPr>
            <a:xfrm>
              <a:off x="5436096" y="184482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livre 36"/>
            <p:cNvSpPr/>
            <p:nvPr/>
          </p:nvSpPr>
          <p:spPr>
            <a:xfrm>
              <a:off x="5681718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orma livre 37"/>
            <p:cNvSpPr/>
            <p:nvPr/>
          </p:nvSpPr>
          <p:spPr>
            <a:xfrm>
              <a:off x="5969750" y="284269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9" name="Conector reto 38"/>
            <p:cNvCxnSpPr/>
            <p:nvPr/>
          </p:nvCxnSpPr>
          <p:spPr>
            <a:xfrm rot="5400000">
              <a:off x="4661297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orma livre 39"/>
            <p:cNvSpPr/>
            <p:nvPr/>
          </p:nvSpPr>
          <p:spPr>
            <a:xfrm>
              <a:off x="5551654" y="205058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/>
            <p:nvPr/>
          </p:nvCxnSpPr>
          <p:spPr>
            <a:xfrm rot="5400000">
              <a:off x="4920352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orma livre 41"/>
            <p:cNvSpPr/>
            <p:nvPr/>
          </p:nvSpPr>
          <p:spPr>
            <a:xfrm>
              <a:off x="5810709" y="251166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upo 72"/>
          <p:cNvGrpSpPr/>
          <p:nvPr/>
        </p:nvGrpSpPr>
        <p:grpSpPr>
          <a:xfrm>
            <a:off x="5825164" y="1556792"/>
            <a:ext cx="778085" cy="2016224"/>
            <a:chOff x="5579542" y="1556792"/>
            <a:chExt cx="778085" cy="2016224"/>
          </a:xfrm>
        </p:grpSpPr>
        <p:cxnSp>
          <p:nvCxnSpPr>
            <p:cNvPr id="45" name="Conector reto 44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rot="5400000">
              <a:off x="4962703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5400000">
              <a:off x="5243194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orma livre 48"/>
            <p:cNvSpPr/>
            <p:nvPr/>
          </p:nvSpPr>
          <p:spPr>
            <a:xfrm>
              <a:off x="5579542" y="1988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orma livre 49"/>
            <p:cNvSpPr/>
            <p:nvPr/>
          </p:nvSpPr>
          <p:spPr>
            <a:xfrm>
              <a:off x="5853060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Forma livre 50"/>
            <p:cNvSpPr/>
            <p:nvPr/>
          </p:nvSpPr>
          <p:spPr>
            <a:xfrm>
              <a:off x="6141092" y="2708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Conector reto 51"/>
            <p:cNvCxnSpPr/>
            <p:nvPr/>
          </p:nvCxnSpPr>
          <p:spPr>
            <a:xfrm rot="5400000">
              <a:off x="4818687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orma livre 52"/>
            <p:cNvSpPr/>
            <p:nvPr/>
          </p:nvSpPr>
          <p:spPr>
            <a:xfrm>
              <a:off x="5709044" y="2115423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Conector reto 53"/>
            <p:cNvCxnSpPr/>
            <p:nvPr/>
          </p:nvCxnSpPr>
          <p:spPr>
            <a:xfrm rot="5400000">
              <a:off x="5106719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>
              <a:off x="5997076" y="242088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upo 83"/>
          <p:cNvGrpSpPr/>
          <p:nvPr/>
        </p:nvGrpSpPr>
        <p:grpSpPr>
          <a:xfrm>
            <a:off x="6544682" y="1556792"/>
            <a:ext cx="865169" cy="2016224"/>
            <a:chOff x="5579542" y="1556792"/>
            <a:chExt cx="865169" cy="2016224"/>
          </a:xfrm>
        </p:grpSpPr>
        <p:cxnSp>
          <p:nvCxnSpPr>
            <p:cNvPr id="59" name="Conector reto 58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rot="5400000">
              <a:off x="5006245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rot="5400000">
              <a:off x="533027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orma livre 61"/>
            <p:cNvSpPr/>
            <p:nvPr/>
          </p:nvSpPr>
          <p:spPr>
            <a:xfrm>
              <a:off x="5896602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 62"/>
            <p:cNvSpPr/>
            <p:nvPr/>
          </p:nvSpPr>
          <p:spPr>
            <a:xfrm>
              <a:off x="6228176" y="2564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/>
            <p:cNvCxnSpPr/>
            <p:nvPr/>
          </p:nvCxnSpPr>
          <p:spPr>
            <a:xfrm rot="5400000">
              <a:off x="4833763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orma livre 64"/>
            <p:cNvSpPr/>
            <p:nvPr/>
          </p:nvSpPr>
          <p:spPr>
            <a:xfrm>
              <a:off x="5724120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6" name="Conector reto 65"/>
            <p:cNvCxnSpPr/>
            <p:nvPr/>
          </p:nvCxnSpPr>
          <p:spPr>
            <a:xfrm rot="5400000">
              <a:off x="5164775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orma livre 66"/>
            <p:cNvSpPr/>
            <p:nvPr/>
          </p:nvSpPr>
          <p:spPr>
            <a:xfrm>
              <a:off x="6055132" y="237736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5579542" y="263692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Grupo 94"/>
          <p:cNvGrpSpPr/>
          <p:nvPr/>
        </p:nvGrpSpPr>
        <p:grpSpPr>
          <a:xfrm>
            <a:off x="7336770" y="1556792"/>
            <a:ext cx="836141" cy="2016224"/>
            <a:chOff x="5579542" y="1556792"/>
            <a:chExt cx="836141" cy="2016224"/>
          </a:xfrm>
        </p:grpSpPr>
        <p:cxnSp>
          <p:nvCxnSpPr>
            <p:cNvPr id="70" name="Conector reto 69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5400000">
              <a:off x="4977779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rot="5400000">
              <a:off x="530125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orma livre 72"/>
            <p:cNvSpPr/>
            <p:nvPr/>
          </p:nvSpPr>
          <p:spPr>
            <a:xfrm>
              <a:off x="5868136" y="23488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 73"/>
            <p:cNvSpPr/>
            <p:nvPr/>
          </p:nvSpPr>
          <p:spPr>
            <a:xfrm>
              <a:off x="6199148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Conector reto 74"/>
            <p:cNvCxnSpPr/>
            <p:nvPr/>
          </p:nvCxnSpPr>
          <p:spPr>
            <a:xfrm rot="5400000">
              <a:off x="4818738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orma livre 75"/>
            <p:cNvSpPr/>
            <p:nvPr/>
          </p:nvSpPr>
          <p:spPr>
            <a:xfrm>
              <a:off x="5709095" y="2564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7" name="Conector reto 76"/>
            <p:cNvCxnSpPr/>
            <p:nvPr/>
          </p:nvCxnSpPr>
          <p:spPr>
            <a:xfrm rot="5400000">
              <a:off x="5135747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orma livre 77"/>
            <p:cNvSpPr/>
            <p:nvPr/>
          </p:nvSpPr>
          <p:spPr>
            <a:xfrm>
              <a:off x="6026104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 78"/>
            <p:cNvSpPr/>
            <p:nvPr/>
          </p:nvSpPr>
          <p:spPr>
            <a:xfrm>
              <a:off x="5579542" y="285295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0" name="Grupo 105"/>
          <p:cNvGrpSpPr/>
          <p:nvPr/>
        </p:nvGrpSpPr>
        <p:grpSpPr>
          <a:xfrm>
            <a:off x="8116420" y="1556792"/>
            <a:ext cx="849617" cy="2016224"/>
            <a:chOff x="5579542" y="1556792"/>
            <a:chExt cx="849617" cy="2016224"/>
          </a:xfrm>
        </p:grpSpPr>
        <p:cxnSp>
          <p:nvCxnSpPr>
            <p:cNvPr id="81" name="Conector reto 80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5400000">
              <a:off x="4989265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rot="5400000">
              <a:off x="5314726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orma livre 83"/>
            <p:cNvSpPr/>
            <p:nvPr/>
          </p:nvSpPr>
          <p:spPr>
            <a:xfrm>
              <a:off x="5879622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 84"/>
            <p:cNvSpPr/>
            <p:nvPr/>
          </p:nvSpPr>
          <p:spPr>
            <a:xfrm>
              <a:off x="6212624" y="2132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Conector reto 85"/>
            <p:cNvCxnSpPr/>
            <p:nvPr/>
          </p:nvCxnSpPr>
          <p:spPr>
            <a:xfrm rot="5400000">
              <a:off x="4818211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orma livre 86"/>
            <p:cNvSpPr/>
            <p:nvPr/>
          </p:nvSpPr>
          <p:spPr>
            <a:xfrm>
              <a:off x="5708568" y="270893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8" name="Conector reto 87"/>
            <p:cNvCxnSpPr/>
            <p:nvPr/>
          </p:nvCxnSpPr>
          <p:spPr>
            <a:xfrm rot="5400000">
              <a:off x="5148271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orma livre 88"/>
            <p:cNvSpPr/>
            <p:nvPr/>
          </p:nvSpPr>
          <p:spPr>
            <a:xfrm>
              <a:off x="6038628" y="220486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 89"/>
            <p:cNvSpPr/>
            <p:nvPr/>
          </p:nvSpPr>
          <p:spPr>
            <a:xfrm>
              <a:off x="5579542" y="299696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1" name="Retângulo 90"/>
          <p:cNvSpPr/>
          <p:nvPr/>
        </p:nvSpPr>
        <p:spPr>
          <a:xfrm>
            <a:off x="5119036" y="4192622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strela de 5 pontas 91"/>
          <p:cNvSpPr/>
          <p:nvPr/>
        </p:nvSpPr>
        <p:spPr>
          <a:xfrm>
            <a:off x="5137048" y="4294806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strela de 5 pontas 92"/>
          <p:cNvSpPr/>
          <p:nvPr/>
        </p:nvSpPr>
        <p:spPr>
          <a:xfrm>
            <a:off x="5137048" y="4798435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strela de 5 pontas 93"/>
          <p:cNvSpPr/>
          <p:nvPr/>
        </p:nvSpPr>
        <p:spPr>
          <a:xfrm>
            <a:off x="5137048" y="5302064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strela de 5 pontas 94"/>
          <p:cNvSpPr/>
          <p:nvPr/>
        </p:nvSpPr>
        <p:spPr>
          <a:xfrm>
            <a:off x="5137048" y="5805693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strela de 5 pontas 95"/>
          <p:cNvSpPr/>
          <p:nvPr/>
        </p:nvSpPr>
        <p:spPr>
          <a:xfrm>
            <a:off x="5137048" y="6309320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/>
          <p:cNvSpPr txBox="1"/>
          <p:nvPr/>
        </p:nvSpPr>
        <p:spPr>
          <a:xfrm>
            <a:off x="6500826" y="5000636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?</a:t>
            </a:r>
            <a:endParaRPr lang="pt-B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109214" y="1911611"/>
            <a:ext cx="2276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Sabe-se que há tambores e canos metálicos enterrados no solo</a:t>
            </a:r>
            <a:endParaRPr lang="pt-BR" dirty="0"/>
          </a:p>
        </p:txBody>
      </p:sp>
      <p:sp>
        <p:nvSpPr>
          <p:cNvPr id="24" name="Texto explicativo em elipse 23"/>
          <p:cNvSpPr/>
          <p:nvPr/>
        </p:nvSpPr>
        <p:spPr>
          <a:xfrm>
            <a:off x="2143108" y="1556792"/>
            <a:ext cx="2212868" cy="1872208"/>
          </a:xfrm>
          <a:prstGeom prst="wedgeEllipseCallout">
            <a:avLst>
              <a:gd name="adj1" fmla="val -69002"/>
              <a:gd name="adj2" fmla="val 469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5076056" y="4214818"/>
            <a:ext cx="3888000" cy="23574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8723476" y="4192060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 flipV="1">
            <a:off x="8741488" y="4271626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flipV="1">
            <a:off x="8741488" y="6323834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/>
          <p:cNvSpPr/>
          <p:nvPr/>
        </p:nvSpPr>
        <p:spPr>
          <a:xfrm flipV="1">
            <a:off x="8741488" y="5810782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 flipV="1">
            <a:off x="8741488" y="5297730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/>
          <p:cNvSpPr/>
          <p:nvPr/>
        </p:nvSpPr>
        <p:spPr>
          <a:xfrm flipV="1">
            <a:off x="8741488" y="4784678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>
            <a:off x="5119923" y="1572406"/>
            <a:ext cx="4906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5119444" y="1571612"/>
            <a:ext cx="396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 rot="16200000">
            <a:off x="4572024" y="3356969"/>
            <a:ext cx="72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8165540" y="1234807"/>
            <a:ext cx="9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receptores</a:t>
            </a:r>
            <a:endParaRPr lang="pt-BR" sz="1400" dirty="0"/>
          </a:p>
        </p:txBody>
      </p:sp>
      <p:grpSp>
        <p:nvGrpSpPr>
          <p:cNvPr id="61" name="Grupo 67"/>
          <p:cNvGrpSpPr/>
          <p:nvPr/>
        </p:nvGrpSpPr>
        <p:grpSpPr>
          <a:xfrm>
            <a:off x="5148064" y="1556792"/>
            <a:ext cx="750189" cy="2016224"/>
            <a:chOff x="5436096" y="1556792"/>
            <a:chExt cx="750189" cy="2016224"/>
          </a:xfrm>
        </p:grpSpPr>
        <p:cxnSp>
          <p:nvCxnSpPr>
            <p:cNvPr id="62" name="Conector reto 61"/>
            <p:cNvCxnSpPr/>
            <p:nvPr/>
          </p:nvCxnSpPr>
          <p:spPr>
            <a:xfrm rot="5400000">
              <a:off x="453170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5400000">
              <a:off x="4791361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rot="5400000">
              <a:off x="50718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orma livre 64"/>
            <p:cNvSpPr/>
            <p:nvPr/>
          </p:nvSpPr>
          <p:spPr>
            <a:xfrm>
              <a:off x="5436096" y="184482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 65"/>
            <p:cNvSpPr/>
            <p:nvPr/>
          </p:nvSpPr>
          <p:spPr>
            <a:xfrm>
              <a:off x="5681718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 66"/>
            <p:cNvSpPr/>
            <p:nvPr/>
          </p:nvSpPr>
          <p:spPr>
            <a:xfrm>
              <a:off x="5969750" y="284269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Conector reto 67"/>
            <p:cNvCxnSpPr/>
            <p:nvPr/>
          </p:nvCxnSpPr>
          <p:spPr>
            <a:xfrm rot="5400000">
              <a:off x="4661297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orma livre 68"/>
            <p:cNvSpPr/>
            <p:nvPr/>
          </p:nvSpPr>
          <p:spPr>
            <a:xfrm>
              <a:off x="5551654" y="205058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0" name="Conector reto 69"/>
            <p:cNvCxnSpPr/>
            <p:nvPr/>
          </p:nvCxnSpPr>
          <p:spPr>
            <a:xfrm rot="5400000">
              <a:off x="4920352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orma livre 70"/>
            <p:cNvSpPr/>
            <p:nvPr/>
          </p:nvSpPr>
          <p:spPr>
            <a:xfrm>
              <a:off x="5810709" y="251166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2" name="Grupo 72"/>
          <p:cNvGrpSpPr/>
          <p:nvPr/>
        </p:nvGrpSpPr>
        <p:grpSpPr>
          <a:xfrm>
            <a:off x="5825164" y="1556792"/>
            <a:ext cx="778085" cy="2016224"/>
            <a:chOff x="5579542" y="1556792"/>
            <a:chExt cx="778085" cy="2016224"/>
          </a:xfrm>
        </p:grpSpPr>
        <p:cxnSp>
          <p:nvCxnSpPr>
            <p:cNvPr id="73" name="Conector reto 72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5400000">
              <a:off x="4962703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5400000">
              <a:off x="5243194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orma livre 75"/>
            <p:cNvSpPr/>
            <p:nvPr/>
          </p:nvSpPr>
          <p:spPr>
            <a:xfrm>
              <a:off x="5579542" y="1988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 76"/>
            <p:cNvSpPr/>
            <p:nvPr/>
          </p:nvSpPr>
          <p:spPr>
            <a:xfrm>
              <a:off x="5853060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 77"/>
            <p:cNvSpPr/>
            <p:nvPr/>
          </p:nvSpPr>
          <p:spPr>
            <a:xfrm>
              <a:off x="6141092" y="2708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9" name="Conector reto 78"/>
            <p:cNvCxnSpPr/>
            <p:nvPr/>
          </p:nvCxnSpPr>
          <p:spPr>
            <a:xfrm rot="5400000">
              <a:off x="4818687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orma livre 79"/>
            <p:cNvSpPr/>
            <p:nvPr/>
          </p:nvSpPr>
          <p:spPr>
            <a:xfrm>
              <a:off x="5709044" y="2115423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1" name="Conector reto 80"/>
            <p:cNvCxnSpPr/>
            <p:nvPr/>
          </p:nvCxnSpPr>
          <p:spPr>
            <a:xfrm rot="5400000">
              <a:off x="5106719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orma livre 81"/>
            <p:cNvSpPr/>
            <p:nvPr/>
          </p:nvSpPr>
          <p:spPr>
            <a:xfrm>
              <a:off x="5997076" y="242088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3" name="Grupo 83"/>
          <p:cNvGrpSpPr/>
          <p:nvPr/>
        </p:nvGrpSpPr>
        <p:grpSpPr>
          <a:xfrm>
            <a:off x="6544682" y="1556792"/>
            <a:ext cx="865169" cy="2016224"/>
            <a:chOff x="5579542" y="1556792"/>
            <a:chExt cx="865169" cy="2016224"/>
          </a:xfrm>
        </p:grpSpPr>
        <p:cxnSp>
          <p:nvCxnSpPr>
            <p:cNvPr id="84" name="Conector reto 83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rot="5400000">
              <a:off x="5006245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5400000">
              <a:off x="533027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orma livre 86"/>
            <p:cNvSpPr/>
            <p:nvPr/>
          </p:nvSpPr>
          <p:spPr>
            <a:xfrm>
              <a:off x="5896602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Forma livre 87"/>
            <p:cNvSpPr/>
            <p:nvPr/>
          </p:nvSpPr>
          <p:spPr>
            <a:xfrm>
              <a:off x="6228176" y="2564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 rot="5400000">
              <a:off x="4833763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orma livre 89"/>
            <p:cNvSpPr/>
            <p:nvPr/>
          </p:nvSpPr>
          <p:spPr>
            <a:xfrm>
              <a:off x="5724120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1" name="Conector reto 90"/>
            <p:cNvCxnSpPr/>
            <p:nvPr/>
          </p:nvCxnSpPr>
          <p:spPr>
            <a:xfrm rot="5400000">
              <a:off x="5164775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orma livre 91"/>
            <p:cNvSpPr/>
            <p:nvPr/>
          </p:nvSpPr>
          <p:spPr>
            <a:xfrm>
              <a:off x="6055132" y="237736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 92"/>
            <p:cNvSpPr/>
            <p:nvPr/>
          </p:nvSpPr>
          <p:spPr>
            <a:xfrm>
              <a:off x="5579542" y="263692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4"/>
          <p:cNvGrpSpPr/>
          <p:nvPr/>
        </p:nvGrpSpPr>
        <p:grpSpPr>
          <a:xfrm>
            <a:off x="7336770" y="1556792"/>
            <a:ext cx="836141" cy="2016224"/>
            <a:chOff x="5579542" y="1556792"/>
            <a:chExt cx="836141" cy="2016224"/>
          </a:xfrm>
        </p:grpSpPr>
        <p:cxnSp>
          <p:nvCxnSpPr>
            <p:cNvPr id="95" name="Conector reto 94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rot="5400000">
              <a:off x="4977779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 rot="5400000">
              <a:off x="530125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orma livre 97"/>
            <p:cNvSpPr/>
            <p:nvPr/>
          </p:nvSpPr>
          <p:spPr>
            <a:xfrm>
              <a:off x="5868136" y="23488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Forma livre 98"/>
            <p:cNvSpPr/>
            <p:nvPr/>
          </p:nvSpPr>
          <p:spPr>
            <a:xfrm>
              <a:off x="6199148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Conector reto 99"/>
            <p:cNvCxnSpPr/>
            <p:nvPr/>
          </p:nvCxnSpPr>
          <p:spPr>
            <a:xfrm rot="5400000">
              <a:off x="4818738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orma livre 100"/>
            <p:cNvSpPr/>
            <p:nvPr/>
          </p:nvSpPr>
          <p:spPr>
            <a:xfrm>
              <a:off x="5709095" y="2564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2" name="Conector reto 101"/>
            <p:cNvCxnSpPr/>
            <p:nvPr/>
          </p:nvCxnSpPr>
          <p:spPr>
            <a:xfrm rot="5400000">
              <a:off x="5135747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orma livre 102"/>
            <p:cNvSpPr/>
            <p:nvPr/>
          </p:nvSpPr>
          <p:spPr>
            <a:xfrm>
              <a:off x="6026104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Forma livre 103"/>
            <p:cNvSpPr/>
            <p:nvPr/>
          </p:nvSpPr>
          <p:spPr>
            <a:xfrm>
              <a:off x="5579542" y="285295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5" name="Grupo 105"/>
          <p:cNvGrpSpPr/>
          <p:nvPr/>
        </p:nvGrpSpPr>
        <p:grpSpPr>
          <a:xfrm>
            <a:off x="8116420" y="1556792"/>
            <a:ext cx="849617" cy="2016224"/>
            <a:chOff x="5579542" y="1556792"/>
            <a:chExt cx="849617" cy="2016224"/>
          </a:xfrm>
        </p:grpSpPr>
        <p:cxnSp>
          <p:nvCxnSpPr>
            <p:cNvPr id="106" name="Conector reto 105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>
            <a:xfrm rot="5400000">
              <a:off x="4989265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>
            <a:xfrm rot="5400000">
              <a:off x="5314726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orma livre 108"/>
            <p:cNvSpPr/>
            <p:nvPr/>
          </p:nvSpPr>
          <p:spPr>
            <a:xfrm>
              <a:off x="5879622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 109"/>
            <p:cNvSpPr/>
            <p:nvPr/>
          </p:nvSpPr>
          <p:spPr>
            <a:xfrm>
              <a:off x="6212624" y="2132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1" name="Conector reto 110"/>
            <p:cNvCxnSpPr/>
            <p:nvPr/>
          </p:nvCxnSpPr>
          <p:spPr>
            <a:xfrm rot="5400000">
              <a:off x="4818211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orma livre 111"/>
            <p:cNvSpPr/>
            <p:nvPr/>
          </p:nvSpPr>
          <p:spPr>
            <a:xfrm>
              <a:off x="5708568" y="270893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3" name="Conector reto 112"/>
            <p:cNvCxnSpPr/>
            <p:nvPr/>
          </p:nvCxnSpPr>
          <p:spPr>
            <a:xfrm rot="5400000">
              <a:off x="5148271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orma livre 113"/>
            <p:cNvSpPr/>
            <p:nvPr/>
          </p:nvSpPr>
          <p:spPr>
            <a:xfrm>
              <a:off x="6038628" y="220486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 114"/>
            <p:cNvSpPr/>
            <p:nvPr/>
          </p:nvSpPr>
          <p:spPr>
            <a:xfrm>
              <a:off x="5579542" y="299696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6" name="Retângulo 115"/>
          <p:cNvSpPr/>
          <p:nvPr/>
        </p:nvSpPr>
        <p:spPr>
          <a:xfrm>
            <a:off x="5119036" y="4192622"/>
            <a:ext cx="216024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strela de 5 pontas 116"/>
          <p:cNvSpPr/>
          <p:nvPr/>
        </p:nvSpPr>
        <p:spPr>
          <a:xfrm>
            <a:off x="5137048" y="4294806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strela de 5 pontas 117"/>
          <p:cNvSpPr/>
          <p:nvPr/>
        </p:nvSpPr>
        <p:spPr>
          <a:xfrm>
            <a:off x="5137048" y="4798435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strela de 5 pontas 118"/>
          <p:cNvSpPr/>
          <p:nvPr/>
        </p:nvSpPr>
        <p:spPr>
          <a:xfrm>
            <a:off x="5137048" y="5302064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strela de 5 pontas 119"/>
          <p:cNvSpPr/>
          <p:nvPr/>
        </p:nvSpPr>
        <p:spPr>
          <a:xfrm>
            <a:off x="5137048" y="5805693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strela de 5 pontas 120"/>
          <p:cNvSpPr/>
          <p:nvPr/>
        </p:nvSpPr>
        <p:spPr>
          <a:xfrm>
            <a:off x="5137048" y="6309320"/>
            <a:ext cx="180000" cy="18000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de cantos arredondados 122"/>
          <p:cNvSpPr/>
          <p:nvPr/>
        </p:nvSpPr>
        <p:spPr>
          <a:xfrm>
            <a:off x="6732240" y="5013176"/>
            <a:ext cx="129614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/>
          <p:cNvSpPr/>
          <p:nvPr/>
        </p:nvSpPr>
        <p:spPr>
          <a:xfrm>
            <a:off x="6012160" y="5373216"/>
            <a:ext cx="288032" cy="2880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7" name="Conector de seta reta 56"/>
          <p:cNvCxnSpPr/>
          <p:nvPr/>
        </p:nvCxnSpPr>
        <p:spPr>
          <a:xfrm>
            <a:off x="5119923" y="1572406"/>
            <a:ext cx="4906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5119444" y="1571612"/>
            <a:ext cx="396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 rot="16200000">
            <a:off x="4572024" y="3356969"/>
            <a:ext cx="72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8165540" y="1234807"/>
            <a:ext cx="9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receptores</a:t>
            </a:r>
            <a:endParaRPr lang="pt-BR" sz="1400" dirty="0"/>
          </a:p>
        </p:txBody>
      </p:sp>
      <p:grpSp>
        <p:nvGrpSpPr>
          <p:cNvPr id="9" name="Grupo 67"/>
          <p:cNvGrpSpPr/>
          <p:nvPr/>
        </p:nvGrpSpPr>
        <p:grpSpPr>
          <a:xfrm>
            <a:off x="5148064" y="1556792"/>
            <a:ext cx="750189" cy="2016224"/>
            <a:chOff x="5436096" y="1556792"/>
            <a:chExt cx="750189" cy="2016224"/>
          </a:xfrm>
        </p:grpSpPr>
        <p:cxnSp>
          <p:nvCxnSpPr>
            <p:cNvPr id="62" name="Conector reto 61"/>
            <p:cNvCxnSpPr/>
            <p:nvPr/>
          </p:nvCxnSpPr>
          <p:spPr>
            <a:xfrm rot="5400000">
              <a:off x="453170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5400000">
              <a:off x="4791361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rot="5400000">
              <a:off x="50718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orma livre 64"/>
            <p:cNvSpPr/>
            <p:nvPr/>
          </p:nvSpPr>
          <p:spPr>
            <a:xfrm>
              <a:off x="5436096" y="184482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 65"/>
            <p:cNvSpPr/>
            <p:nvPr/>
          </p:nvSpPr>
          <p:spPr>
            <a:xfrm>
              <a:off x="5681718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 66"/>
            <p:cNvSpPr/>
            <p:nvPr/>
          </p:nvSpPr>
          <p:spPr>
            <a:xfrm>
              <a:off x="5969750" y="284269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Conector reto 67"/>
            <p:cNvCxnSpPr/>
            <p:nvPr/>
          </p:nvCxnSpPr>
          <p:spPr>
            <a:xfrm rot="5400000">
              <a:off x="4661297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orma livre 68"/>
            <p:cNvSpPr/>
            <p:nvPr/>
          </p:nvSpPr>
          <p:spPr>
            <a:xfrm>
              <a:off x="5551654" y="205058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0" name="Conector reto 69"/>
            <p:cNvCxnSpPr/>
            <p:nvPr/>
          </p:nvCxnSpPr>
          <p:spPr>
            <a:xfrm rot="5400000">
              <a:off x="4920352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orma livre 70"/>
            <p:cNvSpPr/>
            <p:nvPr/>
          </p:nvSpPr>
          <p:spPr>
            <a:xfrm>
              <a:off x="5810709" y="251166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72"/>
          <p:cNvGrpSpPr/>
          <p:nvPr/>
        </p:nvGrpSpPr>
        <p:grpSpPr>
          <a:xfrm>
            <a:off x="5825164" y="1556792"/>
            <a:ext cx="778085" cy="2016224"/>
            <a:chOff x="5579542" y="1556792"/>
            <a:chExt cx="778085" cy="2016224"/>
          </a:xfrm>
        </p:grpSpPr>
        <p:cxnSp>
          <p:nvCxnSpPr>
            <p:cNvPr id="73" name="Conector reto 72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5400000">
              <a:off x="4962703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5400000">
              <a:off x="5243194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orma livre 75"/>
            <p:cNvSpPr/>
            <p:nvPr/>
          </p:nvSpPr>
          <p:spPr>
            <a:xfrm>
              <a:off x="5579542" y="1988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 76"/>
            <p:cNvSpPr/>
            <p:nvPr/>
          </p:nvSpPr>
          <p:spPr>
            <a:xfrm>
              <a:off x="5853060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 77"/>
            <p:cNvSpPr/>
            <p:nvPr/>
          </p:nvSpPr>
          <p:spPr>
            <a:xfrm>
              <a:off x="6141092" y="2708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9" name="Conector reto 78"/>
            <p:cNvCxnSpPr/>
            <p:nvPr/>
          </p:nvCxnSpPr>
          <p:spPr>
            <a:xfrm rot="5400000">
              <a:off x="4818687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orma livre 79"/>
            <p:cNvSpPr/>
            <p:nvPr/>
          </p:nvSpPr>
          <p:spPr>
            <a:xfrm>
              <a:off x="5709044" y="2115423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1" name="Conector reto 80"/>
            <p:cNvCxnSpPr/>
            <p:nvPr/>
          </p:nvCxnSpPr>
          <p:spPr>
            <a:xfrm rot="5400000">
              <a:off x="5106719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orma livre 81"/>
            <p:cNvSpPr/>
            <p:nvPr/>
          </p:nvSpPr>
          <p:spPr>
            <a:xfrm>
              <a:off x="5997076" y="242088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83"/>
          <p:cNvGrpSpPr/>
          <p:nvPr/>
        </p:nvGrpSpPr>
        <p:grpSpPr>
          <a:xfrm>
            <a:off x="6544682" y="1556792"/>
            <a:ext cx="865169" cy="2016224"/>
            <a:chOff x="5579542" y="1556792"/>
            <a:chExt cx="865169" cy="2016224"/>
          </a:xfrm>
        </p:grpSpPr>
        <p:cxnSp>
          <p:nvCxnSpPr>
            <p:cNvPr id="84" name="Conector reto 83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rot="5400000">
              <a:off x="5006245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5400000">
              <a:off x="533027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orma livre 86"/>
            <p:cNvSpPr/>
            <p:nvPr/>
          </p:nvSpPr>
          <p:spPr>
            <a:xfrm>
              <a:off x="5896602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Forma livre 87"/>
            <p:cNvSpPr/>
            <p:nvPr/>
          </p:nvSpPr>
          <p:spPr>
            <a:xfrm>
              <a:off x="6228176" y="2564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 rot="5400000">
              <a:off x="4833763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orma livre 89"/>
            <p:cNvSpPr/>
            <p:nvPr/>
          </p:nvSpPr>
          <p:spPr>
            <a:xfrm>
              <a:off x="5724120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1" name="Conector reto 90"/>
            <p:cNvCxnSpPr/>
            <p:nvPr/>
          </p:nvCxnSpPr>
          <p:spPr>
            <a:xfrm rot="5400000">
              <a:off x="5164775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orma livre 91"/>
            <p:cNvSpPr/>
            <p:nvPr/>
          </p:nvSpPr>
          <p:spPr>
            <a:xfrm>
              <a:off x="6055132" y="237736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 92"/>
            <p:cNvSpPr/>
            <p:nvPr/>
          </p:nvSpPr>
          <p:spPr>
            <a:xfrm>
              <a:off x="5579542" y="263692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94"/>
          <p:cNvGrpSpPr/>
          <p:nvPr/>
        </p:nvGrpSpPr>
        <p:grpSpPr>
          <a:xfrm>
            <a:off x="7336770" y="1556792"/>
            <a:ext cx="836141" cy="2016224"/>
            <a:chOff x="5579542" y="1556792"/>
            <a:chExt cx="836141" cy="2016224"/>
          </a:xfrm>
        </p:grpSpPr>
        <p:cxnSp>
          <p:nvCxnSpPr>
            <p:cNvPr id="95" name="Conector reto 94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rot="5400000">
              <a:off x="4977779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 rot="5400000">
              <a:off x="530125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orma livre 97"/>
            <p:cNvSpPr/>
            <p:nvPr/>
          </p:nvSpPr>
          <p:spPr>
            <a:xfrm>
              <a:off x="5868136" y="23488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Forma livre 98"/>
            <p:cNvSpPr/>
            <p:nvPr/>
          </p:nvSpPr>
          <p:spPr>
            <a:xfrm>
              <a:off x="6199148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Conector reto 99"/>
            <p:cNvCxnSpPr/>
            <p:nvPr/>
          </p:nvCxnSpPr>
          <p:spPr>
            <a:xfrm rot="5400000">
              <a:off x="4818738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orma livre 100"/>
            <p:cNvSpPr/>
            <p:nvPr/>
          </p:nvSpPr>
          <p:spPr>
            <a:xfrm>
              <a:off x="5709095" y="2564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2" name="Conector reto 101"/>
            <p:cNvCxnSpPr/>
            <p:nvPr/>
          </p:nvCxnSpPr>
          <p:spPr>
            <a:xfrm rot="5400000">
              <a:off x="5135747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orma livre 102"/>
            <p:cNvSpPr/>
            <p:nvPr/>
          </p:nvSpPr>
          <p:spPr>
            <a:xfrm>
              <a:off x="6026104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Forma livre 103"/>
            <p:cNvSpPr/>
            <p:nvPr/>
          </p:nvSpPr>
          <p:spPr>
            <a:xfrm>
              <a:off x="5579542" y="285295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Grupo 105"/>
          <p:cNvGrpSpPr/>
          <p:nvPr/>
        </p:nvGrpSpPr>
        <p:grpSpPr>
          <a:xfrm>
            <a:off x="8116420" y="1556792"/>
            <a:ext cx="849617" cy="2016224"/>
            <a:chOff x="5579542" y="1556792"/>
            <a:chExt cx="849617" cy="2016224"/>
          </a:xfrm>
        </p:grpSpPr>
        <p:cxnSp>
          <p:nvCxnSpPr>
            <p:cNvPr id="106" name="Conector reto 105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>
            <a:xfrm rot="5400000">
              <a:off x="4989265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>
            <a:xfrm rot="5400000">
              <a:off x="5314726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orma livre 108"/>
            <p:cNvSpPr/>
            <p:nvPr/>
          </p:nvSpPr>
          <p:spPr>
            <a:xfrm>
              <a:off x="5879622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 109"/>
            <p:cNvSpPr/>
            <p:nvPr/>
          </p:nvSpPr>
          <p:spPr>
            <a:xfrm>
              <a:off x="6212624" y="2132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1" name="Conector reto 110"/>
            <p:cNvCxnSpPr/>
            <p:nvPr/>
          </p:nvCxnSpPr>
          <p:spPr>
            <a:xfrm rot="5400000">
              <a:off x="4818211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orma livre 111"/>
            <p:cNvSpPr/>
            <p:nvPr/>
          </p:nvSpPr>
          <p:spPr>
            <a:xfrm>
              <a:off x="5708568" y="270893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3" name="Conector reto 112"/>
            <p:cNvCxnSpPr/>
            <p:nvPr/>
          </p:nvCxnSpPr>
          <p:spPr>
            <a:xfrm rot="5400000">
              <a:off x="5148271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orma livre 113"/>
            <p:cNvSpPr/>
            <p:nvPr/>
          </p:nvSpPr>
          <p:spPr>
            <a:xfrm>
              <a:off x="6038628" y="220486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 114"/>
            <p:cNvSpPr/>
            <p:nvPr/>
          </p:nvSpPr>
          <p:spPr>
            <a:xfrm>
              <a:off x="5579542" y="299696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7" name="CaixaDeTexto 266"/>
          <p:cNvSpPr txBox="1"/>
          <p:nvPr/>
        </p:nvSpPr>
        <p:spPr>
          <a:xfrm>
            <a:off x="2123728" y="1246176"/>
            <a:ext cx="2502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Vamos</a:t>
            </a:r>
          </a:p>
          <a:p>
            <a:pPr algn="ctr"/>
            <a:r>
              <a:rPr lang="pt-BR" i="1" dirty="0" err="1" smtClean="0"/>
              <a:t>parametrizar</a:t>
            </a:r>
            <a:r>
              <a:rPr lang="pt-BR" dirty="0" smtClean="0"/>
              <a:t> da seguinte forma</a:t>
            </a:r>
            <a:r>
              <a:rPr lang="pt-BR" smtClean="0"/>
              <a:t>: a distribuição de velocidades é continua por partes, representada por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mtClean="0"/>
              <a:t> segmentos retangulares com velocidade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ctr"/>
            <a:r>
              <a:rPr lang="pt-BR" smtClean="0"/>
              <a:t>constante</a:t>
            </a:r>
            <a:endParaRPr lang="pt-BR" dirty="0"/>
          </a:p>
        </p:txBody>
      </p:sp>
      <p:sp>
        <p:nvSpPr>
          <p:cNvPr id="269" name="Retângulo 268"/>
          <p:cNvSpPr/>
          <p:nvPr/>
        </p:nvSpPr>
        <p:spPr>
          <a:xfrm>
            <a:off x="2447944" y="4689272"/>
            <a:ext cx="1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mtClean="0"/>
              <a:t>Segmento retangular com densidade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algn="ctr"/>
            <a:r>
              <a:rPr lang="pt-BR" smtClean="0"/>
              <a:t>constante</a:t>
            </a:r>
            <a:endParaRPr lang="pt-BR"/>
          </a:p>
        </p:txBody>
      </p:sp>
      <p:sp>
        <p:nvSpPr>
          <p:cNvPr id="270" name="Texto explicativo em elipse 269"/>
          <p:cNvSpPr/>
          <p:nvPr/>
        </p:nvSpPr>
        <p:spPr>
          <a:xfrm>
            <a:off x="2071100" y="1196752"/>
            <a:ext cx="2572908" cy="3096344"/>
          </a:xfrm>
          <a:prstGeom prst="wedgeEllipseCallout">
            <a:avLst>
              <a:gd name="adj1" fmla="val -67309"/>
              <a:gd name="adj2" fmla="val 272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3" name="Grupo 93"/>
          <p:cNvGrpSpPr/>
          <p:nvPr/>
        </p:nvGrpSpPr>
        <p:grpSpPr>
          <a:xfrm>
            <a:off x="5254087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4" name="Retângulo 273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Retângulo 274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Retângulo 275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 276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 277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 278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 280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2" name="Grupo 130"/>
          <p:cNvGrpSpPr/>
          <p:nvPr/>
        </p:nvGrpSpPr>
        <p:grpSpPr>
          <a:xfrm>
            <a:off x="5529913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83" name="Retângulo 282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Retângulo 283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Retângulo 285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7" name="Retângulo 286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Retângulo 287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9" name="Retângulo 288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0" name="Retângulo 289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1" name="Grupo 139"/>
          <p:cNvGrpSpPr/>
          <p:nvPr/>
        </p:nvGrpSpPr>
        <p:grpSpPr>
          <a:xfrm>
            <a:off x="5805738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92" name="Retângulo 291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 292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Retângulo 293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 294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 295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7" name="Retângulo 296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8" name="Retângulo 297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9" name="Retângulo 298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148"/>
          <p:cNvGrpSpPr/>
          <p:nvPr/>
        </p:nvGrpSpPr>
        <p:grpSpPr>
          <a:xfrm>
            <a:off x="6081564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01" name="Retângulo 300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2" name="Retângulo 301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3" name="Retângulo 302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4" name="Retângulo 303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5" name="Retângulo 304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Retângulo 305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Retângulo 306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8" name="Retângulo 307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9" name="Grupo 157"/>
          <p:cNvGrpSpPr/>
          <p:nvPr/>
        </p:nvGrpSpPr>
        <p:grpSpPr>
          <a:xfrm>
            <a:off x="6357390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10" name="Retângulo 309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1" name="Retângulo 310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Retângulo 311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3" name="Retângulo 312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Retângulo 313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5" name="Retângulo 314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Retângulo 315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Retângulo 316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8" name="Grupo 166"/>
          <p:cNvGrpSpPr/>
          <p:nvPr/>
        </p:nvGrpSpPr>
        <p:grpSpPr>
          <a:xfrm>
            <a:off x="6633215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19" name="Retângulo 318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Retângulo 319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Retângulo 320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Retângulo 321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Retângulo 322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Retângulo 323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5" name="Retângulo 324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Retângulo 325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7" name="Grupo 175"/>
          <p:cNvGrpSpPr/>
          <p:nvPr/>
        </p:nvGrpSpPr>
        <p:grpSpPr>
          <a:xfrm>
            <a:off x="6909041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28" name="Retângulo 327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9" name="Retângulo 328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0" name="Retângulo 329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Retângulo 330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331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332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Retângulo 333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5" name="Retângulo 334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6" name="Grupo 184"/>
          <p:cNvGrpSpPr/>
          <p:nvPr/>
        </p:nvGrpSpPr>
        <p:grpSpPr>
          <a:xfrm>
            <a:off x="7184867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7" name="Retângulo 336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8" name="Retângulo 337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9" name="Retângulo 338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0" name="Retângulo 339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1" name="Retângulo 340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Retângulo 341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3" name="Retângulo 342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4" name="Retângulo 343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5" name="Grupo 193"/>
          <p:cNvGrpSpPr/>
          <p:nvPr/>
        </p:nvGrpSpPr>
        <p:grpSpPr>
          <a:xfrm>
            <a:off x="7446179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46" name="Retângulo 345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7" name="Retângulo 346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347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Retângulo 348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Retângulo 349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1" name="Retângulo 350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2" name="Retângulo 351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3" name="Retângulo 352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4" name="Grupo 202"/>
          <p:cNvGrpSpPr/>
          <p:nvPr/>
        </p:nvGrpSpPr>
        <p:grpSpPr>
          <a:xfrm>
            <a:off x="7722004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55" name="Retângulo 354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6" name="Retângulo 355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7" name="Retângulo 356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" name="Retângulo 357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Retângulo 358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359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360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2" name="Retângulo 361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Grupo 211"/>
          <p:cNvGrpSpPr/>
          <p:nvPr/>
        </p:nvGrpSpPr>
        <p:grpSpPr>
          <a:xfrm>
            <a:off x="7997830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64" name="Retângulo 363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5" name="Retângulo 364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6" name="Retângulo 365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Retângulo 366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Retângulo 367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Retângulo 368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369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1" name="Retângulo 370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2" name="Grupo 220"/>
          <p:cNvGrpSpPr/>
          <p:nvPr/>
        </p:nvGrpSpPr>
        <p:grpSpPr>
          <a:xfrm>
            <a:off x="8273656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73" name="Retângulo 372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373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5" name="Retângulo 374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 375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Retângulo 376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377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378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Retângulo 379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1" name="Grupo 229"/>
          <p:cNvGrpSpPr/>
          <p:nvPr/>
        </p:nvGrpSpPr>
        <p:grpSpPr>
          <a:xfrm>
            <a:off x="8549486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82" name="Retângulo 381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Retângulo 382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Retângulo 383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Retângulo 384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Retângulo 385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7" name="Retângulo 386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8" name="Retângulo 387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9" name="Retângulo 388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0" name="Grupo 238"/>
          <p:cNvGrpSpPr/>
          <p:nvPr/>
        </p:nvGrpSpPr>
        <p:grpSpPr>
          <a:xfrm>
            <a:off x="5249662" y="4210324"/>
            <a:ext cx="3571200" cy="2358000"/>
            <a:chOff x="5205644" y="4217180"/>
            <a:chExt cx="3571200" cy="2358000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391" name="Grupo 93"/>
            <p:cNvGrpSpPr/>
            <p:nvPr/>
          </p:nvGrpSpPr>
          <p:grpSpPr>
            <a:xfrm>
              <a:off x="5205644" y="4221088"/>
              <a:ext cx="3571200" cy="2347798"/>
              <a:chOff x="5234672" y="4206575"/>
              <a:chExt cx="3571200" cy="2347798"/>
            </a:xfrm>
            <a:grpFill/>
          </p:grpSpPr>
          <p:cxnSp>
            <p:nvCxnSpPr>
              <p:cNvPr id="407" name="Conector reto 406"/>
              <p:cNvCxnSpPr/>
              <p:nvPr/>
            </p:nvCxnSpPr>
            <p:spPr>
              <a:xfrm rot="16200000">
                <a:off x="7020272" y="271445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Conector reto 407"/>
              <p:cNvCxnSpPr/>
              <p:nvPr/>
            </p:nvCxnSpPr>
            <p:spPr>
              <a:xfrm rot="16200000">
                <a:off x="7020272" y="300792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Conector reto 408"/>
              <p:cNvCxnSpPr/>
              <p:nvPr/>
            </p:nvCxnSpPr>
            <p:spPr>
              <a:xfrm rot="16200000">
                <a:off x="7020272" y="330140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Conector reto 409"/>
              <p:cNvCxnSpPr/>
              <p:nvPr/>
            </p:nvCxnSpPr>
            <p:spPr>
              <a:xfrm rot="16200000">
                <a:off x="7020272" y="359487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onector reto 410"/>
              <p:cNvCxnSpPr/>
              <p:nvPr/>
            </p:nvCxnSpPr>
            <p:spPr>
              <a:xfrm rot="16200000">
                <a:off x="7020272" y="388835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ector reto 411"/>
              <p:cNvCxnSpPr/>
              <p:nvPr/>
            </p:nvCxnSpPr>
            <p:spPr>
              <a:xfrm rot="16200000">
                <a:off x="7020272" y="418182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onector reto 412"/>
              <p:cNvCxnSpPr/>
              <p:nvPr/>
            </p:nvCxnSpPr>
            <p:spPr>
              <a:xfrm rot="16200000">
                <a:off x="7020272" y="447530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Conector reto 413"/>
              <p:cNvCxnSpPr/>
              <p:nvPr/>
            </p:nvCxnSpPr>
            <p:spPr>
              <a:xfrm rot="16200000">
                <a:off x="7020272" y="242097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Conector reto 414"/>
              <p:cNvCxnSpPr/>
              <p:nvPr/>
            </p:nvCxnSpPr>
            <p:spPr>
              <a:xfrm rot="16200000">
                <a:off x="7020272" y="4768773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2" name="Grupo 96"/>
            <p:cNvGrpSpPr/>
            <p:nvPr/>
          </p:nvGrpSpPr>
          <p:grpSpPr>
            <a:xfrm>
              <a:off x="5206120" y="4217180"/>
              <a:ext cx="3556296" cy="2358000"/>
              <a:chOff x="5206120" y="4217180"/>
              <a:chExt cx="3556296" cy="2358000"/>
            </a:xfrm>
            <a:grpFill/>
          </p:grpSpPr>
          <p:cxnSp>
            <p:nvCxnSpPr>
              <p:cNvPr id="393" name="Conector reto 392"/>
              <p:cNvCxnSpPr/>
              <p:nvPr/>
            </p:nvCxnSpPr>
            <p:spPr>
              <a:xfrm>
                <a:off x="5479681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Conector reto 393"/>
              <p:cNvCxnSpPr/>
              <p:nvPr/>
            </p:nvCxnSpPr>
            <p:spPr>
              <a:xfrm>
                <a:off x="5753242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Conector reto 394"/>
              <p:cNvCxnSpPr/>
              <p:nvPr/>
            </p:nvCxnSpPr>
            <p:spPr>
              <a:xfrm>
                <a:off x="6026803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Conector reto 395"/>
              <p:cNvCxnSpPr/>
              <p:nvPr/>
            </p:nvCxnSpPr>
            <p:spPr>
              <a:xfrm>
                <a:off x="6300364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Conector reto 396"/>
              <p:cNvCxnSpPr/>
              <p:nvPr/>
            </p:nvCxnSpPr>
            <p:spPr>
              <a:xfrm>
                <a:off x="6573925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Conector reto 397"/>
              <p:cNvCxnSpPr/>
              <p:nvPr/>
            </p:nvCxnSpPr>
            <p:spPr>
              <a:xfrm>
                <a:off x="6847486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Conector reto 398"/>
              <p:cNvCxnSpPr/>
              <p:nvPr/>
            </p:nvCxnSpPr>
            <p:spPr>
              <a:xfrm>
                <a:off x="7121047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Conector reto 399"/>
              <p:cNvCxnSpPr/>
              <p:nvPr/>
            </p:nvCxnSpPr>
            <p:spPr>
              <a:xfrm>
                <a:off x="7394608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Conector reto 400"/>
              <p:cNvCxnSpPr/>
              <p:nvPr/>
            </p:nvCxnSpPr>
            <p:spPr>
              <a:xfrm>
                <a:off x="7668169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Conector reto 401"/>
              <p:cNvCxnSpPr/>
              <p:nvPr/>
            </p:nvCxnSpPr>
            <p:spPr>
              <a:xfrm>
                <a:off x="7941730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Conector reto 402"/>
              <p:cNvCxnSpPr/>
              <p:nvPr/>
            </p:nvCxnSpPr>
            <p:spPr>
              <a:xfrm>
                <a:off x="8215291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Conector reto 403"/>
              <p:cNvCxnSpPr/>
              <p:nvPr/>
            </p:nvCxnSpPr>
            <p:spPr>
              <a:xfrm>
                <a:off x="8488852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Conector reto 404"/>
              <p:cNvCxnSpPr/>
              <p:nvPr/>
            </p:nvCxnSpPr>
            <p:spPr>
              <a:xfrm>
                <a:off x="8762416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Conector reto 405"/>
              <p:cNvCxnSpPr/>
              <p:nvPr/>
            </p:nvCxnSpPr>
            <p:spPr>
              <a:xfrm>
                <a:off x="5206120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6" name="Grupo 264"/>
          <p:cNvGrpSpPr/>
          <p:nvPr/>
        </p:nvGrpSpPr>
        <p:grpSpPr>
          <a:xfrm>
            <a:off x="8723476" y="4192060"/>
            <a:ext cx="216024" cy="2376264"/>
            <a:chOff x="8723476" y="4192060"/>
            <a:chExt cx="216024" cy="2376264"/>
          </a:xfrm>
        </p:grpSpPr>
        <p:sp>
          <p:nvSpPr>
            <p:cNvPr id="417" name="Retângulo 416"/>
            <p:cNvSpPr/>
            <p:nvPr/>
          </p:nvSpPr>
          <p:spPr>
            <a:xfrm>
              <a:off x="8723476" y="4192060"/>
              <a:ext cx="216024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8" name="Triângulo isósceles 417"/>
            <p:cNvSpPr/>
            <p:nvPr/>
          </p:nvSpPr>
          <p:spPr>
            <a:xfrm flipV="1">
              <a:off x="8741488" y="4271626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9" name="Triângulo isósceles 418"/>
            <p:cNvSpPr/>
            <p:nvPr/>
          </p:nvSpPr>
          <p:spPr>
            <a:xfrm flipV="1">
              <a:off x="8741488" y="6323834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0" name="Triângulo isósceles 419"/>
            <p:cNvSpPr/>
            <p:nvPr/>
          </p:nvSpPr>
          <p:spPr>
            <a:xfrm flipV="1">
              <a:off x="8741488" y="581078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1" name="Triângulo isósceles 420"/>
            <p:cNvSpPr/>
            <p:nvPr/>
          </p:nvSpPr>
          <p:spPr>
            <a:xfrm flipV="1">
              <a:off x="8741488" y="5297730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2" name="Triângulo isósceles 421"/>
            <p:cNvSpPr/>
            <p:nvPr/>
          </p:nvSpPr>
          <p:spPr>
            <a:xfrm flipV="1">
              <a:off x="8741488" y="4784678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3" name="Grupo 265"/>
          <p:cNvGrpSpPr/>
          <p:nvPr/>
        </p:nvGrpSpPr>
        <p:grpSpPr>
          <a:xfrm>
            <a:off x="5119036" y="4192622"/>
            <a:ext cx="216024" cy="2376264"/>
            <a:chOff x="5119036" y="4192622"/>
            <a:chExt cx="216024" cy="2376264"/>
          </a:xfrm>
        </p:grpSpPr>
        <p:sp>
          <p:nvSpPr>
            <p:cNvPr id="424" name="Retângulo 423"/>
            <p:cNvSpPr/>
            <p:nvPr/>
          </p:nvSpPr>
          <p:spPr>
            <a:xfrm>
              <a:off x="5119036" y="4192622"/>
              <a:ext cx="216024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5" name="Estrela de 5 pontas 424"/>
            <p:cNvSpPr/>
            <p:nvPr/>
          </p:nvSpPr>
          <p:spPr>
            <a:xfrm>
              <a:off x="5137048" y="4294806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6" name="Estrela de 5 pontas 425"/>
            <p:cNvSpPr/>
            <p:nvPr/>
          </p:nvSpPr>
          <p:spPr>
            <a:xfrm>
              <a:off x="5137048" y="4798435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7" name="Estrela de 5 pontas 426"/>
            <p:cNvSpPr/>
            <p:nvPr/>
          </p:nvSpPr>
          <p:spPr>
            <a:xfrm>
              <a:off x="5137048" y="5302064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8" name="Estrela de 5 pontas 119"/>
            <p:cNvSpPr/>
            <p:nvPr/>
          </p:nvSpPr>
          <p:spPr>
            <a:xfrm>
              <a:off x="5137048" y="5805693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9" name="Estrela de 5 pontas 120"/>
            <p:cNvSpPr/>
            <p:nvPr/>
          </p:nvSpPr>
          <p:spPr>
            <a:xfrm>
              <a:off x="5137048" y="6309320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68" name="Conector de seta reta 267"/>
          <p:cNvCxnSpPr/>
          <p:nvPr/>
        </p:nvCxnSpPr>
        <p:spPr>
          <a:xfrm flipV="1">
            <a:off x="4139952" y="4941168"/>
            <a:ext cx="155571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214546" y="1214422"/>
            <a:ext cx="3429024" cy="2571768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500298" y="1800043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Sísmica </a:t>
            </a:r>
            <a:r>
              <a:rPr lang="pt-BR" dirty="0" smtClean="0"/>
              <a:t>é um método geofísico que investiga a </a:t>
            </a:r>
            <a:r>
              <a:rPr lang="pt-BR" i="1" err="1" smtClean="0"/>
              <a:t>subsuperfície</a:t>
            </a:r>
            <a:r>
              <a:rPr lang="pt-BR" smtClean="0"/>
              <a:t> por meio de um fenômeno físico governado pela Teoria da Elasticidade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215074" y="521495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subsuperfície</a:t>
            </a:r>
            <a:endParaRPr lang="pt-B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7" name="Conector de seta reta 56"/>
          <p:cNvCxnSpPr/>
          <p:nvPr/>
        </p:nvCxnSpPr>
        <p:spPr>
          <a:xfrm>
            <a:off x="5119923" y="1572406"/>
            <a:ext cx="4906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5119444" y="1571612"/>
            <a:ext cx="396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 rot="16200000">
            <a:off x="4572024" y="3356969"/>
            <a:ext cx="72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8165540" y="1234807"/>
            <a:ext cx="9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receptores</a:t>
            </a:r>
            <a:endParaRPr lang="pt-BR" sz="1400" dirty="0"/>
          </a:p>
        </p:txBody>
      </p:sp>
      <p:grpSp>
        <p:nvGrpSpPr>
          <p:cNvPr id="9" name="Grupo 67"/>
          <p:cNvGrpSpPr/>
          <p:nvPr/>
        </p:nvGrpSpPr>
        <p:grpSpPr>
          <a:xfrm>
            <a:off x="5148064" y="1556792"/>
            <a:ext cx="750189" cy="2016224"/>
            <a:chOff x="5436096" y="1556792"/>
            <a:chExt cx="750189" cy="2016224"/>
          </a:xfrm>
        </p:grpSpPr>
        <p:cxnSp>
          <p:nvCxnSpPr>
            <p:cNvPr id="62" name="Conector reto 61"/>
            <p:cNvCxnSpPr/>
            <p:nvPr/>
          </p:nvCxnSpPr>
          <p:spPr>
            <a:xfrm rot="5400000">
              <a:off x="453170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5400000">
              <a:off x="4791361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rot="5400000">
              <a:off x="5071852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orma livre 64"/>
            <p:cNvSpPr/>
            <p:nvPr/>
          </p:nvSpPr>
          <p:spPr>
            <a:xfrm>
              <a:off x="5436096" y="184482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 65"/>
            <p:cNvSpPr/>
            <p:nvPr/>
          </p:nvSpPr>
          <p:spPr>
            <a:xfrm>
              <a:off x="5681718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 66"/>
            <p:cNvSpPr/>
            <p:nvPr/>
          </p:nvSpPr>
          <p:spPr>
            <a:xfrm>
              <a:off x="5969750" y="284269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Conector reto 67"/>
            <p:cNvCxnSpPr/>
            <p:nvPr/>
          </p:nvCxnSpPr>
          <p:spPr>
            <a:xfrm rot="5400000">
              <a:off x="4661297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orma livre 68"/>
            <p:cNvSpPr/>
            <p:nvPr/>
          </p:nvSpPr>
          <p:spPr>
            <a:xfrm>
              <a:off x="5551654" y="205058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0" name="Conector reto 69"/>
            <p:cNvCxnSpPr/>
            <p:nvPr/>
          </p:nvCxnSpPr>
          <p:spPr>
            <a:xfrm rot="5400000">
              <a:off x="4920352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orma livre 70"/>
            <p:cNvSpPr/>
            <p:nvPr/>
          </p:nvSpPr>
          <p:spPr>
            <a:xfrm>
              <a:off x="5810709" y="251166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72"/>
          <p:cNvGrpSpPr/>
          <p:nvPr/>
        </p:nvGrpSpPr>
        <p:grpSpPr>
          <a:xfrm>
            <a:off x="5825164" y="1556792"/>
            <a:ext cx="778085" cy="2016224"/>
            <a:chOff x="5579542" y="1556792"/>
            <a:chExt cx="778085" cy="2016224"/>
          </a:xfrm>
        </p:grpSpPr>
        <p:cxnSp>
          <p:nvCxnSpPr>
            <p:cNvPr id="73" name="Conector reto 72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rot="5400000">
              <a:off x="4962703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5400000">
              <a:off x="5243194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orma livre 75"/>
            <p:cNvSpPr/>
            <p:nvPr/>
          </p:nvSpPr>
          <p:spPr>
            <a:xfrm>
              <a:off x="5579542" y="1988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 76"/>
            <p:cNvSpPr/>
            <p:nvPr/>
          </p:nvSpPr>
          <p:spPr>
            <a:xfrm>
              <a:off x="5853060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 77"/>
            <p:cNvSpPr/>
            <p:nvPr/>
          </p:nvSpPr>
          <p:spPr>
            <a:xfrm>
              <a:off x="6141092" y="2708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9" name="Conector reto 78"/>
            <p:cNvCxnSpPr/>
            <p:nvPr/>
          </p:nvCxnSpPr>
          <p:spPr>
            <a:xfrm rot="5400000">
              <a:off x="4818687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orma livre 79"/>
            <p:cNvSpPr/>
            <p:nvPr/>
          </p:nvSpPr>
          <p:spPr>
            <a:xfrm>
              <a:off x="5709044" y="2115423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1" name="Conector reto 80"/>
            <p:cNvCxnSpPr/>
            <p:nvPr/>
          </p:nvCxnSpPr>
          <p:spPr>
            <a:xfrm rot="5400000">
              <a:off x="5106719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orma livre 81"/>
            <p:cNvSpPr/>
            <p:nvPr/>
          </p:nvSpPr>
          <p:spPr>
            <a:xfrm>
              <a:off x="5997076" y="242088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83"/>
          <p:cNvGrpSpPr/>
          <p:nvPr/>
        </p:nvGrpSpPr>
        <p:grpSpPr>
          <a:xfrm>
            <a:off x="6544682" y="1556792"/>
            <a:ext cx="865169" cy="2016224"/>
            <a:chOff x="5579542" y="1556792"/>
            <a:chExt cx="865169" cy="2016224"/>
          </a:xfrm>
        </p:grpSpPr>
        <p:cxnSp>
          <p:nvCxnSpPr>
            <p:cNvPr id="84" name="Conector reto 83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/>
            <p:nvPr/>
          </p:nvCxnSpPr>
          <p:spPr>
            <a:xfrm rot="5400000">
              <a:off x="5006245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5400000">
              <a:off x="533027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orma livre 86"/>
            <p:cNvSpPr/>
            <p:nvPr/>
          </p:nvSpPr>
          <p:spPr>
            <a:xfrm>
              <a:off x="5896602" y="226661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Forma livre 87"/>
            <p:cNvSpPr/>
            <p:nvPr/>
          </p:nvSpPr>
          <p:spPr>
            <a:xfrm>
              <a:off x="6228176" y="2564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 rot="5400000">
              <a:off x="4833763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orma livre 89"/>
            <p:cNvSpPr/>
            <p:nvPr/>
          </p:nvSpPr>
          <p:spPr>
            <a:xfrm>
              <a:off x="5724120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1" name="Conector reto 90"/>
            <p:cNvCxnSpPr/>
            <p:nvPr/>
          </p:nvCxnSpPr>
          <p:spPr>
            <a:xfrm rot="5400000">
              <a:off x="5164775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orma livre 91"/>
            <p:cNvSpPr/>
            <p:nvPr/>
          </p:nvSpPr>
          <p:spPr>
            <a:xfrm>
              <a:off x="6055132" y="237736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 92"/>
            <p:cNvSpPr/>
            <p:nvPr/>
          </p:nvSpPr>
          <p:spPr>
            <a:xfrm>
              <a:off x="5579542" y="263692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94"/>
          <p:cNvGrpSpPr/>
          <p:nvPr/>
        </p:nvGrpSpPr>
        <p:grpSpPr>
          <a:xfrm>
            <a:off x="7336770" y="1556792"/>
            <a:ext cx="836141" cy="2016224"/>
            <a:chOff x="5579542" y="1556792"/>
            <a:chExt cx="836141" cy="2016224"/>
          </a:xfrm>
        </p:grpSpPr>
        <p:cxnSp>
          <p:nvCxnSpPr>
            <p:cNvPr id="95" name="Conector reto 94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rot="5400000">
              <a:off x="4977779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 rot="5400000">
              <a:off x="5301250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orma livre 97"/>
            <p:cNvSpPr/>
            <p:nvPr/>
          </p:nvSpPr>
          <p:spPr>
            <a:xfrm>
              <a:off x="5868136" y="234889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Forma livre 98"/>
            <p:cNvSpPr/>
            <p:nvPr/>
          </p:nvSpPr>
          <p:spPr>
            <a:xfrm>
              <a:off x="6199148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Conector reto 99"/>
            <p:cNvCxnSpPr/>
            <p:nvPr/>
          </p:nvCxnSpPr>
          <p:spPr>
            <a:xfrm rot="5400000">
              <a:off x="4818738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orma livre 100"/>
            <p:cNvSpPr/>
            <p:nvPr/>
          </p:nvSpPr>
          <p:spPr>
            <a:xfrm>
              <a:off x="5709095" y="2564920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2" name="Conector reto 101"/>
            <p:cNvCxnSpPr/>
            <p:nvPr/>
          </p:nvCxnSpPr>
          <p:spPr>
            <a:xfrm rot="5400000">
              <a:off x="5135747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orma livre 102"/>
            <p:cNvSpPr/>
            <p:nvPr/>
          </p:nvSpPr>
          <p:spPr>
            <a:xfrm>
              <a:off x="6026104" y="227687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Forma livre 103"/>
            <p:cNvSpPr/>
            <p:nvPr/>
          </p:nvSpPr>
          <p:spPr>
            <a:xfrm>
              <a:off x="5579542" y="2852952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Grupo 105"/>
          <p:cNvGrpSpPr/>
          <p:nvPr/>
        </p:nvGrpSpPr>
        <p:grpSpPr>
          <a:xfrm>
            <a:off x="8116420" y="1556792"/>
            <a:ext cx="849617" cy="2016224"/>
            <a:chOff x="5579542" y="1556792"/>
            <a:chExt cx="849617" cy="2016224"/>
          </a:xfrm>
        </p:grpSpPr>
        <p:cxnSp>
          <p:nvCxnSpPr>
            <p:cNvPr id="106" name="Conector reto 105"/>
            <p:cNvCxnSpPr/>
            <p:nvPr/>
          </p:nvCxnSpPr>
          <p:spPr>
            <a:xfrm rot="5400000">
              <a:off x="4675148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>
            <a:xfrm rot="5400000">
              <a:off x="4989265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>
            <a:xfrm rot="5400000">
              <a:off x="5314726" y="257095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orma livre 108"/>
            <p:cNvSpPr/>
            <p:nvPr/>
          </p:nvSpPr>
          <p:spPr>
            <a:xfrm>
              <a:off x="5879622" y="242090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 109"/>
            <p:cNvSpPr/>
            <p:nvPr/>
          </p:nvSpPr>
          <p:spPr>
            <a:xfrm>
              <a:off x="6212624" y="213285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1" name="Conector reto 110"/>
            <p:cNvCxnSpPr/>
            <p:nvPr/>
          </p:nvCxnSpPr>
          <p:spPr>
            <a:xfrm rot="5400000">
              <a:off x="4818211" y="255613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orma livre 111"/>
            <p:cNvSpPr/>
            <p:nvPr/>
          </p:nvSpPr>
          <p:spPr>
            <a:xfrm>
              <a:off x="5708568" y="2708936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3" name="Conector reto 112"/>
            <p:cNvCxnSpPr/>
            <p:nvPr/>
          </p:nvCxnSpPr>
          <p:spPr>
            <a:xfrm rot="5400000">
              <a:off x="5148271" y="2572090"/>
              <a:ext cx="20002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orma livre 113"/>
            <p:cNvSpPr/>
            <p:nvPr/>
          </p:nvSpPr>
          <p:spPr>
            <a:xfrm>
              <a:off x="6038628" y="2204864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 114"/>
            <p:cNvSpPr/>
            <p:nvPr/>
          </p:nvSpPr>
          <p:spPr>
            <a:xfrm>
              <a:off x="5579542" y="2996968"/>
              <a:ext cx="216535" cy="144000"/>
            </a:xfrm>
            <a:custGeom>
              <a:avLst/>
              <a:gdLst>
                <a:gd name="connsiteX0" fmla="*/ 93980 w 216535"/>
                <a:gd name="connsiteY0" fmla="*/ 0 h 304800"/>
                <a:gd name="connsiteX1" fmla="*/ 93980 w 216535"/>
                <a:gd name="connsiteY1" fmla="*/ 76200 h 304800"/>
                <a:gd name="connsiteX2" fmla="*/ 25400 w 216535"/>
                <a:gd name="connsiteY2" fmla="*/ 114300 h 304800"/>
                <a:gd name="connsiteX3" fmla="*/ 13970 w 216535"/>
                <a:gd name="connsiteY3" fmla="*/ 140970 h 304800"/>
                <a:gd name="connsiteX4" fmla="*/ 29210 w 216535"/>
                <a:gd name="connsiteY4" fmla="*/ 152400 h 304800"/>
                <a:gd name="connsiteX5" fmla="*/ 189230 w 216535"/>
                <a:gd name="connsiteY5" fmla="*/ 190500 h 304800"/>
                <a:gd name="connsiteX6" fmla="*/ 193040 w 216535"/>
                <a:gd name="connsiteY6" fmla="*/ 224790 h 304800"/>
                <a:gd name="connsiteX7" fmla="*/ 162560 w 216535"/>
                <a:gd name="connsiteY7" fmla="*/ 236220 h 304800"/>
                <a:gd name="connsiteX8" fmla="*/ 109220 w 216535"/>
                <a:gd name="connsiteY8" fmla="*/ 251460 h 304800"/>
                <a:gd name="connsiteX9" fmla="*/ 93980 w 216535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535" h="304800">
                  <a:moveTo>
                    <a:pt x="93980" y="0"/>
                  </a:moveTo>
                  <a:cubicBezTo>
                    <a:pt x="99695" y="28575"/>
                    <a:pt x="105410" y="57150"/>
                    <a:pt x="93980" y="76200"/>
                  </a:cubicBezTo>
                  <a:cubicBezTo>
                    <a:pt x="82550" y="95250"/>
                    <a:pt x="38735" y="103505"/>
                    <a:pt x="25400" y="114300"/>
                  </a:cubicBezTo>
                  <a:cubicBezTo>
                    <a:pt x="12065" y="125095"/>
                    <a:pt x="13335" y="134620"/>
                    <a:pt x="13970" y="140970"/>
                  </a:cubicBezTo>
                  <a:cubicBezTo>
                    <a:pt x="14605" y="147320"/>
                    <a:pt x="0" y="144145"/>
                    <a:pt x="29210" y="152400"/>
                  </a:cubicBezTo>
                  <a:cubicBezTo>
                    <a:pt x="58420" y="160655"/>
                    <a:pt x="161925" y="178435"/>
                    <a:pt x="189230" y="190500"/>
                  </a:cubicBezTo>
                  <a:cubicBezTo>
                    <a:pt x="216535" y="202565"/>
                    <a:pt x="197485" y="217170"/>
                    <a:pt x="193040" y="224790"/>
                  </a:cubicBezTo>
                  <a:cubicBezTo>
                    <a:pt x="188595" y="232410"/>
                    <a:pt x="176530" y="231775"/>
                    <a:pt x="162560" y="236220"/>
                  </a:cubicBezTo>
                  <a:cubicBezTo>
                    <a:pt x="148590" y="240665"/>
                    <a:pt x="120650" y="240030"/>
                    <a:pt x="109220" y="251460"/>
                  </a:cubicBezTo>
                  <a:cubicBezTo>
                    <a:pt x="97790" y="262890"/>
                    <a:pt x="95885" y="283845"/>
                    <a:pt x="93980" y="304800"/>
                  </a:cubicBezTo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93"/>
          <p:cNvGrpSpPr/>
          <p:nvPr/>
        </p:nvGrpSpPr>
        <p:grpSpPr>
          <a:xfrm>
            <a:off x="5254087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5" name="Retângulo 104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130"/>
          <p:cNvGrpSpPr/>
          <p:nvPr/>
        </p:nvGrpSpPr>
        <p:grpSpPr>
          <a:xfrm>
            <a:off x="5529913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2" name="Retângulo 131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Grupo 139"/>
          <p:cNvGrpSpPr/>
          <p:nvPr/>
        </p:nvGrpSpPr>
        <p:grpSpPr>
          <a:xfrm>
            <a:off x="5805738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1" name="Retângulo 140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144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145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48"/>
          <p:cNvGrpSpPr/>
          <p:nvPr/>
        </p:nvGrpSpPr>
        <p:grpSpPr>
          <a:xfrm>
            <a:off x="6081564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0" name="Retângulo 149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156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157"/>
          <p:cNvGrpSpPr/>
          <p:nvPr/>
        </p:nvGrpSpPr>
        <p:grpSpPr>
          <a:xfrm>
            <a:off x="6357390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9" name="Retângulo 158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166"/>
          <p:cNvGrpSpPr/>
          <p:nvPr/>
        </p:nvGrpSpPr>
        <p:grpSpPr>
          <a:xfrm>
            <a:off x="6633215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8" name="Retângulo 167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175"/>
          <p:cNvGrpSpPr/>
          <p:nvPr/>
        </p:nvGrpSpPr>
        <p:grpSpPr>
          <a:xfrm>
            <a:off x="6909041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7" name="Retângulo 176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 180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upo 184"/>
          <p:cNvGrpSpPr/>
          <p:nvPr/>
        </p:nvGrpSpPr>
        <p:grpSpPr>
          <a:xfrm>
            <a:off x="7184867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6" name="Retângulo 185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Grupo 193"/>
          <p:cNvGrpSpPr/>
          <p:nvPr/>
        </p:nvGrpSpPr>
        <p:grpSpPr>
          <a:xfrm>
            <a:off x="7446179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95" name="Retângulo 194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Retângulo 198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02"/>
          <p:cNvGrpSpPr/>
          <p:nvPr/>
        </p:nvGrpSpPr>
        <p:grpSpPr>
          <a:xfrm>
            <a:off x="7722004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04" name="Retângulo 203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Retângulo 206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Retângulo 207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11"/>
          <p:cNvGrpSpPr/>
          <p:nvPr/>
        </p:nvGrpSpPr>
        <p:grpSpPr>
          <a:xfrm>
            <a:off x="7997830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3" name="Retângulo 212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 215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tângulo 216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Retângulo 217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 218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 219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Grupo 220"/>
          <p:cNvGrpSpPr/>
          <p:nvPr/>
        </p:nvGrpSpPr>
        <p:grpSpPr>
          <a:xfrm>
            <a:off x="8273656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22" name="Retângulo 221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223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tângulo 224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 225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 226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tângulo 227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tângulo 228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29"/>
          <p:cNvGrpSpPr/>
          <p:nvPr/>
        </p:nvGrpSpPr>
        <p:grpSpPr>
          <a:xfrm>
            <a:off x="8549486" y="4214450"/>
            <a:ext cx="261287" cy="2358000"/>
            <a:chOff x="6578543" y="4216325"/>
            <a:chExt cx="259200" cy="23352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31" name="Retângulo 230"/>
            <p:cNvSpPr/>
            <p:nvPr/>
          </p:nvSpPr>
          <p:spPr>
            <a:xfrm>
              <a:off x="6578543" y="5096813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 231"/>
            <p:cNvSpPr/>
            <p:nvPr/>
          </p:nvSpPr>
          <p:spPr>
            <a:xfrm>
              <a:off x="6578543" y="5390309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/>
            <p:cNvSpPr/>
            <p:nvPr/>
          </p:nvSpPr>
          <p:spPr>
            <a:xfrm>
              <a:off x="6578543" y="568380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 233"/>
            <p:cNvSpPr/>
            <p:nvPr/>
          </p:nvSpPr>
          <p:spPr>
            <a:xfrm>
              <a:off x="6578543" y="597730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/>
            <p:cNvSpPr/>
            <p:nvPr/>
          </p:nvSpPr>
          <p:spPr>
            <a:xfrm>
              <a:off x="6578543" y="6270796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/>
            <p:cNvSpPr/>
            <p:nvPr/>
          </p:nvSpPr>
          <p:spPr>
            <a:xfrm>
              <a:off x="6578543" y="4803317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/>
            <p:cNvSpPr/>
            <p:nvPr/>
          </p:nvSpPr>
          <p:spPr>
            <a:xfrm>
              <a:off x="6578543" y="4509821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6578543" y="4216325"/>
              <a:ext cx="259200" cy="280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" name="Grupo 238"/>
          <p:cNvGrpSpPr/>
          <p:nvPr/>
        </p:nvGrpSpPr>
        <p:grpSpPr>
          <a:xfrm>
            <a:off x="5249662" y="4210324"/>
            <a:ext cx="3571200" cy="2358000"/>
            <a:chOff x="5205644" y="4217180"/>
            <a:chExt cx="3571200" cy="2358000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31" name="Grupo 93"/>
            <p:cNvGrpSpPr/>
            <p:nvPr/>
          </p:nvGrpSpPr>
          <p:grpSpPr>
            <a:xfrm>
              <a:off x="5205644" y="4221088"/>
              <a:ext cx="3571200" cy="2347798"/>
              <a:chOff x="5234672" y="4206575"/>
              <a:chExt cx="3571200" cy="2347798"/>
            </a:xfrm>
            <a:grpFill/>
          </p:grpSpPr>
          <p:cxnSp>
            <p:nvCxnSpPr>
              <p:cNvPr id="256" name="Conector reto 255"/>
              <p:cNvCxnSpPr/>
              <p:nvPr/>
            </p:nvCxnSpPr>
            <p:spPr>
              <a:xfrm rot="16200000">
                <a:off x="7020272" y="271445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/>
              <p:cNvCxnSpPr/>
              <p:nvPr/>
            </p:nvCxnSpPr>
            <p:spPr>
              <a:xfrm rot="16200000">
                <a:off x="7020272" y="300792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to 257"/>
              <p:cNvCxnSpPr/>
              <p:nvPr/>
            </p:nvCxnSpPr>
            <p:spPr>
              <a:xfrm rot="16200000">
                <a:off x="7020272" y="330140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/>
              <p:cNvCxnSpPr/>
              <p:nvPr/>
            </p:nvCxnSpPr>
            <p:spPr>
              <a:xfrm rot="16200000">
                <a:off x="7020272" y="359487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/>
              <p:cNvCxnSpPr/>
              <p:nvPr/>
            </p:nvCxnSpPr>
            <p:spPr>
              <a:xfrm rot="16200000">
                <a:off x="7020272" y="388835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ector reto 260"/>
              <p:cNvCxnSpPr/>
              <p:nvPr/>
            </p:nvCxnSpPr>
            <p:spPr>
              <a:xfrm rot="16200000">
                <a:off x="7020272" y="418182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/>
              <p:cNvCxnSpPr/>
              <p:nvPr/>
            </p:nvCxnSpPr>
            <p:spPr>
              <a:xfrm rot="16200000">
                <a:off x="7020272" y="447530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/>
              <p:cNvCxnSpPr/>
              <p:nvPr/>
            </p:nvCxnSpPr>
            <p:spPr>
              <a:xfrm rot="16200000">
                <a:off x="7020272" y="242097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reto 263"/>
              <p:cNvCxnSpPr/>
              <p:nvPr/>
            </p:nvCxnSpPr>
            <p:spPr>
              <a:xfrm rot="16200000">
                <a:off x="7020272" y="4768773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upo 96"/>
            <p:cNvGrpSpPr/>
            <p:nvPr/>
          </p:nvGrpSpPr>
          <p:grpSpPr>
            <a:xfrm>
              <a:off x="5206120" y="4217180"/>
              <a:ext cx="3556296" cy="2358000"/>
              <a:chOff x="5206120" y="4217180"/>
              <a:chExt cx="3556296" cy="2358000"/>
            </a:xfrm>
            <a:grpFill/>
          </p:grpSpPr>
          <p:cxnSp>
            <p:nvCxnSpPr>
              <p:cNvPr id="242" name="Conector reto 241"/>
              <p:cNvCxnSpPr/>
              <p:nvPr/>
            </p:nvCxnSpPr>
            <p:spPr>
              <a:xfrm>
                <a:off x="5479681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to 242"/>
              <p:cNvCxnSpPr/>
              <p:nvPr/>
            </p:nvCxnSpPr>
            <p:spPr>
              <a:xfrm>
                <a:off x="5753242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to 243"/>
              <p:cNvCxnSpPr/>
              <p:nvPr/>
            </p:nvCxnSpPr>
            <p:spPr>
              <a:xfrm>
                <a:off x="6026803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to 244"/>
              <p:cNvCxnSpPr/>
              <p:nvPr/>
            </p:nvCxnSpPr>
            <p:spPr>
              <a:xfrm>
                <a:off x="6300364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to 245"/>
              <p:cNvCxnSpPr/>
              <p:nvPr/>
            </p:nvCxnSpPr>
            <p:spPr>
              <a:xfrm>
                <a:off x="6573925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to 246"/>
              <p:cNvCxnSpPr/>
              <p:nvPr/>
            </p:nvCxnSpPr>
            <p:spPr>
              <a:xfrm>
                <a:off x="6847486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to 247"/>
              <p:cNvCxnSpPr/>
              <p:nvPr/>
            </p:nvCxnSpPr>
            <p:spPr>
              <a:xfrm>
                <a:off x="7121047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to 248"/>
              <p:cNvCxnSpPr/>
              <p:nvPr/>
            </p:nvCxnSpPr>
            <p:spPr>
              <a:xfrm>
                <a:off x="7394608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to 249"/>
              <p:cNvCxnSpPr/>
              <p:nvPr/>
            </p:nvCxnSpPr>
            <p:spPr>
              <a:xfrm>
                <a:off x="7668169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to 250"/>
              <p:cNvCxnSpPr/>
              <p:nvPr/>
            </p:nvCxnSpPr>
            <p:spPr>
              <a:xfrm>
                <a:off x="7941730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to 251"/>
              <p:cNvCxnSpPr/>
              <p:nvPr/>
            </p:nvCxnSpPr>
            <p:spPr>
              <a:xfrm>
                <a:off x="8215291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to 252"/>
              <p:cNvCxnSpPr/>
              <p:nvPr/>
            </p:nvCxnSpPr>
            <p:spPr>
              <a:xfrm>
                <a:off x="8488852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to 253"/>
              <p:cNvCxnSpPr/>
              <p:nvPr/>
            </p:nvCxnSpPr>
            <p:spPr>
              <a:xfrm>
                <a:off x="8762416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to 254"/>
              <p:cNvCxnSpPr/>
              <p:nvPr/>
            </p:nvCxnSpPr>
            <p:spPr>
              <a:xfrm>
                <a:off x="5206120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upo 264"/>
          <p:cNvGrpSpPr/>
          <p:nvPr/>
        </p:nvGrpSpPr>
        <p:grpSpPr>
          <a:xfrm>
            <a:off x="8723476" y="4192060"/>
            <a:ext cx="216024" cy="2376264"/>
            <a:chOff x="8723476" y="4192060"/>
            <a:chExt cx="216024" cy="2376264"/>
          </a:xfrm>
        </p:grpSpPr>
        <p:sp>
          <p:nvSpPr>
            <p:cNvPr id="49" name="Retângulo 48"/>
            <p:cNvSpPr/>
            <p:nvPr/>
          </p:nvSpPr>
          <p:spPr>
            <a:xfrm>
              <a:off x="8723476" y="4192060"/>
              <a:ext cx="216024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Triângulo isósceles 51"/>
            <p:cNvSpPr/>
            <p:nvPr/>
          </p:nvSpPr>
          <p:spPr>
            <a:xfrm flipV="1">
              <a:off x="8741488" y="4271626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riângulo isósceles 52"/>
            <p:cNvSpPr/>
            <p:nvPr/>
          </p:nvSpPr>
          <p:spPr>
            <a:xfrm flipV="1">
              <a:off x="8741488" y="6323834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Triângulo isósceles 53"/>
            <p:cNvSpPr/>
            <p:nvPr/>
          </p:nvSpPr>
          <p:spPr>
            <a:xfrm flipV="1">
              <a:off x="8741488" y="581078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Triângulo isósceles 54"/>
            <p:cNvSpPr/>
            <p:nvPr/>
          </p:nvSpPr>
          <p:spPr>
            <a:xfrm flipV="1">
              <a:off x="8741488" y="5297730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Triângulo isósceles 55"/>
            <p:cNvSpPr/>
            <p:nvPr/>
          </p:nvSpPr>
          <p:spPr>
            <a:xfrm flipV="1">
              <a:off x="8741488" y="4784678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0" name="Grupo 265"/>
          <p:cNvGrpSpPr/>
          <p:nvPr/>
        </p:nvGrpSpPr>
        <p:grpSpPr>
          <a:xfrm>
            <a:off x="5119036" y="4192622"/>
            <a:ext cx="216024" cy="2376264"/>
            <a:chOff x="5119036" y="4192622"/>
            <a:chExt cx="216024" cy="2376264"/>
          </a:xfrm>
        </p:grpSpPr>
        <p:sp>
          <p:nvSpPr>
            <p:cNvPr id="116" name="Retângulo 115"/>
            <p:cNvSpPr/>
            <p:nvPr/>
          </p:nvSpPr>
          <p:spPr>
            <a:xfrm>
              <a:off x="5119036" y="4192622"/>
              <a:ext cx="216024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strela de 5 pontas 116"/>
            <p:cNvSpPr/>
            <p:nvPr/>
          </p:nvSpPr>
          <p:spPr>
            <a:xfrm>
              <a:off x="5137048" y="4294806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strela de 5 pontas 117"/>
            <p:cNvSpPr/>
            <p:nvPr/>
          </p:nvSpPr>
          <p:spPr>
            <a:xfrm>
              <a:off x="5137048" y="4798435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strela de 5 pontas 118"/>
            <p:cNvSpPr/>
            <p:nvPr/>
          </p:nvSpPr>
          <p:spPr>
            <a:xfrm>
              <a:off x="5137048" y="5302064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strela de 5 pontas 119"/>
            <p:cNvSpPr/>
            <p:nvPr/>
          </p:nvSpPr>
          <p:spPr>
            <a:xfrm>
              <a:off x="5137048" y="5805693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strela de 5 pontas 120"/>
            <p:cNvSpPr/>
            <p:nvPr/>
          </p:nvSpPr>
          <p:spPr>
            <a:xfrm>
              <a:off x="5137048" y="6309320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6" name="Texto explicativo em elipse 275"/>
          <p:cNvSpPr/>
          <p:nvPr/>
        </p:nvSpPr>
        <p:spPr>
          <a:xfrm>
            <a:off x="1979712" y="1214422"/>
            <a:ext cx="2664000" cy="2628000"/>
          </a:xfrm>
          <a:prstGeom prst="wedgeEllipseCallout">
            <a:avLst>
              <a:gd name="adj1" fmla="val -60655"/>
              <a:gd name="adj2" fmla="val 34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CaixaDeTexto 276"/>
          <p:cNvSpPr txBox="1"/>
          <p:nvPr/>
        </p:nvSpPr>
        <p:spPr>
          <a:xfrm>
            <a:off x="2085052" y="1441242"/>
            <a:ext cx="2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A </a:t>
            </a:r>
            <a:r>
              <a:rPr lang="pt-BR" i="1" dirty="0" smtClean="0"/>
              <a:t>função</a:t>
            </a:r>
            <a:r>
              <a:rPr lang="pt-BR" dirty="0" smtClean="0"/>
              <a:t>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mtClean="0"/>
              <a:t> do</a:t>
            </a:r>
          </a:p>
          <a:p>
            <a:pPr algn="ctr"/>
            <a:r>
              <a:rPr lang="pt-BR" i="1" smtClean="0"/>
              <a:t>problema </a:t>
            </a:r>
            <a:r>
              <a:rPr lang="pt-BR" i="1" dirty="0" smtClean="0"/>
              <a:t>direto</a:t>
            </a:r>
            <a:r>
              <a:rPr lang="pt-BR" dirty="0" smtClean="0"/>
              <a:t> calcula</a:t>
            </a:r>
            <a:r>
              <a:rPr lang="pt-BR" smtClean="0"/>
              <a:t>, dada a velocidade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mtClean="0"/>
              <a:t> em cada segmento retangular, os </a:t>
            </a:r>
            <a:r>
              <a:rPr lang="pt-BR" smtClean="0">
                <a:solidFill>
                  <a:srgbClr val="0000FF"/>
                </a:solidFill>
              </a:rPr>
              <a:t>tempos de chegada preditos para as primeiras</a:t>
            </a:r>
          </a:p>
          <a:p>
            <a:pPr algn="ctr"/>
            <a:r>
              <a:rPr lang="pt-BR" smtClean="0">
                <a:solidFill>
                  <a:srgbClr val="0000FF"/>
                </a:solidFill>
              </a:rPr>
              <a:t>ondas</a:t>
            </a:r>
            <a:endParaRPr lang="pt-BR" dirty="0">
              <a:solidFill>
                <a:srgbClr val="0000FF"/>
              </a:solidFill>
            </a:endParaRPr>
          </a:p>
        </p:txBody>
      </p:sp>
      <p:sp>
        <p:nvSpPr>
          <p:cNvPr id="278" name="CaixaDeTexto 277"/>
          <p:cNvSpPr txBox="1"/>
          <p:nvPr/>
        </p:nvSpPr>
        <p:spPr>
          <a:xfrm>
            <a:off x="1979712" y="507207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00FF"/>
                </a:solidFill>
              </a:rPr>
              <a:t>t</a:t>
            </a:r>
            <a:r>
              <a:rPr lang="pt-BR" sz="2800" smtClean="0"/>
              <a:t> </a:t>
            </a:r>
            <a:r>
              <a:rPr lang="pt-BR" sz="2800" dirty="0" smtClean="0"/>
              <a:t>=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800" smtClean="0"/>
              <a:t> (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smtClean="0"/>
              <a:t>, ...,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z="2800" smtClean="0"/>
              <a:t>)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em GPR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7" name="Conector de seta reta 56"/>
          <p:cNvCxnSpPr/>
          <p:nvPr/>
        </p:nvCxnSpPr>
        <p:spPr>
          <a:xfrm>
            <a:off x="5119923" y="1572406"/>
            <a:ext cx="4906" cy="208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5119444" y="1571612"/>
            <a:ext cx="396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 rot="16200000">
            <a:off x="4572024" y="3356969"/>
            <a:ext cx="720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tempo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8165540" y="1234807"/>
            <a:ext cx="9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receptores</a:t>
            </a:r>
            <a:endParaRPr lang="pt-BR" sz="1400" dirty="0"/>
          </a:p>
        </p:txBody>
      </p:sp>
      <p:cxnSp>
        <p:nvCxnSpPr>
          <p:cNvPr id="62" name="Conector reto 61"/>
          <p:cNvCxnSpPr/>
          <p:nvPr/>
        </p:nvCxnSpPr>
        <p:spPr>
          <a:xfrm rot="5400000">
            <a:off x="4243670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rot="5400000">
            <a:off x="4503329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rot="5400000">
            <a:off x="4783820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orma livre 64"/>
          <p:cNvSpPr/>
          <p:nvPr/>
        </p:nvSpPr>
        <p:spPr>
          <a:xfrm>
            <a:off x="5148064" y="184482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Forma livre 65"/>
          <p:cNvSpPr/>
          <p:nvPr/>
        </p:nvSpPr>
        <p:spPr>
          <a:xfrm>
            <a:off x="5393686" y="226661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Forma livre 66"/>
          <p:cNvSpPr/>
          <p:nvPr/>
        </p:nvSpPr>
        <p:spPr>
          <a:xfrm>
            <a:off x="5681718" y="284269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 rot="5400000">
            <a:off x="4373265" y="255613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rma livre 68"/>
          <p:cNvSpPr/>
          <p:nvPr/>
        </p:nvSpPr>
        <p:spPr>
          <a:xfrm>
            <a:off x="5263622" y="205058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/>
          <p:nvPr/>
        </p:nvCxnSpPr>
        <p:spPr>
          <a:xfrm rot="5400000">
            <a:off x="4632320" y="257209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vre 70"/>
          <p:cNvSpPr/>
          <p:nvPr/>
        </p:nvSpPr>
        <p:spPr>
          <a:xfrm>
            <a:off x="5522677" y="251166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rot="5400000">
            <a:off x="4920770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rot="5400000">
            <a:off x="5208325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 rot="5400000">
            <a:off x="5488816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orma livre 75"/>
          <p:cNvSpPr/>
          <p:nvPr/>
        </p:nvSpPr>
        <p:spPr>
          <a:xfrm>
            <a:off x="5825164" y="198885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Forma livre 76"/>
          <p:cNvSpPr/>
          <p:nvPr/>
        </p:nvSpPr>
        <p:spPr>
          <a:xfrm>
            <a:off x="6098682" y="226661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Forma livre 77"/>
          <p:cNvSpPr/>
          <p:nvPr/>
        </p:nvSpPr>
        <p:spPr>
          <a:xfrm>
            <a:off x="6386714" y="27089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/>
          <p:cNvCxnSpPr/>
          <p:nvPr/>
        </p:nvCxnSpPr>
        <p:spPr>
          <a:xfrm rot="5400000">
            <a:off x="5064309" y="255613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rma livre 79"/>
          <p:cNvSpPr/>
          <p:nvPr/>
        </p:nvSpPr>
        <p:spPr>
          <a:xfrm>
            <a:off x="5954666" y="2115423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reto 80"/>
          <p:cNvCxnSpPr/>
          <p:nvPr/>
        </p:nvCxnSpPr>
        <p:spPr>
          <a:xfrm rot="5400000">
            <a:off x="5352341" y="257209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orma livre 81"/>
          <p:cNvSpPr/>
          <p:nvPr/>
        </p:nvSpPr>
        <p:spPr>
          <a:xfrm>
            <a:off x="6242698" y="242088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reto 83"/>
          <p:cNvCxnSpPr/>
          <p:nvPr/>
        </p:nvCxnSpPr>
        <p:spPr>
          <a:xfrm rot="5400000">
            <a:off x="5640288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 rot="5400000">
            <a:off x="5971385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 rot="5400000">
            <a:off x="6295418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orma livre 86"/>
          <p:cNvSpPr/>
          <p:nvPr/>
        </p:nvSpPr>
        <p:spPr>
          <a:xfrm>
            <a:off x="6861742" y="226661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Forma livre 87"/>
          <p:cNvSpPr/>
          <p:nvPr/>
        </p:nvSpPr>
        <p:spPr>
          <a:xfrm>
            <a:off x="7193316" y="256490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reto 88"/>
          <p:cNvCxnSpPr/>
          <p:nvPr/>
        </p:nvCxnSpPr>
        <p:spPr>
          <a:xfrm rot="5400000">
            <a:off x="5798903" y="255613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orma livre 89"/>
          <p:cNvSpPr/>
          <p:nvPr/>
        </p:nvSpPr>
        <p:spPr>
          <a:xfrm>
            <a:off x="6689260" y="242090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1" name="Conector reto 90"/>
          <p:cNvCxnSpPr/>
          <p:nvPr/>
        </p:nvCxnSpPr>
        <p:spPr>
          <a:xfrm rot="5400000">
            <a:off x="6129915" y="257209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orma livre 91"/>
          <p:cNvSpPr/>
          <p:nvPr/>
        </p:nvSpPr>
        <p:spPr>
          <a:xfrm>
            <a:off x="7020272" y="237736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Forma livre 92"/>
          <p:cNvSpPr/>
          <p:nvPr/>
        </p:nvSpPr>
        <p:spPr>
          <a:xfrm>
            <a:off x="6544682" y="263692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reto 94"/>
          <p:cNvCxnSpPr/>
          <p:nvPr/>
        </p:nvCxnSpPr>
        <p:spPr>
          <a:xfrm rot="5400000">
            <a:off x="6432376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rot="5400000">
            <a:off x="6735007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rot="5400000">
            <a:off x="7058478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orma livre 97"/>
          <p:cNvSpPr/>
          <p:nvPr/>
        </p:nvSpPr>
        <p:spPr>
          <a:xfrm>
            <a:off x="7625364" y="234889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Forma livre 98"/>
          <p:cNvSpPr/>
          <p:nvPr/>
        </p:nvSpPr>
        <p:spPr>
          <a:xfrm>
            <a:off x="7956376" y="227687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0" name="Conector reto 99"/>
          <p:cNvCxnSpPr/>
          <p:nvPr/>
        </p:nvCxnSpPr>
        <p:spPr>
          <a:xfrm rot="5400000">
            <a:off x="6575966" y="255613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orma livre 100"/>
          <p:cNvSpPr/>
          <p:nvPr/>
        </p:nvSpPr>
        <p:spPr>
          <a:xfrm>
            <a:off x="7466323" y="256492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2" name="Conector reto 101"/>
          <p:cNvCxnSpPr/>
          <p:nvPr/>
        </p:nvCxnSpPr>
        <p:spPr>
          <a:xfrm rot="5400000">
            <a:off x="6892975" y="257209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orma livre 102"/>
          <p:cNvSpPr/>
          <p:nvPr/>
        </p:nvSpPr>
        <p:spPr>
          <a:xfrm>
            <a:off x="7783332" y="227687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Forma livre 103"/>
          <p:cNvSpPr/>
          <p:nvPr/>
        </p:nvSpPr>
        <p:spPr>
          <a:xfrm>
            <a:off x="7336770" y="285295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6" name="Conector reto 105"/>
          <p:cNvCxnSpPr/>
          <p:nvPr/>
        </p:nvCxnSpPr>
        <p:spPr>
          <a:xfrm rot="5400000">
            <a:off x="7212026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/>
          <p:nvPr/>
        </p:nvCxnSpPr>
        <p:spPr>
          <a:xfrm rot="5400000">
            <a:off x="7526143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 rot="5400000">
            <a:off x="7851604" y="257095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a livre 108"/>
          <p:cNvSpPr/>
          <p:nvPr/>
        </p:nvSpPr>
        <p:spPr>
          <a:xfrm>
            <a:off x="8416500" y="242090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 109"/>
          <p:cNvSpPr/>
          <p:nvPr/>
        </p:nvSpPr>
        <p:spPr>
          <a:xfrm>
            <a:off x="8749502" y="213285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1" name="Conector reto 110"/>
          <p:cNvCxnSpPr/>
          <p:nvPr/>
        </p:nvCxnSpPr>
        <p:spPr>
          <a:xfrm rot="5400000">
            <a:off x="7355089" y="255613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a livre 111"/>
          <p:cNvSpPr/>
          <p:nvPr/>
        </p:nvSpPr>
        <p:spPr>
          <a:xfrm>
            <a:off x="8245446" y="270893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3" name="Conector reto 112"/>
          <p:cNvCxnSpPr/>
          <p:nvPr/>
        </p:nvCxnSpPr>
        <p:spPr>
          <a:xfrm rot="5400000">
            <a:off x="7685149" y="2572090"/>
            <a:ext cx="20002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orma livre 113"/>
          <p:cNvSpPr/>
          <p:nvPr/>
        </p:nvSpPr>
        <p:spPr>
          <a:xfrm>
            <a:off x="8575506" y="220486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Forma livre 114"/>
          <p:cNvSpPr/>
          <p:nvPr/>
        </p:nvSpPr>
        <p:spPr>
          <a:xfrm>
            <a:off x="8116420" y="299696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/>
          <p:cNvSpPr/>
          <p:nvPr/>
        </p:nvSpPr>
        <p:spPr>
          <a:xfrm>
            <a:off x="5254087" y="5103508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/>
          <p:cNvSpPr/>
          <p:nvPr/>
        </p:nvSpPr>
        <p:spPr>
          <a:xfrm>
            <a:off x="5254087" y="539986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>
            <a:off x="5254087" y="569621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/>
          <p:cNvSpPr/>
          <p:nvPr/>
        </p:nvSpPr>
        <p:spPr>
          <a:xfrm>
            <a:off x="5254087" y="599256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5254087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/>
          <p:cNvSpPr/>
          <p:nvPr/>
        </p:nvSpPr>
        <p:spPr>
          <a:xfrm>
            <a:off x="5254087" y="480715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/>
          <p:cNvSpPr/>
          <p:nvPr/>
        </p:nvSpPr>
        <p:spPr>
          <a:xfrm>
            <a:off x="5254087" y="451080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/>
          <p:cNvSpPr/>
          <p:nvPr/>
        </p:nvSpPr>
        <p:spPr>
          <a:xfrm>
            <a:off x="5254087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5529913" y="5103508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5529913" y="5399860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/>
          <p:cNvSpPr/>
          <p:nvPr/>
        </p:nvSpPr>
        <p:spPr>
          <a:xfrm>
            <a:off x="5529913" y="569621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5529913" y="599256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5529913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/>
          <p:cNvSpPr/>
          <p:nvPr/>
        </p:nvSpPr>
        <p:spPr>
          <a:xfrm>
            <a:off x="5529913" y="480715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/>
          <p:cNvSpPr/>
          <p:nvPr/>
        </p:nvSpPr>
        <p:spPr>
          <a:xfrm>
            <a:off x="5529913" y="451080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/>
          <p:cNvSpPr/>
          <p:nvPr/>
        </p:nvSpPr>
        <p:spPr>
          <a:xfrm>
            <a:off x="5529913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/>
          <p:cNvSpPr/>
          <p:nvPr/>
        </p:nvSpPr>
        <p:spPr>
          <a:xfrm>
            <a:off x="5805738" y="5103508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/>
          <p:cNvSpPr/>
          <p:nvPr/>
        </p:nvSpPr>
        <p:spPr>
          <a:xfrm>
            <a:off x="5805738" y="5399860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/>
          <p:cNvSpPr/>
          <p:nvPr/>
        </p:nvSpPr>
        <p:spPr>
          <a:xfrm>
            <a:off x="5805738" y="569621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5805738" y="599256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05738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/>
          <p:cNvSpPr/>
          <p:nvPr/>
        </p:nvSpPr>
        <p:spPr>
          <a:xfrm>
            <a:off x="5805738" y="4807155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Retângulo 146"/>
          <p:cNvSpPr/>
          <p:nvPr/>
        </p:nvSpPr>
        <p:spPr>
          <a:xfrm>
            <a:off x="5805738" y="451080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/>
          <p:cNvSpPr/>
          <p:nvPr/>
        </p:nvSpPr>
        <p:spPr>
          <a:xfrm>
            <a:off x="5805738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6081564" y="5103508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6081564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6081564" y="569621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6081564" y="599256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6081564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6081564" y="4807155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6081564" y="451080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6081564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158"/>
          <p:cNvSpPr/>
          <p:nvPr/>
        </p:nvSpPr>
        <p:spPr>
          <a:xfrm>
            <a:off x="6357390" y="5103508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159"/>
          <p:cNvSpPr/>
          <p:nvPr/>
        </p:nvSpPr>
        <p:spPr>
          <a:xfrm>
            <a:off x="6357390" y="5399860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/>
          <p:cNvSpPr/>
          <p:nvPr/>
        </p:nvSpPr>
        <p:spPr>
          <a:xfrm>
            <a:off x="6357390" y="569621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 161"/>
          <p:cNvSpPr/>
          <p:nvPr/>
        </p:nvSpPr>
        <p:spPr>
          <a:xfrm>
            <a:off x="6357390" y="599256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 162"/>
          <p:cNvSpPr/>
          <p:nvPr/>
        </p:nvSpPr>
        <p:spPr>
          <a:xfrm>
            <a:off x="6357390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 163"/>
          <p:cNvSpPr/>
          <p:nvPr/>
        </p:nvSpPr>
        <p:spPr>
          <a:xfrm>
            <a:off x="6357390" y="4807155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/>
          <p:cNvSpPr/>
          <p:nvPr/>
        </p:nvSpPr>
        <p:spPr>
          <a:xfrm>
            <a:off x="6357390" y="451080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165"/>
          <p:cNvSpPr/>
          <p:nvPr/>
        </p:nvSpPr>
        <p:spPr>
          <a:xfrm>
            <a:off x="6357390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 167"/>
          <p:cNvSpPr/>
          <p:nvPr/>
        </p:nvSpPr>
        <p:spPr>
          <a:xfrm>
            <a:off x="6633215" y="5103508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tângulo 168"/>
          <p:cNvSpPr/>
          <p:nvPr/>
        </p:nvSpPr>
        <p:spPr>
          <a:xfrm>
            <a:off x="6633215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tângulo 169"/>
          <p:cNvSpPr/>
          <p:nvPr/>
        </p:nvSpPr>
        <p:spPr>
          <a:xfrm>
            <a:off x="6633215" y="569621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Retângulo 170"/>
          <p:cNvSpPr/>
          <p:nvPr/>
        </p:nvSpPr>
        <p:spPr>
          <a:xfrm>
            <a:off x="6633215" y="5992565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Retângulo 171"/>
          <p:cNvSpPr/>
          <p:nvPr/>
        </p:nvSpPr>
        <p:spPr>
          <a:xfrm>
            <a:off x="6633215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Retângulo 172"/>
          <p:cNvSpPr/>
          <p:nvPr/>
        </p:nvSpPr>
        <p:spPr>
          <a:xfrm>
            <a:off x="6633215" y="4807155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Retângulo 173"/>
          <p:cNvSpPr/>
          <p:nvPr/>
        </p:nvSpPr>
        <p:spPr>
          <a:xfrm>
            <a:off x="6633215" y="451080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Retângulo 174"/>
          <p:cNvSpPr/>
          <p:nvPr/>
        </p:nvSpPr>
        <p:spPr>
          <a:xfrm>
            <a:off x="6633215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Retângulo 176"/>
          <p:cNvSpPr/>
          <p:nvPr/>
        </p:nvSpPr>
        <p:spPr>
          <a:xfrm>
            <a:off x="6909041" y="5103508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Retângulo 177"/>
          <p:cNvSpPr/>
          <p:nvPr/>
        </p:nvSpPr>
        <p:spPr>
          <a:xfrm>
            <a:off x="6909041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 178"/>
          <p:cNvSpPr/>
          <p:nvPr/>
        </p:nvSpPr>
        <p:spPr>
          <a:xfrm>
            <a:off x="6909041" y="569621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Retângulo 179"/>
          <p:cNvSpPr/>
          <p:nvPr/>
        </p:nvSpPr>
        <p:spPr>
          <a:xfrm>
            <a:off x="6909041" y="5992565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tângulo 180"/>
          <p:cNvSpPr/>
          <p:nvPr/>
        </p:nvSpPr>
        <p:spPr>
          <a:xfrm>
            <a:off x="6909041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Retângulo 181"/>
          <p:cNvSpPr/>
          <p:nvPr/>
        </p:nvSpPr>
        <p:spPr>
          <a:xfrm>
            <a:off x="6909041" y="4807155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3" name="Retângulo 182"/>
          <p:cNvSpPr/>
          <p:nvPr/>
        </p:nvSpPr>
        <p:spPr>
          <a:xfrm>
            <a:off x="6909041" y="451080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4" name="Retângulo 183"/>
          <p:cNvSpPr/>
          <p:nvPr/>
        </p:nvSpPr>
        <p:spPr>
          <a:xfrm>
            <a:off x="6909041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Retângulo 185"/>
          <p:cNvSpPr/>
          <p:nvPr/>
        </p:nvSpPr>
        <p:spPr>
          <a:xfrm>
            <a:off x="7184867" y="5103508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Retângulo 186"/>
          <p:cNvSpPr/>
          <p:nvPr/>
        </p:nvSpPr>
        <p:spPr>
          <a:xfrm>
            <a:off x="7184867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Retângulo 187"/>
          <p:cNvSpPr/>
          <p:nvPr/>
        </p:nvSpPr>
        <p:spPr>
          <a:xfrm>
            <a:off x="7184867" y="569621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Retângulo 188"/>
          <p:cNvSpPr/>
          <p:nvPr/>
        </p:nvSpPr>
        <p:spPr>
          <a:xfrm>
            <a:off x="7184867" y="5992565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0" name="Retângulo 189"/>
          <p:cNvSpPr/>
          <p:nvPr/>
        </p:nvSpPr>
        <p:spPr>
          <a:xfrm>
            <a:off x="7184867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Retângulo 190"/>
          <p:cNvSpPr/>
          <p:nvPr/>
        </p:nvSpPr>
        <p:spPr>
          <a:xfrm>
            <a:off x="7184867" y="4807155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Retângulo 191"/>
          <p:cNvSpPr/>
          <p:nvPr/>
        </p:nvSpPr>
        <p:spPr>
          <a:xfrm>
            <a:off x="7184867" y="451080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Retângulo 192"/>
          <p:cNvSpPr/>
          <p:nvPr/>
        </p:nvSpPr>
        <p:spPr>
          <a:xfrm>
            <a:off x="7184867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Retângulo 194"/>
          <p:cNvSpPr/>
          <p:nvPr/>
        </p:nvSpPr>
        <p:spPr>
          <a:xfrm>
            <a:off x="7446179" y="5103508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Retângulo 195"/>
          <p:cNvSpPr/>
          <p:nvPr/>
        </p:nvSpPr>
        <p:spPr>
          <a:xfrm>
            <a:off x="7446179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Retângulo 196"/>
          <p:cNvSpPr/>
          <p:nvPr/>
        </p:nvSpPr>
        <p:spPr>
          <a:xfrm>
            <a:off x="7446179" y="569621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Retângulo 197"/>
          <p:cNvSpPr/>
          <p:nvPr/>
        </p:nvSpPr>
        <p:spPr>
          <a:xfrm>
            <a:off x="7446179" y="5992565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Retângulo 198"/>
          <p:cNvSpPr/>
          <p:nvPr/>
        </p:nvSpPr>
        <p:spPr>
          <a:xfrm>
            <a:off x="7446179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0" name="Retângulo 199"/>
          <p:cNvSpPr/>
          <p:nvPr/>
        </p:nvSpPr>
        <p:spPr>
          <a:xfrm>
            <a:off x="7446179" y="4807155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Retângulo 200"/>
          <p:cNvSpPr/>
          <p:nvPr/>
        </p:nvSpPr>
        <p:spPr>
          <a:xfrm>
            <a:off x="7446179" y="451080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/>
          <p:cNvSpPr/>
          <p:nvPr/>
        </p:nvSpPr>
        <p:spPr>
          <a:xfrm>
            <a:off x="7446179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Retângulo 203"/>
          <p:cNvSpPr/>
          <p:nvPr/>
        </p:nvSpPr>
        <p:spPr>
          <a:xfrm>
            <a:off x="7722004" y="5103508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Retângulo 204"/>
          <p:cNvSpPr/>
          <p:nvPr/>
        </p:nvSpPr>
        <p:spPr>
          <a:xfrm>
            <a:off x="7722004" y="5399860"/>
            <a:ext cx="261287" cy="2835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" name="Retângulo 205"/>
          <p:cNvSpPr/>
          <p:nvPr/>
        </p:nvSpPr>
        <p:spPr>
          <a:xfrm>
            <a:off x="7722004" y="5696213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" name="Retângulo 206"/>
          <p:cNvSpPr/>
          <p:nvPr/>
        </p:nvSpPr>
        <p:spPr>
          <a:xfrm>
            <a:off x="7722004" y="5992565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Retângulo 207"/>
          <p:cNvSpPr/>
          <p:nvPr/>
        </p:nvSpPr>
        <p:spPr>
          <a:xfrm>
            <a:off x="7722004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Retângulo 208"/>
          <p:cNvSpPr/>
          <p:nvPr/>
        </p:nvSpPr>
        <p:spPr>
          <a:xfrm>
            <a:off x="7722004" y="4807155"/>
            <a:ext cx="261287" cy="283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/>
          <p:cNvSpPr/>
          <p:nvPr/>
        </p:nvSpPr>
        <p:spPr>
          <a:xfrm>
            <a:off x="7722004" y="451080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Retângulo 210"/>
          <p:cNvSpPr/>
          <p:nvPr/>
        </p:nvSpPr>
        <p:spPr>
          <a:xfrm>
            <a:off x="7722004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Retângulo 212"/>
          <p:cNvSpPr/>
          <p:nvPr/>
        </p:nvSpPr>
        <p:spPr>
          <a:xfrm>
            <a:off x="7997830" y="5103508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Retângulo 213"/>
          <p:cNvSpPr/>
          <p:nvPr/>
        </p:nvSpPr>
        <p:spPr>
          <a:xfrm>
            <a:off x="7997830" y="5399860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Retângulo 214"/>
          <p:cNvSpPr/>
          <p:nvPr/>
        </p:nvSpPr>
        <p:spPr>
          <a:xfrm>
            <a:off x="7997830" y="569621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215"/>
          <p:cNvSpPr/>
          <p:nvPr/>
        </p:nvSpPr>
        <p:spPr>
          <a:xfrm>
            <a:off x="7997830" y="599256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Retângulo 216"/>
          <p:cNvSpPr/>
          <p:nvPr/>
        </p:nvSpPr>
        <p:spPr>
          <a:xfrm>
            <a:off x="7997830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Retângulo 217"/>
          <p:cNvSpPr/>
          <p:nvPr/>
        </p:nvSpPr>
        <p:spPr>
          <a:xfrm>
            <a:off x="7997830" y="4807155"/>
            <a:ext cx="261287" cy="283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Retângulo 218"/>
          <p:cNvSpPr/>
          <p:nvPr/>
        </p:nvSpPr>
        <p:spPr>
          <a:xfrm>
            <a:off x="7997830" y="451080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/>
          <p:cNvSpPr/>
          <p:nvPr/>
        </p:nvSpPr>
        <p:spPr>
          <a:xfrm>
            <a:off x="7997830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2" name="Retângulo 221"/>
          <p:cNvSpPr/>
          <p:nvPr/>
        </p:nvSpPr>
        <p:spPr>
          <a:xfrm>
            <a:off x="8273656" y="5103508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3" name="Retângulo 222"/>
          <p:cNvSpPr/>
          <p:nvPr/>
        </p:nvSpPr>
        <p:spPr>
          <a:xfrm>
            <a:off x="8273656" y="5399860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4" name="Retângulo 223"/>
          <p:cNvSpPr/>
          <p:nvPr/>
        </p:nvSpPr>
        <p:spPr>
          <a:xfrm>
            <a:off x="8273656" y="569621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" name="Retângulo 224"/>
          <p:cNvSpPr/>
          <p:nvPr/>
        </p:nvSpPr>
        <p:spPr>
          <a:xfrm>
            <a:off x="8273656" y="599256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6" name="Retângulo 225"/>
          <p:cNvSpPr/>
          <p:nvPr/>
        </p:nvSpPr>
        <p:spPr>
          <a:xfrm>
            <a:off x="8273656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Retângulo 226"/>
          <p:cNvSpPr/>
          <p:nvPr/>
        </p:nvSpPr>
        <p:spPr>
          <a:xfrm>
            <a:off x="8273656" y="4807155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Retângulo 227"/>
          <p:cNvSpPr/>
          <p:nvPr/>
        </p:nvSpPr>
        <p:spPr>
          <a:xfrm>
            <a:off x="8273656" y="4510803"/>
            <a:ext cx="261287" cy="283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Retângulo 228"/>
          <p:cNvSpPr/>
          <p:nvPr/>
        </p:nvSpPr>
        <p:spPr>
          <a:xfrm>
            <a:off x="8273656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1" name="Retângulo 230"/>
          <p:cNvSpPr/>
          <p:nvPr/>
        </p:nvSpPr>
        <p:spPr>
          <a:xfrm>
            <a:off x="8549486" y="5103508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2" name="Retângulo 231"/>
          <p:cNvSpPr/>
          <p:nvPr/>
        </p:nvSpPr>
        <p:spPr>
          <a:xfrm>
            <a:off x="8549486" y="539986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Retângulo 232"/>
          <p:cNvSpPr/>
          <p:nvPr/>
        </p:nvSpPr>
        <p:spPr>
          <a:xfrm>
            <a:off x="8549486" y="569621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4" name="Retângulo 233"/>
          <p:cNvSpPr/>
          <p:nvPr/>
        </p:nvSpPr>
        <p:spPr>
          <a:xfrm>
            <a:off x="8549486" y="599256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Retângulo 234"/>
          <p:cNvSpPr/>
          <p:nvPr/>
        </p:nvSpPr>
        <p:spPr>
          <a:xfrm>
            <a:off x="8549486" y="6288917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Retângulo 235"/>
          <p:cNvSpPr/>
          <p:nvPr/>
        </p:nvSpPr>
        <p:spPr>
          <a:xfrm>
            <a:off x="8549486" y="4807155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7" name="Retângulo 236"/>
          <p:cNvSpPr/>
          <p:nvPr/>
        </p:nvSpPr>
        <p:spPr>
          <a:xfrm>
            <a:off x="8549486" y="4510803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8549486" y="4214450"/>
            <a:ext cx="261287" cy="28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38"/>
          <p:cNvGrpSpPr/>
          <p:nvPr/>
        </p:nvGrpSpPr>
        <p:grpSpPr>
          <a:xfrm>
            <a:off x="5249662" y="4210324"/>
            <a:ext cx="3571200" cy="2358000"/>
            <a:chOff x="5205644" y="4217180"/>
            <a:chExt cx="3571200" cy="2358000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31" name="Grupo 93"/>
            <p:cNvGrpSpPr/>
            <p:nvPr/>
          </p:nvGrpSpPr>
          <p:grpSpPr>
            <a:xfrm>
              <a:off x="5205644" y="4221088"/>
              <a:ext cx="3571200" cy="2347798"/>
              <a:chOff x="5234672" y="4206575"/>
              <a:chExt cx="3571200" cy="2347798"/>
            </a:xfrm>
            <a:grpFill/>
          </p:grpSpPr>
          <p:cxnSp>
            <p:nvCxnSpPr>
              <p:cNvPr id="256" name="Conector reto 255"/>
              <p:cNvCxnSpPr/>
              <p:nvPr/>
            </p:nvCxnSpPr>
            <p:spPr>
              <a:xfrm rot="16200000">
                <a:off x="7020272" y="271445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to 256"/>
              <p:cNvCxnSpPr/>
              <p:nvPr/>
            </p:nvCxnSpPr>
            <p:spPr>
              <a:xfrm rot="16200000">
                <a:off x="7020272" y="300792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to 257"/>
              <p:cNvCxnSpPr/>
              <p:nvPr/>
            </p:nvCxnSpPr>
            <p:spPr>
              <a:xfrm rot="16200000">
                <a:off x="7020272" y="330140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to 258"/>
              <p:cNvCxnSpPr/>
              <p:nvPr/>
            </p:nvCxnSpPr>
            <p:spPr>
              <a:xfrm rot="16200000">
                <a:off x="7020272" y="359487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to 259"/>
              <p:cNvCxnSpPr/>
              <p:nvPr/>
            </p:nvCxnSpPr>
            <p:spPr>
              <a:xfrm rot="16200000">
                <a:off x="7020272" y="388835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ector reto 260"/>
              <p:cNvCxnSpPr/>
              <p:nvPr/>
            </p:nvCxnSpPr>
            <p:spPr>
              <a:xfrm rot="16200000">
                <a:off x="7020272" y="418182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to 261"/>
              <p:cNvCxnSpPr/>
              <p:nvPr/>
            </p:nvCxnSpPr>
            <p:spPr>
              <a:xfrm rot="16200000">
                <a:off x="7020272" y="4475300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to 262"/>
              <p:cNvCxnSpPr/>
              <p:nvPr/>
            </p:nvCxnSpPr>
            <p:spPr>
              <a:xfrm rot="16200000">
                <a:off x="7020272" y="2420975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ector reto 263"/>
              <p:cNvCxnSpPr/>
              <p:nvPr/>
            </p:nvCxnSpPr>
            <p:spPr>
              <a:xfrm rot="16200000">
                <a:off x="7020272" y="4768773"/>
                <a:ext cx="0" cy="35712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upo 96"/>
            <p:cNvGrpSpPr/>
            <p:nvPr/>
          </p:nvGrpSpPr>
          <p:grpSpPr>
            <a:xfrm>
              <a:off x="5206120" y="4217180"/>
              <a:ext cx="3556296" cy="2358000"/>
              <a:chOff x="5206120" y="4217180"/>
              <a:chExt cx="3556296" cy="2358000"/>
            </a:xfrm>
            <a:grpFill/>
          </p:grpSpPr>
          <p:cxnSp>
            <p:nvCxnSpPr>
              <p:cNvPr id="242" name="Conector reto 241"/>
              <p:cNvCxnSpPr/>
              <p:nvPr/>
            </p:nvCxnSpPr>
            <p:spPr>
              <a:xfrm>
                <a:off x="5479681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to 242"/>
              <p:cNvCxnSpPr/>
              <p:nvPr/>
            </p:nvCxnSpPr>
            <p:spPr>
              <a:xfrm>
                <a:off x="5753242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to 243"/>
              <p:cNvCxnSpPr/>
              <p:nvPr/>
            </p:nvCxnSpPr>
            <p:spPr>
              <a:xfrm>
                <a:off x="6026803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to 244"/>
              <p:cNvCxnSpPr/>
              <p:nvPr/>
            </p:nvCxnSpPr>
            <p:spPr>
              <a:xfrm>
                <a:off x="6300364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to 245"/>
              <p:cNvCxnSpPr/>
              <p:nvPr/>
            </p:nvCxnSpPr>
            <p:spPr>
              <a:xfrm>
                <a:off x="6573925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to 246"/>
              <p:cNvCxnSpPr/>
              <p:nvPr/>
            </p:nvCxnSpPr>
            <p:spPr>
              <a:xfrm>
                <a:off x="6847486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to 247"/>
              <p:cNvCxnSpPr/>
              <p:nvPr/>
            </p:nvCxnSpPr>
            <p:spPr>
              <a:xfrm>
                <a:off x="7121047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to 248"/>
              <p:cNvCxnSpPr/>
              <p:nvPr/>
            </p:nvCxnSpPr>
            <p:spPr>
              <a:xfrm>
                <a:off x="7394608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to 249"/>
              <p:cNvCxnSpPr/>
              <p:nvPr/>
            </p:nvCxnSpPr>
            <p:spPr>
              <a:xfrm>
                <a:off x="7668169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to 250"/>
              <p:cNvCxnSpPr/>
              <p:nvPr/>
            </p:nvCxnSpPr>
            <p:spPr>
              <a:xfrm>
                <a:off x="7941730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to 251"/>
              <p:cNvCxnSpPr/>
              <p:nvPr/>
            </p:nvCxnSpPr>
            <p:spPr>
              <a:xfrm>
                <a:off x="8215291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to 252"/>
              <p:cNvCxnSpPr/>
              <p:nvPr/>
            </p:nvCxnSpPr>
            <p:spPr>
              <a:xfrm>
                <a:off x="8488852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to 253"/>
              <p:cNvCxnSpPr/>
              <p:nvPr/>
            </p:nvCxnSpPr>
            <p:spPr>
              <a:xfrm>
                <a:off x="8762416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to 254"/>
              <p:cNvCxnSpPr/>
              <p:nvPr/>
            </p:nvCxnSpPr>
            <p:spPr>
              <a:xfrm>
                <a:off x="5206120" y="4217180"/>
                <a:ext cx="0" cy="235800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upo 264"/>
          <p:cNvGrpSpPr/>
          <p:nvPr/>
        </p:nvGrpSpPr>
        <p:grpSpPr>
          <a:xfrm>
            <a:off x="8723476" y="4192060"/>
            <a:ext cx="216024" cy="2376264"/>
            <a:chOff x="8723476" y="4192060"/>
            <a:chExt cx="216024" cy="2376264"/>
          </a:xfrm>
        </p:grpSpPr>
        <p:sp>
          <p:nvSpPr>
            <p:cNvPr id="49" name="Retângulo 48"/>
            <p:cNvSpPr/>
            <p:nvPr/>
          </p:nvSpPr>
          <p:spPr>
            <a:xfrm>
              <a:off x="8723476" y="4192060"/>
              <a:ext cx="216024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Triângulo isósceles 51"/>
            <p:cNvSpPr/>
            <p:nvPr/>
          </p:nvSpPr>
          <p:spPr>
            <a:xfrm flipV="1">
              <a:off x="8741488" y="4271626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Triângulo isósceles 52"/>
            <p:cNvSpPr/>
            <p:nvPr/>
          </p:nvSpPr>
          <p:spPr>
            <a:xfrm flipV="1">
              <a:off x="8741488" y="6323834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Triângulo isósceles 53"/>
            <p:cNvSpPr/>
            <p:nvPr/>
          </p:nvSpPr>
          <p:spPr>
            <a:xfrm flipV="1">
              <a:off x="8741488" y="5810782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Triângulo isósceles 54"/>
            <p:cNvSpPr/>
            <p:nvPr/>
          </p:nvSpPr>
          <p:spPr>
            <a:xfrm flipV="1">
              <a:off x="8741488" y="5297730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Triângulo isósceles 55"/>
            <p:cNvSpPr/>
            <p:nvPr/>
          </p:nvSpPr>
          <p:spPr>
            <a:xfrm flipV="1">
              <a:off x="8741488" y="4784678"/>
              <a:ext cx="180000" cy="1800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0" name="Grupo 265"/>
          <p:cNvGrpSpPr/>
          <p:nvPr/>
        </p:nvGrpSpPr>
        <p:grpSpPr>
          <a:xfrm>
            <a:off x="5119036" y="4192622"/>
            <a:ext cx="216024" cy="2376264"/>
            <a:chOff x="5119036" y="4192622"/>
            <a:chExt cx="216024" cy="2376264"/>
          </a:xfrm>
        </p:grpSpPr>
        <p:sp>
          <p:nvSpPr>
            <p:cNvPr id="116" name="Retângulo 115"/>
            <p:cNvSpPr/>
            <p:nvPr/>
          </p:nvSpPr>
          <p:spPr>
            <a:xfrm>
              <a:off x="5119036" y="4192622"/>
              <a:ext cx="216024" cy="237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strela de 5 pontas 116"/>
            <p:cNvSpPr/>
            <p:nvPr/>
          </p:nvSpPr>
          <p:spPr>
            <a:xfrm>
              <a:off x="5137048" y="4294806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strela de 5 pontas 117"/>
            <p:cNvSpPr/>
            <p:nvPr/>
          </p:nvSpPr>
          <p:spPr>
            <a:xfrm>
              <a:off x="5137048" y="4798435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strela de 5 pontas 118"/>
            <p:cNvSpPr/>
            <p:nvPr/>
          </p:nvSpPr>
          <p:spPr>
            <a:xfrm>
              <a:off x="5137048" y="5302064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strela de 5 pontas 119"/>
            <p:cNvSpPr/>
            <p:nvPr/>
          </p:nvSpPr>
          <p:spPr>
            <a:xfrm>
              <a:off x="5137048" y="5805693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strela de 5 pontas 120"/>
            <p:cNvSpPr/>
            <p:nvPr/>
          </p:nvSpPr>
          <p:spPr>
            <a:xfrm>
              <a:off x="5137048" y="6309320"/>
              <a:ext cx="180000" cy="1800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8" name="CaixaDeTexto 277"/>
          <p:cNvSpPr txBox="1"/>
          <p:nvPr/>
        </p:nvSpPr>
        <p:spPr>
          <a:xfrm>
            <a:off x="1979712" y="507207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00FF"/>
                </a:solidFill>
              </a:rPr>
              <a:t>t</a:t>
            </a:r>
            <a:r>
              <a:rPr lang="pt-BR" sz="2800" smtClean="0"/>
              <a:t> </a:t>
            </a:r>
            <a:r>
              <a:rPr lang="pt-BR" sz="2800" dirty="0" smtClean="0"/>
              <a:t>=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800" smtClean="0"/>
              <a:t> (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smtClean="0"/>
              <a:t>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smtClean="0"/>
              <a:t>, ..., </a:t>
            </a:r>
            <a:r>
              <a:rPr lang="pt-BR" sz="28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800" baseline="-25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z="2800" smtClean="0"/>
              <a:t>)</a:t>
            </a:r>
            <a:endParaRPr lang="pt-BR" sz="2800" dirty="0"/>
          </a:p>
        </p:txBody>
      </p:sp>
      <p:sp>
        <p:nvSpPr>
          <p:cNvPr id="241" name="Texto explicativo em elipse 240"/>
          <p:cNvSpPr/>
          <p:nvPr/>
        </p:nvSpPr>
        <p:spPr>
          <a:xfrm>
            <a:off x="1979712" y="1214422"/>
            <a:ext cx="2880000" cy="3852000"/>
          </a:xfrm>
          <a:prstGeom prst="wedgeEllipseCallout">
            <a:avLst>
              <a:gd name="adj1" fmla="val -60095"/>
              <a:gd name="adj2" fmla="val 265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2224764" y="1384313"/>
            <a:ext cx="2428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Sendo assim, o </a:t>
            </a:r>
            <a:r>
              <a:rPr lang="pt-BR" i="1" dirty="0" smtClean="0"/>
              <a:t>problema inverso</a:t>
            </a:r>
            <a:r>
              <a:rPr lang="pt-BR" dirty="0" smtClean="0"/>
              <a:t> consiste em </a:t>
            </a:r>
            <a:r>
              <a:rPr lang="pt-BR" smtClean="0"/>
              <a:t>encontrar a velocidade </a:t>
            </a:r>
            <a:r>
              <a:rPr lang="pt-BR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mtClean="0">
                <a:cs typeface="Times New Roman" pitchFamily="18" charset="0"/>
              </a:rPr>
              <a:t>em cada segmento retangular, de forma</a:t>
            </a:r>
            <a:r>
              <a:rPr lang="pt-BR" smtClean="0"/>
              <a:t> que os </a:t>
            </a:r>
            <a:r>
              <a:rPr lang="pt-BR" smtClean="0">
                <a:solidFill>
                  <a:srgbClr val="0000FF"/>
                </a:solidFill>
              </a:rPr>
              <a:t>dados preditos</a:t>
            </a:r>
            <a:r>
              <a:rPr lang="pt-BR" smtClean="0"/>
              <a:t> sejam os mais próximos possíveis aos </a:t>
            </a:r>
            <a:r>
              <a:rPr lang="pt-BR" smtClean="0">
                <a:solidFill>
                  <a:srgbClr val="FF0000"/>
                </a:solidFill>
              </a:rPr>
              <a:t>dados observados</a:t>
            </a:r>
            <a:endParaRPr lang="pt-BR" smtClean="0"/>
          </a:p>
          <a:p>
            <a:pPr algn="ctr"/>
            <a:r>
              <a:rPr lang="pt-BR" smtClean="0"/>
              <a:t>de acordo com</a:t>
            </a:r>
          </a:p>
          <a:p>
            <a:pPr algn="ctr"/>
            <a:r>
              <a:rPr lang="pt-BR" smtClean="0"/>
              <a:t>uma </a:t>
            </a:r>
            <a:r>
              <a:rPr lang="pt-BR" i="1" dirty="0" smtClean="0"/>
              <a:t>norma</a:t>
            </a:r>
            <a:r>
              <a:rPr lang="pt-BR" dirty="0" smtClean="0"/>
              <a:t> preestabelecida</a:t>
            </a:r>
            <a:endParaRPr lang="pt-BR" dirty="0"/>
          </a:p>
        </p:txBody>
      </p:sp>
      <p:sp>
        <p:nvSpPr>
          <p:cNvPr id="267" name="Forma livre 266"/>
          <p:cNvSpPr/>
          <p:nvPr/>
        </p:nvSpPr>
        <p:spPr>
          <a:xfrm>
            <a:off x="5148064" y="177281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8" name="Forma livre 267"/>
          <p:cNvSpPr/>
          <p:nvPr/>
        </p:nvSpPr>
        <p:spPr>
          <a:xfrm>
            <a:off x="5393686" y="230590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9" name="Forma livre 268"/>
          <p:cNvSpPr/>
          <p:nvPr/>
        </p:nvSpPr>
        <p:spPr>
          <a:xfrm>
            <a:off x="5681718" y="290800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>
            <a:off x="5263622" y="206084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>
            <a:off x="5522677" y="256434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>
            <a:off x="5825164" y="206084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>
            <a:off x="6098682" y="224784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4" name="Forma livre 273"/>
          <p:cNvSpPr/>
          <p:nvPr/>
        </p:nvSpPr>
        <p:spPr>
          <a:xfrm>
            <a:off x="6386714" y="266537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5" name="Forma livre 274"/>
          <p:cNvSpPr/>
          <p:nvPr/>
        </p:nvSpPr>
        <p:spPr>
          <a:xfrm>
            <a:off x="5954666" y="2166225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Forma livre 278"/>
          <p:cNvSpPr/>
          <p:nvPr/>
        </p:nvSpPr>
        <p:spPr>
          <a:xfrm>
            <a:off x="6242698" y="239186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0" name="Forma livre 279"/>
          <p:cNvSpPr/>
          <p:nvPr/>
        </p:nvSpPr>
        <p:spPr>
          <a:xfrm>
            <a:off x="6861742" y="221881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1" name="Forma livre 280"/>
          <p:cNvSpPr/>
          <p:nvPr/>
        </p:nvSpPr>
        <p:spPr>
          <a:xfrm>
            <a:off x="7193316" y="261570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Forma livre 281"/>
          <p:cNvSpPr/>
          <p:nvPr/>
        </p:nvSpPr>
        <p:spPr>
          <a:xfrm>
            <a:off x="6689260" y="246386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3" name="Forma livre 282"/>
          <p:cNvSpPr/>
          <p:nvPr/>
        </p:nvSpPr>
        <p:spPr>
          <a:xfrm>
            <a:off x="7020272" y="242816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4" name="Forma livre 283"/>
          <p:cNvSpPr/>
          <p:nvPr/>
        </p:nvSpPr>
        <p:spPr>
          <a:xfrm>
            <a:off x="6544682" y="269440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5" name="Forma livre 284"/>
          <p:cNvSpPr/>
          <p:nvPr/>
        </p:nvSpPr>
        <p:spPr>
          <a:xfrm>
            <a:off x="7625364" y="231261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6" name="Forma livre 285"/>
          <p:cNvSpPr/>
          <p:nvPr/>
        </p:nvSpPr>
        <p:spPr>
          <a:xfrm>
            <a:off x="7956376" y="231985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7" name="Forma livre 286"/>
          <p:cNvSpPr/>
          <p:nvPr/>
        </p:nvSpPr>
        <p:spPr>
          <a:xfrm>
            <a:off x="7466323" y="252080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8" name="Forma livre 287"/>
          <p:cNvSpPr/>
          <p:nvPr/>
        </p:nvSpPr>
        <p:spPr>
          <a:xfrm>
            <a:off x="7783332" y="2319852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9" name="Forma livre 288"/>
          <p:cNvSpPr/>
          <p:nvPr/>
        </p:nvSpPr>
        <p:spPr>
          <a:xfrm>
            <a:off x="7336770" y="2903754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0" name="Forma livre 289"/>
          <p:cNvSpPr/>
          <p:nvPr/>
        </p:nvSpPr>
        <p:spPr>
          <a:xfrm>
            <a:off x="8416500" y="2449916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1" name="Forma livre 290"/>
          <p:cNvSpPr/>
          <p:nvPr/>
        </p:nvSpPr>
        <p:spPr>
          <a:xfrm>
            <a:off x="8749502" y="210382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2" name="Forma livre 291"/>
          <p:cNvSpPr/>
          <p:nvPr/>
        </p:nvSpPr>
        <p:spPr>
          <a:xfrm>
            <a:off x="8245446" y="2687168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3" name="Forma livre 292"/>
          <p:cNvSpPr/>
          <p:nvPr/>
        </p:nvSpPr>
        <p:spPr>
          <a:xfrm>
            <a:off x="8575506" y="227018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4" name="Forma livre 293"/>
          <p:cNvSpPr/>
          <p:nvPr/>
        </p:nvSpPr>
        <p:spPr>
          <a:xfrm>
            <a:off x="8116420" y="3047770"/>
            <a:ext cx="216535" cy="144000"/>
          </a:xfrm>
          <a:custGeom>
            <a:avLst/>
            <a:gdLst>
              <a:gd name="connsiteX0" fmla="*/ 93980 w 216535"/>
              <a:gd name="connsiteY0" fmla="*/ 0 h 304800"/>
              <a:gd name="connsiteX1" fmla="*/ 93980 w 216535"/>
              <a:gd name="connsiteY1" fmla="*/ 76200 h 304800"/>
              <a:gd name="connsiteX2" fmla="*/ 25400 w 216535"/>
              <a:gd name="connsiteY2" fmla="*/ 114300 h 304800"/>
              <a:gd name="connsiteX3" fmla="*/ 13970 w 216535"/>
              <a:gd name="connsiteY3" fmla="*/ 140970 h 304800"/>
              <a:gd name="connsiteX4" fmla="*/ 29210 w 216535"/>
              <a:gd name="connsiteY4" fmla="*/ 152400 h 304800"/>
              <a:gd name="connsiteX5" fmla="*/ 189230 w 216535"/>
              <a:gd name="connsiteY5" fmla="*/ 190500 h 304800"/>
              <a:gd name="connsiteX6" fmla="*/ 193040 w 216535"/>
              <a:gd name="connsiteY6" fmla="*/ 224790 h 304800"/>
              <a:gd name="connsiteX7" fmla="*/ 162560 w 216535"/>
              <a:gd name="connsiteY7" fmla="*/ 236220 h 304800"/>
              <a:gd name="connsiteX8" fmla="*/ 109220 w 216535"/>
              <a:gd name="connsiteY8" fmla="*/ 251460 h 304800"/>
              <a:gd name="connsiteX9" fmla="*/ 93980 w 216535"/>
              <a:gd name="connsiteY9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535" h="304800">
                <a:moveTo>
                  <a:pt x="93980" y="0"/>
                </a:moveTo>
                <a:cubicBezTo>
                  <a:pt x="99695" y="28575"/>
                  <a:pt x="105410" y="57150"/>
                  <a:pt x="93980" y="76200"/>
                </a:cubicBezTo>
                <a:cubicBezTo>
                  <a:pt x="82550" y="95250"/>
                  <a:pt x="38735" y="103505"/>
                  <a:pt x="25400" y="114300"/>
                </a:cubicBezTo>
                <a:cubicBezTo>
                  <a:pt x="12065" y="125095"/>
                  <a:pt x="13335" y="134620"/>
                  <a:pt x="13970" y="140970"/>
                </a:cubicBezTo>
                <a:cubicBezTo>
                  <a:pt x="14605" y="147320"/>
                  <a:pt x="0" y="144145"/>
                  <a:pt x="29210" y="152400"/>
                </a:cubicBezTo>
                <a:cubicBezTo>
                  <a:pt x="58420" y="160655"/>
                  <a:pt x="161925" y="178435"/>
                  <a:pt x="189230" y="190500"/>
                </a:cubicBezTo>
                <a:cubicBezTo>
                  <a:pt x="216535" y="202565"/>
                  <a:pt x="197485" y="217170"/>
                  <a:pt x="193040" y="224790"/>
                </a:cubicBezTo>
                <a:cubicBezTo>
                  <a:pt x="188595" y="232410"/>
                  <a:pt x="176530" y="231775"/>
                  <a:pt x="162560" y="236220"/>
                </a:cubicBezTo>
                <a:cubicBezTo>
                  <a:pt x="148590" y="240665"/>
                  <a:pt x="120650" y="240030"/>
                  <a:pt x="109220" y="251460"/>
                </a:cubicBezTo>
                <a:cubicBezTo>
                  <a:pt x="97790" y="262890"/>
                  <a:pt x="95885" y="283845"/>
                  <a:pt x="93980" y="304800"/>
                </a:cubicBezTo>
              </a:path>
            </a:pathLst>
          </a:cu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5" name="Retângulo de cantos arredondados 294"/>
          <p:cNvSpPr/>
          <p:nvPr/>
        </p:nvSpPr>
        <p:spPr>
          <a:xfrm>
            <a:off x="6732240" y="5013176"/>
            <a:ext cx="1296144" cy="720080"/>
          </a:xfrm>
          <a:prstGeom prst="round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6" name="Elipse 295"/>
          <p:cNvSpPr/>
          <p:nvPr/>
        </p:nvSpPr>
        <p:spPr>
          <a:xfrm>
            <a:off x="6012160" y="5373216"/>
            <a:ext cx="288032" cy="288032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8" name="Retângulo 297"/>
          <p:cNvSpPr/>
          <p:nvPr/>
        </p:nvSpPr>
        <p:spPr>
          <a:xfrm>
            <a:off x="2753405" y="5879013"/>
            <a:ext cx="2106627" cy="646331"/>
          </a:xfrm>
          <a:prstGeom prst="rect">
            <a:avLst/>
          </a:prstGeom>
          <a:ln w="28575"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mtClean="0"/>
              <a:t>Contorno dos corpos verdadeiros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214546" y="1214422"/>
            <a:ext cx="3429024" cy="2571768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 de 5 pontas 14"/>
          <p:cNvSpPr/>
          <p:nvPr/>
        </p:nvSpPr>
        <p:spPr>
          <a:xfrm>
            <a:off x="5224467" y="4052892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2428860" y="1871481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Uma </a:t>
            </a:r>
            <a:r>
              <a:rPr lang="pt-BR" i="1" dirty="0" smtClean="0"/>
              <a:t>fonte</a:t>
            </a:r>
            <a:r>
              <a:rPr lang="pt-BR" dirty="0" smtClean="0"/>
              <a:t> produz as </a:t>
            </a:r>
            <a:r>
              <a:rPr lang="pt-BR" i="1" dirty="0" smtClean="0"/>
              <a:t>ondas</a:t>
            </a:r>
            <a:r>
              <a:rPr lang="pt-BR" dirty="0" smtClean="0"/>
              <a:t> </a:t>
            </a:r>
            <a:r>
              <a:rPr lang="pt-BR" i="1" dirty="0" smtClean="0"/>
              <a:t>elásticas</a:t>
            </a:r>
            <a:r>
              <a:rPr lang="pt-BR" dirty="0" smtClean="0"/>
              <a:t>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medidas em receptores </a:t>
            </a:r>
            <a:endParaRPr lang="pt-BR" dirty="0"/>
          </a:p>
        </p:txBody>
      </p:sp>
      <p:sp>
        <p:nvSpPr>
          <p:cNvPr id="56" name="Retângulo 55"/>
          <p:cNvSpPr/>
          <p:nvPr/>
        </p:nvSpPr>
        <p:spPr>
          <a:xfrm>
            <a:off x="2643174" y="2214554"/>
            <a:ext cx="257176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3652831" y="1928802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214546" y="1214422"/>
            <a:ext cx="3429024" cy="2571768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428860" y="1871481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Uma </a:t>
            </a:r>
            <a:r>
              <a:rPr lang="pt-BR" i="1" dirty="0" smtClean="0"/>
              <a:t>fonte</a:t>
            </a:r>
            <a:r>
              <a:rPr lang="pt-BR" dirty="0" smtClean="0"/>
              <a:t> produz as </a:t>
            </a:r>
            <a:r>
              <a:rPr lang="pt-BR" i="1" dirty="0" smtClean="0"/>
              <a:t>ondas</a:t>
            </a:r>
            <a:r>
              <a:rPr lang="pt-BR" dirty="0" smtClean="0"/>
              <a:t> </a:t>
            </a:r>
            <a:r>
              <a:rPr lang="pt-BR" i="1" dirty="0" smtClean="0"/>
              <a:t>elásticas</a:t>
            </a:r>
            <a:r>
              <a:rPr lang="pt-BR" dirty="0" smtClean="0"/>
              <a:t>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medidas em receptores 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 de 5 pontas 14"/>
          <p:cNvSpPr/>
          <p:nvPr/>
        </p:nvSpPr>
        <p:spPr>
          <a:xfrm>
            <a:off x="5224467" y="4052892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8414785">
            <a:off x="568634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3185215" flipV="1">
            <a:off x="782948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786050" y="2786058"/>
            <a:ext cx="221457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495800" y="2500306"/>
            <a:ext cx="5762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em Sísmica</a:t>
            </a:r>
            <a:endParaRPr lang="pt-BR" dirty="0"/>
          </a:p>
        </p:txBody>
      </p:sp>
      <p:grpSp>
        <p:nvGrpSpPr>
          <p:cNvPr id="3" name="Grupo 12"/>
          <p:cNvGrpSpPr/>
          <p:nvPr/>
        </p:nvGrpSpPr>
        <p:grpSpPr>
          <a:xfrm>
            <a:off x="395536" y="2564904"/>
            <a:ext cx="1224136" cy="3931412"/>
            <a:chOff x="395536" y="2564904"/>
            <a:chExt cx="1224136" cy="3931412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015142" y="3802430"/>
              <a:ext cx="0" cy="1800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1043608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H="1">
              <a:off x="424002" y="5560212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043608" y="4250116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424002" y="4221088"/>
              <a:ext cx="576064" cy="9361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sto feliz 9"/>
            <p:cNvSpPr/>
            <p:nvPr/>
          </p:nvSpPr>
          <p:spPr>
            <a:xfrm>
              <a:off x="395536" y="2564904"/>
              <a:ext cx="1224136" cy="1296144"/>
            </a:xfrm>
            <a:prstGeom prst="smileyFace">
              <a:avLst>
                <a:gd name="adj" fmla="val 465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 flipH="1">
              <a:off x="638334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1098848" y="2708920"/>
              <a:ext cx="261258" cy="157238"/>
            </a:xfrm>
            <a:custGeom>
              <a:avLst/>
              <a:gdLst>
                <a:gd name="connsiteX0" fmla="*/ 0 w 261258"/>
                <a:gd name="connsiteY0" fmla="*/ 84667 h 157238"/>
                <a:gd name="connsiteX1" fmla="*/ 130629 w 261258"/>
                <a:gd name="connsiteY1" fmla="*/ 12095 h 157238"/>
                <a:gd name="connsiteX2" fmla="*/ 261258 w 261258"/>
                <a:gd name="connsiteY2" fmla="*/ 157238 h 15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58" h="157238">
                  <a:moveTo>
                    <a:pt x="0" y="84667"/>
                  </a:moveTo>
                  <a:cubicBezTo>
                    <a:pt x="43543" y="42333"/>
                    <a:pt x="87086" y="0"/>
                    <a:pt x="130629" y="12095"/>
                  </a:cubicBezTo>
                  <a:cubicBezTo>
                    <a:pt x="174172" y="24190"/>
                    <a:pt x="217715" y="90714"/>
                    <a:pt x="261258" y="15723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Texto explicativo em elipse 16"/>
          <p:cNvSpPr/>
          <p:nvPr/>
        </p:nvSpPr>
        <p:spPr>
          <a:xfrm>
            <a:off x="2214546" y="1214422"/>
            <a:ext cx="3429024" cy="2571768"/>
          </a:xfrm>
          <a:prstGeom prst="wedgeEllipseCallout">
            <a:avLst>
              <a:gd name="adj1" fmla="val -62222"/>
              <a:gd name="adj2" fmla="val 260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428860" y="1871481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Uma </a:t>
            </a:r>
            <a:r>
              <a:rPr lang="pt-BR" i="1" dirty="0" smtClean="0"/>
              <a:t>fonte</a:t>
            </a:r>
            <a:r>
              <a:rPr lang="pt-BR" dirty="0" smtClean="0"/>
              <a:t> produz as </a:t>
            </a:r>
            <a:r>
              <a:rPr lang="pt-BR" i="1" dirty="0" smtClean="0"/>
              <a:t>ondas</a:t>
            </a:r>
            <a:r>
              <a:rPr lang="pt-BR" dirty="0" smtClean="0"/>
              <a:t> </a:t>
            </a:r>
            <a:r>
              <a:rPr lang="pt-BR" i="1" dirty="0" smtClean="0"/>
              <a:t>elásticas</a:t>
            </a:r>
            <a:r>
              <a:rPr lang="pt-BR" dirty="0" smtClean="0"/>
              <a:t>, que se propagam em </a:t>
            </a:r>
            <a:r>
              <a:rPr lang="pt-BR" dirty="0" err="1" smtClean="0"/>
              <a:t>subsuperfície</a:t>
            </a:r>
            <a:r>
              <a:rPr lang="pt-BR" dirty="0" smtClean="0"/>
              <a:t> e são medidas em </a:t>
            </a:r>
            <a:r>
              <a:rPr lang="pt-BR" i="1" dirty="0" smtClean="0"/>
              <a:t>receptores </a:t>
            </a:r>
            <a:endParaRPr lang="pt-BR" i="1" dirty="0"/>
          </a:p>
        </p:txBody>
      </p:sp>
      <p:sp>
        <p:nvSpPr>
          <p:cNvPr id="14" name="Retângulo 13"/>
          <p:cNvSpPr/>
          <p:nvPr/>
        </p:nvSpPr>
        <p:spPr>
          <a:xfrm>
            <a:off x="5214942" y="4214818"/>
            <a:ext cx="3571900" cy="23574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 de 5 pontas 14"/>
          <p:cNvSpPr/>
          <p:nvPr/>
        </p:nvSpPr>
        <p:spPr>
          <a:xfrm>
            <a:off x="5224467" y="4052892"/>
            <a:ext cx="214314" cy="214314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7429520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 flipV="1">
            <a:off x="8001024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flipV="1">
            <a:off x="8572528" y="4017661"/>
            <a:ext cx="180000" cy="1800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 para baixo 34"/>
          <p:cNvSpPr/>
          <p:nvPr/>
        </p:nvSpPr>
        <p:spPr>
          <a:xfrm rot="18414785">
            <a:off x="568634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 para baixo 35"/>
          <p:cNvSpPr/>
          <p:nvPr/>
        </p:nvSpPr>
        <p:spPr>
          <a:xfrm rot="3185215" flipV="1">
            <a:off x="7829482" y="4243566"/>
            <a:ext cx="285752" cy="78581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1724</Words>
  <Application>Microsoft Office PowerPoint</Application>
  <PresentationFormat>Apresentação na tela (4:3)</PresentationFormat>
  <Paragraphs>444</Paragraphs>
  <Slides>61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2" baseType="lpstr">
      <vt:lpstr>Tema do Office</vt:lpstr>
      <vt:lpstr>Transformar Problemas Geofísicos em Problemas Inversos</vt:lpstr>
      <vt:lpstr>Estrutura</vt:lpstr>
      <vt:lpstr>Exemplo em Sísmica</vt:lpstr>
      <vt:lpstr>Exemplo em Sísmica</vt:lpstr>
      <vt:lpstr>Exemplo em Sísmica</vt:lpstr>
      <vt:lpstr>Exemplo em Sísmica</vt:lpstr>
      <vt:lpstr>Exemplo em Sísmica</vt:lpstr>
      <vt:lpstr>Exemplo em Sísmica</vt:lpstr>
      <vt:lpstr>Exemplo em Sísmica</vt:lpstr>
      <vt:lpstr>Exemplo em Sísmica</vt:lpstr>
      <vt:lpstr>Exemplo em Sísmica</vt:lpstr>
      <vt:lpstr>Exemplo em Sísmica</vt:lpstr>
      <vt:lpstr>Exemplo em Sísmica</vt:lpstr>
      <vt:lpstr>Exemplo em Sísmica</vt:lpstr>
      <vt:lpstr>Exemplo em Sísmica</vt:lpstr>
      <vt:lpstr>Exemplo em Sísmica</vt:lpstr>
      <vt:lpstr>Exemplo em Sísmica</vt:lpstr>
      <vt:lpstr>Exemplo em Gravimetria</vt:lpstr>
      <vt:lpstr>Exemplo em Gravimetria</vt:lpstr>
      <vt:lpstr>Exemplo em Gravimetria</vt:lpstr>
      <vt:lpstr>Exemplo em Gravimetria</vt:lpstr>
      <vt:lpstr>Exemplo em Gravimetria</vt:lpstr>
      <vt:lpstr>Exemplo em Gravimetria</vt:lpstr>
      <vt:lpstr>Exemplo em Gravimetria</vt:lpstr>
      <vt:lpstr>Exemplo em Gravimetria</vt:lpstr>
      <vt:lpstr>Exemplo em Gravimetria</vt:lpstr>
      <vt:lpstr>Exemplo em Gravimetria</vt:lpstr>
      <vt:lpstr>Exemplo em Gravimetria</vt:lpstr>
      <vt:lpstr>Exemplo em SEV</vt:lpstr>
      <vt:lpstr>Exemplo em SEV</vt:lpstr>
      <vt:lpstr>Exemplo em SEV</vt:lpstr>
      <vt:lpstr>Exemplo em SEV</vt:lpstr>
      <vt:lpstr>Exemplo em SEV</vt:lpstr>
      <vt:lpstr>Exemplo em SEV</vt:lpstr>
      <vt:lpstr>Exemplo em SEV</vt:lpstr>
      <vt:lpstr>Exemplo em SEV</vt:lpstr>
      <vt:lpstr>Exemplo em SEV</vt:lpstr>
      <vt:lpstr>Exemplo em SEV</vt:lpstr>
      <vt:lpstr>Exemplo em SEV</vt:lpstr>
      <vt:lpstr>Exemplo em SEV</vt:lpstr>
      <vt:lpstr>Exemplo em SEV</vt:lpstr>
      <vt:lpstr>Exemplo em SEV</vt:lpstr>
      <vt:lpstr>Exemplo em SEV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  <vt:lpstr>Exemplo em GPR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Transformar Problemas Geofísicos em Problemas Inversos</dc:title>
  <dc:creator>Cliente</dc:creator>
  <cp:lastModifiedBy>Cliente</cp:lastModifiedBy>
  <cp:revision>40</cp:revision>
  <dcterms:created xsi:type="dcterms:W3CDTF">2012-01-09T01:41:49Z</dcterms:created>
  <dcterms:modified xsi:type="dcterms:W3CDTF">2012-01-13T14:38:20Z</dcterms:modified>
</cp:coreProperties>
</file>