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s/slide207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69.xml" ContentType="application/vnd.openxmlformats-officedocument.presentationml.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194.xml" ContentType="application/vnd.openxmlformats-officedocument.presentationml.slide+xml"/>
  <Override PartName="/ppt/slides/slide210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slides/slide183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172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99.xml" ContentType="application/vnd.openxmlformats-officedocument.presentationml.slide+xml"/>
  <Override PartName="/ppt/slides/slide204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8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19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08.xml" ContentType="application/vnd.openxmlformats-officedocument.presentationml.slide+xml"/>
  <Override PartName="/ppt/slides/slide155.xml" ContentType="application/vnd.openxmlformats-officedocument.presentationml.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slides/slide191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s/slide180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s/slide209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89.xml" ContentType="application/vnd.openxmlformats-officedocument.presentationml.slide+xml"/>
  <Override PartName="/ppt/slides/slide205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78.xml" ContentType="application/vnd.openxmlformats-officedocument.presentationml.slide+xml"/>
  <Override PartName="/ppt/slides/slide196.xml" ContentType="application/vnd.openxmlformats-officedocument.presentationml.slide+xml"/>
  <Override PartName="/ppt/slides/slide2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slides/slide138.xml" ContentType="application/vnd.openxmlformats-officedocument.presentationml.slide+xml"/>
  <Override PartName="/ppt/slides/slide167.xml" ContentType="application/vnd.openxmlformats-officedocument.presentationml.slide+xml"/>
  <Override PartName="/ppt/slides/slide185.xml" ContentType="application/vnd.openxmlformats-officedocument.presentationml.slide+xml"/>
  <Override PartName="/ppt/slides/slide201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74.xml" ContentType="application/vnd.openxmlformats-officedocument.presentationml.slide+xml"/>
  <Override PartName="/ppt/slides/slide192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s/slide181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s/slide206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s/slide197.xml" ContentType="application/vnd.openxmlformats-officedocument.presentationml.slide+xml"/>
  <Override PartName="/ppt/slides/slide202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186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19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87.xml" ContentType="application/vnd.openxmlformats-officedocument.presentationml.slide+xml"/>
  <Override PartName="/ppt/slides/slide198.xml" ContentType="application/vnd.openxmlformats-officedocument.presentationml.slide+xml"/>
  <Override PartName="/ppt/slides/slide20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90.xml" ContentType="application/vnd.openxmlformats-officedocument.presentationml.slide+xml"/>
  <Override PartName="/ppt/viewProps.xml" ContentType="application/vnd.openxmlformats-officedocument.presentationml.viewProp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slides/slide208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slides/slide51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211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148.xml" ContentType="application/vnd.openxmlformats-officedocument.presentationml.slide+xml"/>
  <Override PartName="/ppt/slides/slide195.xml" ContentType="application/vnd.openxmlformats-officedocument.presentationml.slide+xml"/>
  <Override PartName="/ppt/slides/slide200.xml" ContentType="application/vnd.openxmlformats-officedocument.presentationml.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slides/slide162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4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  <p:sldId id="260" r:id="rId10"/>
    <p:sldId id="266" r:id="rId11"/>
    <p:sldId id="268" r:id="rId12"/>
    <p:sldId id="269" r:id="rId13"/>
    <p:sldId id="267" r:id="rId14"/>
    <p:sldId id="270" r:id="rId15"/>
    <p:sldId id="272" r:id="rId16"/>
    <p:sldId id="273" r:id="rId17"/>
    <p:sldId id="275" r:id="rId18"/>
    <p:sldId id="274" r:id="rId19"/>
    <p:sldId id="276" r:id="rId20"/>
    <p:sldId id="277" r:id="rId21"/>
    <p:sldId id="278" r:id="rId22"/>
    <p:sldId id="279" r:id="rId23"/>
    <p:sldId id="284" r:id="rId24"/>
    <p:sldId id="285" r:id="rId25"/>
    <p:sldId id="282" r:id="rId26"/>
    <p:sldId id="286" r:id="rId27"/>
    <p:sldId id="287" r:id="rId28"/>
    <p:sldId id="288" r:id="rId29"/>
    <p:sldId id="289" r:id="rId30"/>
    <p:sldId id="311" r:id="rId31"/>
    <p:sldId id="292" r:id="rId32"/>
    <p:sldId id="293" r:id="rId33"/>
    <p:sldId id="294" r:id="rId34"/>
    <p:sldId id="313" r:id="rId35"/>
    <p:sldId id="314" r:id="rId36"/>
    <p:sldId id="295" r:id="rId37"/>
    <p:sldId id="297" r:id="rId38"/>
    <p:sldId id="315" r:id="rId39"/>
    <p:sldId id="316" r:id="rId40"/>
    <p:sldId id="306" r:id="rId41"/>
    <p:sldId id="318" r:id="rId42"/>
    <p:sldId id="317" r:id="rId43"/>
    <p:sldId id="320" r:id="rId44"/>
    <p:sldId id="321" r:id="rId45"/>
    <p:sldId id="322" r:id="rId46"/>
    <p:sldId id="323" r:id="rId47"/>
    <p:sldId id="324" r:id="rId48"/>
    <p:sldId id="340" r:id="rId49"/>
    <p:sldId id="341" r:id="rId50"/>
    <p:sldId id="327" r:id="rId51"/>
    <p:sldId id="328" r:id="rId52"/>
    <p:sldId id="342" r:id="rId53"/>
    <p:sldId id="332" r:id="rId54"/>
    <p:sldId id="343" r:id="rId55"/>
    <p:sldId id="344" r:id="rId56"/>
    <p:sldId id="335" r:id="rId57"/>
    <p:sldId id="345" r:id="rId58"/>
    <p:sldId id="346" r:id="rId59"/>
    <p:sldId id="347" r:id="rId60"/>
    <p:sldId id="348" r:id="rId61"/>
    <p:sldId id="349" r:id="rId62"/>
    <p:sldId id="350" r:id="rId63"/>
    <p:sldId id="351" r:id="rId64"/>
    <p:sldId id="352" r:id="rId65"/>
    <p:sldId id="353" r:id="rId66"/>
    <p:sldId id="354" r:id="rId67"/>
    <p:sldId id="355" r:id="rId68"/>
    <p:sldId id="356" r:id="rId69"/>
    <p:sldId id="357" r:id="rId70"/>
    <p:sldId id="365" r:id="rId71"/>
    <p:sldId id="366" r:id="rId72"/>
    <p:sldId id="360" r:id="rId73"/>
    <p:sldId id="367" r:id="rId74"/>
    <p:sldId id="368" r:id="rId75"/>
    <p:sldId id="369" r:id="rId76"/>
    <p:sldId id="370" r:id="rId77"/>
    <p:sldId id="371" r:id="rId78"/>
    <p:sldId id="372" r:id="rId79"/>
    <p:sldId id="373" r:id="rId80"/>
    <p:sldId id="388" r:id="rId81"/>
    <p:sldId id="389" r:id="rId82"/>
    <p:sldId id="387" r:id="rId83"/>
    <p:sldId id="390" r:id="rId84"/>
    <p:sldId id="375" r:id="rId85"/>
    <p:sldId id="391" r:id="rId86"/>
    <p:sldId id="376" r:id="rId87"/>
    <p:sldId id="377" r:id="rId88"/>
    <p:sldId id="392" r:id="rId89"/>
    <p:sldId id="379" r:id="rId90"/>
    <p:sldId id="393" r:id="rId91"/>
    <p:sldId id="394" r:id="rId92"/>
    <p:sldId id="382" r:id="rId93"/>
    <p:sldId id="395" r:id="rId94"/>
    <p:sldId id="396" r:id="rId95"/>
    <p:sldId id="397" r:id="rId96"/>
    <p:sldId id="398" r:id="rId97"/>
    <p:sldId id="399" r:id="rId98"/>
    <p:sldId id="400" r:id="rId99"/>
    <p:sldId id="403" r:id="rId100"/>
    <p:sldId id="422" r:id="rId101"/>
    <p:sldId id="423" r:id="rId102"/>
    <p:sldId id="424" r:id="rId103"/>
    <p:sldId id="426" r:id="rId104"/>
    <p:sldId id="425" r:id="rId105"/>
    <p:sldId id="427" r:id="rId106"/>
    <p:sldId id="428" r:id="rId107"/>
    <p:sldId id="419" r:id="rId108"/>
    <p:sldId id="429" r:id="rId109"/>
    <p:sldId id="430" r:id="rId110"/>
    <p:sldId id="431" r:id="rId111"/>
    <p:sldId id="432" r:id="rId112"/>
    <p:sldId id="408" r:id="rId113"/>
    <p:sldId id="409" r:id="rId114"/>
    <p:sldId id="433" r:id="rId115"/>
    <p:sldId id="411" r:id="rId116"/>
    <p:sldId id="434" r:id="rId117"/>
    <p:sldId id="435" r:id="rId118"/>
    <p:sldId id="414" r:id="rId119"/>
    <p:sldId id="436" r:id="rId120"/>
    <p:sldId id="416" r:id="rId121"/>
    <p:sldId id="437" r:id="rId122"/>
    <p:sldId id="438" r:id="rId123"/>
    <p:sldId id="439" r:id="rId124"/>
    <p:sldId id="440" r:id="rId125"/>
    <p:sldId id="441" r:id="rId126"/>
    <p:sldId id="442" r:id="rId127"/>
    <p:sldId id="443" r:id="rId128"/>
    <p:sldId id="444" r:id="rId129"/>
    <p:sldId id="445" r:id="rId130"/>
    <p:sldId id="446" r:id="rId131"/>
    <p:sldId id="447" r:id="rId132"/>
    <p:sldId id="448" r:id="rId133"/>
    <p:sldId id="449" r:id="rId134"/>
    <p:sldId id="450" r:id="rId135"/>
    <p:sldId id="451" r:id="rId136"/>
    <p:sldId id="452" r:id="rId137"/>
    <p:sldId id="453" r:id="rId138"/>
    <p:sldId id="454" r:id="rId139"/>
    <p:sldId id="455" r:id="rId140"/>
    <p:sldId id="456" r:id="rId141"/>
    <p:sldId id="457" r:id="rId142"/>
    <p:sldId id="465" r:id="rId143"/>
    <p:sldId id="466" r:id="rId144"/>
    <p:sldId id="460" r:id="rId145"/>
    <p:sldId id="461" r:id="rId146"/>
    <p:sldId id="462" r:id="rId147"/>
    <p:sldId id="463" r:id="rId148"/>
    <p:sldId id="464" r:id="rId149"/>
    <p:sldId id="467" r:id="rId150"/>
    <p:sldId id="468" r:id="rId151"/>
    <p:sldId id="494" r:id="rId152"/>
    <p:sldId id="496" r:id="rId153"/>
    <p:sldId id="495" r:id="rId154"/>
    <p:sldId id="493" r:id="rId155"/>
    <p:sldId id="482" r:id="rId156"/>
    <p:sldId id="497" r:id="rId157"/>
    <p:sldId id="498" r:id="rId158"/>
    <p:sldId id="483" r:id="rId159"/>
    <p:sldId id="499" r:id="rId160"/>
    <p:sldId id="485" r:id="rId161"/>
    <p:sldId id="500" r:id="rId162"/>
    <p:sldId id="501" r:id="rId163"/>
    <p:sldId id="488" r:id="rId164"/>
    <p:sldId id="502" r:id="rId165"/>
    <p:sldId id="503" r:id="rId166"/>
    <p:sldId id="504" r:id="rId167"/>
    <p:sldId id="505" r:id="rId168"/>
    <p:sldId id="506" r:id="rId169"/>
    <p:sldId id="507" r:id="rId170"/>
    <p:sldId id="510" r:id="rId171"/>
    <p:sldId id="525" r:id="rId172"/>
    <p:sldId id="528" r:id="rId173"/>
    <p:sldId id="527" r:id="rId174"/>
    <p:sldId id="529" r:id="rId175"/>
    <p:sldId id="511" r:id="rId176"/>
    <p:sldId id="530" r:id="rId177"/>
    <p:sldId id="512" r:id="rId178"/>
    <p:sldId id="513" r:id="rId179"/>
    <p:sldId id="531" r:id="rId180"/>
    <p:sldId id="515" r:id="rId181"/>
    <p:sldId id="532" r:id="rId182"/>
    <p:sldId id="517" r:id="rId183"/>
    <p:sldId id="518" r:id="rId184"/>
    <p:sldId id="519" r:id="rId185"/>
    <p:sldId id="520" r:id="rId186"/>
    <p:sldId id="521" r:id="rId187"/>
    <p:sldId id="522" r:id="rId188"/>
    <p:sldId id="523" r:id="rId189"/>
    <p:sldId id="524" r:id="rId190"/>
    <p:sldId id="533" r:id="rId191"/>
    <p:sldId id="534" r:id="rId192"/>
    <p:sldId id="535" r:id="rId193"/>
    <p:sldId id="556" r:id="rId194"/>
    <p:sldId id="557" r:id="rId195"/>
    <p:sldId id="555" r:id="rId196"/>
    <p:sldId id="558" r:id="rId197"/>
    <p:sldId id="559" r:id="rId198"/>
    <p:sldId id="560" r:id="rId199"/>
    <p:sldId id="561" r:id="rId200"/>
    <p:sldId id="542" r:id="rId201"/>
    <p:sldId id="543" r:id="rId202"/>
    <p:sldId id="544" r:id="rId203"/>
    <p:sldId id="545" r:id="rId204"/>
    <p:sldId id="546" r:id="rId205"/>
    <p:sldId id="547" r:id="rId206"/>
    <p:sldId id="548" r:id="rId207"/>
    <p:sldId id="549" r:id="rId208"/>
    <p:sldId id="550" r:id="rId209"/>
    <p:sldId id="551" r:id="rId210"/>
    <p:sldId id="552" r:id="rId211"/>
    <p:sldId id="553" r:id="rId212"/>
    <p:sldId id="554" r:id="rId213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6" Type="http://schemas.openxmlformats.org/officeDocument/2006/relationships/viewProps" Target="viewProps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notesMaster" Target="notesMasters/notesMaster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presProps" Target="pres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6.wmf"/><Relationship Id="rId5" Type="http://schemas.openxmlformats.org/officeDocument/2006/relationships/image" Target="../media/image7.wmf"/><Relationship Id="rId4" Type="http://schemas.openxmlformats.org/officeDocument/2006/relationships/image" Target="../media/image5.wmf"/></Relationships>
</file>

<file path=ppt/drawings/_rels/vmlDrawing10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0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10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6.wmf"/><Relationship Id="rId1" Type="http://schemas.openxmlformats.org/officeDocument/2006/relationships/image" Target="../media/image77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0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77.wmf"/><Relationship Id="rId1" Type="http://schemas.openxmlformats.org/officeDocument/2006/relationships/image" Target="../media/image78.wmf"/></Relationships>
</file>

<file path=ppt/drawings/_rels/vmlDrawing10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77.wmf"/><Relationship Id="rId1" Type="http://schemas.openxmlformats.org/officeDocument/2006/relationships/image" Target="../media/image78.wmf"/></Relationships>
</file>

<file path=ppt/drawings/_rels/vmlDrawing10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7.wmf"/><Relationship Id="rId1" Type="http://schemas.openxmlformats.org/officeDocument/2006/relationships/image" Target="../media/image78.wmf"/><Relationship Id="rId4" Type="http://schemas.openxmlformats.org/officeDocument/2006/relationships/image" Target="../media/image86.wmf"/></Relationships>
</file>

<file path=ppt/drawings/_rels/vmlDrawing10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7.wmf"/><Relationship Id="rId1" Type="http://schemas.openxmlformats.org/officeDocument/2006/relationships/image" Target="../media/image78.wmf"/><Relationship Id="rId4" Type="http://schemas.openxmlformats.org/officeDocument/2006/relationships/image" Target="../media/image86.wmf"/></Relationships>
</file>

<file path=ppt/drawings/_rels/vmlDrawing10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7.wmf"/><Relationship Id="rId1" Type="http://schemas.openxmlformats.org/officeDocument/2006/relationships/image" Target="../media/image78.wmf"/><Relationship Id="rId5" Type="http://schemas.openxmlformats.org/officeDocument/2006/relationships/image" Target="../media/image86.wmf"/><Relationship Id="rId4" Type="http://schemas.openxmlformats.org/officeDocument/2006/relationships/image" Target="../media/image8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6.wmf"/><Relationship Id="rId5" Type="http://schemas.openxmlformats.org/officeDocument/2006/relationships/image" Target="../media/image7.wmf"/><Relationship Id="rId4" Type="http://schemas.openxmlformats.org/officeDocument/2006/relationships/image" Target="../media/image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6.wmf"/><Relationship Id="rId5" Type="http://schemas.openxmlformats.org/officeDocument/2006/relationships/image" Target="../media/image7.wmf"/><Relationship Id="rId4" Type="http://schemas.openxmlformats.org/officeDocument/2006/relationships/image" Target="../media/image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8.wmf"/><Relationship Id="rId4" Type="http://schemas.openxmlformats.org/officeDocument/2006/relationships/image" Target="../media/image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8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2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2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22.wmf"/><Relationship Id="rId4" Type="http://schemas.openxmlformats.org/officeDocument/2006/relationships/image" Target="../media/image2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22.wmf"/><Relationship Id="rId4" Type="http://schemas.openxmlformats.org/officeDocument/2006/relationships/image" Target="../media/image2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22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0.wmf"/><Relationship Id="rId4" Type="http://schemas.openxmlformats.org/officeDocument/2006/relationships/image" Target="../media/image31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32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34.wmf"/><Relationship Id="rId4" Type="http://schemas.openxmlformats.org/officeDocument/2006/relationships/image" Target="../media/image35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36.wmf"/><Relationship Id="rId5" Type="http://schemas.openxmlformats.org/officeDocument/2006/relationships/image" Target="../media/image37.wmf"/><Relationship Id="rId4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42.wmf"/><Relationship Id="rId5" Type="http://schemas.openxmlformats.org/officeDocument/2006/relationships/image" Target="../media/image31.wmf"/><Relationship Id="rId4" Type="http://schemas.openxmlformats.org/officeDocument/2006/relationships/image" Target="../media/image41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31.wmf"/><Relationship Id="rId1" Type="http://schemas.openxmlformats.org/officeDocument/2006/relationships/image" Target="../media/image32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31.wmf"/><Relationship Id="rId1" Type="http://schemas.openxmlformats.org/officeDocument/2006/relationships/image" Target="../media/image32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31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31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31.wmf"/><Relationship Id="rId1" Type="http://schemas.openxmlformats.org/officeDocument/2006/relationships/image" Target="../media/image32.wmf"/><Relationship Id="rId5" Type="http://schemas.openxmlformats.org/officeDocument/2006/relationships/image" Target="../media/image37.wmf"/><Relationship Id="rId4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50.wmf"/><Relationship Id="rId1" Type="http://schemas.openxmlformats.org/officeDocument/2006/relationships/image" Target="../media/image48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50.wmf"/><Relationship Id="rId1" Type="http://schemas.openxmlformats.org/officeDocument/2006/relationships/image" Target="../media/image48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8.wmf"/><Relationship Id="rId4" Type="http://schemas.openxmlformats.org/officeDocument/2006/relationships/image" Target="../media/image49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8.wmf"/><Relationship Id="rId4" Type="http://schemas.openxmlformats.org/officeDocument/2006/relationships/image" Target="../media/image49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50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6.wmf"/><Relationship Id="rId5" Type="http://schemas.openxmlformats.org/officeDocument/2006/relationships/image" Target="../media/image7.wmf"/><Relationship Id="rId4" Type="http://schemas.openxmlformats.org/officeDocument/2006/relationships/image" Target="../media/image5.w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60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60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60.wmf"/><Relationship Id="rId1" Type="http://schemas.openxmlformats.org/officeDocument/2006/relationships/image" Target="../media/image61.wmf"/><Relationship Id="rId4" Type="http://schemas.openxmlformats.org/officeDocument/2006/relationships/image" Target="../media/image59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60.wmf"/><Relationship Id="rId1" Type="http://schemas.openxmlformats.org/officeDocument/2006/relationships/image" Target="../media/image61.wmf"/><Relationship Id="rId4" Type="http://schemas.openxmlformats.org/officeDocument/2006/relationships/image" Target="../media/image59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60.wmf"/><Relationship Id="rId1" Type="http://schemas.openxmlformats.org/officeDocument/2006/relationships/image" Target="../media/image61.wmf"/><Relationship Id="rId5" Type="http://schemas.openxmlformats.org/officeDocument/2006/relationships/image" Target="../media/image62.wmf"/><Relationship Id="rId4" Type="http://schemas.openxmlformats.org/officeDocument/2006/relationships/image" Target="../media/image5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6.wmf"/><Relationship Id="rId5" Type="http://schemas.openxmlformats.org/officeDocument/2006/relationships/image" Target="../media/image7.wmf"/><Relationship Id="rId4" Type="http://schemas.openxmlformats.org/officeDocument/2006/relationships/image" Target="../media/image5.w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70.wmf"/><Relationship Id="rId4" Type="http://schemas.openxmlformats.org/officeDocument/2006/relationships/image" Target="../media/image66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0.wmf"/><Relationship Id="rId5" Type="http://schemas.openxmlformats.org/officeDocument/2006/relationships/image" Target="../media/image59.wmf"/><Relationship Id="rId4" Type="http://schemas.openxmlformats.org/officeDocument/2006/relationships/image" Target="../media/image66.wmf"/></Relationships>
</file>

<file path=ppt/drawings/_rels/vmlDrawing7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59.wmf"/><Relationship Id="rId1" Type="http://schemas.openxmlformats.org/officeDocument/2006/relationships/image" Target="../media/image60.wmf"/><Relationship Id="rId4" Type="http://schemas.openxmlformats.org/officeDocument/2006/relationships/image" Target="../media/image70.wmf"/></Relationships>
</file>

<file path=ppt/drawings/_rels/vmlDrawing7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59.wmf"/><Relationship Id="rId1" Type="http://schemas.openxmlformats.org/officeDocument/2006/relationships/image" Target="../media/image60.wmf"/><Relationship Id="rId4" Type="http://schemas.openxmlformats.org/officeDocument/2006/relationships/image" Target="../media/image70.wmf"/></Relationships>
</file>

<file path=ppt/drawings/_rels/vmlDrawing7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60.wmf"/><Relationship Id="rId1" Type="http://schemas.openxmlformats.org/officeDocument/2006/relationships/image" Target="../media/image61.wmf"/><Relationship Id="rId5" Type="http://schemas.openxmlformats.org/officeDocument/2006/relationships/image" Target="../media/image70.wmf"/><Relationship Id="rId4" Type="http://schemas.openxmlformats.org/officeDocument/2006/relationships/image" Target="../media/image66.wmf"/></Relationships>
</file>

<file path=ppt/drawings/_rels/vmlDrawing7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60.wmf"/><Relationship Id="rId1" Type="http://schemas.openxmlformats.org/officeDocument/2006/relationships/image" Target="../media/image61.wmf"/><Relationship Id="rId5" Type="http://schemas.openxmlformats.org/officeDocument/2006/relationships/image" Target="../media/image70.wmf"/><Relationship Id="rId4" Type="http://schemas.openxmlformats.org/officeDocument/2006/relationships/image" Target="../media/image66.wmf"/></Relationships>
</file>

<file path=ppt/drawings/_rels/vmlDrawing7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0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59.wmf"/><Relationship Id="rId4" Type="http://schemas.openxmlformats.org/officeDocument/2006/relationships/image" Target="../media/image7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6.wmf"/><Relationship Id="rId5" Type="http://schemas.openxmlformats.org/officeDocument/2006/relationships/image" Target="../media/image7.wmf"/><Relationship Id="rId4" Type="http://schemas.openxmlformats.org/officeDocument/2006/relationships/image" Target="../media/image5.w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8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8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8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8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8.wmf"/></Relationships>
</file>

<file path=ppt/drawings/_rels/vmlDrawing8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8.wmf"/></Relationships>
</file>

<file path=ppt/drawings/_rels/vmlDrawing8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8.wmf"/><Relationship Id="rId4" Type="http://schemas.openxmlformats.org/officeDocument/2006/relationships/image" Target="../media/image79.wmf"/></Relationships>
</file>

<file path=ppt/drawings/_rels/vmlDrawing8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8.wmf"/><Relationship Id="rId4" Type="http://schemas.openxmlformats.org/officeDocument/2006/relationships/image" Target="../media/image79.wmf"/></Relationships>
</file>

<file path=ppt/drawings/_rels/vmlDrawing8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8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6.wmf"/><Relationship Id="rId5" Type="http://schemas.openxmlformats.org/officeDocument/2006/relationships/image" Target="../media/image7.wmf"/><Relationship Id="rId4" Type="http://schemas.openxmlformats.org/officeDocument/2006/relationships/image" Target="../media/image5.w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9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9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9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6.wmf"/><Relationship Id="rId1" Type="http://schemas.openxmlformats.org/officeDocument/2006/relationships/image" Target="../media/image77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9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77.wmf"/><Relationship Id="rId1" Type="http://schemas.openxmlformats.org/officeDocument/2006/relationships/image" Target="../media/image78.wmf"/></Relationships>
</file>

<file path=ppt/drawings/_rels/vmlDrawing9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77.wmf"/><Relationship Id="rId1" Type="http://schemas.openxmlformats.org/officeDocument/2006/relationships/image" Target="../media/image78.wmf"/></Relationships>
</file>

<file path=ppt/drawings/_rels/vmlDrawing9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7.wmf"/><Relationship Id="rId1" Type="http://schemas.openxmlformats.org/officeDocument/2006/relationships/image" Target="../media/image78.wmf"/><Relationship Id="rId4" Type="http://schemas.openxmlformats.org/officeDocument/2006/relationships/image" Target="../media/image86.wmf"/></Relationships>
</file>

<file path=ppt/drawings/_rels/vmlDrawing9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7.wmf"/><Relationship Id="rId1" Type="http://schemas.openxmlformats.org/officeDocument/2006/relationships/image" Target="../media/image78.wmf"/><Relationship Id="rId4" Type="http://schemas.openxmlformats.org/officeDocument/2006/relationships/image" Target="../media/image86.wmf"/></Relationships>
</file>

<file path=ppt/drawings/_rels/vmlDrawing9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7.wmf"/><Relationship Id="rId1" Type="http://schemas.openxmlformats.org/officeDocument/2006/relationships/image" Target="../media/image78.wmf"/><Relationship Id="rId5" Type="http://schemas.openxmlformats.org/officeDocument/2006/relationships/image" Target="../media/image86.wmf"/><Relationship Id="rId4" Type="http://schemas.openxmlformats.org/officeDocument/2006/relationships/image" Target="../media/image80.wmf"/></Relationships>
</file>

<file path=ppt/drawings/_rels/vmlDrawing9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7E2527C-E710-4F49-A485-360F89DB2623}" type="datetimeFigureOut">
              <a:rPr lang="pt-BR" smtClean="0"/>
              <a:pPr/>
              <a:t>16/01/2012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A145B70-48C4-4CA6-8445-B1042D58B05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65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68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79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80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81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83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84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85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88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99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100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101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102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103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104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105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106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108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109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110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111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114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125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126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127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128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129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130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131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132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134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135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136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137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140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47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49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52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63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6224-E780-4C81-83AB-DC981D18819A}" type="datetimeFigureOut">
              <a:rPr lang="pt-BR" smtClean="0"/>
              <a:pPr/>
              <a:t>16/01/2012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0565-5E54-4DB5-B35A-7D83877EE4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6224-E780-4C81-83AB-DC981D18819A}" type="datetimeFigureOut">
              <a:rPr lang="pt-BR" smtClean="0"/>
              <a:pPr/>
              <a:t>16/01/2012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0565-5E54-4DB5-B35A-7D83877EE4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6224-E780-4C81-83AB-DC981D18819A}" type="datetimeFigureOut">
              <a:rPr lang="pt-BR" smtClean="0"/>
              <a:pPr/>
              <a:t>16/01/2012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0565-5E54-4DB5-B35A-7D83877EE4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6224-E780-4C81-83AB-DC981D18819A}" type="datetimeFigureOut">
              <a:rPr lang="pt-BR" smtClean="0"/>
              <a:pPr/>
              <a:t>16/01/2012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0565-5E54-4DB5-B35A-7D83877EE4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6224-E780-4C81-83AB-DC981D18819A}" type="datetimeFigureOut">
              <a:rPr lang="pt-BR" smtClean="0"/>
              <a:pPr/>
              <a:t>16/01/2012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0565-5E54-4DB5-B35A-7D83877EE4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6224-E780-4C81-83AB-DC981D18819A}" type="datetimeFigureOut">
              <a:rPr lang="pt-BR" smtClean="0"/>
              <a:pPr/>
              <a:t>16/01/2012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0565-5E54-4DB5-B35A-7D83877EE4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6224-E780-4C81-83AB-DC981D18819A}" type="datetimeFigureOut">
              <a:rPr lang="pt-BR" smtClean="0"/>
              <a:pPr/>
              <a:t>16/01/2012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0565-5E54-4DB5-B35A-7D83877EE4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6224-E780-4C81-83AB-DC981D18819A}" type="datetimeFigureOut">
              <a:rPr lang="pt-BR" smtClean="0"/>
              <a:pPr/>
              <a:t>16/01/2012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0565-5E54-4DB5-B35A-7D83877EE4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6224-E780-4C81-83AB-DC981D18819A}" type="datetimeFigureOut">
              <a:rPr lang="pt-BR" smtClean="0"/>
              <a:pPr/>
              <a:t>16/01/2012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0565-5E54-4DB5-B35A-7D83877EE4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6224-E780-4C81-83AB-DC981D18819A}" type="datetimeFigureOut">
              <a:rPr lang="pt-BR" smtClean="0"/>
              <a:pPr/>
              <a:t>16/01/2012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0565-5E54-4DB5-B35A-7D83877EE4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6224-E780-4C81-83AB-DC981D18819A}" type="datetimeFigureOut">
              <a:rPr lang="pt-BR" smtClean="0"/>
              <a:pPr/>
              <a:t>16/01/2012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0565-5E54-4DB5-B35A-7D83877EE4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56224-E780-4C81-83AB-DC981D18819A}" type="datetimeFigureOut">
              <a:rPr lang="pt-BR" smtClean="0"/>
              <a:pPr/>
              <a:t>16/01/2012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E0565-5E54-4DB5-B35A-7D83877EE4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1.vml"/><Relationship Id="rId5" Type="http://schemas.openxmlformats.org/officeDocument/2006/relationships/oleObject" Target="../embeddings/oleObject203.bin"/><Relationship Id="rId4" Type="http://schemas.openxmlformats.org/officeDocument/2006/relationships/image" Target="../media/image11.jpe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5" Type="http://schemas.openxmlformats.org/officeDocument/2006/relationships/oleObject" Target="../embeddings/oleObject206.bin"/><Relationship Id="rId4" Type="http://schemas.openxmlformats.org/officeDocument/2006/relationships/oleObject" Target="../embeddings/oleObject205.bin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6" Type="http://schemas.openxmlformats.org/officeDocument/2006/relationships/oleObject" Target="../embeddings/oleObject210.bin"/><Relationship Id="rId5" Type="http://schemas.openxmlformats.org/officeDocument/2006/relationships/oleObject" Target="../embeddings/oleObject209.bin"/><Relationship Id="rId4" Type="http://schemas.openxmlformats.org/officeDocument/2006/relationships/oleObject" Target="../embeddings/oleObject208.bin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6" Type="http://schemas.openxmlformats.org/officeDocument/2006/relationships/oleObject" Target="../embeddings/oleObject214.bin"/><Relationship Id="rId5" Type="http://schemas.openxmlformats.org/officeDocument/2006/relationships/oleObject" Target="../embeddings/oleObject213.bin"/><Relationship Id="rId4" Type="http://schemas.openxmlformats.org/officeDocument/2006/relationships/oleObject" Target="../embeddings/oleObject212.bin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5" Type="http://schemas.openxmlformats.org/officeDocument/2006/relationships/oleObject" Target="../embeddings/oleObject218.bin"/><Relationship Id="rId4" Type="http://schemas.openxmlformats.org/officeDocument/2006/relationships/oleObject" Target="../embeddings/oleObject217.bin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5" Type="http://schemas.openxmlformats.org/officeDocument/2006/relationships/oleObject" Target="../embeddings/oleObject221.bin"/><Relationship Id="rId4" Type="http://schemas.openxmlformats.org/officeDocument/2006/relationships/oleObject" Target="../embeddings/oleObject22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6" Type="http://schemas.openxmlformats.org/officeDocument/2006/relationships/oleObject" Target="../embeddings/oleObject225.bin"/><Relationship Id="rId5" Type="http://schemas.openxmlformats.org/officeDocument/2006/relationships/oleObject" Target="../embeddings/oleObject224.bin"/><Relationship Id="rId4" Type="http://schemas.openxmlformats.org/officeDocument/2006/relationships/oleObject" Target="../embeddings/oleObject223.bin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6" Type="http://schemas.openxmlformats.org/officeDocument/2006/relationships/oleObject" Target="../embeddings/oleObject229.bin"/><Relationship Id="rId5" Type="http://schemas.openxmlformats.org/officeDocument/2006/relationships/oleObject" Target="../embeddings/oleObject228.bin"/><Relationship Id="rId4" Type="http://schemas.openxmlformats.org/officeDocument/2006/relationships/oleObject" Target="../embeddings/oleObject227.bin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0.bin"/><Relationship Id="rId7" Type="http://schemas.openxmlformats.org/officeDocument/2006/relationships/oleObject" Target="../embeddings/oleObject2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9.vml"/><Relationship Id="rId6" Type="http://schemas.openxmlformats.org/officeDocument/2006/relationships/oleObject" Target="../embeddings/oleObject233.bin"/><Relationship Id="rId5" Type="http://schemas.openxmlformats.org/officeDocument/2006/relationships/oleObject" Target="../embeddings/oleObject232.bin"/><Relationship Id="rId4" Type="http://schemas.openxmlformats.org/officeDocument/2006/relationships/oleObject" Target="../embeddings/oleObject231.bin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0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1.vml"/><Relationship Id="rId6" Type="http://schemas.openxmlformats.org/officeDocument/2006/relationships/oleObject" Target="../embeddings/oleObject236.bin"/><Relationship Id="rId5" Type="http://schemas.openxmlformats.org/officeDocument/2006/relationships/image" Target="../media/image65.png"/><Relationship Id="rId4" Type="http://schemas.openxmlformats.org/officeDocument/2006/relationships/image" Target="../media/image11.jpe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2.vml"/><Relationship Id="rId6" Type="http://schemas.openxmlformats.org/officeDocument/2006/relationships/oleObject" Target="../embeddings/oleObject240.bin"/><Relationship Id="rId5" Type="http://schemas.openxmlformats.org/officeDocument/2006/relationships/oleObject" Target="../embeddings/oleObject239.bin"/><Relationship Id="rId4" Type="http://schemas.openxmlformats.org/officeDocument/2006/relationships/oleObject" Target="../embeddings/oleObject238.bin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1.bin"/><Relationship Id="rId7" Type="http://schemas.openxmlformats.org/officeDocument/2006/relationships/oleObject" Target="../embeddings/oleObject2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3.vml"/><Relationship Id="rId6" Type="http://schemas.openxmlformats.org/officeDocument/2006/relationships/oleObject" Target="../embeddings/oleObject244.bin"/><Relationship Id="rId5" Type="http://schemas.openxmlformats.org/officeDocument/2006/relationships/oleObject" Target="../embeddings/oleObject243.bin"/><Relationship Id="rId4" Type="http://schemas.openxmlformats.org/officeDocument/2006/relationships/oleObject" Target="../embeddings/oleObject242.bin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1.bin"/><Relationship Id="rId3" Type="http://schemas.openxmlformats.org/officeDocument/2006/relationships/oleObject" Target="../embeddings/oleObject246.bin"/><Relationship Id="rId7" Type="http://schemas.openxmlformats.org/officeDocument/2006/relationships/oleObject" Target="../embeddings/oleObject2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4.vml"/><Relationship Id="rId6" Type="http://schemas.openxmlformats.org/officeDocument/2006/relationships/oleObject" Target="../embeddings/oleObject249.bin"/><Relationship Id="rId5" Type="http://schemas.openxmlformats.org/officeDocument/2006/relationships/oleObject" Target="../embeddings/oleObject248.bin"/><Relationship Id="rId4" Type="http://schemas.openxmlformats.org/officeDocument/2006/relationships/oleObject" Target="../embeddings/oleObject247.bin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5.vml"/><Relationship Id="rId6" Type="http://schemas.openxmlformats.org/officeDocument/2006/relationships/oleObject" Target="../embeddings/oleObject255.bin"/><Relationship Id="rId5" Type="http://schemas.openxmlformats.org/officeDocument/2006/relationships/oleObject" Target="../embeddings/oleObject254.bin"/><Relationship Id="rId4" Type="http://schemas.openxmlformats.org/officeDocument/2006/relationships/oleObject" Target="../embeddings/oleObject253.bin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6.vml"/><Relationship Id="rId6" Type="http://schemas.openxmlformats.org/officeDocument/2006/relationships/oleObject" Target="../embeddings/oleObject259.bin"/><Relationship Id="rId5" Type="http://schemas.openxmlformats.org/officeDocument/2006/relationships/oleObject" Target="../embeddings/oleObject258.bin"/><Relationship Id="rId4" Type="http://schemas.openxmlformats.org/officeDocument/2006/relationships/oleObject" Target="../embeddings/oleObject257.bin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0.bin"/><Relationship Id="rId7" Type="http://schemas.openxmlformats.org/officeDocument/2006/relationships/oleObject" Target="../embeddings/oleObject2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7.vml"/><Relationship Id="rId6" Type="http://schemas.openxmlformats.org/officeDocument/2006/relationships/oleObject" Target="../embeddings/oleObject263.bin"/><Relationship Id="rId5" Type="http://schemas.openxmlformats.org/officeDocument/2006/relationships/oleObject" Target="../embeddings/oleObject262.bin"/><Relationship Id="rId4" Type="http://schemas.openxmlformats.org/officeDocument/2006/relationships/oleObject" Target="../embeddings/oleObject261.bin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5.bin"/><Relationship Id="rId7" Type="http://schemas.openxmlformats.org/officeDocument/2006/relationships/oleObject" Target="../embeddings/oleObject2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8.vml"/><Relationship Id="rId6" Type="http://schemas.openxmlformats.org/officeDocument/2006/relationships/oleObject" Target="../embeddings/oleObject268.bin"/><Relationship Id="rId5" Type="http://schemas.openxmlformats.org/officeDocument/2006/relationships/oleObject" Target="../embeddings/oleObject267.bin"/><Relationship Id="rId4" Type="http://schemas.openxmlformats.org/officeDocument/2006/relationships/oleObject" Target="../embeddings/oleObject266.bin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5.bin"/><Relationship Id="rId3" Type="http://schemas.openxmlformats.org/officeDocument/2006/relationships/oleObject" Target="../embeddings/oleObject270.bin"/><Relationship Id="rId7" Type="http://schemas.openxmlformats.org/officeDocument/2006/relationships/oleObject" Target="../embeddings/oleObject2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9.vml"/><Relationship Id="rId6" Type="http://schemas.openxmlformats.org/officeDocument/2006/relationships/oleObject" Target="../embeddings/oleObject273.bin"/><Relationship Id="rId5" Type="http://schemas.openxmlformats.org/officeDocument/2006/relationships/oleObject" Target="../embeddings/oleObject272.bin"/><Relationship Id="rId4" Type="http://schemas.openxmlformats.org/officeDocument/2006/relationships/oleObject" Target="../embeddings/oleObject271.bin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0.v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1.vml"/><Relationship Id="rId4" Type="http://schemas.openxmlformats.org/officeDocument/2006/relationships/oleObject" Target="../embeddings/oleObject27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2.vml"/><Relationship Id="rId5" Type="http://schemas.openxmlformats.org/officeDocument/2006/relationships/oleObject" Target="../embeddings/oleObject280.bin"/><Relationship Id="rId4" Type="http://schemas.openxmlformats.org/officeDocument/2006/relationships/oleObject" Target="../embeddings/oleObject279.bin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3.vml"/><Relationship Id="rId6" Type="http://schemas.openxmlformats.org/officeDocument/2006/relationships/oleObject" Target="../embeddings/oleObject284.bin"/><Relationship Id="rId5" Type="http://schemas.openxmlformats.org/officeDocument/2006/relationships/oleObject" Target="../embeddings/oleObject283.bin"/><Relationship Id="rId4" Type="http://schemas.openxmlformats.org/officeDocument/2006/relationships/oleObject" Target="../embeddings/oleObject282.bin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5.bin"/><Relationship Id="rId7" Type="http://schemas.openxmlformats.org/officeDocument/2006/relationships/oleObject" Target="../embeddings/oleObject2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4.vml"/><Relationship Id="rId6" Type="http://schemas.openxmlformats.org/officeDocument/2006/relationships/oleObject" Target="../embeddings/oleObject288.bin"/><Relationship Id="rId5" Type="http://schemas.openxmlformats.org/officeDocument/2006/relationships/oleObject" Target="../embeddings/oleObject287.bin"/><Relationship Id="rId4" Type="http://schemas.openxmlformats.org/officeDocument/2006/relationships/oleObject" Target="../embeddings/oleObject286.bin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5.vml"/><Relationship Id="rId5" Type="http://schemas.openxmlformats.org/officeDocument/2006/relationships/oleObject" Target="../embeddings/oleObject292.bin"/><Relationship Id="rId4" Type="http://schemas.openxmlformats.org/officeDocument/2006/relationships/oleObject" Target="../embeddings/oleObject291.bin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6.vml"/><Relationship Id="rId5" Type="http://schemas.openxmlformats.org/officeDocument/2006/relationships/oleObject" Target="../embeddings/oleObject295.bin"/><Relationship Id="rId4" Type="http://schemas.openxmlformats.org/officeDocument/2006/relationships/oleObject" Target="../embeddings/oleObject294.bin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7.vml"/><Relationship Id="rId6" Type="http://schemas.openxmlformats.org/officeDocument/2006/relationships/oleObject" Target="../embeddings/oleObject299.bin"/><Relationship Id="rId5" Type="http://schemas.openxmlformats.org/officeDocument/2006/relationships/oleObject" Target="../embeddings/oleObject298.bin"/><Relationship Id="rId4" Type="http://schemas.openxmlformats.org/officeDocument/2006/relationships/oleObject" Target="../embeddings/oleObject297.bin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8.vml"/><Relationship Id="rId6" Type="http://schemas.openxmlformats.org/officeDocument/2006/relationships/oleObject" Target="../embeddings/oleObject303.bin"/><Relationship Id="rId5" Type="http://schemas.openxmlformats.org/officeDocument/2006/relationships/oleObject" Target="../embeddings/oleObject302.bin"/><Relationship Id="rId4" Type="http://schemas.openxmlformats.org/officeDocument/2006/relationships/oleObject" Target="../embeddings/oleObject301.bin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4.bin"/><Relationship Id="rId7" Type="http://schemas.openxmlformats.org/officeDocument/2006/relationships/oleObject" Target="../embeddings/oleObject3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9.vml"/><Relationship Id="rId6" Type="http://schemas.openxmlformats.org/officeDocument/2006/relationships/oleObject" Target="../embeddings/oleObject307.bin"/><Relationship Id="rId5" Type="http://schemas.openxmlformats.org/officeDocument/2006/relationships/oleObject" Target="../embeddings/oleObject306.bin"/><Relationship Id="rId4" Type="http://schemas.openxmlformats.org/officeDocument/2006/relationships/oleObject" Target="../embeddings/oleObject305.bin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0.v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1.vml"/><Relationship Id="rId5" Type="http://schemas.openxmlformats.org/officeDocument/2006/relationships/oleObject" Target="../embeddings/oleObject312.bin"/><Relationship Id="rId4" Type="http://schemas.openxmlformats.org/officeDocument/2006/relationships/oleObject" Target="../embeddings/oleObject311.bin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2.vml"/><Relationship Id="rId6" Type="http://schemas.openxmlformats.org/officeDocument/2006/relationships/oleObject" Target="../embeddings/oleObject316.bin"/><Relationship Id="rId5" Type="http://schemas.openxmlformats.org/officeDocument/2006/relationships/oleObject" Target="../embeddings/oleObject315.bin"/><Relationship Id="rId4" Type="http://schemas.openxmlformats.org/officeDocument/2006/relationships/oleObject" Target="../embeddings/oleObject314.bin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7.bin"/><Relationship Id="rId7" Type="http://schemas.openxmlformats.org/officeDocument/2006/relationships/oleObject" Target="../embeddings/oleObject3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3.vml"/><Relationship Id="rId6" Type="http://schemas.openxmlformats.org/officeDocument/2006/relationships/oleObject" Target="../embeddings/oleObject320.bin"/><Relationship Id="rId5" Type="http://schemas.openxmlformats.org/officeDocument/2006/relationships/oleObject" Target="../embeddings/oleObject319.bin"/><Relationship Id="rId4" Type="http://schemas.openxmlformats.org/officeDocument/2006/relationships/oleObject" Target="../embeddings/oleObject318.bin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4.vml"/><Relationship Id="rId5" Type="http://schemas.openxmlformats.org/officeDocument/2006/relationships/oleObject" Target="../embeddings/oleObject324.bin"/><Relationship Id="rId4" Type="http://schemas.openxmlformats.org/officeDocument/2006/relationships/oleObject" Target="../embeddings/oleObject323.bin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5.vml"/><Relationship Id="rId5" Type="http://schemas.openxmlformats.org/officeDocument/2006/relationships/oleObject" Target="../embeddings/oleObject327.bin"/><Relationship Id="rId4" Type="http://schemas.openxmlformats.org/officeDocument/2006/relationships/oleObject" Target="../embeddings/oleObject326.bin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6.vml"/><Relationship Id="rId6" Type="http://schemas.openxmlformats.org/officeDocument/2006/relationships/oleObject" Target="../embeddings/oleObject331.bin"/><Relationship Id="rId5" Type="http://schemas.openxmlformats.org/officeDocument/2006/relationships/oleObject" Target="../embeddings/oleObject330.bin"/><Relationship Id="rId4" Type="http://schemas.openxmlformats.org/officeDocument/2006/relationships/oleObject" Target="../embeddings/oleObject329.bin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7.vml"/><Relationship Id="rId6" Type="http://schemas.openxmlformats.org/officeDocument/2006/relationships/oleObject" Target="../embeddings/oleObject335.bin"/><Relationship Id="rId5" Type="http://schemas.openxmlformats.org/officeDocument/2006/relationships/oleObject" Target="../embeddings/oleObject334.bin"/><Relationship Id="rId4" Type="http://schemas.openxmlformats.org/officeDocument/2006/relationships/oleObject" Target="../embeddings/oleObject333.bin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6.bin"/><Relationship Id="rId7" Type="http://schemas.openxmlformats.org/officeDocument/2006/relationships/oleObject" Target="../embeddings/oleObject3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8.vml"/><Relationship Id="rId6" Type="http://schemas.openxmlformats.org/officeDocument/2006/relationships/oleObject" Target="../embeddings/oleObject339.bin"/><Relationship Id="rId5" Type="http://schemas.openxmlformats.org/officeDocument/2006/relationships/oleObject" Target="../embeddings/oleObject338.bin"/><Relationship Id="rId4" Type="http://schemas.openxmlformats.org/officeDocument/2006/relationships/oleObject" Target="../embeddings/oleObject33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9.vml"/><Relationship Id="rId6" Type="http://schemas.openxmlformats.org/officeDocument/2006/relationships/oleObject" Target="../embeddings/oleObject344.bin"/><Relationship Id="rId5" Type="http://schemas.openxmlformats.org/officeDocument/2006/relationships/oleObject" Target="../embeddings/oleObject343.bin"/><Relationship Id="rId4" Type="http://schemas.openxmlformats.org/officeDocument/2006/relationships/oleObject" Target="../embeddings/oleObject342.bin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0.vml"/><Relationship Id="rId5" Type="http://schemas.openxmlformats.org/officeDocument/2006/relationships/oleObject" Target="../embeddings/oleObject347.bin"/><Relationship Id="rId4" Type="http://schemas.openxmlformats.org/officeDocument/2006/relationships/oleObject" Target="../embeddings/oleObject346.bin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1.vml"/><Relationship Id="rId6" Type="http://schemas.openxmlformats.org/officeDocument/2006/relationships/oleObject" Target="../embeddings/oleObject351.bin"/><Relationship Id="rId5" Type="http://schemas.openxmlformats.org/officeDocument/2006/relationships/oleObject" Target="../embeddings/oleObject350.bin"/><Relationship Id="rId4" Type="http://schemas.openxmlformats.org/officeDocument/2006/relationships/oleObject" Target="../embeddings/oleObject349.bin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2.bin"/><Relationship Id="rId7" Type="http://schemas.openxmlformats.org/officeDocument/2006/relationships/oleObject" Target="../embeddings/oleObject3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2.vml"/><Relationship Id="rId6" Type="http://schemas.openxmlformats.org/officeDocument/2006/relationships/oleObject" Target="../embeddings/oleObject355.bin"/><Relationship Id="rId5" Type="http://schemas.openxmlformats.org/officeDocument/2006/relationships/oleObject" Target="../embeddings/oleObject354.bin"/><Relationship Id="rId4" Type="http://schemas.openxmlformats.org/officeDocument/2006/relationships/oleObject" Target="../embeddings/oleObject353.bin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3.vml"/><Relationship Id="rId5" Type="http://schemas.openxmlformats.org/officeDocument/2006/relationships/oleObject" Target="../embeddings/oleObject359.bin"/><Relationship Id="rId4" Type="http://schemas.openxmlformats.org/officeDocument/2006/relationships/oleObject" Target="../embeddings/oleObject358.bin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4.vml"/><Relationship Id="rId5" Type="http://schemas.openxmlformats.org/officeDocument/2006/relationships/oleObject" Target="../embeddings/oleObject362.bin"/><Relationship Id="rId4" Type="http://schemas.openxmlformats.org/officeDocument/2006/relationships/oleObject" Target="../embeddings/oleObject36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5.vml"/><Relationship Id="rId6" Type="http://schemas.openxmlformats.org/officeDocument/2006/relationships/oleObject" Target="../embeddings/oleObject366.bin"/><Relationship Id="rId5" Type="http://schemas.openxmlformats.org/officeDocument/2006/relationships/oleObject" Target="../embeddings/oleObject365.bin"/><Relationship Id="rId4" Type="http://schemas.openxmlformats.org/officeDocument/2006/relationships/oleObject" Target="../embeddings/oleObject364.bin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6.vml"/><Relationship Id="rId6" Type="http://schemas.openxmlformats.org/officeDocument/2006/relationships/oleObject" Target="../embeddings/oleObject370.bin"/><Relationship Id="rId5" Type="http://schemas.openxmlformats.org/officeDocument/2006/relationships/oleObject" Target="../embeddings/oleObject369.bin"/><Relationship Id="rId4" Type="http://schemas.openxmlformats.org/officeDocument/2006/relationships/oleObject" Target="../embeddings/oleObject368.bin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1.bin"/><Relationship Id="rId7" Type="http://schemas.openxmlformats.org/officeDocument/2006/relationships/oleObject" Target="../embeddings/oleObject3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7.vml"/><Relationship Id="rId6" Type="http://schemas.openxmlformats.org/officeDocument/2006/relationships/oleObject" Target="../embeddings/oleObject374.bin"/><Relationship Id="rId5" Type="http://schemas.openxmlformats.org/officeDocument/2006/relationships/oleObject" Target="../embeddings/oleObject373.bin"/><Relationship Id="rId4" Type="http://schemas.openxmlformats.org/officeDocument/2006/relationships/oleObject" Target="../embeddings/oleObject37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68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79.bin"/><Relationship Id="rId5" Type="http://schemas.openxmlformats.org/officeDocument/2006/relationships/oleObject" Target="../embeddings/oleObject78.bin"/><Relationship Id="rId4" Type="http://schemas.openxmlformats.org/officeDocument/2006/relationships/oleObject" Target="../embeddings/oleObject77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83.bin"/><Relationship Id="rId4" Type="http://schemas.openxmlformats.org/officeDocument/2006/relationships/oleObject" Target="../embeddings/oleObject82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86.bin"/><Relationship Id="rId4" Type="http://schemas.openxmlformats.org/officeDocument/2006/relationships/oleObject" Target="../embeddings/oleObject85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90.bin"/><Relationship Id="rId5" Type="http://schemas.openxmlformats.org/officeDocument/2006/relationships/oleObject" Target="../embeddings/oleObject89.bin"/><Relationship Id="rId4" Type="http://schemas.openxmlformats.org/officeDocument/2006/relationships/oleObject" Target="../embeddings/oleObject88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94.bin"/><Relationship Id="rId5" Type="http://schemas.openxmlformats.org/officeDocument/2006/relationships/oleObject" Target="../embeddings/oleObject93.bin"/><Relationship Id="rId4" Type="http://schemas.openxmlformats.org/officeDocument/2006/relationships/oleObject" Target="../embeddings/oleObject92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98.bin"/><Relationship Id="rId5" Type="http://schemas.openxmlformats.org/officeDocument/2006/relationships/oleObject" Target="../embeddings/oleObject97.bin"/><Relationship Id="rId4" Type="http://schemas.openxmlformats.org/officeDocument/2006/relationships/oleObject" Target="../embeddings/oleObject96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101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oleObject" Target="../embeddings/oleObject104.bin"/><Relationship Id="rId4" Type="http://schemas.openxmlformats.org/officeDocument/2006/relationships/oleObject" Target="../embeddings/oleObject103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08.bin"/><Relationship Id="rId5" Type="http://schemas.openxmlformats.org/officeDocument/2006/relationships/oleObject" Target="../embeddings/oleObject107.bin"/><Relationship Id="rId4" Type="http://schemas.openxmlformats.org/officeDocument/2006/relationships/oleObject" Target="../embeddings/oleObject106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12.bin"/><Relationship Id="rId5" Type="http://schemas.openxmlformats.org/officeDocument/2006/relationships/oleObject" Target="../embeddings/oleObject111.bin"/><Relationship Id="rId4" Type="http://schemas.openxmlformats.org/officeDocument/2006/relationships/oleObject" Target="../embeddings/oleObject110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oleObject" Target="../embeddings/oleObject116.bin"/><Relationship Id="rId4" Type="http://schemas.openxmlformats.org/officeDocument/2006/relationships/oleObject" Target="../embeddings/oleObject115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oleObject" Target="../embeddings/oleObject119.bin"/><Relationship Id="rId4" Type="http://schemas.openxmlformats.org/officeDocument/2006/relationships/oleObject" Target="../embeddings/oleObject118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23.bin"/><Relationship Id="rId5" Type="http://schemas.openxmlformats.org/officeDocument/2006/relationships/oleObject" Target="../embeddings/oleObject122.bin"/><Relationship Id="rId4" Type="http://schemas.openxmlformats.org/officeDocument/2006/relationships/oleObject" Target="../embeddings/oleObject121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27.bin"/><Relationship Id="rId5" Type="http://schemas.openxmlformats.org/officeDocument/2006/relationships/oleObject" Target="../embeddings/oleObject126.bin"/><Relationship Id="rId4" Type="http://schemas.openxmlformats.org/officeDocument/2006/relationships/oleObject" Target="../embeddings/oleObject125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31.bin"/><Relationship Id="rId5" Type="http://schemas.openxmlformats.org/officeDocument/2006/relationships/oleObject" Target="../embeddings/oleObject130.bin"/><Relationship Id="rId4" Type="http://schemas.openxmlformats.org/officeDocument/2006/relationships/oleObject" Target="../embeddings/oleObject129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Relationship Id="rId4" Type="http://schemas.openxmlformats.org/officeDocument/2006/relationships/oleObject" Target="../embeddings/oleObject134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oleObject" Target="../embeddings/oleObject137.bin"/><Relationship Id="rId4" Type="http://schemas.openxmlformats.org/officeDocument/2006/relationships/oleObject" Target="../embeddings/oleObject136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141.bin"/><Relationship Id="rId5" Type="http://schemas.openxmlformats.org/officeDocument/2006/relationships/oleObject" Target="../embeddings/oleObject140.bin"/><Relationship Id="rId4" Type="http://schemas.openxmlformats.org/officeDocument/2006/relationships/oleObject" Target="../embeddings/oleObject139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45.bin"/><Relationship Id="rId5" Type="http://schemas.openxmlformats.org/officeDocument/2006/relationships/oleObject" Target="../embeddings/oleObject144.bin"/><Relationship Id="rId4" Type="http://schemas.openxmlformats.org/officeDocument/2006/relationships/oleObject" Target="../embeddings/oleObject143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5" Type="http://schemas.openxmlformats.org/officeDocument/2006/relationships/oleObject" Target="../embeddings/oleObject149.bin"/><Relationship Id="rId4" Type="http://schemas.openxmlformats.org/officeDocument/2006/relationships/oleObject" Target="../embeddings/oleObject148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oleObject" Target="../embeddings/oleObject152.bin"/><Relationship Id="rId4" Type="http://schemas.openxmlformats.org/officeDocument/2006/relationships/oleObject" Target="../embeddings/oleObject151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156.bin"/><Relationship Id="rId5" Type="http://schemas.openxmlformats.org/officeDocument/2006/relationships/oleObject" Target="../embeddings/oleObject155.bin"/><Relationship Id="rId4" Type="http://schemas.openxmlformats.org/officeDocument/2006/relationships/oleObject" Target="../embeddings/oleObject154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160.bin"/><Relationship Id="rId5" Type="http://schemas.openxmlformats.org/officeDocument/2006/relationships/oleObject" Target="../embeddings/oleObject159.bin"/><Relationship Id="rId4" Type="http://schemas.openxmlformats.org/officeDocument/2006/relationships/oleObject" Target="../embeddings/oleObject158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164.bin"/><Relationship Id="rId5" Type="http://schemas.openxmlformats.org/officeDocument/2006/relationships/oleObject" Target="../embeddings/oleObject163.bin"/><Relationship Id="rId4" Type="http://schemas.openxmlformats.org/officeDocument/2006/relationships/oleObject" Target="../embeddings/oleObject162.bin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1.vml"/><Relationship Id="rId4" Type="http://schemas.openxmlformats.org/officeDocument/2006/relationships/oleObject" Target="../embeddings/oleObject167.bin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171.bin"/><Relationship Id="rId5" Type="http://schemas.openxmlformats.org/officeDocument/2006/relationships/oleObject" Target="../embeddings/oleObject170.bin"/><Relationship Id="rId4" Type="http://schemas.openxmlformats.org/officeDocument/2006/relationships/oleObject" Target="../embeddings/oleObject16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175.bin"/><Relationship Id="rId5" Type="http://schemas.openxmlformats.org/officeDocument/2006/relationships/oleObject" Target="../embeddings/oleObject174.bin"/><Relationship Id="rId4" Type="http://schemas.openxmlformats.org/officeDocument/2006/relationships/oleObject" Target="../embeddings/oleObject173.bin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2.bin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180.bin"/><Relationship Id="rId5" Type="http://schemas.openxmlformats.org/officeDocument/2006/relationships/oleObject" Target="../embeddings/oleObject179.bin"/><Relationship Id="rId4" Type="http://schemas.openxmlformats.org/officeDocument/2006/relationships/oleObject" Target="../embeddings/oleObject178.bin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5" Type="http://schemas.openxmlformats.org/officeDocument/2006/relationships/oleObject" Target="../embeddings/oleObject185.bin"/><Relationship Id="rId4" Type="http://schemas.openxmlformats.org/officeDocument/2006/relationships/oleObject" Target="../embeddings/oleObject184.bin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5" Type="http://schemas.openxmlformats.org/officeDocument/2006/relationships/oleObject" Target="../embeddings/oleObject188.bin"/><Relationship Id="rId4" Type="http://schemas.openxmlformats.org/officeDocument/2006/relationships/oleObject" Target="../embeddings/oleObject187.bin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192.bin"/><Relationship Id="rId5" Type="http://schemas.openxmlformats.org/officeDocument/2006/relationships/oleObject" Target="../embeddings/oleObject191.bin"/><Relationship Id="rId4" Type="http://schemas.openxmlformats.org/officeDocument/2006/relationships/oleObject" Target="../embeddings/oleObject190.bin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196.bin"/><Relationship Id="rId5" Type="http://schemas.openxmlformats.org/officeDocument/2006/relationships/oleObject" Target="../embeddings/oleObject195.bin"/><Relationship Id="rId4" Type="http://schemas.openxmlformats.org/officeDocument/2006/relationships/oleObject" Target="../embeddings/oleObject194.bin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2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200.bin"/><Relationship Id="rId5" Type="http://schemas.openxmlformats.org/officeDocument/2006/relationships/oleObject" Target="../embeddings/oleObject199.bin"/><Relationship Id="rId4" Type="http://schemas.openxmlformats.org/officeDocument/2006/relationships/oleObject" Target="../embeddings/oleObject198.bin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Formulação do Problema Direto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Relação funcional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673392"/>
            <a:ext cx="7929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Nessas condições, a relação entre a posição da massa em diferentes instantes e os parâmetros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BR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800" dirty="0" smtClean="0"/>
              <a:t>,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800" dirty="0" smtClean="0"/>
              <a:t> e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pt-BR" sz="2800" dirty="0" smtClean="0">
                <a:cs typeface="Times New Roman" pitchFamily="18" charset="0"/>
              </a:rPr>
              <a:t>pode ser escrita como</a:t>
            </a:r>
            <a:r>
              <a:rPr lang="pt-BR" sz="2800" dirty="0" smtClean="0"/>
              <a:t>:</a:t>
            </a:r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/>
        </p:nvGraphicFramePr>
        <p:xfrm>
          <a:off x="1281113" y="4643438"/>
          <a:ext cx="5562600" cy="723900"/>
        </p:xfrm>
        <a:graphic>
          <a:graphicData uri="http://schemas.openxmlformats.org/presentationml/2006/ole">
            <p:oleObj spid="_x0000_s1026" name="Equação" r:id="rId3" imgW="185400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11560" y="61653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subsuperfície</a:t>
            </a:r>
            <a:endParaRPr lang="pt-BR"/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11560" y="61653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subsuperfície</a:t>
            </a:r>
            <a:endParaRPr lang="pt-BR"/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467544" y="1628800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35496" y="14127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11560" y="61653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subsuperfície</a:t>
            </a:r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467544" y="1628800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14127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004048" y="1916832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0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000" smtClean="0">
                <a:cs typeface="Times New Roman" pitchFamily="18" charset="0"/>
              </a:rPr>
              <a:t> tempo em que ocorreu a perturbação climática</a:t>
            </a:r>
            <a:endParaRPr lang="pt-BR" sz="20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015032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1259632" y="1844824"/>
            <a:ext cx="0" cy="1584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11560" y="61653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subsuperfície</a:t>
            </a:r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467544" y="1628800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14127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004048" y="1916832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0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000" smtClean="0">
                <a:cs typeface="Times New Roman" pitchFamily="18" charset="0"/>
              </a:rPr>
              <a:t> tempo em que ocorreu a perturbação climática</a:t>
            </a:r>
            <a:endParaRPr lang="pt-BR" sz="20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015032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004048" y="3081154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cs typeface="Times New Roman" pitchFamily="18" charset="0"/>
              </a:rPr>
              <a:t>o tempo é positivo em direção ao presente</a:t>
            </a:r>
            <a:endParaRPr lang="pt-BR" sz="20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1259632" y="1844824"/>
            <a:ext cx="0" cy="1584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11560" y="61653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subsuperfície</a:t>
            </a:r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467544" y="1628800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14127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15032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004048" y="1916832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0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000" smtClean="0">
                <a:cs typeface="Times New Roman" pitchFamily="18" charset="0"/>
              </a:rPr>
              <a:t> tempo em que ocorreu a perturbação climática</a:t>
            </a:r>
            <a:endParaRPr lang="pt-BR" sz="20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rma livre 10"/>
          <p:cNvSpPr/>
          <p:nvPr/>
        </p:nvSpPr>
        <p:spPr>
          <a:xfrm>
            <a:off x="482500" y="2514600"/>
            <a:ext cx="3403700" cy="742950"/>
          </a:xfrm>
          <a:custGeom>
            <a:avLst/>
            <a:gdLst>
              <a:gd name="connsiteX0" fmla="*/ 3275 w 3403700"/>
              <a:gd name="connsiteY0" fmla="*/ 742950 h 742950"/>
              <a:gd name="connsiteX1" fmla="*/ 17563 w 3403700"/>
              <a:gd name="connsiteY1" fmla="*/ 685800 h 742950"/>
              <a:gd name="connsiteX2" fmla="*/ 89000 w 3403700"/>
              <a:gd name="connsiteY2" fmla="*/ 700088 h 742950"/>
              <a:gd name="connsiteX3" fmla="*/ 174725 w 3403700"/>
              <a:gd name="connsiteY3" fmla="*/ 728663 h 742950"/>
              <a:gd name="connsiteX4" fmla="*/ 360463 w 3403700"/>
              <a:gd name="connsiteY4" fmla="*/ 700088 h 742950"/>
              <a:gd name="connsiteX5" fmla="*/ 589063 w 3403700"/>
              <a:gd name="connsiteY5" fmla="*/ 685800 h 742950"/>
              <a:gd name="connsiteX6" fmla="*/ 631925 w 3403700"/>
              <a:gd name="connsiteY6" fmla="*/ 657225 h 742950"/>
              <a:gd name="connsiteX7" fmla="*/ 703363 w 3403700"/>
              <a:gd name="connsiteY7" fmla="*/ 528638 h 742950"/>
              <a:gd name="connsiteX8" fmla="*/ 717650 w 3403700"/>
              <a:gd name="connsiteY8" fmla="*/ 471488 h 742950"/>
              <a:gd name="connsiteX9" fmla="*/ 731938 w 3403700"/>
              <a:gd name="connsiteY9" fmla="*/ 400050 h 742950"/>
              <a:gd name="connsiteX10" fmla="*/ 760513 w 3403700"/>
              <a:gd name="connsiteY10" fmla="*/ 314325 h 742950"/>
              <a:gd name="connsiteX11" fmla="*/ 774800 w 3403700"/>
              <a:gd name="connsiteY11" fmla="*/ 271463 h 742950"/>
              <a:gd name="connsiteX12" fmla="*/ 803375 w 3403700"/>
              <a:gd name="connsiteY12" fmla="*/ 157163 h 742950"/>
              <a:gd name="connsiteX13" fmla="*/ 817663 w 3403700"/>
              <a:gd name="connsiteY13" fmla="*/ 100013 h 742950"/>
              <a:gd name="connsiteX14" fmla="*/ 889100 w 3403700"/>
              <a:gd name="connsiteY14" fmla="*/ 14288 h 742950"/>
              <a:gd name="connsiteX15" fmla="*/ 931963 w 3403700"/>
              <a:gd name="connsiteY15" fmla="*/ 0 h 742950"/>
              <a:gd name="connsiteX16" fmla="*/ 1532038 w 3403700"/>
              <a:gd name="connsiteY16" fmla="*/ 14288 h 742950"/>
              <a:gd name="connsiteX17" fmla="*/ 1689200 w 3403700"/>
              <a:gd name="connsiteY17" fmla="*/ 0 h 742950"/>
              <a:gd name="connsiteX18" fmla="*/ 1860650 w 3403700"/>
              <a:gd name="connsiteY18" fmla="*/ 14288 h 742950"/>
              <a:gd name="connsiteX19" fmla="*/ 2274988 w 3403700"/>
              <a:gd name="connsiteY19" fmla="*/ 28575 h 742950"/>
              <a:gd name="connsiteX20" fmla="*/ 2346425 w 3403700"/>
              <a:gd name="connsiteY20" fmla="*/ 42863 h 742950"/>
              <a:gd name="connsiteX21" fmla="*/ 2389288 w 3403700"/>
              <a:gd name="connsiteY21" fmla="*/ 57150 h 742950"/>
              <a:gd name="connsiteX22" fmla="*/ 2746475 w 3403700"/>
              <a:gd name="connsiteY22" fmla="*/ 42863 h 742950"/>
              <a:gd name="connsiteX23" fmla="*/ 2946500 w 3403700"/>
              <a:gd name="connsiteY23" fmla="*/ 42863 h 742950"/>
              <a:gd name="connsiteX24" fmla="*/ 3132238 w 3403700"/>
              <a:gd name="connsiteY24" fmla="*/ 14288 h 742950"/>
              <a:gd name="connsiteX25" fmla="*/ 3403700 w 3403700"/>
              <a:gd name="connsiteY25" fmla="*/ 2857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403700" h="742950">
                <a:moveTo>
                  <a:pt x="3275" y="742950"/>
                </a:moveTo>
                <a:cubicBezTo>
                  <a:pt x="8038" y="723900"/>
                  <a:pt x="0" y="694582"/>
                  <a:pt x="17563" y="685800"/>
                </a:cubicBezTo>
                <a:cubicBezTo>
                  <a:pt x="39283" y="674940"/>
                  <a:pt x="65572" y="693698"/>
                  <a:pt x="89000" y="700088"/>
                </a:cubicBezTo>
                <a:cubicBezTo>
                  <a:pt x="118059" y="708013"/>
                  <a:pt x="174725" y="728663"/>
                  <a:pt x="174725" y="728663"/>
                </a:cubicBezTo>
                <a:cubicBezTo>
                  <a:pt x="216045" y="721776"/>
                  <a:pt x="322007" y="703432"/>
                  <a:pt x="360463" y="700088"/>
                </a:cubicBezTo>
                <a:cubicBezTo>
                  <a:pt x="436525" y="693474"/>
                  <a:pt x="512863" y="690563"/>
                  <a:pt x="589063" y="685800"/>
                </a:cubicBezTo>
                <a:cubicBezTo>
                  <a:pt x="603350" y="676275"/>
                  <a:pt x="620618" y="670148"/>
                  <a:pt x="631925" y="657225"/>
                </a:cubicBezTo>
                <a:cubicBezTo>
                  <a:pt x="675336" y="607612"/>
                  <a:pt x="687903" y="582749"/>
                  <a:pt x="703363" y="528638"/>
                </a:cubicBezTo>
                <a:cubicBezTo>
                  <a:pt x="708758" y="509757"/>
                  <a:pt x="713390" y="490657"/>
                  <a:pt x="717650" y="471488"/>
                </a:cubicBezTo>
                <a:cubicBezTo>
                  <a:pt x="722918" y="447782"/>
                  <a:pt x="725548" y="423479"/>
                  <a:pt x="731938" y="400050"/>
                </a:cubicBezTo>
                <a:cubicBezTo>
                  <a:pt x="739863" y="370991"/>
                  <a:pt x="750988" y="342900"/>
                  <a:pt x="760513" y="314325"/>
                </a:cubicBezTo>
                <a:cubicBezTo>
                  <a:pt x="765275" y="300038"/>
                  <a:pt x="771147" y="286073"/>
                  <a:pt x="774800" y="271463"/>
                </a:cubicBezTo>
                <a:lnTo>
                  <a:pt x="803375" y="157163"/>
                </a:lnTo>
                <a:cubicBezTo>
                  <a:pt x="808138" y="138113"/>
                  <a:pt x="806771" y="116351"/>
                  <a:pt x="817663" y="100013"/>
                </a:cubicBezTo>
                <a:cubicBezTo>
                  <a:pt x="838748" y="68385"/>
                  <a:pt x="856097" y="36290"/>
                  <a:pt x="889100" y="14288"/>
                </a:cubicBezTo>
                <a:cubicBezTo>
                  <a:pt x="901631" y="5934"/>
                  <a:pt x="917675" y="4763"/>
                  <a:pt x="931963" y="0"/>
                </a:cubicBezTo>
                <a:cubicBezTo>
                  <a:pt x="1131988" y="4763"/>
                  <a:pt x="1331956" y="14288"/>
                  <a:pt x="1532038" y="14288"/>
                </a:cubicBezTo>
                <a:cubicBezTo>
                  <a:pt x="1584641" y="14288"/>
                  <a:pt x="1636597" y="0"/>
                  <a:pt x="1689200" y="0"/>
                </a:cubicBezTo>
                <a:cubicBezTo>
                  <a:pt x="1746548" y="0"/>
                  <a:pt x="1803370" y="11494"/>
                  <a:pt x="1860650" y="14288"/>
                </a:cubicBezTo>
                <a:cubicBezTo>
                  <a:pt x="1998681" y="21021"/>
                  <a:pt x="2136875" y="23813"/>
                  <a:pt x="2274988" y="28575"/>
                </a:cubicBezTo>
                <a:cubicBezTo>
                  <a:pt x="2298800" y="33338"/>
                  <a:pt x="2322866" y="36973"/>
                  <a:pt x="2346425" y="42863"/>
                </a:cubicBezTo>
                <a:cubicBezTo>
                  <a:pt x="2361036" y="46516"/>
                  <a:pt x="2374228" y="57150"/>
                  <a:pt x="2389288" y="57150"/>
                </a:cubicBezTo>
                <a:cubicBezTo>
                  <a:pt x="2508446" y="57150"/>
                  <a:pt x="2627413" y="47625"/>
                  <a:pt x="2746475" y="42863"/>
                </a:cubicBezTo>
                <a:cubicBezTo>
                  <a:pt x="2876711" y="10303"/>
                  <a:pt x="2719121" y="42863"/>
                  <a:pt x="2946500" y="42863"/>
                </a:cubicBezTo>
                <a:cubicBezTo>
                  <a:pt x="2964877" y="42863"/>
                  <a:pt x="3108190" y="18296"/>
                  <a:pt x="3132238" y="14288"/>
                </a:cubicBezTo>
                <a:cubicBezTo>
                  <a:pt x="3269055" y="41651"/>
                  <a:pt x="3179391" y="28575"/>
                  <a:pt x="3403700" y="28575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1259632" y="1844824"/>
            <a:ext cx="0" cy="1584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11560" y="61653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subsuperfície</a:t>
            </a:r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467544" y="1628800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14127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15032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004048" y="1916832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0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000" smtClean="0">
                <a:cs typeface="Times New Roman" pitchFamily="18" charset="0"/>
              </a:rPr>
              <a:t> tempo em que ocorreu a perturbação climática</a:t>
            </a:r>
            <a:endParaRPr lang="pt-BR" sz="20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rma livre 10"/>
          <p:cNvSpPr/>
          <p:nvPr/>
        </p:nvSpPr>
        <p:spPr>
          <a:xfrm>
            <a:off x="482500" y="2514600"/>
            <a:ext cx="3403700" cy="742950"/>
          </a:xfrm>
          <a:custGeom>
            <a:avLst/>
            <a:gdLst>
              <a:gd name="connsiteX0" fmla="*/ 3275 w 3403700"/>
              <a:gd name="connsiteY0" fmla="*/ 742950 h 742950"/>
              <a:gd name="connsiteX1" fmla="*/ 17563 w 3403700"/>
              <a:gd name="connsiteY1" fmla="*/ 685800 h 742950"/>
              <a:gd name="connsiteX2" fmla="*/ 89000 w 3403700"/>
              <a:gd name="connsiteY2" fmla="*/ 700088 h 742950"/>
              <a:gd name="connsiteX3" fmla="*/ 174725 w 3403700"/>
              <a:gd name="connsiteY3" fmla="*/ 728663 h 742950"/>
              <a:gd name="connsiteX4" fmla="*/ 360463 w 3403700"/>
              <a:gd name="connsiteY4" fmla="*/ 700088 h 742950"/>
              <a:gd name="connsiteX5" fmla="*/ 589063 w 3403700"/>
              <a:gd name="connsiteY5" fmla="*/ 685800 h 742950"/>
              <a:gd name="connsiteX6" fmla="*/ 631925 w 3403700"/>
              <a:gd name="connsiteY6" fmla="*/ 657225 h 742950"/>
              <a:gd name="connsiteX7" fmla="*/ 703363 w 3403700"/>
              <a:gd name="connsiteY7" fmla="*/ 528638 h 742950"/>
              <a:gd name="connsiteX8" fmla="*/ 717650 w 3403700"/>
              <a:gd name="connsiteY8" fmla="*/ 471488 h 742950"/>
              <a:gd name="connsiteX9" fmla="*/ 731938 w 3403700"/>
              <a:gd name="connsiteY9" fmla="*/ 400050 h 742950"/>
              <a:gd name="connsiteX10" fmla="*/ 760513 w 3403700"/>
              <a:gd name="connsiteY10" fmla="*/ 314325 h 742950"/>
              <a:gd name="connsiteX11" fmla="*/ 774800 w 3403700"/>
              <a:gd name="connsiteY11" fmla="*/ 271463 h 742950"/>
              <a:gd name="connsiteX12" fmla="*/ 803375 w 3403700"/>
              <a:gd name="connsiteY12" fmla="*/ 157163 h 742950"/>
              <a:gd name="connsiteX13" fmla="*/ 817663 w 3403700"/>
              <a:gd name="connsiteY13" fmla="*/ 100013 h 742950"/>
              <a:gd name="connsiteX14" fmla="*/ 889100 w 3403700"/>
              <a:gd name="connsiteY14" fmla="*/ 14288 h 742950"/>
              <a:gd name="connsiteX15" fmla="*/ 931963 w 3403700"/>
              <a:gd name="connsiteY15" fmla="*/ 0 h 742950"/>
              <a:gd name="connsiteX16" fmla="*/ 1532038 w 3403700"/>
              <a:gd name="connsiteY16" fmla="*/ 14288 h 742950"/>
              <a:gd name="connsiteX17" fmla="*/ 1689200 w 3403700"/>
              <a:gd name="connsiteY17" fmla="*/ 0 h 742950"/>
              <a:gd name="connsiteX18" fmla="*/ 1860650 w 3403700"/>
              <a:gd name="connsiteY18" fmla="*/ 14288 h 742950"/>
              <a:gd name="connsiteX19" fmla="*/ 2274988 w 3403700"/>
              <a:gd name="connsiteY19" fmla="*/ 28575 h 742950"/>
              <a:gd name="connsiteX20" fmla="*/ 2346425 w 3403700"/>
              <a:gd name="connsiteY20" fmla="*/ 42863 h 742950"/>
              <a:gd name="connsiteX21" fmla="*/ 2389288 w 3403700"/>
              <a:gd name="connsiteY21" fmla="*/ 57150 h 742950"/>
              <a:gd name="connsiteX22" fmla="*/ 2746475 w 3403700"/>
              <a:gd name="connsiteY22" fmla="*/ 42863 h 742950"/>
              <a:gd name="connsiteX23" fmla="*/ 2946500 w 3403700"/>
              <a:gd name="connsiteY23" fmla="*/ 42863 h 742950"/>
              <a:gd name="connsiteX24" fmla="*/ 3132238 w 3403700"/>
              <a:gd name="connsiteY24" fmla="*/ 14288 h 742950"/>
              <a:gd name="connsiteX25" fmla="*/ 3403700 w 3403700"/>
              <a:gd name="connsiteY25" fmla="*/ 2857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403700" h="742950">
                <a:moveTo>
                  <a:pt x="3275" y="742950"/>
                </a:moveTo>
                <a:cubicBezTo>
                  <a:pt x="8038" y="723900"/>
                  <a:pt x="0" y="694582"/>
                  <a:pt x="17563" y="685800"/>
                </a:cubicBezTo>
                <a:cubicBezTo>
                  <a:pt x="39283" y="674940"/>
                  <a:pt x="65572" y="693698"/>
                  <a:pt x="89000" y="700088"/>
                </a:cubicBezTo>
                <a:cubicBezTo>
                  <a:pt x="118059" y="708013"/>
                  <a:pt x="174725" y="728663"/>
                  <a:pt x="174725" y="728663"/>
                </a:cubicBezTo>
                <a:cubicBezTo>
                  <a:pt x="216045" y="721776"/>
                  <a:pt x="322007" y="703432"/>
                  <a:pt x="360463" y="700088"/>
                </a:cubicBezTo>
                <a:cubicBezTo>
                  <a:pt x="436525" y="693474"/>
                  <a:pt x="512863" y="690563"/>
                  <a:pt x="589063" y="685800"/>
                </a:cubicBezTo>
                <a:cubicBezTo>
                  <a:pt x="603350" y="676275"/>
                  <a:pt x="620618" y="670148"/>
                  <a:pt x="631925" y="657225"/>
                </a:cubicBezTo>
                <a:cubicBezTo>
                  <a:pt x="675336" y="607612"/>
                  <a:pt x="687903" y="582749"/>
                  <a:pt x="703363" y="528638"/>
                </a:cubicBezTo>
                <a:cubicBezTo>
                  <a:pt x="708758" y="509757"/>
                  <a:pt x="713390" y="490657"/>
                  <a:pt x="717650" y="471488"/>
                </a:cubicBezTo>
                <a:cubicBezTo>
                  <a:pt x="722918" y="447782"/>
                  <a:pt x="725548" y="423479"/>
                  <a:pt x="731938" y="400050"/>
                </a:cubicBezTo>
                <a:cubicBezTo>
                  <a:pt x="739863" y="370991"/>
                  <a:pt x="750988" y="342900"/>
                  <a:pt x="760513" y="314325"/>
                </a:cubicBezTo>
                <a:cubicBezTo>
                  <a:pt x="765275" y="300038"/>
                  <a:pt x="771147" y="286073"/>
                  <a:pt x="774800" y="271463"/>
                </a:cubicBezTo>
                <a:lnTo>
                  <a:pt x="803375" y="157163"/>
                </a:lnTo>
                <a:cubicBezTo>
                  <a:pt x="808138" y="138113"/>
                  <a:pt x="806771" y="116351"/>
                  <a:pt x="817663" y="100013"/>
                </a:cubicBezTo>
                <a:cubicBezTo>
                  <a:pt x="838748" y="68385"/>
                  <a:pt x="856097" y="36290"/>
                  <a:pt x="889100" y="14288"/>
                </a:cubicBezTo>
                <a:cubicBezTo>
                  <a:pt x="901631" y="5934"/>
                  <a:pt x="917675" y="4763"/>
                  <a:pt x="931963" y="0"/>
                </a:cubicBezTo>
                <a:cubicBezTo>
                  <a:pt x="1131988" y="4763"/>
                  <a:pt x="1331956" y="14288"/>
                  <a:pt x="1532038" y="14288"/>
                </a:cubicBezTo>
                <a:cubicBezTo>
                  <a:pt x="1584641" y="14288"/>
                  <a:pt x="1636597" y="0"/>
                  <a:pt x="1689200" y="0"/>
                </a:cubicBezTo>
                <a:cubicBezTo>
                  <a:pt x="1746548" y="0"/>
                  <a:pt x="1803370" y="11494"/>
                  <a:pt x="1860650" y="14288"/>
                </a:cubicBezTo>
                <a:cubicBezTo>
                  <a:pt x="1998681" y="21021"/>
                  <a:pt x="2136875" y="23813"/>
                  <a:pt x="2274988" y="28575"/>
                </a:cubicBezTo>
                <a:cubicBezTo>
                  <a:pt x="2298800" y="33338"/>
                  <a:pt x="2322866" y="36973"/>
                  <a:pt x="2346425" y="42863"/>
                </a:cubicBezTo>
                <a:cubicBezTo>
                  <a:pt x="2361036" y="46516"/>
                  <a:pt x="2374228" y="57150"/>
                  <a:pt x="2389288" y="57150"/>
                </a:cubicBezTo>
                <a:cubicBezTo>
                  <a:pt x="2508446" y="57150"/>
                  <a:pt x="2627413" y="47625"/>
                  <a:pt x="2746475" y="42863"/>
                </a:cubicBezTo>
                <a:cubicBezTo>
                  <a:pt x="2876711" y="10303"/>
                  <a:pt x="2719121" y="42863"/>
                  <a:pt x="2946500" y="42863"/>
                </a:cubicBezTo>
                <a:cubicBezTo>
                  <a:pt x="2964877" y="42863"/>
                  <a:pt x="3108190" y="18296"/>
                  <a:pt x="3132238" y="14288"/>
                </a:cubicBezTo>
                <a:cubicBezTo>
                  <a:pt x="3269055" y="41651"/>
                  <a:pt x="3179391" y="28575"/>
                  <a:pt x="3403700" y="28575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1259632" y="1844824"/>
            <a:ext cx="0" cy="1584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2699792" y="2636912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cs typeface="Times New Roman" pitchFamily="18" charset="0"/>
              </a:rPr>
              <a:t>mudança abrupta na temperatura</a:t>
            </a:r>
            <a:endParaRPr lang="pt-BR" sz="20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H="1" flipV="1">
            <a:off x="1403648" y="2852936"/>
            <a:ext cx="1440160" cy="1440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11560" y="61653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subsuperfície</a:t>
            </a:r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467544" y="1628800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14127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15032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004048" y="1916832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0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000" smtClean="0">
                <a:cs typeface="Times New Roman" pitchFamily="18" charset="0"/>
              </a:rPr>
              <a:t> tempo em que ocorreu a perturbação climática</a:t>
            </a:r>
            <a:endParaRPr lang="pt-BR" sz="20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rma livre 10"/>
          <p:cNvSpPr/>
          <p:nvPr/>
        </p:nvSpPr>
        <p:spPr>
          <a:xfrm>
            <a:off x="482500" y="2514600"/>
            <a:ext cx="3403700" cy="742950"/>
          </a:xfrm>
          <a:custGeom>
            <a:avLst/>
            <a:gdLst>
              <a:gd name="connsiteX0" fmla="*/ 3275 w 3403700"/>
              <a:gd name="connsiteY0" fmla="*/ 742950 h 742950"/>
              <a:gd name="connsiteX1" fmla="*/ 17563 w 3403700"/>
              <a:gd name="connsiteY1" fmla="*/ 685800 h 742950"/>
              <a:gd name="connsiteX2" fmla="*/ 89000 w 3403700"/>
              <a:gd name="connsiteY2" fmla="*/ 700088 h 742950"/>
              <a:gd name="connsiteX3" fmla="*/ 174725 w 3403700"/>
              <a:gd name="connsiteY3" fmla="*/ 728663 h 742950"/>
              <a:gd name="connsiteX4" fmla="*/ 360463 w 3403700"/>
              <a:gd name="connsiteY4" fmla="*/ 700088 h 742950"/>
              <a:gd name="connsiteX5" fmla="*/ 589063 w 3403700"/>
              <a:gd name="connsiteY5" fmla="*/ 685800 h 742950"/>
              <a:gd name="connsiteX6" fmla="*/ 631925 w 3403700"/>
              <a:gd name="connsiteY6" fmla="*/ 657225 h 742950"/>
              <a:gd name="connsiteX7" fmla="*/ 703363 w 3403700"/>
              <a:gd name="connsiteY7" fmla="*/ 528638 h 742950"/>
              <a:gd name="connsiteX8" fmla="*/ 717650 w 3403700"/>
              <a:gd name="connsiteY8" fmla="*/ 471488 h 742950"/>
              <a:gd name="connsiteX9" fmla="*/ 731938 w 3403700"/>
              <a:gd name="connsiteY9" fmla="*/ 400050 h 742950"/>
              <a:gd name="connsiteX10" fmla="*/ 760513 w 3403700"/>
              <a:gd name="connsiteY10" fmla="*/ 314325 h 742950"/>
              <a:gd name="connsiteX11" fmla="*/ 774800 w 3403700"/>
              <a:gd name="connsiteY11" fmla="*/ 271463 h 742950"/>
              <a:gd name="connsiteX12" fmla="*/ 803375 w 3403700"/>
              <a:gd name="connsiteY12" fmla="*/ 157163 h 742950"/>
              <a:gd name="connsiteX13" fmla="*/ 817663 w 3403700"/>
              <a:gd name="connsiteY13" fmla="*/ 100013 h 742950"/>
              <a:gd name="connsiteX14" fmla="*/ 889100 w 3403700"/>
              <a:gd name="connsiteY14" fmla="*/ 14288 h 742950"/>
              <a:gd name="connsiteX15" fmla="*/ 931963 w 3403700"/>
              <a:gd name="connsiteY15" fmla="*/ 0 h 742950"/>
              <a:gd name="connsiteX16" fmla="*/ 1532038 w 3403700"/>
              <a:gd name="connsiteY16" fmla="*/ 14288 h 742950"/>
              <a:gd name="connsiteX17" fmla="*/ 1689200 w 3403700"/>
              <a:gd name="connsiteY17" fmla="*/ 0 h 742950"/>
              <a:gd name="connsiteX18" fmla="*/ 1860650 w 3403700"/>
              <a:gd name="connsiteY18" fmla="*/ 14288 h 742950"/>
              <a:gd name="connsiteX19" fmla="*/ 2274988 w 3403700"/>
              <a:gd name="connsiteY19" fmla="*/ 28575 h 742950"/>
              <a:gd name="connsiteX20" fmla="*/ 2346425 w 3403700"/>
              <a:gd name="connsiteY20" fmla="*/ 42863 h 742950"/>
              <a:gd name="connsiteX21" fmla="*/ 2389288 w 3403700"/>
              <a:gd name="connsiteY21" fmla="*/ 57150 h 742950"/>
              <a:gd name="connsiteX22" fmla="*/ 2746475 w 3403700"/>
              <a:gd name="connsiteY22" fmla="*/ 42863 h 742950"/>
              <a:gd name="connsiteX23" fmla="*/ 2946500 w 3403700"/>
              <a:gd name="connsiteY23" fmla="*/ 42863 h 742950"/>
              <a:gd name="connsiteX24" fmla="*/ 3132238 w 3403700"/>
              <a:gd name="connsiteY24" fmla="*/ 14288 h 742950"/>
              <a:gd name="connsiteX25" fmla="*/ 3403700 w 3403700"/>
              <a:gd name="connsiteY25" fmla="*/ 2857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403700" h="742950">
                <a:moveTo>
                  <a:pt x="3275" y="742950"/>
                </a:moveTo>
                <a:cubicBezTo>
                  <a:pt x="8038" y="723900"/>
                  <a:pt x="0" y="694582"/>
                  <a:pt x="17563" y="685800"/>
                </a:cubicBezTo>
                <a:cubicBezTo>
                  <a:pt x="39283" y="674940"/>
                  <a:pt x="65572" y="693698"/>
                  <a:pt x="89000" y="700088"/>
                </a:cubicBezTo>
                <a:cubicBezTo>
                  <a:pt x="118059" y="708013"/>
                  <a:pt x="174725" y="728663"/>
                  <a:pt x="174725" y="728663"/>
                </a:cubicBezTo>
                <a:cubicBezTo>
                  <a:pt x="216045" y="721776"/>
                  <a:pt x="322007" y="703432"/>
                  <a:pt x="360463" y="700088"/>
                </a:cubicBezTo>
                <a:cubicBezTo>
                  <a:pt x="436525" y="693474"/>
                  <a:pt x="512863" y="690563"/>
                  <a:pt x="589063" y="685800"/>
                </a:cubicBezTo>
                <a:cubicBezTo>
                  <a:pt x="603350" y="676275"/>
                  <a:pt x="620618" y="670148"/>
                  <a:pt x="631925" y="657225"/>
                </a:cubicBezTo>
                <a:cubicBezTo>
                  <a:pt x="675336" y="607612"/>
                  <a:pt x="687903" y="582749"/>
                  <a:pt x="703363" y="528638"/>
                </a:cubicBezTo>
                <a:cubicBezTo>
                  <a:pt x="708758" y="509757"/>
                  <a:pt x="713390" y="490657"/>
                  <a:pt x="717650" y="471488"/>
                </a:cubicBezTo>
                <a:cubicBezTo>
                  <a:pt x="722918" y="447782"/>
                  <a:pt x="725548" y="423479"/>
                  <a:pt x="731938" y="400050"/>
                </a:cubicBezTo>
                <a:cubicBezTo>
                  <a:pt x="739863" y="370991"/>
                  <a:pt x="750988" y="342900"/>
                  <a:pt x="760513" y="314325"/>
                </a:cubicBezTo>
                <a:cubicBezTo>
                  <a:pt x="765275" y="300038"/>
                  <a:pt x="771147" y="286073"/>
                  <a:pt x="774800" y="271463"/>
                </a:cubicBezTo>
                <a:lnTo>
                  <a:pt x="803375" y="157163"/>
                </a:lnTo>
                <a:cubicBezTo>
                  <a:pt x="808138" y="138113"/>
                  <a:pt x="806771" y="116351"/>
                  <a:pt x="817663" y="100013"/>
                </a:cubicBezTo>
                <a:cubicBezTo>
                  <a:pt x="838748" y="68385"/>
                  <a:pt x="856097" y="36290"/>
                  <a:pt x="889100" y="14288"/>
                </a:cubicBezTo>
                <a:cubicBezTo>
                  <a:pt x="901631" y="5934"/>
                  <a:pt x="917675" y="4763"/>
                  <a:pt x="931963" y="0"/>
                </a:cubicBezTo>
                <a:cubicBezTo>
                  <a:pt x="1131988" y="4763"/>
                  <a:pt x="1331956" y="14288"/>
                  <a:pt x="1532038" y="14288"/>
                </a:cubicBezTo>
                <a:cubicBezTo>
                  <a:pt x="1584641" y="14288"/>
                  <a:pt x="1636597" y="0"/>
                  <a:pt x="1689200" y="0"/>
                </a:cubicBezTo>
                <a:cubicBezTo>
                  <a:pt x="1746548" y="0"/>
                  <a:pt x="1803370" y="11494"/>
                  <a:pt x="1860650" y="14288"/>
                </a:cubicBezTo>
                <a:cubicBezTo>
                  <a:pt x="1998681" y="21021"/>
                  <a:pt x="2136875" y="23813"/>
                  <a:pt x="2274988" y="28575"/>
                </a:cubicBezTo>
                <a:cubicBezTo>
                  <a:pt x="2298800" y="33338"/>
                  <a:pt x="2322866" y="36973"/>
                  <a:pt x="2346425" y="42863"/>
                </a:cubicBezTo>
                <a:cubicBezTo>
                  <a:pt x="2361036" y="46516"/>
                  <a:pt x="2374228" y="57150"/>
                  <a:pt x="2389288" y="57150"/>
                </a:cubicBezTo>
                <a:cubicBezTo>
                  <a:pt x="2508446" y="57150"/>
                  <a:pt x="2627413" y="47625"/>
                  <a:pt x="2746475" y="42863"/>
                </a:cubicBezTo>
                <a:cubicBezTo>
                  <a:pt x="2876711" y="10303"/>
                  <a:pt x="2719121" y="42863"/>
                  <a:pt x="2946500" y="42863"/>
                </a:cubicBezTo>
                <a:cubicBezTo>
                  <a:pt x="2964877" y="42863"/>
                  <a:pt x="3108190" y="18296"/>
                  <a:pt x="3132238" y="14288"/>
                </a:cubicBezTo>
                <a:cubicBezTo>
                  <a:pt x="3269055" y="41651"/>
                  <a:pt x="3179391" y="28575"/>
                  <a:pt x="3403700" y="28575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1259632" y="1844824"/>
            <a:ext cx="0" cy="1584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eta para baixo 16"/>
          <p:cNvSpPr/>
          <p:nvPr/>
        </p:nvSpPr>
        <p:spPr>
          <a:xfrm>
            <a:off x="1979712" y="4365104"/>
            <a:ext cx="720080" cy="11521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5580112" y="3873242"/>
            <a:ext cx="25922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cs typeface="Times New Roman" pitchFamily="18" charset="0"/>
              </a:rPr>
              <a:t>a mudança abrupta na temperatura, induzida por uma perturbação climática, propaga-se em subsuperfície</a:t>
            </a:r>
            <a:endParaRPr lang="pt-BR" sz="2000" baseline="-25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92500"/>
          </a:bodyPr>
          <a:lstStyle/>
          <a:p>
            <a:endParaRPr lang="pt-BR" dirty="0" smtClean="0"/>
          </a:p>
          <a:p>
            <a:r>
              <a:rPr lang="pt-BR" smtClean="0"/>
              <a:t>Uma mudança abrupta no clima gera uma perturbação na temperatura da superfície, que se propaga </a:t>
            </a:r>
            <a:r>
              <a:rPr lang="pt-BR" dirty="0" smtClean="0"/>
              <a:t>em </a:t>
            </a:r>
            <a:r>
              <a:rPr lang="pt-BR" dirty="0" err="1" smtClean="0"/>
              <a:t>subsuperfície</a:t>
            </a:r>
            <a:r>
              <a:rPr lang="pt-BR" dirty="0" smtClean="0"/>
              <a:t> </a:t>
            </a:r>
            <a:r>
              <a:rPr lang="pt-BR" smtClean="0"/>
              <a:t>e é detectada por um sensor movido ao longo de um poço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</a:t>
            </a:r>
            <a:r>
              <a:rPr lang="pt-BR" smtClean="0"/>
              <a:t>medições da diferença entre a temperatura ao longo do poço e a temperatura do campo térmico regional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7158" y="1988840"/>
            <a:ext cx="8429684" cy="230425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467544" y="1628800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14127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15032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rma livre 10"/>
          <p:cNvSpPr/>
          <p:nvPr/>
        </p:nvSpPr>
        <p:spPr>
          <a:xfrm>
            <a:off x="482500" y="2514600"/>
            <a:ext cx="3403700" cy="742950"/>
          </a:xfrm>
          <a:custGeom>
            <a:avLst/>
            <a:gdLst>
              <a:gd name="connsiteX0" fmla="*/ 3275 w 3403700"/>
              <a:gd name="connsiteY0" fmla="*/ 742950 h 742950"/>
              <a:gd name="connsiteX1" fmla="*/ 17563 w 3403700"/>
              <a:gd name="connsiteY1" fmla="*/ 685800 h 742950"/>
              <a:gd name="connsiteX2" fmla="*/ 89000 w 3403700"/>
              <a:gd name="connsiteY2" fmla="*/ 700088 h 742950"/>
              <a:gd name="connsiteX3" fmla="*/ 174725 w 3403700"/>
              <a:gd name="connsiteY3" fmla="*/ 728663 h 742950"/>
              <a:gd name="connsiteX4" fmla="*/ 360463 w 3403700"/>
              <a:gd name="connsiteY4" fmla="*/ 700088 h 742950"/>
              <a:gd name="connsiteX5" fmla="*/ 589063 w 3403700"/>
              <a:gd name="connsiteY5" fmla="*/ 685800 h 742950"/>
              <a:gd name="connsiteX6" fmla="*/ 631925 w 3403700"/>
              <a:gd name="connsiteY6" fmla="*/ 657225 h 742950"/>
              <a:gd name="connsiteX7" fmla="*/ 703363 w 3403700"/>
              <a:gd name="connsiteY7" fmla="*/ 528638 h 742950"/>
              <a:gd name="connsiteX8" fmla="*/ 717650 w 3403700"/>
              <a:gd name="connsiteY8" fmla="*/ 471488 h 742950"/>
              <a:gd name="connsiteX9" fmla="*/ 731938 w 3403700"/>
              <a:gd name="connsiteY9" fmla="*/ 400050 h 742950"/>
              <a:gd name="connsiteX10" fmla="*/ 760513 w 3403700"/>
              <a:gd name="connsiteY10" fmla="*/ 314325 h 742950"/>
              <a:gd name="connsiteX11" fmla="*/ 774800 w 3403700"/>
              <a:gd name="connsiteY11" fmla="*/ 271463 h 742950"/>
              <a:gd name="connsiteX12" fmla="*/ 803375 w 3403700"/>
              <a:gd name="connsiteY12" fmla="*/ 157163 h 742950"/>
              <a:gd name="connsiteX13" fmla="*/ 817663 w 3403700"/>
              <a:gd name="connsiteY13" fmla="*/ 100013 h 742950"/>
              <a:gd name="connsiteX14" fmla="*/ 889100 w 3403700"/>
              <a:gd name="connsiteY14" fmla="*/ 14288 h 742950"/>
              <a:gd name="connsiteX15" fmla="*/ 931963 w 3403700"/>
              <a:gd name="connsiteY15" fmla="*/ 0 h 742950"/>
              <a:gd name="connsiteX16" fmla="*/ 1532038 w 3403700"/>
              <a:gd name="connsiteY16" fmla="*/ 14288 h 742950"/>
              <a:gd name="connsiteX17" fmla="*/ 1689200 w 3403700"/>
              <a:gd name="connsiteY17" fmla="*/ 0 h 742950"/>
              <a:gd name="connsiteX18" fmla="*/ 1860650 w 3403700"/>
              <a:gd name="connsiteY18" fmla="*/ 14288 h 742950"/>
              <a:gd name="connsiteX19" fmla="*/ 2274988 w 3403700"/>
              <a:gd name="connsiteY19" fmla="*/ 28575 h 742950"/>
              <a:gd name="connsiteX20" fmla="*/ 2346425 w 3403700"/>
              <a:gd name="connsiteY20" fmla="*/ 42863 h 742950"/>
              <a:gd name="connsiteX21" fmla="*/ 2389288 w 3403700"/>
              <a:gd name="connsiteY21" fmla="*/ 57150 h 742950"/>
              <a:gd name="connsiteX22" fmla="*/ 2746475 w 3403700"/>
              <a:gd name="connsiteY22" fmla="*/ 42863 h 742950"/>
              <a:gd name="connsiteX23" fmla="*/ 2946500 w 3403700"/>
              <a:gd name="connsiteY23" fmla="*/ 42863 h 742950"/>
              <a:gd name="connsiteX24" fmla="*/ 3132238 w 3403700"/>
              <a:gd name="connsiteY24" fmla="*/ 14288 h 742950"/>
              <a:gd name="connsiteX25" fmla="*/ 3403700 w 3403700"/>
              <a:gd name="connsiteY25" fmla="*/ 2857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403700" h="742950">
                <a:moveTo>
                  <a:pt x="3275" y="742950"/>
                </a:moveTo>
                <a:cubicBezTo>
                  <a:pt x="8038" y="723900"/>
                  <a:pt x="0" y="694582"/>
                  <a:pt x="17563" y="685800"/>
                </a:cubicBezTo>
                <a:cubicBezTo>
                  <a:pt x="39283" y="674940"/>
                  <a:pt x="65572" y="693698"/>
                  <a:pt x="89000" y="700088"/>
                </a:cubicBezTo>
                <a:cubicBezTo>
                  <a:pt x="118059" y="708013"/>
                  <a:pt x="174725" y="728663"/>
                  <a:pt x="174725" y="728663"/>
                </a:cubicBezTo>
                <a:cubicBezTo>
                  <a:pt x="216045" y="721776"/>
                  <a:pt x="322007" y="703432"/>
                  <a:pt x="360463" y="700088"/>
                </a:cubicBezTo>
                <a:cubicBezTo>
                  <a:pt x="436525" y="693474"/>
                  <a:pt x="512863" y="690563"/>
                  <a:pt x="589063" y="685800"/>
                </a:cubicBezTo>
                <a:cubicBezTo>
                  <a:pt x="603350" y="676275"/>
                  <a:pt x="620618" y="670148"/>
                  <a:pt x="631925" y="657225"/>
                </a:cubicBezTo>
                <a:cubicBezTo>
                  <a:pt x="675336" y="607612"/>
                  <a:pt x="687903" y="582749"/>
                  <a:pt x="703363" y="528638"/>
                </a:cubicBezTo>
                <a:cubicBezTo>
                  <a:pt x="708758" y="509757"/>
                  <a:pt x="713390" y="490657"/>
                  <a:pt x="717650" y="471488"/>
                </a:cubicBezTo>
                <a:cubicBezTo>
                  <a:pt x="722918" y="447782"/>
                  <a:pt x="725548" y="423479"/>
                  <a:pt x="731938" y="400050"/>
                </a:cubicBezTo>
                <a:cubicBezTo>
                  <a:pt x="739863" y="370991"/>
                  <a:pt x="750988" y="342900"/>
                  <a:pt x="760513" y="314325"/>
                </a:cubicBezTo>
                <a:cubicBezTo>
                  <a:pt x="765275" y="300038"/>
                  <a:pt x="771147" y="286073"/>
                  <a:pt x="774800" y="271463"/>
                </a:cubicBezTo>
                <a:lnTo>
                  <a:pt x="803375" y="157163"/>
                </a:lnTo>
                <a:cubicBezTo>
                  <a:pt x="808138" y="138113"/>
                  <a:pt x="806771" y="116351"/>
                  <a:pt x="817663" y="100013"/>
                </a:cubicBezTo>
                <a:cubicBezTo>
                  <a:pt x="838748" y="68385"/>
                  <a:pt x="856097" y="36290"/>
                  <a:pt x="889100" y="14288"/>
                </a:cubicBezTo>
                <a:cubicBezTo>
                  <a:pt x="901631" y="5934"/>
                  <a:pt x="917675" y="4763"/>
                  <a:pt x="931963" y="0"/>
                </a:cubicBezTo>
                <a:cubicBezTo>
                  <a:pt x="1131988" y="4763"/>
                  <a:pt x="1331956" y="14288"/>
                  <a:pt x="1532038" y="14288"/>
                </a:cubicBezTo>
                <a:cubicBezTo>
                  <a:pt x="1584641" y="14288"/>
                  <a:pt x="1636597" y="0"/>
                  <a:pt x="1689200" y="0"/>
                </a:cubicBezTo>
                <a:cubicBezTo>
                  <a:pt x="1746548" y="0"/>
                  <a:pt x="1803370" y="11494"/>
                  <a:pt x="1860650" y="14288"/>
                </a:cubicBezTo>
                <a:cubicBezTo>
                  <a:pt x="1998681" y="21021"/>
                  <a:pt x="2136875" y="23813"/>
                  <a:pt x="2274988" y="28575"/>
                </a:cubicBezTo>
                <a:cubicBezTo>
                  <a:pt x="2298800" y="33338"/>
                  <a:pt x="2322866" y="36973"/>
                  <a:pt x="2346425" y="42863"/>
                </a:cubicBezTo>
                <a:cubicBezTo>
                  <a:pt x="2361036" y="46516"/>
                  <a:pt x="2374228" y="57150"/>
                  <a:pt x="2389288" y="57150"/>
                </a:cubicBezTo>
                <a:cubicBezTo>
                  <a:pt x="2508446" y="57150"/>
                  <a:pt x="2627413" y="47625"/>
                  <a:pt x="2746475" y="42863"/>
                </a:cubicBezTo>
                <a:cubicBezTo>
                  <a:pt x="2876711" y="10303"/>
                  <a:pt x="2719121" y="42863"/>
                  <a:pt x="2946500" y="42863"/>
                </a:cubicBezTo>
                <a:cubicBezTo>
                  <a:pt x="2964877" y="42863"/>
                  <a:pt x="3108190" y="18296"/>
                  <a:pt x="3132238" y="14288"/>
                </a:cubicBezTo>
                <a:cubicBezTo>
                  <a:pt x="3269055" y="41651"/>
                  <a:pt x="3179391" y="28575"/>
                  <a:pt x="3403700" y="28575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1259632" y="1844824"/>
            <a:ext cx="0" cy="1584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2051720" y="4149080"/>
            <a:ext cx="432048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932040" y="4933617"/>
            <a:ext cx="2592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cs typeface="Times New Roman" pitchFamily="18" charset="0"/>
              </a:rPr>
              <a:t>medidas da temperatura ao longo do poço</a:t>
            </a:r>
            <a:endParaRPr lang="pt-BR" sz="20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riângulo isósceles 19"/>
          <p:cNvSpPr/>
          <p:nvPr/>
        </p:nvSpPr>
        <p:spPr>
          <a:xfrm rot="16200000">
            <a:off x="2080880" y="429311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/>
          <p:cNvSpPr/>
          <p:nvPr/>
        </p:nvSpPr>
        <p:spPr>
          <a:xfrm rot="16200000">
            <a:off x="2080880" y="460514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riângulo isósceles 21"/>
          <p:cNvSpPr/>
          <p:nvPr/>
        </p:nvSpPr>
        <p:spPr>
          <a:xfrm rot="16200000">
            <a:off x="2080880" y="522921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/>
          <p:cNvSpPr/>
          <p:nvPr/>
        </p:nvSpPr>
        <p:spPr>
          <a:xfrm rot="16200000">
            <a:off x="2080880" y="554125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riângulo isósceles 23"/>
          <p:cNvSpPr/>
          <p:nvPr/>
        </p:nvSpPr>
        <p:spPr>
          <a:xfrm rot="16200000">
            <a:off x="2080880" y="491718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riângulo isósceles 24"/>
          <p:cNvSpPr/>
          <p:nvPr/>
        </p:nvSpPr>
        <p:spPr>
          <a:xfrm rot="16200000">
            <a:off x="2080880" y="585328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/>
          <p:cNvSpPr/>
          <p:nvPr/>
        </p:nvSpPr>
        <p:spPr>
          <a:xfrm rot="16200000">
            <a:off x="2080880" y="6165320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de seta reta 27"/>
          <p:cNvCxnSpPr>
            <a:stCxn id="18" idx="1"/>
          </p:cNvCxnSpPr>
          <p:nvPr/>
        </p:nvCxnSpPr>
        <p:spPr>
          <a:xfrm flipH="1" flipV="1">
            <a:off x="2627784" y="5301208"/>
            <a:ext cx="2304256" cy="1402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467544" y="1628800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14127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15032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rma livre 10"/>
          <p:cNvSpPr/>
          <p:nvPr/>
        </p:nvSpPr>
        <p:spPr>
          <a:xfrm>
            <a:off x="482500" y="2514600"/>
            <a:ext cx="3403700" cy="742950"/>
          </a:xfrm>
          <a:custGeom>
            <a:avLst/>
            <a:gdLst>
              <a:gd name="connsiteX0" fmla="*/ 3275 w 3403700"/>
              <a:gd name="connsiteY0" fmla="*/ 742950 h 742950"/>
              <a:gd name="connsiteX1" fmla="*/ 17563 w 3403700"/>
              <a:gd name="connsiteY1" fmla="*/ 685800 h 742950"/>
              <a:gd name="connsiteX2" fmla="*/ 89000 w 3403700"/>
              <a:gd name="connsiteY2" fmla="*/ 700088 h 742950"/>
              <a:gd name="connsiteX3" fmla="*/ 174725 w 3403700"/>
              <a:gd name="connsiteY3" fmla="*/ 728663 h 742950"/>
              <a:gd name="connsiteX4" fmla="*/ 360463 w 3403700"/>
              <a:gd name="connsiteY4" fmla="*/ 700088 h 742950"/>
              <a:gd name="connsiteX5" fmla="*/ 589063 w 3403700"/>
              <a:gd name="connsiteY5" fmla="*/ 685800 h 742950"/>
              <a:gd name="connsiteX6" fmla="*/ 631925 w 3403700"/>
              <a:gd name="connsiteY6" fmla="*/ 657225 h 742950"/>
              <a:gd name="connsiteX7" fmla="*/ 703363 w 3403700"/>
              <a:gd name="connsiteY7" fmla="*/ 528638 h 742950"/>
              <a:gd name="connsiteX8" fmla="*/ 717650 w 3403700"/>
              <a:gd name="connsiteY8" fmla="*/ 471488 h 742950"/>
              <a:gd name="connsiteX9" fmla="*/ 731938 w 3403700"/>
              <a:gd name="connsiteY9" fmla="*/ 400050 h 742950"/>
              <a:gd name="connsiteX10" fmla="*/ 760513 w 3403700"/>
              <a:gd name="connsiteY10" fmla="*/ 314325 h 742950"/>
              <a:gd name="connsiteX11" fmla="*/ 774800 w 3403700"/>
              <a:gd name="connsiteY11" fmla="*/ 271463 h 742950"/>
              <a:gd name="connsiteX12" fmla="*/ 803375 w 3403700"/>
              <a:gd name="connsiteY12" fmla="*/ 157163 h 742950"/>
              <a:gd name="connsiteX13" fmla="*/ 817663 w 3403700"/>
              <a:gd name="connsiteY13" fmla="*/ 100013 h 742950"/>
              <a:gd name="connsiteX14" fmla="*/ 889100 w 3403700"/>
              <a:gd name="connsiteY14" fmla="*/ 14288 h 742950"/>
              <a:gd name="connsiteX15" fmla="*/ 931963 w 3403700"/>
              <a:gd name="connsiteY15" fmla="*/ 0 h 742950"/>
              <a:gd name="connsiteX16" fmla="*/ 1532038 w 3403700"/>
              <a:gd name="connsiteY16" fmla="*/ 14288 h 742950"/>
              <a:gd name="connsiteX17" fmla="*/ 1689200 w 3403700"/>
              <a:gd name="connsiteY17" fmla="*/ 0 h 742950"/>
              <a:gd name="connsiteX18" fmla="*/ 1860650 w 3403700"/>
              <a:gd name="connsiteY18" fmla="*/ 14288 h 742950"/>
              <a:gd name="connsiteX19" fmla="*/ 2274988 w 3403700"/>
              <a:gd name="connsiteY19" fmla="*/ 28575 h 742950"/>
              <a:gd name="connsiteX20" fmla="*/ 2346425 w 3403700"/>
              <a:gd name="connsiteY20" fmla="*/ 42863 h 742950"/>
              <a:gd name="connsiteX21" fmla="*/ 2389288 w 3403700"/>
              <a:gd name="connsiteY21" fmla="*/ 57150 h 742950"/>
              <a:gd name="connsiteX22" fmla="*/ 2746475 w 3403700"/>
              <a:gd name="connsiteY22" fmla="*/ 42863 h 742950"/>
              <a:gd name="connsiteX23" fmla="*/ 2946500 w 3403700"/>
              <a:gd name="connsiteY23" fmla="*/ 42863 h 742950"/>
              <a:gd name="connsiteX24" fmla="*/ 3132238 w 3403700"/>
              <a:gd name="connsiteY24" fmla="*/ 14288 h 742950"/>
              <a:gd name="connsiteX25" fmla="*/ 3403700 w 3403700"/>
              <a:gd name="connsiteY25" fmla="*/ 2857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403700" h="742950">
                <a:moveTo>
                  <a:pt x="3275" y="742950"/>
                </a:moveTo>
                <a:cubicBezTo>
                  <a:pt x="8038" y="723900"/>
                  <a:pt x="0" y="694582"/>
                  <a:pt x="17563" y="685800"/>
                </a:cubicBezTo>
                <a:cubicBezTo>
                  <a:pt x="39283" y="674940"/>
                  <a:pt x="65572" y="693698"/>
                  <a:pt x="89000" y="700088"/>
                </a:cubicBezTo>
                <a:cubicBezTo>
                  <a:pt x="118059" y="708013"/>
                  <a:pt x="174725" y="728663"/>
                  <a:pt x="174725" y="728663"/>
                </a:cubicBezTo>
                <a:cubicBezTo>
                  <a:pt x="216045" y="721776"/>
                  <a:pt x="322007" y="703432"/>
                  <a:pt x="360463" y="700088"/>
                </a:cubicBezTo>
                <a:cubicBezTo>
                  <a:pt x="436525" y="693474"/>
                  <a:pt x="512863" y="690563"/>
                  <a:pt x="589063" y="685800"/>
                </a:cubicBezTo>
                <a:cubicBezTo>
                  <a:pt x="603350" y="676275"/>
                  <a:pt x="620618" y="670148"/>
                  <a:pt x="631925" y="657225"/>
                </a:cubicBezTo>
                <a:cubicBezTo>
                  <a:pt x="675336" y="607612"/>
                  <a:pt x="687903" y="582749"/>
                  <a:pt x="703363" y="528638"/>
                </a:cubicBezTo>
                <a:cubicBezTo>
                  <a:pt x="708758" y="509757"/>
                  <a:pt x="713390" y="490657"/>
                  <a:pt x="717650" y="471488"/>
                </a:cubicBezTo>
                <a:cubicBezTo>
                  <a:pt x="722918" y="447782"/>
                  <a:pt x="725548" y="423479"/>
                  <a:pt x="731938" y="400050"/>
                </a:cubicBezTo>
                <a:cubicBezTo>
                  <a:pt x="739863" y="370991"/>
                  <a:pt x="750988" y="342900"/>
                  <a:pt x="760513" y="314325"/>
                </a:cubicBezTo>
                <a:cubicBezTo>
                  <a:pt x="765275" y="300038"/>
                  <a:pt x="771147" y="286073"/>
                  <a:pt x="774800" y="271463"/>
                </a:cubicBezTo>
                <a:lnTo>
                  <a:pt x="803375" y="157163"/>
                </a:lnTo>
                <a:cubicBezTo>
                  <a:pt x="808138" y="138113"/>
                  <a:pt x="806771" y="116351"/>
                  <a:pt x="817663" y="100013"/>
                </a:cubicBezTo>
                <a:cubicBezTo>
                  <a:pt x="838748" y="68385"/>
                  <a:pt x="856097" y="36290"/>
                  <a:pt x="889100" y="14288"/>
                </a:cubicBezTo>
                <a:cubicBezTo>
                  <a:pt x="901631" y="5934"/>
                  <a:pt x="917675" y="4763"/>
                  <a:pt x="931963" y="0"/>
                </a:cubicBezTo>
                <a:cubicBezTo>
                  <a:pt x="1131988" y="4763"/>
                  <a:pt x="1331956" y="14288"/>
                  <a:pt x="1532038" y="14288"/>
                </a:cubicBezTo>
                <a:cubicBezTo>
                  <a:pt x="1584641" y="14288"/>
                  <a:pt x="1636597" y="0"/>
                  <a:pt x="1689200" y="0"/>
                </a:cubicBezTo>
                <a:cubicBezTo>
                  <a:pt x="1746548" y="0"/>
                  <a:pt x="1803370" y="11494"/>
                  <a:pt x="1860650" y="14288"/>
                </a:cubicBezTo>
                <a:cubicBezTo>
                  <a:pt x="1998681" y="21021"/>
                  <a:pt x="2136875" y="23813"/>
                  <a:pt x="2274988" y="28575"/>
                </a:cubicBezTo>
                <a:cubicBezTo>
                  <a:pt x="2298800" y="33338"/>
                  <a:pt x="2322866" y="36973"/>
                  <a:pt x="2346425" y="42863"/>
                </a:cubicBezTo>
                <a:cubicBezTo>
                  <a:pt x="2361036" y="46516"/>
                  <a:pt x="2374228" y="57150"/>
                  <a:pt x="2389288" y="57150"/>
                </a:cubicBezTo>
                <a:cubicBezTo>
                  <a:pt x="2508446" y="57150"/>
                  <a:pt x="2627413" y="47625"/>
                  <a:pt x="2746475" y="42863"/>
                </a:cubicBezTo>
                <a:cubicBezTo>
                  <a:pt x="2876711" y="10303"/>
                  <a:pt x="2719121" y="42863"/>
                  <a:pt x="2946500" y="42863"/>
                </a:cubicBezTo>
                <a:cubicBezTo>
                  <a:pt x="2964877" y="42863"/>
                  <a:pt x="3108190" y="18296"/>
                  <a:pt x="3132238" y="14288"/>
                </a:cubicBezTo>
                <a:cubicBezTo>
                  <a:pt x="3269055" y="41651"/>
                  <a:pt x="3179391" y="28575"/>
                  <a:pt x="3403700" y="28575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1259632" y="1844824"/>
            <a:ext cx="0" cy="1584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2051720" y="4149080"/>
            <a:ext cx="432048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riângulo isósceles 19"/>
          <p:cNvSpPr/>
          <p:nvPr/>
        </p:nvSpPr>
        <p:spPr>
          <a:xfrm rot="16200000">
            <a:off x="2080880" y="429311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/>
          <p:cNvSpPr/>
          <p:nvPr/>
        </p:nvSpPr>
        <p:spPr>
          <a:xfrm rot="16200000">
            <a:off x="2080880" y="460514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riângulo isósceles 21"/>
          <p:cNvSpPr/>
          <p:nvPr/>
        </p:nvSpPr>
        <p:spPr>
          <a:xfrm rot="16200000">
            <a:off x="2080880" y="522921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/>
          <p:cNvSpPr/>
          <p:nvPr/>
        </p:nvSpPr>
        <p:spPr>
          <a:xfrm rot="16200000">
            <a:off x="2080880" y="554125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riângulo isósceles 23"/>
          <p:cNvSpPr/>
          <p:nvPr/>
        </p:nvSpPr>
        <p:spPr>
          <a:xfrm rot="16200000">
            <a:off x="2080880" y="491718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riângulo isósceles 24"/>
          <p:cNvSpPr/>
          <p:nvPr/>
        </p:nvSpPr>
        <p:spPr>
          <a:xfrm rot="16200000">
            <a:off x="2080880" y="585328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/>
          <p:cNvSpPr/>
          <p:nvPr/>
        </p:nvSpPr>
        <p:spPr>
          <a:xfrm rot="16200000">
            <a:off x="2080880" y="6165320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5105200" y="2305448"/>
            <a:ext cx="37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rot="5400000">
            <a:off x="2977488" y="4426776"/>
            <a:ext cx="428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7582048" y="18212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temperatura</a:t>
            </a:r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 rot="16200000">
            <a:off x="4072590" y="558459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profundidade</a:t>
            </a:r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5522960" y="6064736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5703936" y="5459512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5940736" y="4725144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6272200" y="4005064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6703680" y="3328416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7150584" y="270892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7711776" y="229172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281113" y="4643438"/>
          <a:ext cx="5562600" cy="723900"/>
        </p:xfrm>
        <a:graphic>
          <a:graphicData uri="http://schemas.openxmlformats.org/presentationml/2006/ole">
            <p:oleObj spid="_x0000_s3075" name="Equação" r:id="rId3" imgW="1854000" imgH="241200" progId="Equation.3">
              <p:embed/>
            </p:oleObj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673392"/>
            <a:ext cx="7929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Nessas condições, a relação entre a posição da massa em diferentes instantes e os parâmetros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BR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800" dirty="0" smtClean="0"/>
              <a:t>,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800" dirty="0" smtClean="0"/>
              <a:t> e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pt-BR" sz="2800" dirty="0" smtClean="0">
                <a:cs typeface="Times New Roman" pitchFamily="18" charset="0"/>
              </a:rPr>
              <a:t>pode ser escrita como</a:t>
            </a:r>
            <a:r>
              <a:rPr lang="pt-BR" sz="2800" dirty="0" smtClean="0"/>
              <a:t>:</a:t>
            </a:r>
          </a:p>
        </p:txBody>
      </p:sp>
      <p:cxnSp>
        <p:nvCxnSpPr>
          <p:cNvPr id="9" name="Conector de seta reta 8"/>
          <p:cNvCxnSpPr/>
          <p:nvPr/>
        </p:nvCxnSpPr>
        <p:spPr>
          <a:xfrm rot="5400000">
            <a:off x="3571868" y="4857760"/>
            <a:ext cx="857256" cy="4286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357554" y="554094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= 0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 rot="5400000">
            <a:off x="6286512" y="3286124"/>
            <a:ext cx="571504" cy="2857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6000760" y="375499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= 0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Relação funcional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467544" y="1628800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14127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15032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rma livre 10"/>
          <p:cNvSpPr/>
          <p:nvPr/>
        </p:nvSpPr>
        <p:spPr>
          <a:xfrm>
            <a:off x="482500" y="2514600"/>
            <a:ext cx="3403700" cy="742950"/>
          </a:xfrm>
          <a:custGeom>
            <a:avLst/>
            <a:gdLst>
              <a:gd name="connsiteX0" fmla="*/ 3275 w 3403700"/>
              <a:gd name="connsiteY0" fmla="*/ 742950 h 742950"/>
              <a:gd name="connsiteX1" fmla="*/ 17563 w 3403700"/>
              <a:gd name="connsiteY1" fmla="*/ 685800 h 742950"/>
              <a:gd name="connsiteX2" fmla="*/ 89000 w 3403700"/>
              <a:gd name="connsiteY2" fmla="*/ 700088 h 742950"/>
              <a:gd name="connsiteX3" fmla="*/ 174725 w 3403700"/>
              <a:gd name="connsiteY3" fmla="*/ 728663 h 742950"/>
              <a:gd name="connsiteX4" fmla="*/ 360463 w 3403700"/>
              <a:gd name="connsiteY4" fmla="*/ 700088 h 742950"/>
              <a:gd name="connsiteX5" fmla="*/ 589063 w 3403700"/>
              <a:gd name="connsiteY5" fmla="*/ 685800 h 742950"/>
              <a:gd name="connsiteX6" fmla="*/ 631925 w 3403700"/>
              <a:gd name="connsiteY6" fmla="*/ 657225 h 742950"/>
              <a:gd name="connsiteX7" fmla="*/ 703363 w 3403700"/>
              <a:gd name="connsiteY7" fmla="*/ 528638 h 742950"/>
              <a:gd name="connsiteX8" fmla="*/ 717650 w 3403700"/>
              <a:gd name="connsiteY8" fmla="*/ 471488 h 742950"/>
              <a:gd name="connsiteX9" fmla="*/ 731938 w 3403700"/>
              <a:gd name="connsiteY9" fmla="*/ 400050 h 742950"/>
              <a:gd name="connsiteX10" fmla="*/ 760513 w 3403700"/>
              <a:gd name="connsiteY10" fmla="*/ 314325 h 742950"/>
              <a:gd name="connsiteX11" fmla="*/ 774800 w 3403700"/>
              <a:gd name="connsiteY11" fmla="*/ 271463 h 742950"/>
              <a:gd name="connsiteX12" fmla="*/ 803375 w 3403700"/>
              <a:gd name="connsiteY12" fmla="*/ 157163 h 742950"/>
              <a:gd name="connsiteX13" fmla="*/ 817663 w 3403700"/>
              <a:gd name="connsiteY13" fmla="*/ 100013 h 742950"/>
              <a:gd name="connsiteX14" fmla="*/ 889100 w 3403700"/>
              <a:gd name="connsiteY14" fmla="*/ 14288 h 742950"/>
              <a:gd name="connsiteX15" fmla="*/ 931963 w 3403700"/>
              <a:gd name="connsiteY15" fmla="*/ 0 h 742950"/>
              <a:gd name="connsiteX16" fmla="*/ 1532038 w 3403700"/>
              <a:gd name="connsiteY16" fmla="*/ 14288 h 742950"/>
              <a:gd name="connsiteX17" fmla="*/ 1689200 w 3403700"/>
              <a:gd name="connsiteY17" fmla="*/ 0 h 742950"/>
              <a:gd name="connsiteX18" fmla="*/ 1860650 w 3403700"/>
              <a:gd name="connsiteY18" fmla="*/ 14288 h 742950"/>
              <a:gd name="connsiteX19" fmla="*/ 2274988 w 3403700"/>
              <a:gd name="connsiteY19" fmla="*/ 28575 h 742950"/>
              <a:gd name="connsiteX20" fmla="*/ 2346425 w 3403700"/>
              <a:gd name="connsiteY20" fmla="*/ 42863 h 742950"/>
              <a:gd name="connsiteX21" fmla="*/ 2389288 w 3403700"/>
              <a:gd name="connsiteY21" fmla="*/ 57150 h 742950"/>
              <a:gd name="connsiteX22" fmla="*/ 2746475 w 3403700"/>
              <a:gd name="connsiteY22" fmla="*/ 42863 h 742950"/>
              <a:gd name="connsiteX23" fmla="*/ 2946500 w 3403700"/>
              <a:gd name="connsiteY23" fmla="*/ 42863 h 742950"/>
              <a:gd name="connsiteX24" fmla="*/ 3132238 w 3403700"/>
              <a:gd name="connsiteY24" fmla="*/ 14288 h 742950"/>
              <a:gd name="connsiteX25" fmla="*/ 3403700 w 3403700"/>
              <a:gd name="connsiteY25" fmla="*/ 2857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403700" h="742950">
                <a:moveTo>
                  <a:pt x="3275" y="742950"/>
                </a:moveTo>
                <a:cubicBezTo>
                  <a:pt x="8038" y="723900"/>
                  <a:pt x="0" y="694582"/>
                  <a:pt x="17563" y="685800"/>
                </a:cubicBezTo>
                <a:cubicBezTo>
                  <a:pt x="39283" y="674940"/>
                  <a:pt x="65572" y="693698"/>
                  <a:pt x="89000" y="700088"/>
                </a:cubicBezTo>
                <a:cubicBezTo>
                  <a:pt x="118059" y="708013"/>
                  <a:pt x="174725" y="728663"/>
                  <a:pt x="174725" y="728663"/>
                </a:cubicBezTo>
                <a:cubicBezTo>
                  <a:pt x="216045" y="721776"/>
                  <a:pt x="322007" y="703432"/>
                  <a:pt x="360463" y="700088"/>
                </a:cubicBezTo>
                <a:cubicBezTo>
                  <a:pt x="436525" y="693474"/>
                  <a:pt x="512863" y="690563"/>
                  <a:pt x="589063" y="685800"/>
                </a:cubicBezTo>
                <a:cubicBezTo>
                  <a:pt x="603350" y="676275"/>
                  <a:pt x="620618" y="670148"/>
                  <a:pt x="631925" y="657225"/>
                </a:cubicBezTo>
                <a:cubicBezTo>
                  <a:pt x="675336" y="607612"/>
                  <a:pt x="687903" y="582749"/>
                  <a:pt x="703363" y="528638"/>
                </a:cubicBezTo>
                <a:cubicBezTo>
                  <a:pt x="708758" y="509757"/>
                  <a:pt x="713390" y="490657"/>
                  <a:pt x="717650" y="471488"/>
                </a:cubicBezTo>
                <a:cubicBezTo>
                  <a:pt x="722918" y="447782"/>
                  <a:pt x="725548" y="423479"/>
                  <a:pt x="731938" y="400050"/>
                </a:cubicBezTo>
                <a:cubicBezTo>
                  <a:pt x="739863" y="370991"/>
                  <a:pt x="750988" y="342900"/>
                  <a:pt x="760513" y="314325"/>
                </a:cubicBezTo>
                <a:cubicBezTo>
                  <a:pt x="765275" y="300038"/>
                  <a:pt x="771147" y="286073"/>
                  <a:pt x="774800" y="271463"/>
                </a:cubicBezTo>
                <a:lnTo>
                  <a:pt x="803375" y="157163"/>
                </a:lnTo>
                <a:cubicBezTo>
                  <a:pt x="808138" y="138113"/>
                  <a:pt x="806771" y="116351"/>
                  <a:pt x="817663" y="100013"/>
                </a:cubicBezTo>
                <a:cubicBezTo>
                  <a:pt x="838748" y="68385"/>
                  <a:pt x="856097" y="36290"/>
                  <a:pt x="889100" y="14288"/>
                </a:cubicBezTo>
                <a:cubicBezTo>
                  <a:pt x="901631" y="5934"/>
                  <a:pt x="917675" y="4763"/>
                  <a:pt x="931963" y="0"/>
                </a:cubicBezTo>
                <a:cubicBezTo>
                  <a:pt x="1131988" y="4763"/>
                  <a:pt x="1331956" y="14288"/>
                  <a:pt x="1532038" y="14288"/>
                </a:cubicBezTo>
                <a:cubicBezTo>
                  <a:pt x="1584641" y="14288"/>
                  <a:pt x="1636597" y="0"/>
                  <a:pt x="1689200" y="0"/>
                </a:cubicBezTo>
                <a:cubicBezTo>
                  <a:pt x="1746548" y="0"/>
                  <a:pt x="1803370" y="11494"/>
                  <a:pt x="1860650" y="14288"/>
                </a:cubicBezTo>
                <a:cubicBezTo>
                  <a:pt x="1998681" y="21021"/>
                  <a:pt x="2136875" y="23813"/>
                  <a:pt x="2274988" y="28575"/>
                </a:cubicBezTo>
                <a:cubicBezTo>
                  <a:pt x="2298800" y="33338"/>
                  <a:pt x="2322866" y="36973"/>
                  <a:pt x="2346425" y="42863"/>
                </a:cubicBezTo>
                <a:cubicBezTo>
                  <a:pt x="2361036" y="46516"/>
                  <a:pt x="2374228" y="57150"/>
                  <a:pt x="2389288" y="57150"/>
                </a:cubicBezTo>
                <a:cubicBezTo>
                  <a:pt x="2508446" y="57150"/>
                  <a:pt x="2627413" y="47625"/>
                  <a:pt x="2746475" y="42863"/>
                </a:cubicBezTo>
                <a:cubicBezTo>
                  <a:pt x="2876711" y="10303"/>
                  <a:pt x="2719121" y="42863"/>
                  <a:pt x="2946500" y="42863"/>
                </a:cubicBezTo>
                <a:cubicBezTo>
                  <a:pt x="2964877" y="42863"/>
                  <a:pt x="3108190" y="18296"/>
                  <a:pt x="3132238" y="14288"/>
                </a:cubicBezTo>
                <a:cubicBezTo>
                  <a:pt x="3269055" y="41651"/>
                  <a:pt x="3179391" y="28575"/>
                  <a:pt x="3403700" y="28575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1259632" y="1844824"/>
            <a:ext cx="0" cy="1584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2051720" y="4149080"/>
            <a:ext cx="432048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riângulo isósceles 19"/>
          <p:cNvSpPr/>
          <p:nvPr/>
        </p:nvSpPr>
        <p:spPr>
          <a:xfrm rot="16200000">
            <a:off x="2080880" y="429311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/>
          <p:cNvSpPr/>
          <p:nvPr/>
        </p:nvSpPr>
        <p:spPr>
          <a:xfrm rot="16200000">
            <a:off x="2080880" y="460514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riângulo isósceles 21"/>
          <p:cNvSpPr/>
          <p:nvPr/>
        </p:nvSpPr>
        <p:spPr>
          <a:xfrm rot="16200000">
            <a:off x="2080880" y="522921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/>
          <p:cNvSpPr/>
          <p:nvPr/>
        </p:nvSpPr>
        <p:spPr>
          <a:xfrm rot="16200000">
            <a:off x="2080880" y="554125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riângulo isósceles 23"/>
          <p:cNvSpPr/>
          <p:nvPr/>
        </p:nvSpPr>
        <p:spPr>
          <a:xfrm rot="16200000">
            <a:off x="2080880" y="491718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riângulo isósceles 24"/>
          <p:cNvSpPr/>
          <p:nvPr/>
        </p:nvSpPr>
        <p:spPr>
          <a:xfrm rot="16200000">
            <a:off x="2080880" y="585328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/>
          <p:cNvSpPr/>
          <p:nvPr/>
        </p:nvSpPr>
        <p:spPr>
          <a:xfrm rot="16200000">
            <a:off x="2080880" y="6165320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5105200" y="2305448"/>
            <a:ext cx="37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rot="5400000">
            <a:off x="2977488" y="4426776"/>
            <a:ext cx="428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7582048" y="18212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temperatura</a:t>
            </a:r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 rot="16200000">
            <a:off x="4072590" y="558459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profundidade</a:t>
            </a:r>
            <a:endParaRPr lang="pt-BR"/>
          </a:p>
        </p:txBody>
      </p:sp>
      <p:cxnSp>
        <p:nvCxnSpPr>
          <p:cNvPr id="32" name="Conector reto 31"/>
          <p:cNvCxnSpPr/>
          <p:nvPr/>
        </p:nvCxnSpPr>
        <p:spPr>
          <a:xfrm flipH="1">
            <a:off x="5551536" y="2334592"/>
            <a:ext cx="1008112" cy="396044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5522960" y="6064736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5703936" y="5459512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5940736" y="4725144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6272200" y="4005064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6703680" y="3328416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7150584" y="270892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7711776" y="229172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5148064" y="2433662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campo térmico regional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Conector reto 42"/>
          <p:cNvCxnSpPr/>
          <p:nvPr/>
        </p:nvCxnSpPr>
        <p:spPr>
          <a:xfrm flipV="1">
            <a:off x="5565824" y="2334592"/>
            <a:ext cx="0" cy="410445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467544" y="1628800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14127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15032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rma livre 10"/>
          <p:cNvSpPr/>
          <p:nvPr/>
        </p:nvSpPr>
        <p:spPr>
          <a:xfrm>
            <a:off x="482500" y="2514600"/>
            <a:ext cx="3403700" cy="742950"/>
          </a:xfrm>
          <a:custGeom>
            <a:avLst/>
            <a:gdLst>
              <a:gd name="connsiteX0" fmla="*/ 3275 w 3403700"/>
              <a:gd name="connsiteY0" fmla="*/ 742950 h 742950"/>
              <a:gd name="connsiteX1" fmla="*/ 17563 w 3403700"/>
              <a:gd name="connsiteY1" fmla="*/ 685800 h 742950"/>
              <a:gd name="connsiteX2" fmla="*/ 89000 w 3403700"/>
              <a:gd name="connsiteY2" fmla="*/ 700088 h 742950"/>
              <a:gd name="connsiteX3" fmla="*/ 174725 w 3403700"/>
              <a:gd name="connsiteY3" fmla="*/ 728663 h 742950"/>
              <a:gd name="connsiteX4" fmla="*/ 360463 w 3403700"/>
              <a:gd name="connsiteY4" fmla="*/ 700088 h 742950"/>
              <a:gd name="connsiteX5" fmla="*/ 589063 w 3403700"/>
              <a:gd name="connsiteY5" fmla="*/ 685800 h 742950"/>
              <a:gd name="connsiteX6" fmla="*/ 631925 w 3403700"/>
              <a:gd name="connsiteY6" fmla="*/ 657225 h 742950"/>
              <a:gd name="connsiteX7" fmla="*/ 703363 w 3403700"/>
              <a:gd name="connsiteY7" fmla="*/ 528638 h 742950"/>
              <a:gd name="connsiteX8" fmla="*/ 717650 w 3403700"/>
              <a:gd name="connsiteY8" fmla="*/ 471488 h 742950"/>
              <a:gd name="connsiteX9" fmla="*/ 731938 w 3403700"/>
              <a:gd name="connsiteY9" fmla="*/ 400050 h 742950"/>
              <a:gd name="connsiteX10" fmla="*/ 760513 w 3403700"/>
              <a:gd name="connsiteY10" fmla="*/ 314325 h 742950"/>
              <a:gd name="connsiteX11" fmla="*/ 774800 w 3403700"/>
              <a:gd name="connsiteY11" fmla="*/ 271463 h 742950"/>
              <a:gd name="connsiteX12" fmla="*/ 803375 w 3403700"/>
              <a:gd name="connsiteY12" fmla="*/ 157163 h 742950"/>
              <a:gd name="connsiteX13" fmla="*/ 817663 w 3403700"/>
              <a:gd name="connsiteY13" fmla="*/ 100013 h 742950"/>
              <a:gd name="connsiteX14" fmla="*/ 889100 w 3403700"/>
              <a:gd name="connsiteY14" fmla="*/ 14288 h 742950"/>
              <a:gd name="connsiteX15" fmla="*/ 931963 w 3403700"/>
              <a:gd name="connsiteY15" fmla="*/ 0 h 742950"/>
              <a:gd name="connsiteX16" fmla="*/ 1532038 w 3403700"/>
              <a:gd name="connsiteY16" fmla="*/ 14288 h 742950"/>
              <a:gd name="connsiteX17" fmla="*/ 1689200 w 3403700"/>
              <a:gd name="connsiteY17" fmla="*/ 0 h 742950"/>
              <a:gd name="connsiteX18" fmla="*/ 1860650 w 3403700"/>
              <a:gd name="connsiteY18" fmla="*/ 14288 h 742950"/>
              <a:gd name="connsiteX19" fmla="*/ 2274988 w 3403700"/>
              <a:gd name="connsiteY19" fmla="*/ 28575 h 742950"/>
              <a:gd name="connsiteX20" fmla="*/ 2346425 w 3403700"/>
              <a:gd name="connsiteY20" fmla="*/ 42863 h 742950"/>
              <a:gd name="connsiteX21" fmla="*/ 2389288 w 3403700"/>
              <a:gd name="connsiteY21" fmla="*/ 57150 h 742950"/>
              <a:gd name="connsiteX22" fmla="*/ 2746475 w 3403700"/>
              <a:gd name="connsiteY22" fmla="*/ 42863 h 742950"/>
              <a:gd name="connsiteX23" fmla="*/ 2946500 w 3403700"/>
              <a:gd name="connsiteY23" fmla="*/ 42863 h 742950"/>
              <a:gd name="connsiteX24" fmla="*/ 3132238 w 3403700"/>
              <a:gd name="connsiteY24" fmla="*/ 14288 h 742950"/>
              <a:gd name="connsiteX25" fmla="*/ 3403700 w 3403700"/>
              <a:gd name="connsiteY25" fmla="*/ 2857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403700" h="742950">
                <a:moveTo>
                  <a:pt x="3275" y="742950"/>
                </a:moveTo>
                <a:cubicBezTo>
                  <a:pt x="8038" y="723900"/>
                  <a:pt x="0" y="694582"/>
                  <a:pt x="17563" y="685800"/>
                </a:cubicBezTo>
                <a:cubicBezTo>
                  <a:pt x="39283" y="674940"/>
                  <a:pt x="65572" y="693698"/>
                  <a:pt x="89000" y="700088"/>
                </a:cubicBezTo>
                <a:cubicBezTo>
                  <a:pt x="118059" y="708013"/>
                  <a:pt x="174725" y="728663"/>
                  <a:pt x="174725" y="728663"/>
                </a:cubicBezTo>
                <a:cubicBezTo>
                  <a:pt x="216045" y="721776"/>
                  <a:pt x="322007" y="703432"/>
                  <a:pt x="360463" y="700088"/>
                </a:cubicBezTo>
                <a:cubicBezTo>
                  <a:pt x="436525" y="693474"/>
                  <a:pt x="512863" y="690563"/>
                  <a:pt x="589063" y="685800"/>
                </a:cubicBezTo>
                <a:cubicBezTo>
                  <a:pt x="603350" y="676275"/>
                  <a:pt x="620618" y="670148"/>
                  <a:pt x="631925" y="657225"/>
                </a:cubicBezTo>
                <a:cubicBezTo>
                  <a:pt x="675336" y="607612"/>
                  <a:pt x="687903" y="582749"/>
                  <a:pt x="703363" y="528638"/>
                </a:cubicBezTo>
                <a:cubicBezTo>
                  <a:pt x="708758" y="509757"/>
                  <a:pt x="713390" y="490657"/>
                  <a:pt x="717650" y="471488"/>
                </a:cubicBezTo>
                <a:cubicBezTo>
                  <a:pt x="722918" y="447782"/>
                  <a:pt x="725548" y="423479"/>
                  <a:pt x="731938" y="400050"/>
                </a:cubicBezTo>
                <a:cubicBezTo>
                  <a:pt x="739863" y="370991"/>
                  <a:pt x="750988" y="342900"/>
                  <a:pt x="760513" y="314325"/>
                </a:cubicBezTo>
                <a:cubicBezTo>
                  <a:pt x="765275" y="300038"/>
                  <a:pt x="771147" y="286073"/>
                  <a:pt x="774800" y="271463"/>
                </a:cubicBezTo>
                <a:lnTo>
                  <a:pt x="803375" y="157163"/>
                </a:lnTo>
                <a:cubicBezTo>
                  <a:pt x="808138" y="138113"/>
                  <a:pt x="806771" y="116351"/>
                  <a:pt x="817663" y="100013"/>
                </a:cubicBezTo>
                <a:cubicBezTo>
                  <a:pt x="838748" y="68385"/>
                  <a:pt x="856097" y="36290"/>
                  <a:pt x="889100" y="14288"/>
                </a:cubicBezTo>
                <a:cubicBezTo>
                  <a:pt x="901631" y="5934"/>
                  <a:pt x="917675" y="4763"/>
                  <a:pt x="931963" y="0"/>
                </a:cubicBezTo>
                <a:cubicBezTo>
                  <a:pt x="1131988" y="4763"/>
                  <a:pt x="1331956" y="14288"/>
                  <a:pt x="1532038" y="14288"/>
                </a:cubicBezTo>
                <a:cubicBezTo>
                  <a:pt x="1584641" y="14288"/>
                  <a:pt x="1636597" y="0"/>
                  <a:pt x="1689200" y="0"/>
                </a:cubicBezTo>
                <a:cubicBezTo>
                  <a:pt x="1746548" y="0"/>
                  <a:pt x="1803370" y="11494"/>
                  <a:pt x="1860650" y="14288"/>
                </a:cubicBezTo>
                <a:cubicBezTo>
                  <a:pt x="1998681" y="21021"/>
                  <a:pt x="2136875" y="23813"/>
                  <a:pt x="2274988" y="28575"/>
                </a:cubicBezTo>
                <a:cubicBezTo>
                  <a:pt x="2298800" y="33338"/>
                  <a:pt x="2322866" y="36973"/>
                  <a:pt x="2346425" y="42863"/>
                </a:cubicBezTo>
                <a:cubicBezTo>
                  <a:pt x="2361036" y="46516"/>
                  <a:pt x="2374228" y="57150"/>
                  <a:pt x="2389288" y="57150"/>
                </a:cubicBezTo>
                <a:cubicBezTo>
                  <a:pt x="2508446" y="57150"/>
                  <a:pt x="2627413" y="47625"/>
                  <a:pt x="2746475" y="42863"/>
                </a:cubicBezTo>
                <a:cubicBezTo>
                  <a:pt x="2876711" y="10303"/>
                  <a:pt x="2719121" y="42863"/>
                  <a:pt x="2946500" y="42863"/>
                </a:cubicBezTo>
                <a:cubicBezTo>
                  <a:pt x="2964877" y="42863"/>
                  <a:pt x="3108190" y="18296"/>
                  <a:pt x="3132238" y="14288"/>
                </a:cubicBezTo>
                <a:cubicBezTo>
                  <a:pt x="3269055" y="41651"/>
                  <a:pt x="3179391" y="28575"/>
                  <a:pt x="3403700" y="28575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1259632" y="1844824"/>
            <a:ext cx="0" cy="1584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2051720" y="4149080"/>
            <a:ext cx="432048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riângulo isósceles 19"/>
          <p:cNvSpPr/>
          <p:nvPr/>
        </p:nvSpPr>
        <p:spPr>
          <a:xfrm rot="16200000">
            <a:off x="2080880" y="429311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/>
          <p:cNvSpPr/>
          <p:nvPr/>
        </p:nvSpPr>
        <p:spPr>
          <a:xfrm rot="16200000">
            <a:off x="2080880" y="460514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riângulo isósceles 21"/>
          <p:cNvSpPr/>
          <p:nvPr/>
        </p:nvSpPr>
        <p:spPr>
          <a:xfrm rot="16200000">
            <a:off x="2080880" y="522921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/>
          <p:cNvSpPr/>
          <p:nvPr/>
        </p:nvSpPr>
        <p:spPr>
          <a:xfrm rot="16200000">
            <a:off x="2080880" y="554125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riângulo isósceles 23"/>
          <p:cNvSpPr/>
          <p:nvPr/>
        </p:nvSpPr>
        <p:spPr>
          <a:xfrm rot="16200000">
            <a:off x="2080880" y="491718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riângulo isósceles 24"/>
          <p:cNvSpPr/>
          <p:nvPr/>
        </p:nvSpPr>
        <p:spPr>
          <a:xfrm rot="16200000">
            <a:off x="2080880" y="585328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/>
          <p:cNvSpPr/>
          <p:nvPr/>
        </p:nvSpPr>
        <p:spPr>
          <a:xfrm rot="16200000">
            <a:off x="2080880" y="6165320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5105200" y="2305448"/>
            <a:ext cx="37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rot="5400000">
            <a:off x="2977488" y="4426776"/>
            <a:ext cx="428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7582048" y="155679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sinal climático</a:t>
            </a:r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 rot="16200000">
            <a:off x="4072590" y="558459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profundidade</a:t>
            </a:r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5515544" y="6064736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5522392" y="5459512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5580128" y="472514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5725280" y="400506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5969312" y="3328416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6278488" y="2708920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6710536" y="229172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5292080" y="1959696"/>
            <a:ext cx="56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Parametrização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500306"/>
            <a:ext cx="7929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Considerando que a subsuperfície é um semi-espaço infinito e homogêneo, o sinal climático em uma determinada profundidade pode ser descrito em termos </a:t>
            </a:r>
            <a:r>
              <a:rPr lang="pt-BR" sz="2800" dirty="0" smtClean="0"/>
              <a:t>dos parâmetros:</a:t>
            </a:r>
          </a:p>
          <a:p>
            <a:endParaRPr lang="pt-BR" sz="1600" dirty="0" smtClean="0"/>
          </a:p>
          <a:p>
            <a:pPr>
              <a:buFont typeface="Arial" pitchFamily="34" charset="0"/>
              <a:buChar char="•"/>
            </a:pPr>
            <a:r>
              <a:rPr lang="pt-BR" sz="2800" smtClean="0"/>
              <a:t> Difusividade térmica </a:t>
            </a:r>
            <a:r>
              <a:rPr lang="el-GR" sz="2800" i="1" smtClean="0">
                <a:latin typeface="Times New Roman" pitchFamily="18" charset="0"/>
                <a:cs typeface="Times New Roman" pitchFamily="18" charset="0"/>
              </a:rPr>
              <a:t>λ</a:t>
            </a:r>
            <a:endParaRPr lang="pt-BR" sz="28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2800" smtClean="0"/>
              <a:t> Tempo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t’</a:t>
            </a:r>
            <a:r>
              <a:rPr lang="pt-BR" sz="2800" smtClean="0"/>
              <a:t> decorrido desde a perturbação climática</a:t>
            </a:r>
          </a:p>
          <a:p>
            <a:pPr>
              <a:buFont typeface="Arial" pitchFamily="34" charset="0"/>
              <a:buChar char="•"/>
            </a:pPr>
            <a:r>
              <a:rPr lang="pt-BR" sz="2800" smtClean="0"/>
              <a:t> Amplitude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800" smtClean="0"/>
              <a:t> da perturbação climática</a:t>
            </a:r>
          </a:p>
          <a:p>
            <a:pPr>
              <a:buFont typeface="Arial" pitchFamily="34" charset="0"/>
              <a:buChar char="•"/>
            </a:pPr>
            <a:r>
              <a:rPr lang="pt-BR" sz="2800" smtClean="0"/>
              <a:t> Profundidade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pt-BR" sz="2800" smtClean="0"/>
              <a:t> dentro do poço</a:t>
            </a:r>
            <a:endParaRPr lang="pt-BR" sz="2800" dirty="0" smtClean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Relação funcional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673392"/>
            <a:ext cx="7929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Nessas condições, </a:t>
            </a:r>
            <a:r>
              <a:rPr lang="pt-BR" sz="2800" smtClean="0"/>
              <a:t>a relação entre o sinal climático em uma determinada profundidade e os parâmetros  </a:t>
            </a:r>
            <a:r>
              <a:rPr lang="el-GR" sz="2800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pt-BR" sz="2800" smtClean="0"/>
              <a:t>,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t’</a:t>
            </a:r>
            <a:r>
              <a:rPr lang="pt-BR" sz="2800" smtClean="0"/>
              <a:t> e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800" smtClean="0"/>
              <a:t> é dada por:</a:t>
            </a:r>
            <a:endParaRPr lang="pt-BR" sz="2800" dirty="0" smtClean="0"/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2438400" y="4543425"/>
          <a:ext cx="4229100" cy="1371600"/>
        </p:xfrm>
        <a:graphic>
          <a:graphicData uri="http://schemas.openxmlformats.org/presentationml/2006/ole">
            <p:oleObj spid="_x0000_s138242" name="Equação" r:id="rId3" imgW="1409400" imgH="457200" progId="Equation.3">
              <p:embed/>
            </p:oleObj>
          </a:graphicData>
        </a:graphic>
      </p:graphicFrame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Conector reto 44"/>
          <p:cNvCxnSpPr/>
          <p:nvPr/>
        </p:nvCxnSpPr>
        <p:spPr>
          <a:xfrm rot="16200000" flipV="1">
            <a:off x="5442920" y="3738217"/>
            <a:ext cx="0" cy="648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 flipV="1">
            <a:off x="5565824" y="2334592"/>
            <a:ext cx="0" cy="410445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467544" y="1628800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14127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693616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15032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rma livre 10"/>
          <p:cNvSpPr/>
          <p:nvPr/>
        </p:nvSpPr>
        <p:spPr>
          <a:xfrm>
            <a:off x="482500" y="2514600"/>
            <a:ext cx="3403700" cy="742950"/>
          </a:xfrm>
          <a:custGeom>
            <a:avLst/>
            <a:gdLst>
              <a:gd name="connsiteX0" fmla="*/ 3275 w 3403700"/>
              <a:gd name="connsiteY0" fmla="*/ 742950 h 742950"/>
              <a:gd name="connsiteX1" fmla="*/ 17563 w 3403700"/>
              <a:gd name="connsiteY1" fmla="*/ 685800 h 742950"/>
              <a:gd name="connsiteX2" fmla="*/ 89000 w 3403700"/>
              <a:gd name="connsiteY2" fmla="*/ 700088 h 742950"/>
              <a:gd name="connsiteX3" fmla="*/ 174725 w 3403700"/>
              <a:gd name="connsiteY3" fmla="*/ 728663 h 742950"/>
              <a:gd name="connsiteX4" fmla="*/ 360463 w 3403700"/>
              <a:gd name="connsiteY4" fmla="*/ 700088 h 742950"/>
              <a:gd name="connsiteX5" fmla="*/ 589063 w 3403700"/>
              <a:gd name="connsiteY5" fmla="*/ 685800 h 742950"/>
              <a:gd name="connsiteX6" fmla="*/ 631925 w 3403700"/>
              <a:gd name="connsiteY6" fmla="*/ 657225 h 742950"/>
              <a:gd name="connsiteX7" fmla="*/ 703363 w 3403700"/>
              <a:gd name="connsiteY7" fmla="*/ 528638 h 742950"/>
              <a:gd name="connsiteX8" fmla="*/ 717650 w 3403700"/>
              <a:gd name="connsiteY8" fmla="*/ 471488 h 742950"/>
              <a:gd name="connsiteX9" fmla="*/ 731938 w 3403700"/>
              <a:gd name="connsiteY9" fmla="*/ 400050 h 742950"/>
              <a:gd name="connsiteX10" fmla="*/ 760513 w 3403700"/>
              <a:gd name="connsiteY10" fmla="*/ 314325 h 742950"/>
              <a:gd name="connsiteX11" fmla="*/ 774800 w 3403700"/>
              <a:gd name="connsiteY11" fmla="*/ 271463 h 742950"/>
              <a:gd name="connsiteX12" fmla="*/ 803375 w 3403700"/>
              <a:gd name="connsiteY12" fmla="*/ 157163 h 742950"/>
              <a:gd name="connsiteX13" fmla="*/ 817663 w 3403700"/>
              <a:gd name="connsiteY13" fmla="*/ 100013 h 742950"/>
              <a:gd name="connsiteX14" fmla="*/ 889100 w 3403700"/>
              <a:gd name="connsiteY14" fmla="*/ 14288 h 742950"/>
              <a:gd name="connsiteX15" fmla="*/ 931963 w 3403700"/>
              <a:gd name="connsiteY15" fmla="*/ 0 h 742950"/>
              <a:gd name="connsiteX16" fmla="*/ 1532038 w 3403700"/>
              <a:gd name="connsiteY16" fmla="*/ 14288 h 742950"/>
              <a:gd name="connsiteX17" fmla="*/ 1689200 w 3403700"/>
              <a:gd name="connsiteY17" fmla="*/ 0 h 742950"/>
              <a:gd name="connsiteX18" fmla="*/ 1860650 w 3403700"/>
              <a:gd name="connsiteY18" fmla="*/ 14288 h 742950"/>
              <a:gd name="connsiteX19" fmla="*/ 2274988 w 3403700"/>
              <a:gd name="connsiteY19" fmla="*/ 28575 h 742950"/>
              <a:gd name="connsiteX20" fmla="*/ 2346425 w 3403700"/>
              <a:gd name="connsiteY20" fmla="*/ 42863 h 742950"/>
              <a:gd name="connsiteX21" fmla="*/ 2389288 w 3403700"/>
              <a:gd name="connsiteY21" fmla="*/ 57150 h 742950"/>
              <a:gd name="connsiteX22" fmla="*/ 2746475 w 3403700"/>
              <a:gd name="connsiteY22" fmla="*/ 42863 h 742950"/>
              <a:gd name="connsiteX23" fmla="*/ 2946500 w 3403700"/>
              <a:gd name="connsiteY23" fmla="*/ 42863 h 742950"/>
              <a:gd name="connsiteX24" fmla="*/ 3132238 w 3403700"/>
              <a:gd name="connsiteY24" fmla="*/ 14288 h 742950"/>
              <a:gd name="connsiteX25" fmla="*/ 3403700 w 3403700"/>
              <a:gd name="connsiteY25" fmla="*/ 2857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403700" h="742950">
                <a:moveTo>
                  <a:pt x="3275" y="742950"/>
                </a:moveTo>
                <a:cubicBezTo>
                  <a:pt x="8038" y="723900"/>
                  <a:pt x="0" y="694582"/>
                  <a:pt x="17563" y="685800"/>
                </a:cubicBezTo>
                <a:cubicBezTo>
                  <a:pt x="39283" y="674940"/>
                  <a:pt x="65572" y="693698"/>
                  <a:pt x="89000" y="700088"/>
                </a:cubicBezTo>
                <a:cubicBezTo>
                  <a:pt x="118059" y="708013"/>
                  <a:pt x="174725" y="728663"/>
                  <a:pt x="174725" y="728663"/>
                </a:cubicBezTo>
                <a:cubicBezTo>
                  <a:pt x="216045" y="721776"/>
                  <a:pt x="322007" y="703432"/>
                  <a:pt x="360463" y="700088"/>
                </a:cubicBezTo>
                <a:cubicBezTo>
                  <a:pt x="436525" y="693474"/>
                  <a:pt x="512863" y="690563"/>
                  <a:pt x="589063" y="685800"/>
                </a:cubicBezTo>
                <a:cubicBezTo>
                  <a:pt x="603350" y="676275"/>
                  <a:pt x="620618" y="670148"/>
                  <a:pt x="631925" y="657225"/>
                </a:cubicBezTo>
                <a:cubicBezTo>
                  <a:pt x="675336" y="607612"/>
                  <a:pt x="687903" y="582749"/>
                  <a:pt x="703363" y="528638"/>
                </a:cubicBezTo>
                <a:cubicBezTo>
                  <a:pt x="708758" y="509757"/>
                  <a:pt x="713390" y="490657"/>
                  <a:pt x="717650" y="471488"/>
                </a:cubicBezTo>
                <a:cubicBezTo>
                  <a:pt x="722918" y="447782"/>
                  <a:pt x="725548" y="423479"/>
                  <a:pt x="731938" y="400050"/>
                </a:cubicBezTo>
                <a:cubicBezTo>
                  <a:pt x="739863" y="370991"/>
                  <a:pt x="750988" y="342900"/>
                  <a:pt x="760513" y="314325"/>
                </a:cubicBezTo>
                <a:cubicBezTo>
                  <a:pt x="765275" y="300038"/>
                  <a:pt x="771147" y="286073"/>
                  <a:pt x="774800" y="271463"/>
                </a:cubicBezTo>
                <a:lnTo>
                  <a:pt x="803375" y="157163"/>
                </a:lnTo>
                <a:cubicBezTo>
                  <a:pt x="808138" y="138113"/>
                  <a:pt x="806771" y="116351"/>
                  <a:pt x="817663" y="100013"/>
                </a:cubicBezTo>
                <a:cubicBezTo>
                  <a:pt x="838748" y="68385"/>
                  <a:pt x="856097" y="36290"/>
                  <a:pt x="889100" y="14288"/>
                </a:cubicBezTo>
                <a:cubicBezTo>
                  <a:pt x="901631" y="5934"/>
                  <a:pt x="917675" y="4763"/>
                  <a:pt x="931963" y="0"/>
                </a:cubicBezTo>
                <a:cubicBezTo>
                  <a:pt x="1131988" y="4763"/>
                  <a:pt x="1331956" y="14288"/>
                  <a:pt x="1532038" y="14288"/>
                </a:cubicBezTo>
                <a:cubicBezTo>
                  <a:pt x="1584641" y="14288"/>
                  <a:pt x="1636597" y="0"/>
                  <a:pt x="1689200" y="0"/>
                </a:cubicBezTo>
                <a:cubicBezTo>
                  <a:pt x="1746548" y="0"/>
                  <a:pt x="1803370" y="11494"/>
                  <a:pt x="1860650" y="14288"/>
                </a:cubicBezTo>
                <a:cubicBezTo>
                  <a:pt x="1998681" y="21021"/>
                  <a:pt x="2136875" y="23813"/>
                  <a:pt x="2274988" y="28575"/>
                </a:cubicBezTo>
                <a:cubicBezTo>
                  <a:pt x="2298800" y="33338"/>
                  <a:pt x="2322866" y="36973"/>
                  <a:pt x="2346425" y="42863"/>
                </a:cubicBezTo>
                <a:cubicBezTo>
                  <a:pt x="2361036" y="46516"/>
                  <a:pt x="2374228" y="57150"/>
                  <a:pt x="2389288" y="57150"/>
                </a:cubicBezTo>
                <a:cubicBezTo>
                  <a:pt x="2508446" y="57150"/>
                  <a:pt x="2627413" y="47625"/>
                  <a:pt x="2746475" y="42863"/>
                </a:cubicBezTo>
                <a:cubicBezTo>
                  <a:pt x="2876711" y="10303"/>
                  <a:pt x="2719121" y="42863"/>
                  <a:pt x="2946500" y="42863"/>
                </a:cubicBezTo>
                <a:cubicBezTo>
                  <a:pt x="2964877" y="42863"/>
                  <a:pt x="3108190" y="18296"/>
                  <a:pt x="3132238" y="14288"/>
                </a:cubicBezTo>
                <a:cubicBezTo>
                  <a:pt x="3269055" y="41651"/>
                  <a:pt x="3179391" y="28575"/>
                  <a:pt x="3403700" y="28575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1259632" y="1844824"/>
            <a:ext cx="0" cy="1584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2051720" y="4149080"/>
            <a:ext cx="432048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riângulo isósceles 19"/>
          <p:cNvSpPr/>
          <p:nvPr/>
        </p:nvSpPr>
        <p:spPr>
          <a:xfrm rot="16200000">
            <a:off x="2080880" y="429311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/>
          <p:cNvSpPr/>
          <p:nvPr/>
        </p:nvSpPr>
        <p:spPr>
          <a:xfrm rot="16200000">
            <a:off x="2080880" y="460514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riângulo isósceles 21"/>
          <p:cNvSpPr/>
          <p:nvPr/>
        </p:nvSpPr>
        <p:spPr>
          <a:xfrm rot="16200000">
            <a:off x="2080880" y="522921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/>
          <p:cNvSpPr/>
          <p:nvPr/>
        </p:nvSpPr>
        <p:spPr>
          <a:xfrm rot="16200000">
            <a:off x="2080880" y="554125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riângulo isósceles 23"/>
          <p:cNvSpPr/>
          <p:nvPr/>
        </p:nvSpPr>
        <p:spPr>
          <a:xfrm rot="16200000">
            <a:off x="2080880" y="491718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riângulo isósceles 24"/>
          <p:cNvSpPr/>
          <p:nvPr/>
        </p:nvSpPr>
        <p:spPr>
          <a:xfrm rot="16200000">
            <a:off x="2080880" y="585328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/>
          <p:cNvSpPr/>
          <p:nvPr/>
        </p:nvSpPr>
        <p:spPr>
          <a:xfrm rot="16200000">
            <a:off x="2080880" y="6165320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5105200" y="2305448"/>
            <a:ext cx="37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rot="5400000">
            <a:off x="2977488" y="4426776"/>
            <a:ext cx="428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7582048" y="155679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sinal climático</a:t>
            </a:r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 rot="16200000">
            <a:off x="4072590" y="558459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profundidade</a:t>
            </a:r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5515544" y="6064736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5522392" y="5459512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5580128" y="472514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5725280" y="400506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5969312" y="3328416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6278488" y="2708920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6710536" y="229172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5292080" y="1959696"/>
            <a:ext cx="56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Conector de seta reta 40"/>
          <p:cNvCxnSpPr/>
          <p:nvPr/>
        </p:nvCxnSpPr>
        <p:spPr>
          <a:xfrm>
            <a:off x="2699792" y="4149080"/>
            <a:ext cx="0" cy="1368152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2714080" y="4500409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4773736" y="3731888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Conector de seta reta 47"/>
          <p:cNvCxnSpPr/>
          <p:nvPr/>
        </p:nvCxnSpPr>
        <p:spPr>
          <a:xfrm>
            <a:off x="1259632" y="3284984"/>
            <a:ext cx="2700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3938784" y="1840056"/>
            <a:ext cx="0" cy="1584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2339752" y="276664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t'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2" name="Conector reto 51"/>
          <p:cNvCxnSpPr/>
          <p:nvPr/>
        </p:nvCxnSpPr>
        <p:spPr>
          <a:xfrm rot="5400000" flipH="1">
            <a:off x="1140552" y="1841184"/>
            <a:ext cx="0" cy="133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rot="5400000">
            <a:off x="-25328" y="2885184"/>
            <a:ext cx="756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-7936" y="261831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611560" y="5940569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i="1" smtClean="0">
                <a:latin typeface="Times New Roman" pitchFamily="18" charset="0"/>
                <a:cs typeface="Times New Roman" pitchFamily="18" charset="0"/>
              </a:rPr>
              <a:t>λ</a:t>
            </a:r>
            <a:endParaRPr lang="pt-BR" i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8482" name="Object 2"/>
          <p:cNvGraphicFramePr>
            <a:graphicFrameLocks noChangeAspect="1"/>
          </p:cNvGraphicFramePr>
          <p:nvPr/>
        </p:nvGraphicFramePr>
        <p:xfrm>
          <a:off x="5624513" y="5662613"/>
          <a:ext cx="3522662" cy="1143000"/>
        </p:xfrm>
        <a:graphic>
          <a:graphicData uri="http://schemas.openxmlformats.org/presentationml/2006/ole">
            <p:oleObj spid="_x0000_s148482" name="Equação" r:id="rId5" imgW="14094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diferentes profundidades:</a:t>
            </a:r>
            <a:endParaRPr lang="pt-BR" sz="2800" dirty="0" smtClean="0"/>
          </a:p>
        </p:txBody>
      </p:sp>
      <p:sp>
        <p:nvSpPr>
          <p:cNvPr id="18" name="CaixaDeTexto 17"/>
          <p:cNvSpPr txBox="1"/>
          <p:nvPr/>
        </p:nvSpPr>
        <p:spPr>
          <a:xfrm rot="5400000">
            <a:off x="1297212" y="5147314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  <p:graphicFrame>
        <p:nvGraphicFramePr>
          <p:cNvPr id="140294" name="Object 6"/>
          <p:cNvGraphicFramePr>
            <a:graphicFrameLocks noChangeAspect="1"/>
          </p:cNvGraphicFramePr>
          <p:nvPr/>
        </p:nvGraphicFramePr>
        <p:xfrm>
          <a:off x="128588" y="3141663"/>
          <a:ext cx="2819400" cy="914400"/>
        </p:xfrm>
        <a:graphic>
          <a:graphicData uri="http://schemas.openxmlformats.org/presentationml/2006/ole">
            <p:oleObj spid="_x0000_s140294" name="Equação" r:id="rId3" imgW="1409400" imgH="457200" progId="Equation.3">
              <p:embed/>
            </p:oleObj>
          </a:graphicData>
        </a:graphic>
      </p:graphicFrame>
      <p:graphicFrame>
        <p:nvGraphicFramePr>
          <p:cNvPr id="140295" name="Object 7"/>
          <p:cNvGraphicFramePr>
            <a:graphicFrameLocks noChangeAspect="1"/>
          </p:cNvGraphicFramePr>
          <p:nvPr/>
        </p:nvGraphicFramePr>
        <p:xfrm>
          <a:off x="115888" y="4067175"/>
          <a:ext cx="2844800" cy="914400"/>
        </p:xfrm>
        <a:graphic>
          <a:graphicData uri="http://schemas.openxmlformats.org/presentationml/2006/ole">
            <p:oleObj spid="_x0000_s140295" name="Equação" r:id="rId4" imgW="1422360" imgH="457200" progId="Equation.3">
              <p:embed/>
            </p:oleObj>
          </a:graphicData>
        </a:graphic>
      </p:graphicFrame>
      <p:graphicFrame>
        <p:nvGraphicFramePr>
          <p:cNvPr id="140296" name="Object 8"/>
          <p:cNvGraphicFramePr>
            <a:graphicFrameLocks noChangeAspect="1"/>
          </p:cNvGraphicFramePr>
          <p:nvPr/>
        </p:nvGraphicFramePr>
        <p:xfrm>
          <a:off x="90488" y="5589588"/>
          <a:ext cx="2895600" cy="914400"/>
        </p:xfrm>
        <a:graphic>
          <a:graphicData uri="http://schemas.openxmlformats.org/presentationml/2006/ole">
            <p:oleObj spid="_x0000_s140296" name="Equação" r:id="rId5" imgW="14475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diferentes profundidades:</a:t>
            </a:r>
            <a:endParaRPr lang="pt-BR" sz="2800" dirty="0" smtClean="0"/>
          </a:p>
        </p:txBody>
      </p:sp>
      <p:sp>
        <p:nvSpPr>
          <p:cNvPr id="18" name="CaixaDeTexto 17"/>
          <p:cNvSpPr txBox="1"/>
          <p:nvPr/>
        </p:nvSpPr>
        <p:spPr>
          <a:xfrm rot="5400000">
            <a:off x="1297212" y="5147314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  <p:graphicFrame>
        <p:nvGraphicFramePr>
          <p:cNvPr id="140294" name="Object 6"/>
          <p:cNvGraphicFramePr>
            <a:graphicFrameLocks noChangeAspect="1"/>
          </p:cNvGraphicFramePr>
          <p:nvPr/>
        </p:nvGraphicFramePr>
        <p:xfrm>
          <a:off x="128588" y="3141663"/>
          <a:ext cx="2819400" cy="914400"/>
        </p:xfrm>
        <a:graphic>
          <a:graphicData uri="http://schemas.openxmlformats.org/presentationml/2006/ole">
            <p:oleObj spid="_x0000_s149506" name="Equação" r:id="rId3" imgW="1409400" imgH="457200" progId="Equation.3">
              <p:embed/>
            </p:oleObj>
          </a:graphicData>
        </a:graphic>
      </p:graphicFrame>
      <p:graphicFrame>
        <p:nvGraphicFramePr>
          <p:cNvPr id="140295" name="Object 7"/>
          <p:cNvGraphicFramePr>
            <a:graphicFrameLocks noChangeAspect="1"/>
          </p:cNvGraphicFramePr>
          <p:nvPr/>
        </p:nvGraphicFramePr>
        <p:xfrm>
          <a:off x="115888" y="4067175"/>
          <a:ext cx="2844800" cy="914400"/>
        </p:xfrm>
        <a:graphic>
          <a:graphicData uri="http://schemas.openxmlformats.org/presentationml/2006/ole">
            <p:oleObj spid="_x0000_s149507" name="Equação" r:id="rId4" imgW="1422360" imgH="457200" progId="Equation.3">
              <p:embed/>
            </p:oleObj>
          </a:graphicData>
        </a:graphic>
      </p:graphicFrame>
      <p:graphicFrame>
        <p:nvGraphicFramePr>
          <p:cNvPr id="140296" name="Object 8"/>
          <p:cNvGraphicFramePr>
            <a:graphicFrameLocks noChangeAspect="1"/>
          </p:cNvGraphicFramePr>
          <p:nvPr/>
        </p:nvGraphicFramePr>
        <p:xfrm>
          <a:off x="90488" y="5589588"/>
          <a:ext cx="2895600" cy="914400"/>
        </p:xfrm>
        <a:graphic>
          <a:graphicData uri="http://schemas.openxmlformats.org/presentationml/2006/ole">
            <p:oleObj spid="_x0000_s149508" name="Equação" r:id="rId5" imgW="1447560" imgH="457200" progId="Equation.3">
              <p:embed/>
            </p:oleObj>
          </a:graphicData>
        </a:graphic>
      </p:graphicFrame>
      <p:graphicFrame>
        <p:nvGraphicFramePr>
          <p:cNvPr id="149509" name="Object 6"/>
          <p:cNvGraphicFramePr>
            <a:graphicFrameLocks noChangeAspect="1"/>
          </p:cNvGraphicFramePr>
          <p:nvPr/>
        </p:nvGraphicFramePr>
        <p:xfrm>
          <a:off x="4611688" y="2965450"/>
          <a:ext cx="4313237" cy="1903413"/>
        </p:xfrm>
        <a:graphic>
          <a:graphicData uri="http://schemas.openxmlformats.org/presentationml/2006/ole">
            <p:oleObj spid="_x0000_s149509" name="Equação" r:id="rId6" imgW="1726920" imgH="7617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diferentes profundidades:</a:t>
            </a:r>
            <a:endParaRPr lang="pt-BR" sz="2800" dirty="0" smtClean="0"/>
          </a:p>
        </p:txBody>
      </p:sp>
      <p:sp>
        <p:nvSpPr>
          <p:cNvPr id="18" name="CaixaDeTexto 17"/>
          <p:cNvSpPr txBox="1"/>
          <p:nvPr/>
        </p:nvSpPr>
        <p:spPr>
          <a:xfrm rot="5400000">
            <a:off x="1297212" y="5147314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  <p:graphicFrame>
        <p:nvGraphicFramePr>
          <p:cNvPr id="140294" name="Object 6"/>
          <p:cNvGraphicFramePr>
            <a:graphicFrameLocks noChangeAspect="1"/>
          </p:cNvGraphicFramePr>
          <p:nvPr/>
        </p:nvGraphicFramePr>
        <p:xfrm>
          <a:off x="128588" y="3141663"/>
          <a:ext cx="2819400" cy="914400"/>
        </p:xfrm>
        <a:graphic>
          <a:graphicData uri="http://schemas.openxmlformats.org/presentationml/2006/ole">
            <p:oleObj spid="_x0000_s150530" name="Equação" r:id="rId3" imgW="1409400" imgH="457200" progId="Equation.3">
              <p:embed/>
            </p:oleObj>
          </a:graphicData>
        </a:graphic>
      </p:graphicFrame>
      <p:graphicFrame>
        <p:nvGraphicFramePr>
          <p:cNvPr id="140295" name="Object 7"/>
          <p:cNvGraphicFramePr>
            <a:graphicFrameLocks noChangeAspect="1"/>
          </p:cNvGraphicFramePr>
          <p:nvPr/>
        </p:nvGraphicFramePr>
        <p:xfrm>
          <a:off x="115888" y="4067175"/>
          <a:ext cx="2844800" cy="914400"/>
        </p:xfrm>
        <a:graphic>
          <a:graphicData uri="http://schemas.openxmlformats.org/presentationml/2006/ole">
            <p:oleObj spid="_x0000_s150531" name="Equação" r:id="rId4" imgW="1422360" imgH="457200" progId="Equation.3">
              <p:embed/>
            </p:oleObj>
          </a:graphicData>
        </a:graphic>
      </p:graphicFrame>
      <p:graphicFrame>
        <p:nvGraphicFramePr>
          <p:cNvPr id="140296" name="Object 8"/>
          <p:cNvGraphicFramePr>
            <a:graphicFrameLocks noChangeAspect="1"/>
          </p:cNvGraphicFramePr>
          <p:nvPr/>
        </p:nvGraphicFramePr>
        <p:xfrm>
          <a:off x="90488" y="5589588"/>
          <a:ext cx="2895600" cy="914400"/>
        </p:xfrm>
        <a:graphic>
          <a:graphicData uri="http://schemas.openxmlformats.org/presentationml/2006/ole">
            <p:oleObj spid="_x0000_s150532" name="Equação" r:id="rId5" imgW="1447560" imgH="457200" progId="Equation.3">
              <p:embed/>
            </p:oleObj>
          </a:graphicData>
        </a:graphic>
      </p:graphicFrame>
      <p:graphicFrame>
        <p:nvGraphicFramePr>
          <p:cNvPr id="149509" name="Object 6"/>
          <p:cNvGraphicFramePr>
            <a:graphicFrameLocks noChangeAspect="1"/>
          </p:cNvGraphicFramePr>
          <p:nvPr/>
        </p:nvGraphicFramePr>
        <p:xfrm>
          <a:off x="4611688" y="2965450"/>
          <a:ext cx="4313237" cy="1903413"/>
        </p:xfrm>
        <a:graphic>
          <a:graphicData uri="http://schemas.openxmlformats.org/presentationml/2006/ole">
            <p:oleObj spid="_x0000_s150533" name="Equação" r:id="rId6" imgW="1726920" imgH="761760" progId="Equation.3">
              <p:embed/>
            </p:oleObj>
          </a:graphicData>
        </a:graphic>
      </p:graphicFrame>
      <p:graphicFrame>
        <p:nvGraphicFramePr>
          <p:cNvPr id="150534" name="Object 4"/>
          <p:cNvGraphicFramePr>
            <a:graphicFrameLocks noChangeAspect="1"/>
          </p:cNvGraphicFramePr>
          <p:nvPr/>
        </p:nvGraphicFramePr>
        <p:xfrm>
          <a:off x="5905500" y="5516563"/>
          <a:ext cx="1751013" cy="722312"/>
        </p:xfrm>
        <a:graphic>
          <a:graphicData uri="http://schemas.openxmlformats.org/presentationml/2006/ole">
            <p:oleObj spid="_x0000_s150534" name="Equação" r:id="rId7" imgW="58392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579438" y="3706813"/>
          <a:ext cx="3421062" cy="661987"/>
        </p:xfrm>
        <a:graphic>
          <a:graphicData uri="http://schemas.openxmlformats.org/presentationml/2006/ole">
            <p:oleObj spid="_x0000_s143363" name="Equação" r:id="rId3" imgW="1714320" imgH="330120" progId="Equation.3">
              <p:embed/>
            </p:oleObj>
          </a:graphicData>
        </a:graphic>
      </p:graphicFrame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  <p:graphicFrame>
        <p:nvGraphicFramePr>
          <p:cNvPr id="143365" name="Object 6"/>
          <p:cNvGraphicFramePr>
            <a:graphicFrameLocks noChangeAspect="1"/>
          </p:cNvGraphicFramePr>
          <p:nvPr/>
        </p:nvGraphicFramePr>
        <p:xfrm>
          <a:off x="4611688" y="2965450"/>
          <a:ext cx="4313237" cy="1903413"/>
        </p:xfrm>
        <a:graphic>
          <a:graphicData uri="http://schemas.openxmlformats.org/presentationml/2006/ole">
            <p:oleObj spid="_x0000_s143365" name="Equação" r:id="rId4" imgW="1726920" imgH="761760" progId="Equation.3">
              <p:embed/>
            </p:oleObj>
          </a:graphicData>
        </a:graphic>
      </p:graphicFrame>
      <p:graphicFrame>
        <p:nvGraphicFramePr>
          <p:cNvPr id="143366" name="Object 4"/>
          <p:cNvGraphicFramePr>
            <a:graphicFrameLocks noChangeAspect="1"/>
          </p:cNvGraphicFramePr>
          <p:nvPr/>
        </p:nvGraphicFramePr>
        <p:xfrm>
          <a:off x="5905500" y="5516563"/>
          <a:ext cx="1751013" cy="722312"/>
        </p:xfrm>
        <a:graphic>
          <a:graphicData uri="http://schemas.openxmlformats.org/presentationml/2006/ole">
            <p:oleObj spid="_x0000_s143366" name="Equação" r:id="rId5" imgW="58392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579438" y="3706813"/>
          <a:ext cx="3421062" cy="661987"/>
        </p:xfrm>
        <a:graphic>
          <a:graphicData uri="http://schemas.openxmlformats.org/presentationml/2006/ole">
            <p:oleObj spid="_x0000_s151554" name="Equação" r:id="rId3" imgW="1714320" imgH="330120" progId="Equation.3">
              <p:embed/>
            </p:oleObj>
          </a:graphicData>
        </a:graphic>
      </p:graphicFrame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  <p:graphicFrame>
        <p:nvGraphicFramePr>
          <p:cNvPr id="143365" name="Object 6"/>
          <p:cNvGraphicFramePr>
            <a:graphicFrameLocks noChangeAspect="1"/>
          </p:cNvGraphicFramePr>
          <p:nvPr/>
        </p:nvGraphicFramePr>
        <p:xfrm>
          <a:off x="4611688" y="2965450"/>
          <a:ext cx="4313237" cy="1903413"/>
        </p:xfrm>
        <a:graphic>
          <a:graphicData uri="http://schemas.openxmlformats.org/presentationml/2006/ole">
            <p:oleObj spid="_x0000_s151555" name="Equação" r:id="rId4" imgW="1726920" imgH="761760" progId="Equation.3">
              <p:embed/>
            </p:oleObj>
          </a:graphicData>
        </a:graphic>
      </p:graphicFrame>
      <p:graphicFrame>
        <p:nvGraphicFramePr>
          <p:cNvPr id="143366" name="Object 4"/>
          <p:cNvGraphicFramePr>
            <a:graphicFrameLocks noChangeAspect="1"/>
          </p:cNvGraphicFramePr>
          <p:nvPr/>
        </p:nvGraphicFramePr>
        <p:xfrm>
          <a:off x="5905500" y="5516563"/>
          <a:ext cx="1751013" cy="722312"/>
        </p:xfrm>
        <a:graphic>
          <a:graphicData uri="http://schemas.openxmlformats.org/presentationml/2006/ole">
            <p:oleObj spid="_x0000_s151556" name="Equação" r:id="rId5" imgW="583920" imgH="241200" progId="Equation.3">
              <p:embed/>
            </p:oleObj>
          </a:graphicData>
        </a:graphic>
      </p:graphicFrame>
      <p:cxnSp>
        <p:nvCxnSpPr>
          <p:cNvPr id="8" name="Conector reto 7"/>
          <p:cNvCxnSpPr/>
          <p:nvPr/>
        </p:nvCxnSpPr>
        <p:spPr>
          <a:xfrm>
            <a:off x="1367672" y="4214818"/>
            <a:ext cx="25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2771800" y="4214818"/>
            <a:ext cx="25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347864" y="4214818"/>
            <a:ext cx="468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1943760" y="4214818"/>
            <a:ext cx="468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5940152" y="6237312"/>
            <a:ext cx="792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673392"/>
            <a:ext cx="7929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Nessas condições, a relação entre a posição da massa em diferentes instantes e os parâmetros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BR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800" dirty="0" smtClean="0"/>
              <a:t>,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800" dirty="0" smtClean="0"/>
              <a:t> e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pt-BR" sz="2800" dirty="0" smtClean="0">
                <a:cs typeface="Times New Roman" pitchFamily="18" charset="0"/>
              </a:rPr>
              <a:t>pode ser escrita como</a:t>
            </a:r>
            <a:r>
              <a:rPr lang="pt-BR" sz="2800" dirty="0" smtClean="0"/>
              <a:t>:</a:t>
            </a:r>
          </a:p>
        </p:txBody>
      </p:sp>
      <p:cxnSp>
        <p:nvCxnSpPr>
          <p:cNvPr id="6" name="Conector de seta reta 5"/>
          <p:cNvCxnSpPr/>
          <p:nvPr/>
        </p:nvCxnSpPr>
        <p:spPr>
          <a:xfrm rot="5400000">
            <a:off x="6286512" y="3286124"/>
            <a:ext cx="571504" cy="2857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000760" y="375499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= 0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005013" y="4643438"/>
          <a:ext cx="4114800" cy="723900"/>
        </p:xfrm>
        <a:graphic>
          <a:graphicData uri="http://schemas.openxmlformats.org/presentationml/2006/ole">
            <p:oleObj spid="_x0000_s4099" name="Equação" r:id="rId3" imgW="1371600" imgH="241200" progId="Equation.3">
              <p:embed/>
            </p:oleObj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Relação funcional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14" name="Object 2"/>
          <p:cNvGraphicFramePr>
            <a:graphicFrameLocks noChangeAspect="1"/>
          </p:cNvGraphicFramePr>
          <p:nvPr/>
        </p:nvGraphicFramePr>
        <p:xfrm>
          <a:off x="579438" y="3706813"/>
          <a:ext cx="3421062" cy="661987"/>
        </p:xfrm>
        <a:graphic>
          <a:graphicData uri="http://schemas.openxmlformats.org/presentationml/2006/ole">
            <p:oleObj spid="_x0000_s145414" name="Equação" r:id="rId3" imgW="1714320" imgH="330120" progId="Equation.3">
              <p:embed/>
            </p:oleObj>
          </a:graphicData>
        </a:graphic>
      </p:graphicFrame>
      <p:graphicFrame>
        <p:nvGraphicFramePr>
          <p:cNvPr id="145415" name="Object 6"/>
          <p:cNvGraphicFramePr>
            <a:graphicFrameLocks noChangeAspect="1"/>
          </p:cNvGraphicFramePr>
          <p:nvPr/>
        </p:nvGraphicFramePr>
        <p:xfrm>
          <a:off x="4611688" y="2965450"/>
          <a:ext cx="4313237" cy="1903413"/>
        </p:xfrm>
        <a:graphic>
          <a:graphicData uri="http://schemas.openxmlformats.org/presentationml/2006/ole">
            <p:oleObj spid="_x0000_s145415" name="Equação" r:id="rId4" imgW="1726920" imgH="761760" progId="Equation.3">
              <p:embed/>
            </p:oleObj>
          </a:graphicData>
        </a:graphic>
      </p:graphicFrame>
      <p:graphicFrame>
        <p:nvGraphicFramePr>
          <p:cNvPr id="145416" name="Object 4"/>
          <p:cNvGraphicFramePr>
            <a:graphicFrameLocks noChangeAspect="1"/>
          </p:cNvGraphicFramePr>
          <p:nvPr/>
        </p:nvGraphicFramePr>
        <p:xfrm>
          <a:off x="5905500" y="5516563"/>
          <a:ext cx="1751013" cy="722312"/>
        </p:xfrm>
        <a:graphic>
          <a:graphicData uri="http://schemas.openxmlformats.org/presentationml/2006/ole">
            <p:oleObj spid="_x0000_s145416" name="Equação" r:id="rId5" imgW="583920" imgH="241200" progId="Equation.3">
              <p:embed/>
            </p:oleObj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35173" name="Object 2"/>
          <p:cNvGraphicFramePr>
            <a:graphicFrameLocks noChangeAspect="1"/>
          </p:cNvGraphicFramePr>
          <p:nvPr/>
        </p:nvGraphicFramePr>
        <p:xfrm>
          <a:off x="712788" y="4841875"/>
          <a:ext cx="3117850" cy="687388"/>
        </p:xfrm>
        <a:graphic>
          <a:graphicData uri="http://schemas.openxmlformats.org/presentationml/2006/ole">
            <p:oleObj spid="_x0000_s145412" name="Equação" r:id="rId6" imgW="1562040" imgH="342720" progId="Equation.3">
              <p:embed/>
            </p:oleObj>
          </a:graphicData>
        </a:graphic>
      </p:graphicFrame>
      <p:sp>
        <p:nvSpPr>
          <p:cNvPr id="15" name="Retângulo 14"/>
          <p:cNvSpPr/>
          <p:nvPr/>
        </p:nvSpPr>
        <p:spPr>
          <a:xfrm>
            <a:off x="582984" y="4824422"/>
            <a:ext cx="3349201" cy="764818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774566" y="5517232"/>
            <a:ext cx="1965786" cy="804298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14" name="Object 2"/>
          <p:cNvGraphicFramePr>
            <a:graphicFrameLocks noChangeAspect="1"/>
          </p:cNvGraphicFramePr>
          <p:nvPr/>
        </p:nvGraphicFramePr>
        <p:xfrm>
          <a:off x="579438" y="3706813"/>
          <a:ext cx="3421062" cy="661987"/>
        </p:xfrm>
        <a:graphic>
          <a:graphicData uri="http://schemas.openxmlformats.org/presentationml/2006/ole">
            <p:oleObj spid="_x0000_s152579" name="Equação" r:id="rId3" imgW="1714320" imgH="330120" progId="Equation.3">
              <p:embed/>
            </p:oleObj>
          </a:graphicData>
        </a:graphic>
      </p:graphicFrame>
      <p:graphicFrame>
        <p:nvGraphicFramePr>
          <p:cNvPr id="145415" name="Object 6"/>
          <p:cNvGraphicFramePr>
            <a:graphicFrameLocks noChangeAspect="1"/>
          </p:cNvGraphicFramePr>
          <p:nvPr/>
        </p:nvGraphicFramePr>
        <p:xfrm>
          <a:off x="4611688" y="2965450"/>
          <a:ext cx="4313237" cy="1903413"/>
        </p:xfrm>
        <a:graphic>
          <a:graphicData uri="http://schemas.openxmlformats.org/presentationml/2006/ole">
            <p:oleObj spid="_x0000_s152580" name="Equação" r:id="rId4" imgW="1726920" imgH="761760" progId="Equation.3">
              <p:embed/>
            </p:oleObj>
          </a:graphicData>
        </a:graphic>
      </p:graphicFrame>
      <p:graphicFrame>
        <p:nvGraphicFramePr>
          <p:cNvPr id="145416" name="Object 4"/>
          <p:cNvGraphicFramePr>
            <a:graphicFrameLocks noChangeAspect="1"/>
          </p:cNvGraphicFramePr>
          <p:nvPr/>
        </p:nvGraphicFramePr>
        <p:xfrm>
          <a:off x="5905500" y="5516563"/>
          <a:ext cx="1751013" cy="722312"/>
        </p:xfrm>
        <a:graphic>
          <a:graphicData uri="http://schemas.openxmlformats.org/presentationml/2006/ole">
            <p:oleObj spid="_x0000_s152581" name="Equação" r:id="rId5" imgW="583920" imgH="241200" progId="Equation.3">
              <p:embed/>
            </p:oleObj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35173" name="Object 2"/>
          <p:cNvGraphicFramePr>
            <a:graphicFrameLocks noChangeAspect="1"/>
          </p:cNvGraphicFramePr>
          <p:nvPr/>
        </p:nvGraphicFramePr>
        <p:xfrm>
          <a:off x="712788" y="4841875"/>
          <a:ext cx="3117850" cy="687388"/>
        </p:xfrm>
        <a:graphic>
          <a:graphicData uri="http://schemas.openxmlformats.org/presentationml/2006/ole">
            <p:oleObj spid="_x0000_s152578" name="Equação" r:id="rId6" imgW="1562040" imgH="342720" progId="Equation.3">
              <p:embed/>
            </p:oleObj>
          </a:graphicData>
        </a:graphic>
      </p:graphicFrame>
      <p:sp>
        <p:nvSpPr>
          <p:cNvPr id="15" name="Retângulo 14"/>
          <p:cNvSpPr/>
          <p:nvPr/>
        </p:nvSpPr>
        <p:spPr>
          <a:xfrm>
            <a:off x="582984" y="4824422"/>
            <a:ext cx="3349201" cy="764818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774566" y="5517232"/>
            <a:ext cx="1965786" cy="804298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453256" y="4793897"/>
            <a:ext cx="3500462" cy="7858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>
            <a:off x="515169" y="4803422"/>
            <a:ext cx="3500462" cy="7858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14" name="Object 2"/>
          <p:cNvGraphicFramePr>
            <a:graphicFrameLocks noChangeAspect="1"/>
          </p:cNvGraphicFramePr>
          <p:nvPr/>
        </p:nvGraphicFramePr>
        <p:xfrm>
          <a:off x="579438" y="3706813"/>
          <a:ext cx="3421062" cy="661987"/>
        </p:xfrm>
        <a:graphic>
          <a:graphicData uri="http://schemas.openxmlformats.org/presentationml/2006/ole">
            <p:oleObj spid="_x0000_s153603" name="Equação" r:id="rId3" imgW="1714320" imgH="330120" progId="Equation.3">
              <p:embed/>
            </p:oleObj>
          </a:graphicData>
        </a:graphic>
      </p:graphicFrame>
      <p:graphicFrame>
        <p:nvGraphicFramePr>
          <p:cNvPr id="145415" name="Object 6"/>
          <p:cNvGraphicFramePr>
            <a:graphicFrameLocks noChangeAspect="1"/>
          </p:cNvGraphicFramePr>
          <p:nvPr/>
        </p:nvGraphicFramePr>
        <p:xfrm>
          <a:off x="4611688" y="2965450"/>
          <a:ext cx="4313237" cy="1903413"/>
        </p:xfrm>
        <a:graphic>
          <a:graphicData uri="http://schemas.openxmlformats.org/presentationml/2006/ole">
            <p:oleObj spid="_x0000_s153604" name="Equação" r:id="rId4" imgW="1726920" imgH="761760" progId="Equation.3">
              <p:embed/>
            </p:oleObj>
          </a:graphicData>
        </a:graphic>
      </p:graphicFrame>
      <p:graphicFrame>
        <p:nvGraphicFramePr>
          <p:cNvPr id="145416" name="Object 4"/>
          <p:cNvGraphicFramePr>
            <a:graphicFrameLocks noChangeAspect="1"/>
          </p:cNvGraphicFramePr>
          <p:nvPr/>
        </p:nvGraphicFramePr>
        <p:xfrm>
          <a:off x="5905500" y="5516563"/>
          <a:ext cx="1751013" cy="722312"/>
        </p:xfrm>
        <a:graphic>
          <a:graphicData uri="http://schemas.openxmlformats.org/presentationml/2006/ole">
            <p:oleObj spid="_x0000_s153605" name="Equação" r:id="rId5" imgW="583920" imgH="241200" progId="Equation.3">
              <p:embed/>
            </p:oleObj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35173" name="Object 2"/>
          <p:cNvGraphicFramePr>
            <a:graphicFrameLocks noChangeAspect="1"/>
          </p:cNvGraphicFramePr>
          <p:nvPr/>
        </p:nvGraphicFramePr>
        <p:xfrm>
          <a:off x="712788" y="4841875"/>
          <a:ext cx="3117850" cy="687388"/>
        </p:xfrm>
        <a:graphic>
          <a:graphicData uri="http://schemas.openxmlformats.org/presentationml/2006/ole">
            <p:oleObj spid="_x0000_s153602" name="Equação" r:id="rId6" imgW="1562040" imgH="342720" progId="Equation.3">
              <p:embed/>
            </p:oleObj>
          </a:graphicData>
        </a:graphic>
      </p:graphicFrame>
      <p:sp>
        <p:nvSpPr>
          <p:cNvPr id="15" name="Retângulo 14"/>
          <p:cNvSpPr/>
          <p:nvPr/>
        </p:nvSpPr>
        <p:spPr>
          <a:xfrm>
            <a:off x="582984" y="4824422"/>
            <a:ext cx="3349201" cy="764818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774566" y="5517232"/>
            <a:ext cx="1965786" cy="804298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453256" y="4793897"/>
            <a:ext cx="3500462" cy="7858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>
            <a:off x="515169" y="4803422"/>
            <a:ext cx="3500462" cy="7858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606" name="Object 2"/>
          <p:cNvGraphicFramePr>
            <a:graphicFrameLocks noChangeAspect="1"/>
          </p:cNvGraphicFramePr>
          <p:nvPr/>
        </p:nvGraphicFramePr>
        <p:xfrm>
          <a:off x="1139825" y="6092825"/>
          <a:ext cx="2306638" cy="636588"/>
        </p:xfrm>
        <a:graphic>
          <a:graphicData uri="http://schemas.openxmlformats.org/presentationml/2006/ole">
            <p:oleObj spid="_x0000_s153606" name="Equação" r:id="rId7" imgW="1155600" imgH="317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57224" y="4068361"/>
            <a:ext cx="7429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Cálculo da amplitude e do tempo em que ocorreu uma perturbação climática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57488" y="2620028"/>
            <a:ext cx="342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FF0000"/>
                </a:solidFill>
              </a:rPr>
              <a:t>Problema Geofísico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92500"/>
          </a:bodyPr>
          <a:lstStyle/>
          <a:p>
            <a:endParaRPr lang="pt-BR" dirty="0" smtClean="0"/>
          </a:p>
          <a:p>
            <a:r>
              <a:rPr lang="pt-BR" smtClean="0"/>
              <a:t>Uma mudança linear no clima gera uma perturbação na temperatura da superfície, que se propaga </a:t>
            </a:r>
            <a:r>
              <a:rPr lang="pt-BR" dirty="0" smtClean="0"/>
              <a:t>em </a:t>
            </a:r>
            <a:r>
              <a:rPr lang="pt-BR" dirty="0" err="1" smtClean="0"/>
              <a:t>subsuperfície</a:t>
            </a:r>
            <a:r>
              <a:rPr lang="pt-BR" dirty="0" smtClean="0"/>
              <a:t> </a:t>
            </a:r>
            <a:r>
              <a:rPr lang="pt-BR" smtClean="0"/>
              <a:t>e é detectada por um sensor movido ao longo de um poço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</a:t>
            </a:r>
            <a:r>
              <a:rPr lang="pt-BR" smtClean="0"/>
              <a:t>medições da diferença entre a temperatura ao longo do poço e a temperatura predita pelo campo térmico regional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7158" y="4509120"/>
            <a:ext cx="8429684" cy="19442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11560" y="61653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subsuperfície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11560" y="61653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subsuperfície</a:t>
            </a:r>
            <a:endParaRPr lang="pt-BR"/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11560" y="61653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subsuperfície</a:t>
            </a:r>
            <a:endParaRPr lang="pt-BR"/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467544" y="1628800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35496" y="14127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11560" y="61653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subsuperfície</a:t>
            </a:r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467544" y="1628800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14127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004048" y="1916832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0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000" smtClean="0">
                <a:cs typeface="Times New Roman" pitchFamily="18" charset="0"/>
              </a:rPr>
              <a:t> tempo em que ocorreu a perturbação climática</a:t>
            </a:r>
            <a:endParaRPr lang="pt-BR" sz="20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015032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1259632" y="1844824"/>
            <a:ext cx="0" cy="1584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11560" y="61653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subsuperfície</a:t>
            </a:r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467544" y="1628800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14127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004048" y="1916832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0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000" smtClean="0">
                <a:cs typeface="Times New Roman" pitchFamily="18" charset="0"/>
              </a:rPr>
              <a:t> tempo em que ocorreu a perturbação climática</a:t>
            </a:r>
            <a:endParaRPr lang="pt-BR" sz="20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015032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004048" y="3081154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cs typeface="Times New Roman" pitchFamily="18" charset="0"/>
              </a:rPr>
              <a:t>o tempo é positivo em direção ao presente</a:t>
            </a:r>
            <a:endParaRPr lang="pt-BR" sz="20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1259632" y="1844824"/>
            <a:ext cx="0" cy="1584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para posições em diferentes instantes:</a:t>
            </a:r>
          </a:p>
        </p:txBody>
      </p:sp>
      <p:sp>
        <p:nvSpPr>
          <p:cNvPr id="9" name="CaixaDeTexto 8"/>
          <p:cNvSpPr txBox="1"/>
          <p:nvPr/>
        </p:nvSpPr>
        <p:spPr>
          <a:xfrm rot="5400000">
            <a:off x="1507004" y="4947193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239713" y="3571875"/>
          <a:ext cx="2944812" cy="482600"/>
        </p:xfrm>
        <a:graphic>
          <a:graphicData uri="http://schemas.openxmlformats.org/presentationml/2006/ole">
            <p:oleObj spid="_x0000_s2053" name="Equação" r:id="rId3" imgW="1473120" imgH="241200" progId="Equation.3">
              <p:embed/>
            </p:oleObj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231775" y="4160838"/>
          <a:ext cx="3021013" cy="482600"/>
        </p:xfrm>
        <a:graphic>
          <a:graphicData uri="http://schemas.openxmlformats.org/presentationml/2006/ole">
            <p:oleObj spid="_x0000_s2056" name="Equação" r:id="rId4" imgW="1511280" imgH="241200" progId="Equation.3">
              <p:embed/>
            </p:oleObj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215900" y="5572125"/>
          <a:ext cx="2995613" cy="482600"/>
        </p:xfrm>
        <a:graphic>
          <a:graphicData uri="http://schemas.openxmlformats.org/presentationml/2006/ole">
            <p:oleObj spid="_x0000_s2057" name="Equação" r:id="rId5" imgW="149832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11560" y="61653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subsuperfície</a:t>
            </a:r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467544" y="1628800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14127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15032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004048" y="1916832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0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000" smtClean="0">
                <a:cs typeface="Times New Roman" pitchFamily="18" charset="0"/>
              </a:rPr>
              <a:t> tempo em que ocorreu a perturbação climática</a:t>
            </a:r>
            <a:endParaRPr lang="pt-BR" sz="20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1259632" y="1844824"/>
            <a:ext cx="0" cy="1584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a livre 12"/>
          <p:cNvSpPr/>
          <p:nvPr/>
        </p:nvSpPr>
        <p:spPr>
          <a:xfrm>
            <a:off x="500063" y="1835066"/>
            <a:ext cx="3135561" cy="1377910"/>
          </a:xfrm>
          <a:custGeom>
            <a:avLst/>
            <a:gdLst>
              <a:gd name="connsiteX0" fmla="*/ 0 w 3135561"/>
              <a:gd name="connsiteY0" fmla="*/ 1359651 h 1377910"/>
              <a:gd name="connsiteX1" fmla="*/ 214312 w 3135561"/>
              <a:gd name="connsiteY1" fmla="*/ 1373939 h 1377910"/>
              <a:gd name="connsiteX2" fmla="*/ 257175 w 3135561"/>
              <a:gd name="connsiteY2" fmla="*/ 1345364 h 1377910"/>
              <a:gd name="connsiteX3" fmla="*/ 314325 w 3135561"/>
              <a:gd name="connsiteY3" fmla="*/ 1331076 h 1377910"/>
              <a:gd name="connsiteX4" fmla="*/ 471487 w 3135561"/>
              <a:gd name="connsiteY4" fmla="*/ 1345364 h 1377910"/>
              <a:gd name="connsiteX5" fmla="*/ 557212 w 3135561"/>
              <a:gd name="connsiteY5" fmla="*/ 1359651 h 1377910"/>
              <a:gd name="connsiteX6" fmla="*/ 642937 w 3135561"/>
              <a:gd name="connsiteY6" fmla="*/ 1345364 h 1377910"/>
              <a:gd name="connsiteX7" fmla="*/ 728662 w 3135561"/>
              <a:gd name="connsiteY7" fmla="*/ 1316789 h 1377910"/>
              <a:gd name="connsiteX8" fmla="*/ 828675 w 3135561"/>
              <a:gd name="connsiteY8" fmla="*/ 1288214 h 1377910"/>
              <a:gd name="connsiteX9" fmla="*/ 957262 w 3135561"/>
              <a:gd name="connsiteY9" fmla="*/ 1216776 h 1377910"/>
              <a:gd name="connsiteX10" fmla="*/ 1000125 w 3135561"/>
              <a:gd name="connsiteY10" fmla="*/ 1173914 h 1377910"/>
              <a:gd name="connsiteX11" fmla="*/ 1085850 w 3135561"/>
              <a:gd name="connsiteY11" fmla="*/ 1145339 h 1377910"/>
              <a:gd name="connsiteX12" fmla="*/ 1114425 w 3135561"/>
              <a:gd name="connsiteY12" fmla="*/ 1102476 h 1377910"/>
              <a:gd name="connsiteX13" fmla="*/ 1214437 w 3135561"/>
              <a:gd name="connsiteY13" fmla="*/ 1016751 h 1377910"/>
              <a:gd name="connsiteX14" fmla="*/ 1271587 w 3135561"/>
              <a:gd name="connsiteY14" fmla="*/ 1002464 h 1377910"/>
              <a:gd name="connsiteX15" fmla="*/ 1400175 w 3135561"/>
              <a:gd name="connsiteY15" fmla="*/ 973889 h 1377910"/>
              <a:gd name="connsiteX16" fmla="*/ 1443037 w 3135561"/>
              <a:gd name="connsiteY16" fmla="*/ 931026 h 1377910"/>
              <a:gd name="connsiteX17" fmla="*/ 1471612 w 3135561"/>
              <a:gd name="connsiteY17" fmla="*/ 888164 h 1377910"/>
              <a:gd name="connsiteX18" fmla="*/ 1557337 w 3135561"/>
              <a:gd name="connsiteY18" fmla="*/ 859589 h 1377910"/>
              <a:gd name="connsiteX19" fmla="*/ 1714500 w 3135561"/>
              <a:gd name="connsiteY19" fmla="*/ 745289 h 1377910"/>
              <a:gd name="connsiteX20" fmla="*/ 1771650 w 3135561"/>
              <a:gd name="connsiteY20" fmla="*/ 688139 h 1377910"/>
              <a:gd name="connsiteX21" fmla="*/ 1857375 w 3135561"/>
              <a:gd name="connsiteY21" fmla="*/ 630989 h 1377910"/>
              <a:gd name="connsiteX22" fmla="*/ 1943100 w 3135561"/>
              <a:gd name="connsiteY22" fmla="*/ 602414 h 1377910"/>
              <a:gd name="connsiteX23" fmla="*/ 1985962 w 3135561"/>
              <a:gd name="connsiteY23" fmla="*/ 573839 h 1377910"/>
              <a:gd name="connsiteX24" fmla="*/ 2028825 w 3135561"/>
              <a:gd name="connsiteY24" fmla="*/ 559551 h 1377910"/>
              <a:gd name="connsiteX25" fmla="*/ 2157412 w 3135561"/>
              <a:gd name="connsiteY25" fmla="*/ 459539 h 1377910"/>
              <a:gd name="connsiteX26" fmla="*/ 2286000 w 3135561"/>
              <a:gd name="connsiteY26" fmla="*/ 416676 h 1377910"/>
              <a:gd name="connsiteX27" fmla="*/ 2328862 w 3135561"/>
              <a:gd name="connsiteY27" fmla="*/ 402389 h 1377910"/>
              <a:gd name="connsiteX28" fmla="*/ 2371725 w 3135561"/>
              <a:gd name="connsiteY28" fmla="*/ 388101 h 1377910"/>
              <a:gd name="connsiteX29" fmla="*/ 2514600 w 3135561"/>
              <a:gd name="connsiteY29" fmla="*/ 345239 h 1377910"/>
              <a:gd name="connsiteX30" fmla="*/ 2557462 w 3135561"/>
              <a:gd name="connsiteY30" fmla="*/ 330951 h 1377910"/>
              <a:gd name="connsiteX31" fmla="*/ 2600325 w 3135561"/>
              <a:gd name="connsiteY31" fmla="*/ 316664 h 1377910"/>
              <a:gd name="connsiteX32" fmla="*/ 2686050 w 3135561"/>
              <a:gd name="connsiteY32" fmla="*/ 245226 h 1377910"/>
              <a:gd name="connsiteX33" fmla="*/ 2771775 w 3135561"/>
              <a:gd name="connsiteY33" fmla="*/ 216651 h 1377910"/>
              <a:gd name="connsiteX34" fmla="*/ 2814637 w 3135561"/>
              <a:gd name="connsiteY34" fmla="*/ 202364 h 1377910"/>
              <a:gd name="connsiteX35" fmla="*/ 2857500 w 3135561"/>
              <a:gd name="connsiteY35" fmla="*/ 173789 h 1377910"/>
              <a:gd name="connsiteX36" fmla="*/ 2943225 w 3135561"/>
              <a:gd name="connsiteY36" fmla="*/ 145214 h 1377910"/>
              <a:gd name="connsiteX37" fmla="*/ 2971800 w 3135561"/>
              <a:gd name="connsiteY37" fmla="*/ 102351 h 1377910"/>
              <a:gd name="connsiteX38" fmla="*/ 3071812 w 3135561"/>
              <a:gd name="connsiteY38" fmla="*/ 59489 h 13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135561" h="1377910">
                <a:moveTo>
                  <a:pt x="0" y="1359651"/>
                </a:moveTo>
                <a:cubicBezTo>
                  <a:pt x="71437" y="1364414"/>
                  <a:pt x="142826" y="1377910"/>
                  <a:pt x="214312" y="1373939"/>
                </a:cubicBezTo>
                <a:cubicBezTo>
                  <a:pt x="231457" y="1372987"/>
                  <a:pt x="241392" y="1352128"/>
                  <a:pt x="257175" y="1345364"/>
                </a:cubicBezTo>
                <a:cubicBezTo>
                  <a:pt x="275224" y="1337629"/>
                  <a:pt x="295275" y="1335839"/>
                  <a:pt x="314325" y="1331076"/>
                </a:cubicBezTo>
                <a:cubicBezTo>
                  <a:pt x="366712" y="1335839"/>
                  <a:pt x="419244" y="1339218"/>
                  <a:pt x="471487" y="1345364"/>
                </a:cubicBezTo>
                <a:cubicBezTo>
                  <a:pt x="500258" y="1348749"/>
                  <a:pt x="528243" y="1359651"/>
                  <a:pt x="557212" y="1359651"/>
                </a:cubicBezTo>
                <a:cubicBezTo>
                  <a:pt x="586181" y="1359651"/>
                  <a:pt x="614362" y="1350126"/>
                  <a:pt x="642937" y="1345364"/>
                </a:cubicBezTo>
                <a:cubicBezTo>
                  <a:pt x="671512" y="1335839"/>
                  <a:pt x="699441" y="1324095"/>
                  <a:pt x="728662" y="1316789"/>
                </a:cubicBezTo>
                <a:cubicBezTo>
                  <a:pt x="800423" y="1298848"/>
                  <a:pt x="767183" y="1308710"/>
                  <a:pt x="828675" y="1288214"/>
                </a:cubicBezTo>
                <a:cubicBezTo>
                  <a:pt x="926931" y="1222710"/>
                  <a:pt x="881820" y="1241925"/>
                  <a:pt x="957262" y="1216776"/>
                </a:cubicBezTo>
                <a:cubicBezTo>
                  <a:pt x="971550" y="1202489"/>
                  <a:pt x="982462" y="1183727"/>
                  <a:pt x="1000125" y="1173914"/>
                </a:cubicBezTo>
                <a:cubicBezTo>
                  <a:pt x="1026455" y="1159286"/>
                  <a:pt x="1085850" y="1145339"/>
                  <a:pt x="1085850" y="1145339"/>
                </a:cubicBezTo>
                <a:cubicBezTo>
                  <a:pt x="1095375" y="1131051"/>
                  <a:pt x="1103432" y="1115668"/>
                  <a:pt x="1114425" y="1102476"/>
                </a:cubicBezTo>
                <a:cubicBezTo>
                  <a:pt x="1134850" y="1077966"/>
                  <a:pt x="1187410" y="1030264"/>
                  <a:pt x="1214437" y="1016751"/>
                </a:cubicBezTo>
                <a:cubicBezTo>
                  <a:pt x="1232000" y="1007969"/>
                  <a:pt x="1252418" y="1006724"/>
                  <a:pt x="1271587" y="1002464"/>
                </a:cubicBezTo>
                <a:cubicBezTo>
                  <a:pt x="1434834" y="966187"/>
                  <a:pt x="1260799" y="1008732"/>
                  <a:pt x="1400175" y="973889"/>
                </a:cubicBezTo>
                <a:cubicBezTo>
                  <a:pt x="1414462" y="959601"/>
                  <a:pt x="1430102" y="946548"/>
                  <a:pt x="1443037" y="931026"/>
                </a:cubicBezTo>
                <a:cubicBezTo>
                  <a:pt x="1454030" y="917835"/>
                  <a:pt x="1457051" y="897265"/>
                  <a:pt x="1471612" y="888164"/>
                </a:cubicBezTo>
                <a:cubicBezTo>
                  <a:pt x="1497154" y="872200"/>
                  <a:pt x="1557337" y="859589"/>
                  <a:pt x="1557337" y="859589"/>
                </a:cubicBezTo>
                <a:cubicBezTo>
                  <a:pt x="1605204" y="827678"/>
                  <a:pt x="1682488" y="777301"/>
                  <a:pt x="1714500" y="745289"/>
                </a:cubicBezTo>
                <a:cubicBezTo>
                  <a:pt x="1733550" y="726239"/>
                  <a:pt x="1750613" y="704969"/>
                  <a:pt x="1771650" y="688139"/>
                </a:cubicBezTo>
                <a:cubicBezTo>
                  <a:pt x="1798467" y="666685"/>
                  <a:pt x="1824794" y="641849"/>
                  <a:pt x="1857375" y="630989"/>
                </a:cubicBezTo>
                <a:lnTo>
                  <a:pt x="1943100" y="602414"/>
                </a:lnTo>
                <a:cubicBezTo>
                  <a:pt x="1957387" y="592889"/>
                  <a:pt x="1970604" y="581518"/>
                  <a:pt x="1985962" y="573839"/>
                </a:cubicBezTo>
                <a:cubicBezTo>
                  <a:pt x="1999433" y="567104"/>
                  <a:pt x="2016294" y="567905"/>
                  <a:pt x="2028825" y="559551"/>
                </a:cubicBezTo>
                <a:cubicBezTo>
                  <a:pt x="2102790" y="510241"/>
                  <a:pt x="2043284" y="497582"/>
                  <a:pt x="2157412" y="459539"/>
                </a:cubicBezTo>
                <a:lnTo>
                  <a:pt x="2286000" y="416676"/>
                </a:lnTo>
                <a:lnTo>
                  <a:pt x="2328862" y="402389"/>
                </a:lnTo>
                <a:cubicBezTo>
                  <a:pt x="2343150" y="397626"/>
                  <a:pt x="2357114" y="391754"/>
                  <a:pt x="2371725" y="388101"/>
                </a:cubicBezTo>
                <a:cubicBezTo>
                  <a:pt x="2458092" y="366510"/>
                  <a:pt x="2410253" y="380022"/>
                  <a:pt x="2514600" y="345239"/>
                </a:cubicBezTo>
                <a:lnTo>
                  <a:pt x="2557462" y="330951"/>
                </a:lnTo>
                <a:lnTo>
                  <a:pt x="2600325" y="316664"/>
                </a:lnTo>
                <a:cubicBezTo>
                  <a:pt x="2627243" y="289745"/>
                  <a:pt x="2650243" y="261140"/>
                  <a:pt x="2686050" y="245226"/>
                </a:cubicBezTo>
                <a:cubicBezTo>
                  <a:pt x="2713575" y="232993"/>
                  <a:pt x="2743200" y="226176"/>
                  <a:pt x="2771775" y="216651"/>
                </a:cubicBezTo>
                <a:lnTo>
                  <a:pt x="2814637" y="202364"/>
                </a:lnTo>
                <a:cubicBezTo>
                  <a:pt x="2828925" y="192839"/>
                  <a:pt x="2841808" y="180763"/>
                  <a:pt x="2857500" y="173789"/>
                </a:cubicBezTo>
                <a:cubicBezTo>
                  <a:pt x="2885025" y="161556"/>
                  <a:pt x="2943225" y="145214"/>
                  <a:pt x="2943225" y="145214"/>
                </a:cubicBezTo>
                <a:cubicBezTo>
                  <a:pt x="2952750" y="130926"/>
                  <a:pt x="2957239" y="111452"/>
                  <a:pt x="2971800" y="102351"/>
                </a:cubicBezTo>
                <a:cubicBezTo>
                  <a:pt x="3135561" y="0"/>
                  <a:pt x="3020206" y="111095"/>
                  <a:pt x="3071812" y="59489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11560" y="61653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subsuperfície</a:t>
            </a:r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467544" y="1628800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14127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15032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004048" y="1916832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0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000" smtClean="0">
                <a:cs typeface="Times New Roman" pitchFamily="18" charset="0"/>
              </a:rPr>
              <a:t> tempo em que ocorreu a perturbação climática</a:t>
            </a:r>
            <a:endParaRPr lang="pt-BR" sz="20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1259632" y="1844824"/>
            <a:ext cx="0" cy="1584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3131840" y="2636912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cs typeface="Times New Roman" pitchFamily="18" charset="0"/>
              </a:rPr>
              <a:t>mudança linear na temperatura</a:t>
            </a:r>
            <a:endParaRPr lang="pt-BR" sz="20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H="1" flipV="1">
            <a:off x="2339752" y="2708920"/>
            <a:ext cx="936104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rma livre 16"/>
          <p:cNvSpPr/>
          <p:nvPr/>
        </p:nvSpPr>
        <p:spPr>
          <a:xfrm>
            <a:off x="500063" y="1835066"/>
            <a:ext cx="3135561" cy="1377910"/>
          </a:xfrm>
          <a:custGeom>
            <a:avLst/>
            <a:gdLst>
              <a:gd name="connsiteX0" fmla="*/ 0 w 3135561"/>
              <a:gd name="connsiteY0" fmla="*/ 1359651 h 1377910"/>
              <a:gd name="connsiteX1" fmla="*/ 214312 w 3135561"/>
              <a:gd name="connsiteY1" fmla="*/ 1373939 h 1377910"/>
              <a:gd name="connsiteX2" fmla="*/ 257175 w 3135561"/>
              <a:gd name="connsiteY2" fmla="*/ 1345364 h 1377910"/>
              <a:gd name="connsiteX3" fmla="*/ 314325 w 3135561"/>
              <a:gd name="connsiteY3" fmla="*/ 1331076 h 1377910"/>
              <a:gd name="connsiteX4" fmla="*/ 471487 w 3135561"/>
              <a:gd name="connsiteY4" fmla="*/ 1345364 h 1377910"/>
              <a:gd name="connsiteX5" fmla="*/ 557212 w 3135561"/>
              <a:gd name="connsiteY5" fmla="*/ 1359651 h 1377910"/>
              <a:gd name="connsiteX6" fmla="*/ 642937 w 3135561"/>
              <a:gd name="connsiteY6" fmla="*/ 1345364 h 1377910"/>
              <a:gd name="connsiteX7" fmla="*/ 728662 w 3135561"/>
              <a:gd name="connsiteY7" fmla="*/ 1316789 h 1377910"/>
              <a:gd name="connsiteX8" fmla="*/ 828675 w 3135561"/>
              <a:gd name="connsiteY8" fmla="*/ 1288214 h 1377910"/>
              <a:gd name="connsiteX9" fmla="*/ 957262 w 3135561"/>
              <a:gd name="connsiteY9" fmla="*/ 1216776 h 1377910"/>
              <a:gd name="connsiteX10" fmla="*/ 1000125 w 3135561"/>
              <a:gd name="connsiteY10" fmla="*/ 1173914 h 1377910"/>
              <a:gd name="connsiteX11" fmla="*/ 1085850 w 3135561"/>
              <a:gd name="connsiteY11" fmla="*/ 1145339 h 1377910"/>
              <a:gd name="connsiteX12" fmla="*/ 1114425 w 3135561"/>
              <a:gd name="connsiteY12" fmla="*/ 1102476 h 1377910"/>
              <a:gd name="connsiteX13" fmla="*/ 1214437 w 3135561"/>
              <a:gd name="connsiteY13" fmla="*/ 1016751 h 1377910"/>
              <a:gd name="connsiteX14" fmla="*/ 1271587 w 3135561"/>
              <a:gd name="connsiteY14" fmla="*/ 1002464 h 1377910"/>
              <a:gd name="connsiteX15" fmla="*/ 1400175 w 3135561"/>
              <a:gd name="connsiteY15" fmla="*/ 973889 h 1377910"/>
              <a:gd name="connsiteX16" fmla="*/ 1443037 w 3135561"/>
              <a:gd name="connsiteY16" fmla="*/ 931026 h 1377910"/>
              <a:gd name="connsiteX17" fmla="*/ 1471612 w 3135561"/>
              <a:gd name="connsiteY17" fmla="*/ 888164 h 1377910"/>
              <a:gd name="connsiteX18" fmla="*/ 1557337 w 3135561"/>
              <a:gd name="connsiteY18" fmla="*/ 859589 h 1377910"/>
              <a:gd name="connsiteX19" fmla="*/ 1714500 w 3135561"/>
              <a:gd name="connsiteY19" fmla="*/ 745289 h 1377910"/>
              <a:gd name="connsiteX20" fmla="*/ 1771650 w 3135561"/>
              <a:gd name="connsiteY20" fmla="*/ 688139 h 1377910"/>
              <a:gd name="connsiteX21" fmla="*/ 1857375 w 3135561"/>
              <a:gd name="connsiteY21" fmla="*/ 630989 h 1377910"/>
              <a:gd name="connsiteX22" fmla="*/ 1943100 w 3135561"/>
              <a:gd name="connsiteY22" fmla="*/ 602414 h 1377910"/>
              <a:gd name="connsiteX23" fmla="*/ 1985962 w 3135561"/>
              <a:gd name="connsiteY23" fmla="*/ 573839 h 1377910"/>
              <a:gd name="connsiteX24" fmla="*/ 2028825 w 3135561"/>
              <a:gd name="connsiteY24" fmla="*/ 559551 h 1377910"/>
              <a:gd name="connsiteX25" fmla="*/ 2157412 w 3135561"/>
              <a:gd name="connsiteY25" fmla="*/ 459539 h 1377910"/>
              <a:gd name="connsiteX26" fmla="*/ 2286000 w 3135561"/>
              <a:gd name="connsiteY26" fmla="*/ 416676 h 1377910"/>
              <a:gd name="connsiteX27" fmla="*/ 2328862 w 3135561"/>
              <a:gd name="connsiteY27" fmla="*/ 402389 h 1377910"/>
              <a:gd name="connsiteX28" fmla="*/ 2371725 w 3135561"/>
              <a:gd name="connsiteY28" fmla="*/ 388101 h 1377910"/>
              <a:gd name="connsiteX29" fmla="*/ 2514600 w 3135561"/>
              <a:gd name="connsiteY29" fmla="*/ 345239 h 1377910"/>
              <a:gd name="connsiteX30" fmla="*/ 2557462 w 3135561"/>
              <a:gd name="connsiteY30" fmla="*/ 330951 h 1377910"/>
              <a:gd name="connsiteX31" fmla="*/ 2600325 w 3135561"/>
              <a:gd name="connsiteY31" fmla="*/ 316664 h 1377910"/>
              <a:gd name="connsiteX32" fmla="*/ 2686050 w 3135561"/>
              <a:gd name="connsiteY32" fmla="*/ 245226 h 1377910"/>
              <a:gd name="connsiteX33" fmla="*/ 2771775 w 3135561"/>
              <a:gd name="connsiteY33" fmla="*/ 216651 h 1377910"/>
              <a:gd name="connsiteX34" fmla="*/ 2814637 w 3135561"/>
              <a:gd name="connsiteY34" fmla="*/ 202364 h 1377910"/>
              <a:gd name="connsiteX35" fmla="*/ 2857500 w 3135561"/>
              <a:gd name="connsiteY35" fmla="*/ 173789 h 1377910"/>
              <a:gd name="connsiteX36" fmla="*/ 2943225 w 3135561"/>
              <a:gd name="connsiteY36" fmla="*/ 145214 h 1377910"/>
              <a:gd name="connsiteX37" fmla="*/ 2971800 w 3135561"/>
              <a:gd name="connsiteY37" fmla="*/ 102351 h 1377910"/>
              <a:gd name="connsiteX38" fmla="*/ 3071812 w 3135561"/>
              <a:gd name="connsiteY38" fmla="*/ 59489 h 13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135561" h="1377910">
                <a:moveTo>
                  <a:pt x="0" y="1359651"/>
                </a:moveTo>
                <a:cubicBezTo>
                  <a:pt x="71437" y="1364414"/>
                  <a:pt x="142826" y="1377910"/>
                  <a:pt x="214312" y="1373939"/>
                </a:cubicBezTo>
                <a:cubicBezTo>
                  <a:pt x="231457" y="1372987"/>
                  <a:pt x="241392" y="1352128"/>
                  <a:pt x="257175" y="1345364"/>
                </a:cubicBezTo>
                <a:cubicBezTo>
                  <a:pt x="275224" y="1337629"/>
                  <a:pt x="295275" y="1335839"/>
                  <a:pt x="314325" y="1331076"/>
                </a:cubicBezTo>
                <a:cubicBezTo>
                  <a:pt x="366712" y="1335839"/>
                  <a:pt x="419244" y="1339218"/>
                  <a:pt x="471487" y="1345364"/>
                </a:cubicBezTo>
                <a:cubicBezTo>
                  <a:pt x="500258" y="1348749"/>
                  <a:pt x="528243" y="1359651"/>
                  <a:pt x="557212" y="1359651"/>
                </a:cubicBezTo>
                <a:cubicBezTo>
                  <a:pt x="586181" y="1359651"/>
                  <a:pt x="614362" y="1350126"/>
                  <a:pt x="642937" y="1345364"/>
                </a:cubicBezTo>
                <a:cubicBezTo>
                  <a:pt x="671512" y="1335839"/>
                  <a:pt x="699441" y="1324095"/>
                  <a:pt x="728662" y="1316789"/>
                </a:cubicBezTo>
                <a:cubicBezTo>
                  <a:pt x="800423" y="1298848"/>
                  <a:pt x="767183" y="1308710"/>
                  <a:pt x="828675" y="1288214"/>
                </a:cubicBezTo>
                <a:cubicBezTo>
                  <a:pt x="926931" y="1222710"/>
                  <a:pt x="881820" y="1241925"/>
                  <a:pt x="957262" y="1216776"/>
                </a:cubicBezTo>
                <a:cubicBezTo>
                  <a:pt x="971550" y="1202489"/>
                  <a:pt x="982462" y="1183727"/>
                  <a:pt x="1000125" y="1173914"/>
                </a:cubicBezTo>
                <a:cubicBezTo>
                  <a:pt x="1026455" y="1159286"/>
                  <a:pt x="1085850" y="1145339"/>
                  <a:pt x="1085850" y="1145339"/>
                </a:cubicBezTo>
                <a:cubicBezTo>
                  <a:pt x="1095375" y="1131051"/>
                  <a:pt x="1103432" y="1115668"/>
                  <a:pt x="1114425" y="1102476"/>
                </a:cubicBezTo>
                <a:cubicBezTo>
                  <a:pt x="1134850" y="1077966"/>
                  <a:pt x="1187410" y="1030264"/>
                  <a:pt x="1214437" y="1016751"/>
                </a:cubicBezTo>
                <a:cubicBezTo>
                  <a:pt x="1232000" y="1007969"/>
                  <a:pt x="1252418" y="1006724"/>
                  <a:pt x="1271587" y="1002464"/>
                </a:cubicBezTo>
                <a:cubicBezTo>
                  <a:pt x="1434834" y="966187"/>
                  <a:pt x="1260799" y="1008732"/>
                  <a:pt x="1400175" y="973889"/>
                </a:cubicBezTo>
                <a:cubicBezTo>
                  <a:pt x="1414462" y="959601"/>
                  <a:pt x="1430102" y="946548"/>
                  <a:pt x="1443037" y="931026"/>
                </a:cubicBezTo>
                <a:cubicBezTo>
                  <a:pt x="1454030" y="917835"/>
                  <a:pt x="1457051" y="897265"/>
                  <a:pt x="1471612" y="888164"/>
                </a:cubicBezTo>
                <a:cubicBezTo>
                  <a:pt x="1497154" y="872200"/>
                  <a:pt x="1557337" y="859589"/>
                  <a:pt x="1557337" y="859589"/>
                </a:cubicBezTo>
                <a:cubicBezTo>
                  <a:pt x="1605204" y="827678"/>
                  <a:pt x="1682488" y="777301"/>
                  <a:pt x="1714500" y="745289"/>
                </a:cubicBezTo>
                <a:cubicBezTo>
                  <a:pt x="1733550" y="726239"/>
                  <a:pt x="1750613" y="704969"/>
                  <a:pt x="1771650" y="688139"/>
                </a:cubicBezTo>
                <a:cubicBezTo>
                  <a:pt x="1798467" y="666685"/>
                  <a:pt x="1824794" y="641849"/>
                  <a:pt x="1857375" y="630989"/>
                </a:cubicBezTo>
                <a:lnTo>
                  <a:pt x="1943100" y="602414"/>
                </a:lnTo>
                <a:cubicBezTo>
                  <a:pt x="1957387" y="592889"/>
                  <a:pt x="1970604" y="581518"/>
                  <a:pt x="1985962" y="573839"/>
                </a:cubicBezTo>
                <a:cubicBezTo>
                  <a:pt x="1999433" y="567104"/>
                  <a:pt x="2016294" y="567905"/>
                  <a:pt x="2028825" y="559551"/>
                </a:cubicBezTo>
                <a:cubicBezTo>
                  <a:pt x="2102790" y="510241"/>
                  <a:pt x="2043284" y="497582"/>
                  <a:pt x="2157412" y="459539"/>
                </a:cubicBezTo>
                <a:lnTo>
                  <a:pt x="2286000" y="416676"/>
                </a:lnTo>
                <a:lnTo>
                  <a:pt x="2328862" y="402389"/>
                </a:lnTo>
                <a:cubicBezTo>
                  <a:pt x="2343150" y="397626"/>
                  <a:pt x="2357114" y="391754"/>
                  <a:pt x="2371725" y="388101"/>
                </a:cubicBezTo>
                <a:cubicBezTo>
                  <a:pt x="2458092" y="366510"/>
                  <a:pt x="2410253" y="380022"/>
                  <a:pt x="2514600" y="345239"/>
                </a:cubicBezTo>
                <a:lnTo>
                  <a:pt x="2557462" y="330951"/>
                </a:lnTo>
                <a:lnTo>
                  <a:pt x="2600325" y="316664"/>
                </a:lnTo>
                <a:cubicBezTo>
                  <a:pt x="2627243" y="289745"/>
                  <a:pt x="2650243" y="261140"/>
                  <a:pt x="2686050" y="245226"/>
                </a:cubicBezTo>
                <a:cubicBezTo>
                  <a:pt x="2713575" y="232993"/>
                  <a:pt x="2743200" y="226176"/>
                  <a:pt x="2771775" y="216651"/>
                </a:cubicBezTo>
                <a:lnTo>
                  <a:pt x="2814637" y="202364"/>
                </a:lnTo>
                <a:cubicBezTo>
                  <a:pt x="2828925" y="192839"/>
                  <a:pt x="2841808" y="180763"/>
                  <a:pt x="2857500" y="173789"/>
                </a:cubicBezTo>
                <a:cubicBezTo>
                  <a:pt x="2885025" y="161556"/>
                  <a:pt x="2943225" y="145214"/>
                  <a:pt x="2943225" y="145214"/>
                </a:cubicBezTo>
                <a:cubicBezTo>
                  <a:pt x="2952750" y="130926"/>
                  <a:pt x="2957239" y="111452"/>
                  <a:pt x="2971800" y="102351"/>
                </a:cubicBezTo>
                <a:cubicBezTo>
                  <a:pt x="3135561" y="0"/>
                  <a:pt x="3020206" y="111095"/>
                  <a:pt x="3071812" y="59489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11560" y="61653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subsuperfície</a:t>
            </a:r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467544" y="1628800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14127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15032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004048" y="1916832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0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000" smtClean="0">
                <a:cs typeface="Times New Roman" pitchFamily="18" charset="0"/>
              </a:rPr>
              <a:t> tempo em que ocorreu a perturbação climática</a:t>
            </a:r>
            <a:endParaRPr lang="pt-BR" sz="20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1259632" y="1844824"/>
            <a:ext cx="0" cy="1584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eta para baixo 16"/>
          <p:cNvSpPr/>
          <p:nvPr/>
        </p:nvSpPr>
        <p:spPr>
          <a:xfrm>
            <a:off x="1979712" y="4365104"/>
            <a:ext cx="720080" cy="11521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5580112" y="3873242"/>
            <a:ext cx="25922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cs typeface="Times New Roman" pitchFamily="18" charset="0"/>
              </a:rPr>
              <a:t>a mudança linear na temperatura, induzida por uma perturbação climática, propaga-se em subsuperfície</a:t>
            </a:r>
            <a:endParaRPr lang="pt-BR" sz="20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Forma livre 15"/>
          <p:cNvSpPr/>
          <p:nvPr/>
        </p:nvSpPr>
        <p:spPr>
          <a:xfrm>
            <a:off x="500063" y="1835066"/>
            <a:ext cx="3135561" cy="1377910"/>
          </a:xfrm>
          <a:custGeom>
            <a:avLst/>
            <a:gdLst>
              <a:gd name="connsiteX0" fmla="*/ 0 w 3135561"/>
              <a:gd name="connsiteY0" fmla="*/ 1359651 h 1377910"/>
              <a:gd name="connsiteX1" fmla="*/ 214312 w 3135561"/>
              <a:gd name="connsiteY1" fmla="*/ 1373939 h 1377910"/>
              <a:gd name="connsiteX2" fmla="*/ 257175 w 3135561"/>
              <a:gd name="connsiteY2" fmla="*/ 1345364 h 1377910"/>
              <a:gd name="connsiteX3" fmla="*/ 314325 w 3135561"/>
              <a:gd name="connsiteY3" fmla="*/ 1331076 h 1377910"/>
              <a:gd name="connsiteX4" fmla="*/ 471487 w 3135561"/>
              <a:gd name="connsiteY4" fmla="*/ 1345364 h 1377910"/>
              <a:gd name="connsiteX5" fmla="*/ 557212 w 3135561"/>
              <a:gd name="connsiteY5" fmla="*/ 1359651 h 1377910"/>
              <a:gd name="connsiteX6" fmla="*/ 642937 w 3135561"/>
              <a:gd name="connsiteY6" fmla="*/ 1345364 h 1377910"/>
              <a:gd name="connsiteX7" fmla="*/ 728662 w 3135561"/>
              <a:gd name="connsiteY7" fmla="*/ 1316789 h 1377910"/>
              <a:gd name="connsiteX8" fmla="*/ 828675 w 3135561"/>
              <a:gd name="connsiteY8" fmla="*/ 1288214 h 1377910"/>
              <a:gd name="connsiteX9" fmla="*/ 957262 w 3135561"/>
              <a:gd name="connsiteY9" fmla="*/ 1216776 h 1377910"/>
              <a:gd name="connsiteX10" fmla="*/ 1000125 w 3135561"/>
              <a:gd name="connsiteY10" fmla="*/ 1173914 h 1377910"/>
              <a:gd name="connsiteX11" fmla="*/ 1085850 w 3135561"/>
              <a:gd name="connsiteY11" fmla="*/ 1145339 h 1377910"/>
              <a:gd name="connsiteX12" fmla="*/ 1114425 w 3135561"/>
              <a:gd name="connsiteY12" fmla="*/ 1102476 h 1377910"/>
              <a:gd name="connsiteX13" fmla="*/ 1214437 w 3135561"/>
              <a:gd name="connsiteY13" fmla="*/ 1016751 h 1377910"/>
              <a:gd name="connsiteX14" fmla="*/ 1271587 w 3135561"/>
              <a:gd name="connsiteY14" fmla="*/ 1002464 h 1377910"/>
              <a:gd name="connsiteX15" fmla="*/ 1400175 w 3135561"/>
              <a:gd name="connsiteY15" fmla="*/ 973889 h 1377910"/>
              <a:gd name="connsiteX16" fmla="*/ 1443037 w 3135561"/>
              <a:gd name="connsiteY16" fmla="*/ 931026 h 1377910"/>
              <a:gd name="connsiteX17" fmla="*/ 1471612 w 3135561"/>
              <a:gd name="connsiteY17" fmla="*/ 888164 h 1377910"/>
              <a:gd name="connsiteX18" fmla="*/ 1557337 w 3135561"/>
              <a:gd name="connsiteY18" fmla="*/ 859589 h 1377910"/>
              <a:gd name="connsiteX19" fmla="*/ 1714500 w 3135561"/>
              <a:gd name="connsiteY19" fmla="*/ 745289 h 1377910"/>
              <a:gd name="connsiteX20" fmla="*/ 1771650 w 3135561"/>
              <a:gd name="connsiteY20" fmla="*/ 688139 h 1377910"/>
              <a:gd name="connsiteX21" fmla="*/ 1857375 w 3135561"/>
              <a:gd name="connsiteY21" fmla="*/ 630989 h 1377910"/>
              <a:gd name="connsiteX22" fmla="*/ 1943100 w 3135561"/>
              <a:gd name="connsiteY22" fmla="*/ 602414 h 1377910"/>
              <a:gd name="connsiteX23" fmla="*/ 1985962 w 3135561"/>
              <a:gd name="connsiteY23" fmla="*/ 573839 h 1377910"/>
              <a:gd name="connsiteX24" fmla="*/ 2028825 w 3135561"/>
              <a:gd name="connsiteY24" fmla="*/ 559551 h 1377910"/>
              <a:gd name="connsiteX25" fmla="*/ 2157412 w 3135561"/>
              <a:gd name="connsiteY25" fmla="*/ 459539 h 1377910"/>
              <a:gd name="connsiteX26" fmla="*/ 2286000 w 3135561"/>
              <a:gd name="connsiteY26" fmla="*/ 416676 h 1377910"/>
              <a:gd name="connsiteX27" fmla="*/ 2328862 w 3135561"/>
              <a:gd name="connsiteY27" fmla="*/ 402389 h 1377910"/>
              <a:gd name="connsiteX28" fmla="*/ 2371725 w 3135561"/>
              <a:gd name="connsiteY28" fmla="*/ 388101 h 1377910"/>
              <a:gd name="connsiteX29" fmla="*/ 2514600 w 3135561"/>
              <a:gd name="connsiteY29" fmla="*/ 345239 h 1377910"/>
              <a:gd name="connsiteX30" fmla="*/ 2557462 w 3135561"/>
              <a:gd name="connsiteY30" fmla="*/ 330951 h 1377910"/>
              <a:gd name="connsiteX31" fmla="*/ 2600325 w 3135561"/>
              <a:gd name="connsiteY31" fmla="*/ 316664 h 1377910"/>
              <a:gd name="connsiteX32" fmla="*/ 2686050 w 3135561"/>
              <a:gd name="connsiteY32" fmla="*/ 245226 h 1377910"/>
              <a:gd name="connsiteX33" fmla="*/ 2771775 w 3135561"/>
              <a:gd name="connsiteY33" fmla="*/ 216651 h 1377910"/>
              <a:gd name="connsiteX34" fmla="*/ 2814637 w 3135561"/>
              <a:gd name="connsiteY34" fmla="*/ 202364 h 1377910"/>
              <a:gd name="connsiteX35" fmla="*/ 2857500 w 3135561"/>
              <a:gd name="connsiteY35" fmla="*/ 173789 h 1377910"/>
              <a:gd name="connsiteX36" fmla="*/ 2943225 w 3135561"/>
              <a:gd name="connsiteY36" fmla="*/ 145214 h 1377910"/>
              <a:gd name="connsiteX37" fmla="*/ 2971800 w 3135561"/>
              <a:gd name="connsiteY37" fmla="*/ 102351 h 1377910"/>
              <a:gd name="connsiteX38" fmla="*/ 3071812 w 3135561"/>
              <a:gd name="connsiteY38" fmla="*/ 59489 h 13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135561" h="1377910">
                <a:moveTo>
                  <a:pt x="0" y="1359651"/>
                </a:moveTo>
                <a:cubicBezTo>
                  <a:pt x="71437" y="1364414"/>
                  <a:pt x="142826" y="1377910"/>
                  <a:pt x="214312" y="1373939"/>
                </a:cubicBezTo>
                <a:cubicBezTo>
                  <a:pt x="231457" y="1372987"/>
                  <a:pt x="241392" y="1352128"/>
                  <a:pt x="257175" y="1345364"/>
                </a:cubicBezTo>
                <a:cubicBezTo>
                  <a:pt x="275224" y="1337629"/>
                  <a:pt x="295275" y="1335839"/>
                  <a:pt x="314325" y="1331076"/>
                </a:cubicBezTo>
                <a:cubicBezTo>
                  <a:pt x="366712" y="1335839"/>
                  <a:pt x="419244" y="1339218"/>
                  <a:pt x="471487" y="1345364"/>
                </a:cubicBezTo>
                <a:cubicBezTo>
                  <a:pt x="500258" y="1348749"/>
                  <a:pt x="528243" y="1359651"/>
                  <a:pt x="557212" y="1359651"/>
                </a:cubicBezTo>
                <a:cubicBezTo>
                  <a:pt x="586181" y="1359651"/>
                  <a:pt x="614362" y="1350126"/>
                  <a:pt x="642937" y="1345364"/>
                </a:cubicBezTo>
                <a:cubicBezTo>
                  <a:pt x="671512" y="1335839"/>
                  <a:pt x="699441" y="1324095"/>
                  <a:pt x="728662" y="1316789"/>
                </a:cubicBezTo>
                <a:cubicBezTo>
                  <a:pt x="800423" y="1298848"/>
                  <a:pt x="767183" y="1308710"/>
                  <a:pt x="828675" y="1288214"/>
                </a:cubicBezTo>
                <a:cubicBezTo>
                  <a:pt x="926931" y="1222710"/>
                  <a:pt x="881820" y="1241925"/>
                  <a:pt x="957262" y="1216776"/>
                </a:cubicBezTo>
                <a:cubicBezTo>
                  <a:pt x="971550" y="1202489"/>
                  <a:pt x="982462" y="1183727"/>
                  <a:pt x="1000125" y="1173914"/>
                </a:cubicBezTo>
                <a:cubicBezTo>
                  <a:pt x="1026455" y="1159286"/>
                  <a:pt x="1085850" y="1145339"/>
                  <a:pt x="1085850" y="1145339"/>
                </a:cubicBezTo>
                <a:cubicBezTo>
                  <a:pt x="1095375" y="1131051"/>
                  <a:pt x="1103432" y="1115668"/>
                  <a:pt x="1114425" y="1102476"/>
                </a:cubicBezTo>
                <a:cubicBezTo>
                  <a:pt x="1134850" y="1077966"/>
                  <a:pt x="1187410" y="1030264"/>
                  <a:pt x="1214437" y="1016751"/>
                </a:cubicBezTo>
                <a:cubicBezTo>
                  <a:pt x="1232000" y="1007969"/>
                  <a:pt x="1252418" y="1006724"/>
                  <a:pt x="1271587" y="1002464"/>
                </a:cubicBezTo>
                <a:cubicBezTo>
                  <a:pt x="1434834" y="966187"/>
                  <a:pt x="1260799" y="1008732"/>
                  <a:pt x="1400175" y="973889"/>
                </a:cubicBezTo>
                <a:cubicBezTo>
                  <a:pt x="1414462" y="959601"/>
                  <a:pt x="1430102" y="946548"/>
                  <a:pt x="1443037" y="931026"/>
                </a:cubicBezTo>
                <a:cubicBezTo>
                  <a:pt x="1454030" y="917835"/>
                  <a:pt x="1457051" y="897265"/>
                  <a:pt x="1471612" y="888164"/>
                </a:cubicBezTo>
                <a:cubicBezTo>
                  <a:pt x="1497154" y="872200"/>
                  <a:pt x="1557337" y="859589"/>
                  <a:pt x="1557337" y="859589"/>
                </a:cubicBezTo>
                <a:cubicBezTo>
                  <a:pt x="1605204" y="827678"/>
                  <a:pt x="1682488" y="777301"/>
                  <a:pt x="1714500" y="745289"/>
                </a:cubicBezTo>
                <a:cubicBezTo>
                  <a:pt x="1733550" y="726239"/>
                  <a:pt x="1750613" y="704969"/>
                  <a:pt x="1771650" y="688139"/>
                </a:cubicBezTo>
                <a:cubicBezTo>
                  <a:pt x="1798467" y="666685"/>
                  <a:pt x="1824794" y="641849"/>
                  <a:pt x="1857375" y="630989"/>
                </a:cubicBezTo>
                <a:lnTo>
                  <a:pt x="1943100" y="602414"/>
                </a:lnTo>
                <a:cubicBezTo>
                  <a:pt x="1957387" y="592889"/>
                  <a:pt x="1970604" y="581518"/>
                  <a:pt x="1985962" y="573839"/>
                </a:cubicBezTo>
                <a:cubicBezTo>
                  <a:pt x="1999433" y="567104"/>
                  <a:pt x="2016294" y="567905"/>
                  <a:pt x="2028825" y="559551"/>
                </a:cubicBezTo>
                <a:cubicBezTo>
                  <a:pt x="2102790" y="510241"/>
                  <a:pt x="2043284" y="497582"/>
                  <a:pt x="2157412" y="459539"/>
                </a:cubicBezTo>
                <a:lnTo>
                  <a:pt x="2286000" y="416676"/>
                </a:lnTo>
                <a:lnTo>
                  <a:pt x="2328862" y="402389"/>
                </a:lnTo>
                <a:cubicBezTo>
                  <a:pt x="2343150" y="397626"/>
                  <a:pt x="2357114" y="391754"/>
                  <a:pt x="2371725" y="388101"/>
                </a:cubicBezTo>
                <a:cubicBezTo>
                  <a:pt x="2458092" y="366510"/>
                  <a:pt x="2410253" y="380022"/>
                  <a:pt x="2514600" y="345239"/>
                </a:cubicBezTo>
                <a:lnTo>
                  <a:pt x="2557462" y="330951"/>
                </a:lnTo>
                <a:lnTo>
                  <a:pt x="2600325" y="316664"/>
                </a:lnTo>
                <a:cubicBezTo>
                  <a:pt x="2627243" y="289745"/>
                  <a:pt x="2650243" y="261140"/>
                  <a:pt x="2686050" y="245226"/>
                </a:cubicBezTo>
                <a:cubicBezTo>
                  <a:pt x="2713575" y="232993"/>
                  <a:pt x="2743200" y="226176"/>
                  <a:pt x="2771775" y="216651"/>
                </a:cubicBezTo>
                <a:lnTo>
                  <a:pt x="2814637" y="202364"/>
                </a:lnTo>
                <a:cubicBezTo>
                  <a:pt x="2828925" y="192839"/>
                  <a:pt x="2841808" y="180763"/>
                  <a:pt x="2857500" y="173789"/>
                </a:cubicBezTo>
                <a:cubicBezTo>
                  <a:pt x="2885025" y="161556"/>
                  <a:pt x="2943225" y="145214"/>
                  <a:pt x="2943225" y="145214"/>
                </a:cubicBezTo>
                <a:cubicBezTo>
                  <a:pt x="2952750" y="130926"/>
                  <a:pt x="2957239" y="111452"/>
                  <a:pt x="2971800" y="102351"/>
                </a:cubicBezTo>
                <a:cubicBezTo>
                  <a:pt x="3135561" y="0"/>
                  <a:pt x="3020206" y="111095"/>
                  <a:pt x="3071812" y="59489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92500"/>
          </a:bodyPr>
          <a:lstStyle/>
          <a:p>
            <a:endParaRPr lang="pt-BR" dirty="0" smtClean="0"/>
          </a:p>
          <a:p>
            <a:r>
              <a:rPr lang="pt-BR" smtClean="0"/>
              <a:t>Uma mudança linear no clima gera uma perturbação na temperatura da superfície, que se propaga </a:t>
            </a:r>
            <a:r>
              <a:rPr lang="pt-BR" dirty="0" smtClean="0"/>
              <a:t>em </a:t>
            </a:r>
            <a:r>
              <a:rPr lang="pt-BR" dirty="0" err="1" smtClean="0"/>
              <a:t>subsuperfície</a:t>
            </a:r>
            <a:r>
              <a:rPr lang="pt-BR" dirty="0" smtClean="0"/>
              <a:t> </a:t>
            </a:r>
            <a:r>
              <a:rPr lang="pt-BR" smtClean="0"/>
              <a:t>e é detectada por um sensor movido ao longo de um poço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</a:t>
            </a:r>
            <a:r>
              <a:rPr lang="pt-BR" smtClean="0"/>
              <a:t>medições da diferença entre a temperatura ao longo do poço e a temperatura do campo térmico regional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7158" y="2060848"/>
            <a:ext cx="8429684" cy="230425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467544" y="1628800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14127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15032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1259632" y="1844824"/>
            <a:ext cx="0" cy="1584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2051720" y="4149080"/>
            <a:ext cx="432048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932040" y="4933617"/>
            <a:ext cx="2592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cs typeface="Times New Roman" pitchFamily="18" charset="0"/>
              </a:rPr>
              <a:t>medidas da temperatura ao longo do poço</a:t>
            </a:r>
            <a:endParaRPr lang="pt-BR" sz="20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riângulo isósceles 19"/>
          <p:cNvSpPr/>
          <p:nvPr/>
        </p:nvSpPr>
        <p:spPr>
          <a:xfrm rot="16200000">
            <a:off x="2080880" y="429311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/>
          <p:cNvSpPr/>
          <p:nvPr/>
        </p:nvSpPr>
        <p:spPr>
          <a:xfrm rot="16200000">
            <a:off x="2080880" y="460514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riângulo isósceles 21"/>
          <p:cNvSpPr/>
          <p:nvPr/>
        </p:nvSpPr>
        <p:spPr>
          <a:xfrm rot="16200000">
            <a:off x="2080880" y="522921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/>
          <p:cNvSpPr/>
          <p:nvPr/>
        </p:nvSpPr>
        <p:spPr>
          <a:xfrm rot="16200000">
            <a:off x="2080880" y="554125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riângulo isósceles 23"/>
          <p:cNvSpPr/>
          <p:nvPr/>
        </p:nvSpPr>
        <p:spPr>
          <a:xfrm rot="16200000">
            <a:off x="2080880" y="491718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riângulo isósceles 24"/>
          <p:cNvSpPr/>
          <p:nvPr/>
        </p:nvSpPr>
        <p:spPr>
          <a:xfrm rot="16200000">
            <a:off x="2080880" y="585328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/>
          <p:cNvSpPr/>
          <p:nvPr/>
        </p:nvSpPr>
        <p:spPr>
          <a:xfrm rot="16200000">
            <a:off x="2080880" y="6165320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de seta reta 27"/>
          <p:cNvCxnSpPr>
            <a:stCxn id="18" idx="1"/>
          </p:cNvCxnSpPr>
          <p:nvPr/>
        </p:nvCxnSpPr>
        <p:spPr>
          <a:xfrm flipH="1" flipV="1">
            <a:off x="2627784" y="5301208"/>
            <a:ext cx="2304256" cy="1402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rma livre 26"/>
          <p:cNvSpPr/>
          <p:nvPr/>
        </p:nvSpPr>
        <p:spPr>
          <a:xfrm>
            <a:off x="500063" y="1835066"/>
            <a:ext cx="3135561" cy="1377910"/>
          </a:xfrm>
          <a:custGeom>
            <a:avLst/>
            <a:gdLst>
              <a:gd name="connsiteX0" fmla="*/ 0 w 3135561"/>
              <a:gd name="connsiteY0" fmla="*/ 1359651 h 1377910"/>
              <a:gd name="connsiteX1" fmla="*/ 214312 w 3135561"/>
              <a:gd name="connsiteY1" fmla="*/ 1373939 h 1377910"/>
              <a:gd name="connsiteX2" fmla="*/ 257175 w 3135561"/>
              <a:gd name="connsiteY2" fmla="*/ 1345364 h 1377910"/>
              <a:gd name="connsiteX3" fmla="*/ 314325 w 3135561"/>
              <a:gd name="connsiteY3" fmla="*/ 1331076 h 1377910"/>
              <a:gd name="connsiteX4" fmla="*/ 471487 w 3135561"/>
              <a:gd name="connsiteY4" fmla="*/ 1345364 h 1377910"/>
              <a:gd name="connsiteX5" fmla="*/ 557212 w 3135561"/>
              <a:gd name="connsiteY5" fmla="*/ 1359651 h 1377910"/>
              <a:gd name="connsiteX6" fmla="*/ 642937 w 3135561"/>
              <a:gd name="connsiteY6" fmla="*/ 1345364 h 1377910"/>
              <a:gd name="connsiteX7" fmla="*/ 728662 w 3135561"/>
              <a:gd name="connsiteY7" fmla="*/ 1316789 h 1377910"/>
              <a:gd name="connsiteX8" fmla="*/ 828675 w 3135561"/>
              <a:gd name="connsiteY8" fmla="*/ 1288214 h 1377910"/>
              <a:gd name="connsiteX9" fmla="*/ 957262 w 3135561"/>
              <a:gd name="connsiteY9" fmla="*/ 1216776 h 1377910"/>
              <a:gd name="connsiteX10" fmla="*/ 1000125 w 3135561"/>
              <a:gd name="connsiteY10" fmla="*/ 1173914 h 1377910"/>
              <a:gd name="connsiteX11" fmla="*/ 1085850 w 3135561"/>
              <a:gd name="connsiteY11" fmla="*/ 1145339 h 1377910"/>
              <a:gd name="connsiteX12" fmla="*/ 1114425 w 3135561"/>
              <a:gd name="connsiteY12" fmla="*/ 1102476 h 1377910"/>
              <a:gd name="connsiteX13" fmla="*/ 1214437 w 3135561"/>
              <a:gd name="connsiteY13" fmla="*/ 1016751 h 1377910"/>
              <a:gd name="connsiteX14" fmla="*/ 1271587 w 3135561"/>
              <a:gd name="connsiteY14" fmla="*/ 1002464 h 1377910"/>
              <a:gd name="connsiteX15" fmla="*/ 1400175 w 3135561"/>
              <a:gd name="connsiteY15" fmla="*/ 973889 h 1377910"/>
              <a:gd name="connsiteX16" fmla="*/ 1443037 w 3135561"/>
              <a:gd name="connsiteY16" fmla="*/ 931026 h 1377910"/>
              <a:gd name="connsiteX17" fmla="*/ 1471612 w 3135561"/>
              <a:gd name="connsiteY17" fmla="*/ 888164 h 1377910"/>
              <a:gd name="connsiteX18" fmla="*/ 1557337 w 3135561"/>
              <a:gd name="connsiteY18" fmla="*/ 859589 h 1377910"/>
              <a:gd name="connsiteX19" fmla="*/ 1714500 w 3135561"/>
              <a:gd name="connsiteY19" fmla="*/ 745289 h 1377910"/>
              <a:gd name="connsiteX20" fmla="*/ 1771650 w 3135561"/>
              <a:gd name="connsiteY20" fmla="*/ 688139 h 1377910"/>
              <a:gd name="connsiteX21" fmla="*/ 1857375 w 3135561"/>
              <a:gd name="connsiteY21" fmla="*/ 630989 h 1377910"/>
              <a:gd name="connsiteX22" fmla="*/ 1943100 w 3135561"/>
              <a:gd name="connsiteY22" fmla="*/ 602414 h 1377910"/>
              <a:gd name="connsiteX23" fmla="*/ 1985962 w 3135561"/>
              <a:gd name="connsiteY23" fmla="*/ 573839 h 1377910"/>
              <a:gd name="connsiteX24" fmla="*/ 2028825 w 3135561"/>
              <a:gd name="connsiteY24" fmla="*/ 559551 h 1377910"/>
              <a:gd name="connsiteX25" fmla="*/ 2157412 w 3135561"/>
              <a:gd name="connsiteY25" fmla="*/ 459539 h 1377910"/>
              <a:gd name="connsiteX26" fmla="*/ 2286000 w 3135561"/>
              <a:gd name="connsiteY26" fmla="*/ 416676 h 1377910"/>
              <a:gd name="connsiteX27" fmla="*/ 2328862 w 3135561"/>
              <a:gd name="connsiteY27" fmla="*/ 402389 h 1377910"/>
              <a:gd name="connsiteX28" fmla="*/ 2371725 w 3135561"/>
              <a:gd name="connsiteY28" fmla="*/ 388101 h 1377910"/>
              <a:gd name="connsiteX29" fmla="*/ 2514600 w 3135561"/>
              <a:gd name="connsiteY29" fmla="*/ 345239 h 1377910"/>
              <a:gd name="connsiteX30" fmla="*/ 2557462 w 3135561"/>
              <a:gd name="connsiteY30" fmla="*/ 330951 h 1377910"/>
              <a:gd name="connsiteX31" fmla="*/ 2600325 w 3135561"/>
              <a:gd name="connsiteY31" fmla="*/ 316664 h 1377910"/>
              <a:gd name="connsiteX32" fmla="*/ 2686050 w 3135561"/>
              <a:gd name="connsiteY32" fmla="*/ 245226 h 1377910"/>
              <a:gd name="connsiteX33" fmla="*/ 2771775 w 3135561"/>
              <a:gd name="connsiteY33" fmla="*/ 216651 h 1377910"/>
              <a:gd name="connsiteX34" fmla="*/ 2814637 w 3135561"/>
              <a:gd name="connsiteY34" fmla="*/ 202364 h 1377910"/>
              <a:gd name="connsiteX35" fmla="*/ 2857500 w 3135561"/>
              <a:gd name="connsiteY35" fmla="*/ 173789 h 1377910"/>
              <a:gd name="connsiteX36" fmla="*/ 2943225 w 3135561"/>
              <a:gd name="connsiteY36" fmla="*/ 145214 h 1377910"/>
              <a:gd name="connsiteX37" fmla="*/ 2971800 w 3135561"/>
              <a:gd name="connsiteY37" fmla="*/ 102351 h 1377910"/>
              <a:gd name="connsiteX38" fmla="*/ 3071812 w 3135561"/>
              <a:gd name="connsiteY38" fmla="*/ 59489 h 13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135561" h="1377910">
                <a:moveTo>
                  <a:pt x="0" y="1359651"/>
                </a:moveTo>
                <a:cubicBezTo>
                  <a:pt x="71437" y="1364414"/>
                  <a:pt x="142826" y="1377910"/>
                  <a:pt x="214312" y="1373939"/>
                </a:cubicBezTo>
                <a:cubicBezTo>
                  <a:pt x="231457" y="1372987"/>
                  <a:pt x="241392" y="1352128"/>
                  <a:pt x="257175" y="1345364"/>
                </a:cubicBezTo>
                <a:cubicBezTo>
                  <a:pt x="275224" y="1337629"/>
                  <a:pt x="295275" y="1335839"/>
                  <a:pt x="314325" y="1331076"/>
                </a:cubicBezTo>
                <a:cubicBezTo>
                  <a:pt x="366712" y="1335839"/>
                  <a:pt x="419244" y="1339218"/>
                  <a:pt x="471487" y="1345364"/>
                </a:cubicBezTo>
                <a:cubicBezTo>
                  <a:pt x="500258" y="1348749"/>
                  <a:pt x="528243" y="1359651"/>
                  <a:pt x="557212" y="1359651"/>
                </a:cubicBezTo>
                <a:cubicBezTo>
                  <a:pt x="586181" y="1359651"/>
                  <a:pt x="614362" y="1350126"/>
                  <a:pt x="642937" y="1345364"/>
                </a:cubicBezTo>
                <a:cubicBezTo>
                  <a:pt x="671512" y="1335839"/>
                  <a:pt x="699441" y="1324095"/>
                  <a:pt x="728662" y="1316789"/>
                </a:cubicBezTo>
                <a:cubicBezTo>
                  <a:pt x="800423" y="1298848"/>
                  <a:pt x="767183" y="1308710"/>
                  <a:pt x="828675" y="1288214"/>
                </a:cubicBezTo>
                <a:cubicBezTo>
                  <a:pt x="926931" y="1222710"/>
                  <a:pt x="881820" y="1241925"/>
                  <a:pt x="957262" y="1216776"/>
                </a:cubicBezTo>
                <a:cubicBezTo>
                  <a:pt x="971550" y="1202489"/>
                  <a:pt x="982462" y="1183727"/>
                  <a:pt x="1000125" y="1173914"/>
                </a:cubicBezTo>
                <a:cubicBezTo>
                  <a:pt x="1026455" y="1159286"/>
                  <a:pt x="1085850" y="1145339"/>
                  <a:pt x="1085850" y="1145339"/>
                </a:cubicBezTo>
                <a:cubicBezTo>
                  <a:pt x="1095375" y="1131051"/>
                  <a:pt x="1103432" y="1115668"/>
                  <a:pt x="1114425" y="1102476"/>
                </a:cubicBezTo>
                <a:cubicBezTo>
                  <a:pt x="1134850" y="1077966"/>
                  <a:pt x="1187410" y="1030264"/>
                  <a:pt x="1214437" y="1016751"/>
                </a:cubicBezTo>
                <a:cubicBezTo>
                  <a:pt x="1232000" y="1007969"/>
                  <a:pt x="1252418" y="1006724"/>
                  <a:pt x="1271587" y="1002464"/>
                </a:cubicBezTo>
                <a:cubicBezTo>
                  <a:pt x="1434834" y="966187"/>
                  <a:pt x="1260799" y="1008732"/>
                  <a:pt x="1400175" y="973889"/>
                </a:cubicBezTo>
                <a:cubicBezTo>
                  <a:pt x="1414462" y="959601"/>
                  <a:pt x="1430102" y="946548"/>
                  <a:pt x="1443037" y="931026"/>
                </a:cubicBezTo>
                <a:cubicBezTo>
                  <a:pt x="1454030" y="917835"/>
                  <a:pt x="1457051" y="897265"/>
                  <a:pt x="1471612" y="888164"/>
                </a:cubicBezTo>
                <a:cubicBezTo>
                  <a:pt x="1497154" y="872200"/>
                  <a:pt x="1557337" y="859589"/>
                  <a:pt x="1557337" y="859589"/>
                </a:cubicBezTo>
                <a:cubicBezTo>
                  <a:pt x="1605204" y="827678"/>
                  <a:pt x="1682488" y="777301"/>
                  <a:pt x="1714500" y="745289"/>
                </a:cubicBezTo>
                <a:cubicBezTo>
                  <a:pt x="1733550" y="726239"/>
                  <a:pt x="1750613" y="704969"/>
                  <a:pt x="1771650" y="688139"/>
                </a:cubicBezTo>
                <a:cubicBezTo>
                  <a:pt x="1798467" y="666685"/>
                  <a:pt x="1824794" y="641849"/>
                  <a:pt x="1857375" y="630989"/>
                </a:cubicBezTo>
                <a:lnTo>
                  <a:pt x="1943100" y="602414"/>
                </a:lnTo>
                <a:cubicBezTo>
                  <a:pt x="1957387" y="592889"/>
                  <a:pt x="1970604" y="581518"/>
                  <a:pt x="1985962" y="573839"/>
                </a:cubicBezTo>
                <a:cubicBezTo>
                  <a:pt x="1999433" y="567104"/>
                  <a:pt x="2016294" y="567905"/>
                  <a:pt x="2028825" y="559551"/>
                </a:cubicBezTo>
                <a:cubicBezTo>
                  <a:pt x="2102790" y="510241"/>
                  <a:pt x="2043284" y="497582"/>
                  <a:pt x="2157412" y="459539"/>
                </a:cubicBezTo>
                <a:lnTo>
                  <a:pt x="2286000" y="416676"/>
                </a:lnTo>
                <a:lnTo>
                  <a:pt x="2328862" y="402389"/>
                </a:lnTo>
                <a:cubicBezTo>
                  <a:pt x="2343150" y="397626"/>
                  <a:pt x="2357114" y="391754"/>
                  <a:pt x="2371725" y="388101"/>
                </a:cubicBezTo>
                <a:cubicBezTo>
                  <a:pt x="2458092" y="366510"/>
                  <a:pt x="2410253" y="380022"/>
                  <a:pt x="2514600" y="345239"/>
                </a:cubicBezTo>
                <a:lnTo>
                  <a:pt x="2557462" y="330951"/>
                </a:lnTo>
                <a:lnTo>
                  <a:pt x="2600325" y="316664"/>
                </a:lnTo>
                <a:cubicBezTo>
                  <a:pt x="2627243" y="289745"/>
                  <a:pt x="2650243" y="261140"/>
                  <a:pt x="2686050" y="245226"/>
                </a:cubicBezTo>
                <a:cubicBezTo>
                  <a:pt x="2713575" y="232993"/>
                  <a:pt x="2743200" y="226176"/>
                  <a:pt x="2771775" y="216651"/>
                </a:cubicBezTo>
                <a:lnTo>
                  <a:pt x="2814637" y="202364"/>
                </a:lnTo>
                <a:cubicBezTo>
                  <a:pt x="2828925" y="192839"/>
                  <a:pt x="2841808" y="180763"/>
                  <a:pt x="2857500" y="173789"/>
                </a:cubicBezTo>
                <a:cubicBezTo>
                  <a:pt x="2885025" y="161556"/>
                  <a:pt x="2943225" y="145214"/>
                  <a:pt x="2943225" y="145214"/>
                </a:cubicBezTo>
                <a:cubicBezTo>
                  <a:pt x="2952750" y="130926"/>
                  <a:pt x="2957239" y="111452"/>
                  <a:pt x="2971800" y="102351"/>
                </a:cubicBezTo>
                <a:cubicBezTo>
                  <a:pt x="3135561" y="0"/>
                  <a:pt x="3020206" y="111095"/>
                  <a:pt x="3071812" y="59489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467544" y="1628800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14127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15032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1259632" y="1844824"/>
            <a:ext cx="0" cy="1584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2051720" y="4149080"/>
            <a:ext cx="432048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riângulo isósceles 19"/>
          <p:cNvSpPr/>
          <p:nvPr/>
        </p:nvSpPr>
        <p:spPr>
          <a:xfrm rot="16200000">
            <a:off x="2080880" y="429311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/>
          <p:cNvSpPr/>
          <p:nvPr/>
        </p:nvSpPr>
        <p:spPr>
          <a:xfrm rot="16200000">
            <a:off x="2080880" y="460514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riângulo isósceles 21"/>
          <p:cNvSpPr/>
          <p:nvPr/>
        </p:nvSpPr>
        <p:spPr>
          <a:xfrm rot="16200000">
            <a:off x="2080880" y="522921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/>
          <p:cNvSpPr/>
          <p:nvPr/>
        </p:nvSpPr>
        <p:spPr>
          <a:xfrm rot="16200000">
            <a:off x="2080880" y="554125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riângulo isósceles 23"/>
          <p:cNvSpPr/>
          <p:nvPr/>
        </p:nvSpPr>
        <p:spPr>
          <a:xfrm rot="16200000">
            <a:off x="2080880" y="491718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riângulo isósceles 24"/>
          <p:cNvSpPr/>
          <p:nvPr/>
        </p:nvSpPr>
        <p:spPr>
          <a:xfrm rot="16200000">
            <a:off x="2080880" y="585328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/>
          <p:cNvSpPr/>
          <p:nvPr/>
        </p:nvSpPr>
        <p:spPr>
          <a:xfrm rot="16200000">
            <a:off x="2080880" y="6165320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5105200" y="2305448"/>
            <a:ext cx="37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rot="5400000">
            <a:off x="2977488" y="4426776"/>
            <a:ext cx="428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7582048" y="18212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temperatura</a:t>
            </a:r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 rot="16200000">
            <a:off x="4072590" y="558459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profundidade</a:t>
            </a:r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5522960" y="6064736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5703936" y="5459512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5940736" y="4725144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6272200" y="4005064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6703680" y="3328416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7150584" y="270892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7711776" y="229172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 40"/>
          <p:cNvSpPr/>
          <p:nvPr/>
        </p:nvSpPr>
        <p:spPr>
          <a:xfrm>
            <a:off x="500063" y="1835066"/>
            <a:ext cx="3135561" cy="1377910"/>
          </a:xfrm>
          <a:custGeom>
            <a:avLst/>
            <a:gdLst>
              <a:gd name="connsiteX0" fmla="*/ 0 w 3135561"/>
              <a:gd name="connsiteY0" fmla="*/ 1359651 h 1377910"/>
              <a:gd name="connsiteX1" fmla="*/ 214312 w 3135561"/>
              <a:gd name="connsiteY1" fmla="*/ 1373939 h 1377910"/>
              <a:gd name="connsiteX2" fmla="*/ 257175 w 3135561"/>
              <a:gd name="connsiteY2" fmla="*/ 1345364 h 1377910"/>
              <a:gd name="connsiteX3" fmla="*/ 314325 w 3135561"/>
              <a:gd name="connsiteY3" fmla="*/ 1331076 h 1377910"/>
              <a:gd name="connsiteX4" fmla="*/ 471487 w 3135561"/>
              <a:gd name="connsiteY4" fmla="*/ 1345364 h 1377910"/>
              <a:gd name="connsiteX5" fmla="*/ 557212 w 3135561"/>
              <a:gd name="connsiteY5" fmla="*/ 1359651 h 1377910"/>
              <a:gd name="connsiteX6" fmla="*/ 642937 w 3135561"/>
              <a:gd name="connsiteY6" fmla="*/ 1345364 h 1377910"/>
              <a:gd name="connsiteX7" fmla="*/ 728662 w 3135561"/>
              <a:gd name="connsiteY7" fmla="*/ 1316789 h 1377910"/>
              <a:gd name="connsiteX8" fmla="*/ 828675 w 3135561"/>
              <a:gd name="connsiteY8" fmla="*/ 1288214 h 1377910"/>
              <a:gd name="connsiteX9" fmla="*/ 957262 w 3135561"/>
              <a:gd name="connsiteY9" fmla="*/ 1216776 h 1377910"/>
              <a:gd name="connsiteX10" fmla="*/ 1000125 w 3135561"/>
              <a:gd name="connsiteY10" fmla="*/ 1173914 h 1377910"/>
              <a:gd name="connsiteX11" fmla="*/ 1085850 w 3135561"/>
              <a:gd name="connsiteY11" fmla="*/ 1145339 h 1377910"/>
              <a:gd name="connsiteX12" fmla="*/ 1114425 w 3135561"/>
              <a:gd name="connsiteY12" fmla="*/ 1102476 h 1377910"/>
              <a:gd name="connsiteX13" fmla="*/ 1214437 w 3135561"/>
              <a:gd name="connsiteY13" fmla="*/ 1016751 h 1377910"/>
              <a:gd name="connsiteX14" fmla="*/ 1271587 w 3135561"/>
              <a:gd name="connsiteY14" fmla="*/ 1002464 h 1377910"/>
              <a:gd name="connsiteX15" fmla="*/ 1400175 w 3135561"/>
              <a:gd name="connsiteY15" fmla="*/ 973889 h 1377910"/>
              <a:gd name="connsiteX16" fmla="*/ 1443037 w 3135561"/>
              <a:gd name="connsiteY16" fmla="*/ 931026 h 1377910"/>
              <a:gd name="connsiteX17" fmla="*/ 1471612 w 3135561"/>
              <a:gd name="connsiteY17" fmla="*/ 888164 h 1377910"/>
              <a:gd name="connsiteX18" fmla="*/ 1557337 w 3135561"/>
              <a:gd name="connsiteY18" fmla="*/ 859589 h 1377910"/>
              <a:gd name="connsiteX19" fmla="*/ 1714500 w 3135561"/>
              <a:gd name="connsiteY19" fmla="*/ 745289 h 1377910"/>
              <a:gd name="connsiteX20" fmla="*/ 1771650 w 3135561"/>
              <a:gd name="connsiteY20" fmla="*/ 688139 h 1377910"/>
              <a:gd name="connsiteX21" fmla="*/ 1857375 w 3135561"/>
              <a:gd name="connsiteY21" fmla="*/ 630989 h 1377910"/>
              <a:gd name="connsiteX22" fmla="*/ 1943100 w 3135561"/>
              <a:gd name="connsiteY22" fmla="*/ 602414 h 1377910"/>
              <a:gd name="connsiteX23" fmla="*/ 1985962 w 3135561"/>
              <a:gd name="connsiteY23" fmla="*/ 573839 h 1377910"/>
              <a:gd name="connsiteX24" fmla="*/ 2028825 w 3135561"/>
              <a:gd name="connsiteY24" fmla="*/ 559551 h 1377910"/>
              <a:gd name="connsiteX25" fmla="*/ 2157412 w 3135561"/>
              <a:gd name="connsiteY25" fmla="*/ 459539 h 1377910"/>
              <a:gd name="connsiteX26" fmla="*/ 2286000 w 3135561"/>
              <a:gd name="connsiteY26" fmla="*/ 416676 h 1377910"/>
              <a:gd name="connsiteX27" fmla="*/ 2328862 w 3135561"/>
              <a:gd name="connsiteY27" fmla="*/ 402389 h 1377910"/>
              <a:gd name="connsiteX28" fmla="*/ 2371725 w 3135561"/>
              <a:gd name="connsiteY28" fmla="*/ 388101 h 1377910"/>
              <a:gd name="connsiteX29" fmla="*/ 2514600 w 3135561"/>
              <a:gd name="connsiteY29" fmla="*/ 345239 h 1377910"/>
              <a:gd name="connsiteX30" fmla="*/ 2557462 w 3135561"/>
              <a:gd name="connsiteY30" fmla="*/ 330951 h 1377910"/>
              <a:gd name="connsiteX31" fmla="*/ 2600325 w 3135561"/>
              <a:gd name="connsiteY31" fmla="*/ 316664 h 1377910"/>
              <a:gd name="connsiteX32" fmla="*/ 2686050 w 3135561"/>
              <a:gd name="connsiteY32" fmla="*/ 245226 h 1377910"/>
              <a:gd name="connsiteX33" fmla="*/ 2771775 w 3135561"/>
              <a:gd name="connsiteY33" fmla="*/ 216651 h 1377910"/>
              <a:gd name="connsiteX34" fmla="*/ 2814637 w 3135561"/>
              <a:gd name="connsiteY34" fmla="*/ 202364 h 1377910"/>
              <a:gd name="connsiteX35" fmla="*/ 2857500 w 3135561"/>
              <a:gd name="connsiteY35" fmla="*/ 173789 h 1377910"/>
              <a:gd name="connsiteX36" fmla="*/ 2943225 w 3135561"/>
              <a:gd name="connsiteY36" fmla="*/ 145214 h 1377910"/>
              <a:gd name="connsiteX37" fmla="*/ 2971800 w 3135561"/>
              <a:gd name="connsiteY37" fmla="*/ 102351 h 1377910"/>
              <a:gd name="connsiteX38" fmla="*/ 3071812 w 3135561"/>
              <a:gd name="connsiteY38" fmla="*/ 59489 h 13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135561" h="1377910">
                <a:moveTo>
                  <a:pt x="0" y="1359651"/>
                </a:moveTo>
                <a:cubicBezTo>
                  <a:pt x="71437" y="1364414"/>
                  <a:pt x="142826" y="1377910"/>
                  <a:pt x="214312" y="1373939"/>
                </a:cubicBezTo>
                <a:cubicBezTo>
                  <a:pt x="231457" y="1372987"/>
                  <a:pt x="241392" y="1352128"/>
                  <a:pt x="257175" y="1345364"/>
                </a:cubicBezTo>
                <a:cubicBezTo>
                  <a:pt x="275224" y="1337629"/>
                  <a:pt x="295275" y="1335839"/>
                  <a:pt x="314325" y="1331076"/>
                </a:cubicBezTo>
                <a:cubicBezTo>
                  <a:pt x="366712" y="1335839"/>
                  <a:pt x="419244" y="1339218"/>
                  <a:pt x="471487" y="1345364"/>
                </a:cubicBezTo>
                <a:cubicBezTo>
                  <a:pt x="500258" y="1348749"/>
                  <a:pt x="528243" y="1359651"/>
                  <a:pt x="557212" y="1359651"/>
                </a:cubicBezTo>
                <a:cubicBezTo>
                  <a:pt x="586181" y="1359651"/>
                  <a:pt x="614362" y="1350126"/>
                  <a:pt x="642937" y="1345364"/>
                </a:cubicBezTo>
                <a:cubicBezTo>
                  <a:pt x="671512" y="1335839"/>
                  <a:pt x="699441" y="1324095"/>
                  <a:pt x="728662" y="1316789"/>
                </a:cubicBezTo>
                <a:cubicBezTo>
                  <a:pt x="800423" y="1298848"/>
                  <a:pt x="767183" y="1308710"/>
                  <a:pt x="828675" y="1288214"/>
                </a:cubicBezTo>
                <a:cubicBezTo>
                  <a:pt x="926931" y="1222710"/>
                  <a:pt x="881820" y="1241925"/>
                  <a:pt x="957262" y="1216776"/>
                </a:cubicBezTo>
                <a:cubicBezTo>
                  <a:pt x="971550" y="1202489"/>
                  <a:pt x="982462" y="1183727"/>
                  <a:pt x="1000125" y="1173914"/>
                </a:cubicBezTo>
                <a:cubicBezTo>
                  <a:pt x="1026455" y="1159286"/>
                  <a:pt x="1085850" y="1145339"/>
                  <a:pt x="1085850" y="1145339"/>
                </a:cubicBezTo>
                <a:cubicBezTo>
                  <a:pt x="1095375" y="1131051"/>
                  <a:pt x="1103432" y="1115668"/>
                  <a:pt x="1114425" y="1102476"/>
                </a:cubicBezTo>
                <a:cubicBezTo>
                  <a:pt x="1134850" y="1077966"/>
                  <a:pt x="1187410" y="1030264"/>
                  <a:pt x="1214437" y="1016751"/>
                </a:cubicBezTo>
                <a:cubicBezTo>
                  <a:pt x="1232000" y="1007969"/>
                  <a:pt x="1252418" y="1006724"/>
                  <a:pt x="1271587" y="1002464"/>
                </a:cubicBezTo>
                <a:cubicBezTo>
                  <a:pt x="1434834" y="966187"/>
                  <a:pt x="1260799" y="1008732"/>
                  <a:pt x="1400175" y="973889"/>
                </a:cubicBezTo>
                <a:cubicBezTo>
                  <a:pt x="1414462" y="959601"/>
                  <a:pt x="1430102" y="946548"/>
                  <a:pt x="1443037" y="931026"/>
                </a:cubicBezTo>
                <a:cubicBezTo>
                  <a:pt x="1454030" y="917835"/>
                  <a:pt x="1457051" y="897265"/>
                  <a:pt x="1471612" y="888164"/>
                </a:cubicBezTo>
                <a:cubicBezTo>
                  <a:pt x="1497154" y="872200"/>
                  <a:pt x="1557337" y="859589"/>
                  <a:pt x="1557337" y="859589"/>
                </a:cubicBezTo>
                <a:cubicBezTo>
                  <a:pt x="1605204" y="827678"/>
                  <a:pt x="1682488" y="777301"/>
                  <a:pt x="1714500" y="745289"/>
                </a:cubicBezTo>
                <a:cubicBezTo>
                  <a:pt x="1733550" y="726239"/>
                  <a:pt x="1750613" y="704969"/>
                  <a:pt x="1771650" y="688139"/>
                </a:cubicBezTo>
                <a:cubicBezTo>
                  <a:pt x="1798467" y="666685"/>
                  <a:pt x="1824794" y="641849"/>
                  <a:pt x="1857375" y="630989"/>
                </a:cubicBezTo>
                <a:lnTo>
                  <a:pt x="1943100" y="602414"/>
                </a:lnTo>
                <a:cubicBezTo>
                  <a:pt x="1957387" y="592889"/>
                  <a:pt x="1970604" y="581518"/>
                  <a:pt x="1985962" y="573839"/>
                </a:cubicBezTo>
                <a:cubicBezTo>
                  <a:pt x="1999433" y="567104"/>
                  <a:pt x="2016294" y="567905"/>
                  <a:pt x="2028825" y="559551"/>
                </a:cubicBezTo>
                <a:cubicBezTo>
                  <a:pt x="2102790" y="510241"/>
                  <a:pt x="2043284" y="497582"/>
                  <a:pt x="2157412" y="459539"/>
                </a:cubicBezTo>
                <a:lnTo>
                  <a:pt x="2286000" y="416676"/>
                </a:lnTo>
                <a:lnTo>
                  <a:pt x="2328862" y="402389"/>
                </a:lnTo>
                <a:cubicBezTo>
                  <a:pt x="2343150" y="397626"/>
                  <a:pt x="2357114" y="391754"/>
                  <a:pt x="2371725" y="388101"/>
                </a:cubicBezTo>
                <a:cubicBezTo>
                  <a:pt x="2458092" y="366510"/>
                  <a:pt x="2410253" y="380022"/>
                  <a:pt x="2514600" y="345239"/>
                </a:cubicBezTo>
                <a:lnTo>
                  <a:pt x="2557462" y="330951"/>
                </a:lnTo>
                <a:lnTo>
                  <a:pt x="2600325" y="316664"/>
                </a:lnTo>
                <a:cubicBezTo>
                  <a:pt x="2627243" y="289745"/>
                  <a:pt x="2650243" y="261140"/>
                  <a:pt x="2686050" y="245226"/>
                </a:cubicBezTo>
                <a:cubicBezTo>
                  <a:pt x="2713575" y="232993"/>
                  <a:pt x="2743200" y="226176"/>
                  <a:pt x="2771775" y="216651"/>
                </a:cubicBezTo>
                <a:lnTo>
                  <a:pt x="2814637" y="202364"/>
                </a:lnTo>
                <a:cubicBezTo>
                  <a:pt x="2828925" y="192839"/>
                  <a:pt x="2841808" y="180763"/>
                  <a:pt x="2857500" y="173789"/>
                </a:cubicBezTo>
                <a:cubicBezTo>
                  <a:pt x="2885025" y="161556"/>
                  <a:pt x="2943225" y="145214"/>
                  <a:pt x="2943225" y="145214"/>
                </a:cubicBezTo>
                <a:cubicBezTo>
                  <a:pt x="2952750" y="130926"/>
                  <a:pt x="2957239" y="111452"/>
                  <a:pt x="2971800" y="102351"/>
                </a:cubicBezTo>
                <a:cubicBezTo>
                  <a:pt x="3135561" y="0"/>
                  <a:pt x="3020206" y="111095"/>
                  <a:pt x="3071812" y="59489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467544" y="1628800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14127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15032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1259632" y="1844824"/>
            <a:ext cx="0" cy="1584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2051720" y="4149080"/>
            <a:ext cx="432048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riângulo isósceles 19"/>
          <p:cNvSpPr/>
          <p:nvPr/>
        </p:nvSpPr>
        <p:spPr>
          <a:xfrm rot="16200000">
            <a:off x="2080880" y="429311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/>
          <p:cNvSpPr/>
          <p:nvPr/>
        </p:nvSpPr>
        <p:spPr>
          <a:xfrm rot="16200000">
            <a:off x="2080880" y="460514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riângulo isósceles 21"/>
          <p:cNvSpPr/>
          <p:nvPr/>
        </p:nvSpPr>
        <p:spPr>
          <a:xfrm rot="16200000">
            <a:off x="2080880" y="522921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/>
          <p:cNvSpPr/>
          <p:nvPr/>
        </p:nvSpPr>
        <p:spPr>
          <a:xfrm rot="16200000">
            <a:off x="2080880" y="554125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riângulo isósceles 23"/>
          <p:cNvSpPr/>
          <p:nvPr/>
        </p:nvSpPr>
        <p:spPr>
          <a:xfrm rot="16200000">
            <a:off x="2080880" y="491718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riângulo isósceles 24"/>
          <p:cNvSpPr/>
          <p:nvPr/>
        </p:nvSpPr>
        <p:spPr>
          <a:xfrm rot="16200000">
            <a:off x="2080880" y="585328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/>
          <p:cNvSpPr/>
          <p:nvPr/>
        </p:nvSpPr>
        <p:spPr>
          <a:xfrm rot="16200000">
            <a:off x="2080880" y="6165320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5105200" y="2305448"/>
            <a:ext cx="37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rot="5400000">
            <a:off x="2977488" y="4426776"/>
            <a:ext cx="428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7582048" y="18212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temperatura</a:t>
            </a:r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 rot="16200000">
            <a:off x="4072590" y="558459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profundidade</a:t>
            </a:r>
            <a:endParaRPr lang="pt-BR"/>
          </a:p>
        </p:txBody>
      </p:sp>
      <p:cxnSp>
        <p:nvCxnSpPr>
          <p:cNvPr id="32" name="Conector reto 31"/>
          <p:cNvCxnSpPr/>
          <p:nvPr/>
        </p:nvCxnSpPr>
        <p:spPr>
          <a:xfrm flipH="1">
            <a:off x="5551536" y="2334592"/>
            <a:ext cx="1008112" cy="396044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5522960" y="6064736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5703936" y="5459512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5940736" y="4725144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6272200" y="4005064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6703680" y="3328416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7150584" y="270892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7711776" y="229172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5148064" y="2433662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campo térmico regional</a:t>
            </a:r>
            <a:endParaRPr lang="pt-BR"/>
          </a:p>
        </p:txBody>
      </p:sp>
      <p:sp>
        <p:nvSpPr>
          <p:cNvPr id="42" name="Forma livre 41"/>
          <p:cNvSpPr/>
          <p:nvPr/>
        </p:nvSpPr>
        <p:spPr>
          <a:xfrm>
            <a:off x="500063" y="1835066"/>
            <a:ext cx="3135561" cy="1377910"/>
          </a:xfrm>
          <a:custGeom>
            <a:avLst/>
            <a:gdLst>
              <a:gd name="connsiteX0" fmla="*/ 0 w 3135561"/>
              <a:gd name="connsiteY0" fmla="*/ 1359651 h 1377910"/>
              <a:gd name="connsiteX1" fmla="*/ 214312 w 3135561"/>
              <a:gd name="connsiteY1" fmla="*/ 1373939 h 1377910"/>
              <a:gd name="connsiteX2" fmla="*/ 257175 w 3135561"/>
              <a:gd name="connsiteY2" fmla="*/ 1345364 h 1377910"/>
              <a:gd name="connsiteX3" fmla="*/ 314325 w 3135561"/>
              <a:gd name="connsiteY3" fmla="*/ 1331076 h 1377910"/>
              <a:gd name="connsiteX4" fmla="*/ 471487 w 3135561"/>
              <a:gd name="connsiteY4" fmla="*/ 1345364 h 1377910"/>
              <a:gd name="connsiteX5" fmla="*/ 557212 w 3135561"/>
              <a:gd name="connsiteY5" fmla="*/ 1359651 h 1377910"/>
              <a:gd name="connsiteX6" fmla="*/ 642937 w 3135561"/>
              <a:gd name="connsiteY6" fmla="*/ 1345364 h 1377910"/>
              <a:gd name="connsiteX7" fmla="*/ 728662 w 3135561"/>
              <a:gd name="connsiteY7" fmla="*/ 1316789 h 1377910"/>
              <a:gd name="connsiteX8" fmla="*/ 828675 w 3135561"/>
              <a:gd name="connsiteY8" fmla="*/ 1288214 h 1377910"/>
              <a:gd name="connsiteX9" fmla="*/ 957262 w 3135561"/>
              <a:gd name="connsiteY9" fmla="*/ 1216776 h 1377910"/>
              <a:gd name="connsiteX10" fmla="*/ 1000125 w 3135561"/>
              <a:gd name="connsiteY10" fmla="*/ 1173914 h 1377910"/>
              <a:gd name="connsiteX11" fmla="*/ 1085850 w 3135561"/>
              <a:gd name="connsiteY11" fmla="*/ 1145339 h 1377910"/>
              <a:gd name="connsiteX12" fmla="*/ 1114425 w 3135561"/>
              <a:gd name="connsiteY12" fmla="*/ 1102476 h 1377910"/>
              <a:gd name="connsiteX13" fmla="*/ 1214437 w 3135561"/>
              <a:gd name="connsiteY13" fmla="*/ 1016751 h 1377910"/>
              <a:gd name="connsiteX14" fmla="*/ 1271587 w 3135561"/>
              <a:gd name="connsiteY14" fmla="*/ 1002464 h 1377910"/>
              <a:gd name="connsiteX15" fmla="*/ 1400175 w 3135561"/>
              <a:gd name="connsiteY15" fmla="*/ 973889 h 1377910"/>
              <a:gd name="connsiteX16" fmla="*/ 1443037 w 3135561"/>
              <a:gd name="connsiteY16" fmla="*/ 931026 h 1377910"/>
              <a:gd name="connsiteX17" fmla="*/ 1471612 w 3135561"/>
              <a:gd name="connsiteY17" fmla="*/ 888164 h 1377910"/>
              <a:gd name="connsiteX18" fmla="*/ 1557337 w 3135561"/>
              <a:gd name="connsiteY18" fmla="*/ 859589 h 1377910"/>
              <a:gd name="connsiteX19" fmla="*/ 1714500 w 3135561"/>
              <a:gd name="connsiteY19" fmla="*/ 745289 h 1377910"/>
              <a:gd name="connsiteX20" fmla="*/ 1771650 w 3135561"/>
              <a:gd name="connsiteY20" fmla="*/ 688139 h 1377910"/>
              <a:gd name="connsiteX21" fmla="*/ 1857375 w 3135561"/>
              <a:gd name="connsiteY21" fmla="*/ 630989 h 1377910"/>
              <a:gd name="connsiteX22" fmla="*/ 1943100 w 3135561"/>
              <a:gd name="connsiteY22" fmla="*/ 602414 h 1377910"/>
              <a:gd name="connsiteX23" fmla="*/ 1985962 w 3135561"/>
              <a:gd name="connsiteY23" fmla="*/ 573839 h 1377910"/>
              <a:gd name="connsiteX24" fmla="*/ 2028825 w 3135561"/>
              <a:gd name="connsiteY24" fmla="*/ 559551 h 1377910"/>
              <a:gd name="connsiteX25" fmla="*/ 2157412 w 3135561"/>
              <a:gd name="connsiteY25" fmla="*/ 459539 h 1377910"/>
              <a:gd name="connsiteX26" fmla="*/ 2286000 w 3135561"/>
              <a:gd name="connsiteY26" fmla="*/ 416676 h 1377910"/>
              <a:gd name="connsiteX27" fmla="*/ 2328862 w 3135561"/>
              <a:gd name="connsiteY27" fmla="*/ 402389 h 1377910"/>
              <a:gd name="connsiteX28" fmla="*/ 2371725 w 3135561"/>
              <a:gd name="connsiteY28" fmla="*/ 388101 h 1377910"/>
              <a:gd name="connsiteX29" fmla="*/ 2514600 w 3135561"/>
              <a:gd name="connsiteY29" fmla="*/ 345239 h 1377910"/>
              <a:gd name="connsiteX30" fmla="*/ 2557462 w 3135561"/>
              <a:gd name="connsiteY30" fmla="*/ 330951 h 1377910"/>
              <a:gd name="connsiteX31" fmla="*/ 2600325 w 3135561"/>
              <a:gd name="connsiteY31" fmla="*/ 316664 h 1377910"/>
              <a:gd name="connsiteX32" fmla="*/ 2686050 w 3135561"/>
              <a:gd name="connsiteY32" fmla="*/ 245226 h 1377910"/>
              <a:gd name="connsiteX33" fmla="*/ 2771775 w 3135561"/>
              <a:gd name="connsiteY33" fmla="*/ 216651 h 1377910"/>
              <a:gd name="connsiteX34" fmla="*/ 2814637 w 3135561"/>
              <a:gd name="connsiteY34" fmla="*/ 202364 h 1377910"/>
              <a:gd name="connsiteX35" fmla="*/ 2857500 w 3135561"/>
              <a:gd name="connsiteY35" fmla="*/ 173789 h 1377910"/>
              <a:gd name="connsiteX36" fmla="*/ 2943225 w 3135561"/>
              <a:gd name="connsiteY36" fmla="*/ 145214 h 1377910"/>
              <a:gd name="connsiteX37" fmla="*/ 2971800 w 3135561"/>
              <a:gd name="connsiteY37" fmla="*/ 102351 h 1377910"/>
              <a:gd name="connsiteX38" fmla="*/ 3071812 w 3135561"/>
              <a:gd name="connsiteY38" fmla="*/ 59489 h 13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135561" h="1377910">
                <a:moveTo>
                  <a:pt x="0" y="1359651"/>
                </a:moveTo>
                <a:cubicBezTo>
                  <a:pt x="71437" y="1364414"/>
                  <a:pt x="142826" y="1377910"/>
                  <a:pt x="214312" y="1373939"/>
                </a:cubicBezTo>
                <a:cubicBezTo>
                  <a:pt x="231457" y="1372987"/>
                  <a:pt x="241392" y="1352128"/>
                  <a:pt x="257175" y="1345364"/>
                </a:cubicBezTo>
                <a:cubicBezTo>
                  <a:pt x="275224" y="1337629"/>
                  <a:pt x="295275" y="1335839"/>
                  <a:pt x="314325" y="1331076"/>
                </a:cubicBezTo>
                <a:cubicBezTo>
                  <a:pt x="366712" y="1335839"/>
                  <a:pt x="419244" y="1339218"/>
                  <a:pt x="471487" y="1345364"/>
                </a:cubicBezTo>
                <a:cubicBezTo>
                  <a:pt x="500258" y="1348749"/>
                  <a:pt x="528243" y="1359651"/>
                  <a:pt x="557212" y="1359651"/>
                </a:cubicBezTo>
                <a:cubicBezTo>
                  <a:pt x="586181" y="1359651"/>
                  <a:pt x="614362" y="1350126"/>
                  <a:pt x="642937" y="1345364"/>
                </a:cubicBezTo>
                <a:cubicBezTo>
                  <a:pt x="671512" y="1335839"/>
                  <a:pt x="699441" y="1324095"/>
                  <a:pt x="728662" y="1316789"/>
                </a:cubicBezTo>
                <a:cubicBezTo>
                  <a:pt x="800423" y="1298848"/>
                  <a:pt x="767183" y="1308710"/>
                  <a:pt x="828675" y="1288214"/>
                </a:cubicBezTo>
                <a:cubicBezTo>
                  <a:pt x="926931" y="1222710"/>
                  <a:pt x="881820" y="1241925"/>
                  <a:pt x="957262" y="1216776"/>
                </a:cubicBezTo>
                <a:cubicBezTo>
                  <a:pt x="971550" y="1202489"/>
                  <a:pt x="982462" y="1183727"/>
                  <a:pt x="1000125" y="1173914"/>
                </a:cubicBezTo>
                <a:cubicBezTo>
                  <a:pt x="1026455" y="1159286"/>
                  <a:pt x="1085850" y="1145339"/>
                  <a:pt x="1085850" y="1145339"/>
                </a:cubicBezTo>
                <a:cubicBezTo>
                  <a:pt x="1095375" y="1131051"/>
                  <a:pt x="1103432" y="1115668"/>
                  <a:pt x="1114425" y="1102476"/>
                </a:cubicBezTo>
                <a:cubicBezTo>
                  <a:pt x="1134850" y="1077966"/>
                  <a:pt x="1187410" y="1030264"/>
                  <a:pt x="1214437" y="1016751"/>
                </a:cubicBezTo>
                <a:cubicBezTo>
                  <a:pt x="1232000" y="1007969"/>
                  <a:pt x="1252418" y="1006724"/>
                  <a:pt x="1271587" y="1002464"/>
                </a:cubicBezTo>
                <a:cubicBezTo>
                  <a:pt x="1434834" y="966187"/>
                  <a:pt x="1260799" y="1008732"/>
                  <a:pt x="1400175" y="973889"/>
                </a:cubicBezTo>
                <a:cubicBezTo>
                  <a:pt x="1414462" y="959601"/>
                  <a:pt x="1430102" y="946548"/>
                  <a:pt x="1443037" y="931026"/>
                </a:cubicBezTo>
                <a:cubicBezTo>
                  <a:pt x="1454030" y="917835"/>
                  <a:pt x="1457051" y="897265"/>
                  <a:pt x="1471612" y="888164"/>
                </a:cubicBezTo>
                <a:cubicBezTo>
                  <a:pt x="1497154" y="872200"/>
                  <a:pt x="1557337" y="859589"/>
                  <a:pt x="1557337" y="859589"/>
                </a:cubicBezTo>
                <a:cubicBezTo>
                  <a:pt x="1605204" y="827678"/>
                  <a:pt x="1682488" y="777301"/>
                  <a:pt x="1714500" y="745289"/>
                </a:cubicBezTo>
                <a:cubicBezTo>
                  <a:pt x="1733550" y="726239"/>
                  <a:pt x="1750613" y="704969"/>
                  <a:pt x="1771650" y="688139"/>
                </a:cubicBezTo>
                <a:cubicBezTo>
                  <a:pt x="1798467" y="666685"/>
                  <a:pt x="1824794" y="641849"/>
                  <a:pt x="1857375" y="630989"/>
                </a:cubicBezTo>
                <a:lnTo>
                  <a:pt x="1943100" y="602414"/>
                </a:lnTo>
                <a:cubicBezTo>
                  <a:pt x="1957387" y="592889"/>
                  <a:pt x="1970604" y="581518"/>
                  <a:pt x="1985962" y="573839"/>
                </a:cubicBezTo>
                <a:cubicBezTo>
                  <a:pt x="1999433" y="567104"/>
                  <a:pt x="2016294" y="567905"/>
                  <a:pt x="2028825" y="559551"/>
                </a:cubicBezTo>
                <a:cubicBezTo>
                  <a:pt x="2102790" y="510241"/>
                  <a:pt x="2043284" y="497582"/>
                  <a:pt x="2157412" y="459539"/>
                </a:cubicBezTo>
                <a:lnTo>
                  <a:pt x="2286000" y="416676"/>
                </a:lnTo>
                <a:lnTo>
                  <a:pt x="2328862" y="402389"/>
                </a:lnTo>
                <a:cubicBezTo>
                  <a:pt x="2343150" y="397626"/>
                  <a:pt x="2357114" y="391754"/>
                  <a:pt x="2371725" y="388101"/>
                </a:cubicBezTo>
                <a:cubicBezTo>
                  <a:pt x="2458092" y="366510"/>
                  <a:pt x="2410253" y="380022"/>
                  <a:pt x="2514600" y="345239"/>
                </a:cubicBezTo>
                <a:lnTo>
                  <a:pt x="2557462" y="330951"/>
                </a:lnTo>
                <a:lnTo>
                  <a:pt x="2600325" y="316664"/>
                </a:lnTo>
                <a:cubicBezTo>
                  <a:pt x="2627243" y="289745"/>
                  <a:pt x="2650243" y="261140"/>
                  <a:pt x="2686050" y="245226"/>
                </a:cubicBezTo>
                <a:cubicBezTo>
                  <a:pt x="2713575" y="232993"/>
                  <a:pt x="2743200" y="226176"/>
                  <a:pt x="2771775" y="216651"/>
                </a:cubicBezTo>
                <a:lnTo>
                  <a:pt x="2814637" y="202364"/>
                </a:lnTo>
                <a:cubicBezTo>
                  <a:pt x="2828925" y="192839"/>
                  <a:pt x="2841808" y="180763"/>
                  <a:pt x="2857500" y="173789"/>
                </a:cubicBezTo>
                <a:cubicBezTo>
                  <a:pt x="2885025" y="161556"/>
                  <a:pt x="2943225" y="145214"/>
                  <a:pt x="2943225" y="145214"/>
                </a:cubicBezTo>
                <a:cubicBezTo>
                  <a:pt x="2952750" y="130926"/>
                  <a:pt x="2957239" y="111452"/>
                  <a:pt x="2971800" y="102351"/>
                </a:cubicBezTo>
                <a:cubicBezTo>
                  <a:pt x="3135561" y="0"/>
                  <a:pt x="3020206" y="111095"/>
                  <a:pt x="3071812" y="59489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Conector reto 42"/>
          <p:cNvCxnSpPr/>
          <p:nvPr/>
        </p:nvCxnSpPr>
        <p:spPr>
          <a:xfrm flipV="1">
            <a:off x="5565824" y="2334592"/>
            <a:ext cx="0" cy="410445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467544" y="1628800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14127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15032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1259632" y="1844824"/>
            <a:ext cx="0" cy="1584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2051720" y="4149080"/>
            <a:ext cx="432048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riângulo isósceles 19"/>
          <p:cNvSpPr/>
          <p:nvPr/>
        </p:nvSpPr>
        <p:spPr>
          <a:xfrm rot="16200000">
            <a:off x="2080880" y="429311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/>
          <p:cNvSpPr/>
          <p:nvPr/>
        </p:nvSpPr>
        <p:spPr>
          <a:xfrm rot="16200000">
            <a:off x="2080880" y="460514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riângulo isósceles 21"/>
          <p:cNvSpPr/>
          <p:nvPr/>
        </p:nvSpPr>
        <p:spPr>
          <a:xfrm rot="16200000">
            <a:off x="2080880" y="522921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/>
          <p:cNvSpPr/>
          <p:nvPr/>
        </p:nvSpPr>
        <p:spPr>
          <a:xfrm rot="16200000">
            <a:off x="2080880" y="554125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riângulo isósceles 23"/>
          <p:cNvSpPr/>
          <p:nvPr/>
        </p:nvSpPr>
        <p:spPr>
          <a:xfrm rot="16200000">
            <a:off x="2080880" y="491718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riângulo isósceles 24"/>
          <p:cNvSpPr/>
          <p:nvPr/>
        </p:nvSpPr>
        <p:spPr>
          <a:xfrm rot="16200000">
            <a:off x="2080880" y="585328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/>
          <p:cNvSpPr/>
          <p:nvPr/>
        </p:nvSpPr>
        <p:spPr>
          <a:xfrm rot="16200000">
            <a:off x="2080880" y="6165320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5105200" y="2305448"/>
            <a:ext cx="37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rot="5400000">
            <a:off x="2977488" y="4426776"/>
            <a:ext cx="428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7582048" y="155679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sinal climático</a:t>
            </a:r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 rot="16200000">
            <a:off x="4072590" y="558459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profundidade</a:t>
            </a:r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5515544" y="6064736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5522392" y="5459512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5580128" y="472514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5725280" y="400506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5969312" y="3328416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6278488" y="2708920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6710536" y="229172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5292080" y="1959696"/>
            <a:ext cx="56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Forma livre 31"/>
          <p:cNvSpPr/>
          <p:nvPr/>
        </p:nvSpPr>
        <p:spPr>
          <a:xfrm>
            <a:off x="500063" y="1835066"/>
            <a:ext cx="3135561" cy="1377910"/>
          </a:xfrm>
          <a:custGeom>
            <a:avLst/>
            <a:gdLst>
              <a:gd name="connsiteX0" fmla="*/ 0 w 3135561"/>
              <a:gd name="connsiteY0" fmla="*/ 1359651 h 1377910"/>
              <a:gd name="connsiteX1" fmla="*/ 214312 w 3135561"/>
              <a:gd name="connsiteY1" fmla="*/ 1373939 h 1377910"/>
              <a:gd name="connsiteX2" fmla="*/ 257175 w 3135561"/>
              <a:gd name="connsiteY2" fmla="*/ 1345364 h 1377910"/>
              <a:gd name="connsiteX3" fmla="*/ 314325 w 3135561"/>
              <a:gd name="connsiteY3" fmla="*/ 1331076 h 1377910"/>
              <a:gd name="connsiteX4" fmla="*/ 471487 w 3135561"/>
              <a:gd name="connsiteY4" fmla="*/ 1345364 h 1377910"/>
              <a:gd name="connsiteX5" fmla="*/ 557212 w 3135561"/>
              <a:gd name="connsiteY5" fmla="*/ 1359651 h 1377910"/>
              <a:gd name="connsiteX6" fmla="*/ 642937 w 3135561"/>
              <a:gd name="connsiteY6" fmla="*/ 1345364 h 1377910"/>
              <a:gd name="connsiteX7" fmla="*/ 728662 w 3135561"/>
              <a:gd name="connsiteY7" fmla="*/ 1316789 h 1377910"/>
              <a:gd name="connsiteX8" fmla="*/ 828675 w 3135561"/>
              <a:gd name="connsiteY8" fmla="*/ 1288214 h 1377910"/>
              <a:gd name="connsiteX9" fmla="*/ 957262 w 3135561"/>
              <a:gd name="connsiteY9" fmla="*/ 1216776 h 1377910"/>
              <a:gd name="connsiteX10" fmla="*/ 1000125 w 3135561"/>
              <a:gd name="connsiteY10" fmla="*/ 1173914 h 1377910"/>
              <a:gd name="connsiteX11" fmla="*/ 1085850 w 3135561"/>
              <a:gd name="connsiteY11" fmla="*/ 1145339 h 1377910"/>
              <a:gd name="connsiteX12" fmla="*/ 1114425 w 3135561"/>
              <a:gd name="connsiteY12" fmla="*/ 1102476 h 1377910"/>
              <a:gd name="connsiteX13" fmla="*/ 1214437 w 3135561"/>
              <a:gd name="connsiteY13" fmla="*/ 1016751 h 1377910"/>
              <a:gd name="connsiteX14" fmla="*/ 1271587 w 3135561"/>
              <a:gd name="connsiteY14" fmla="*/ 1002464 h 1377910"/>
              <a:gd name="connsiteX15" fmla="*/ 1400175 w 3135561"/>
              <a:gd name="connsiteY15" fmla="*/ 973889 h 1377910"/>
              <a:gd name="connsiteX16" fmla="*/ 1443037 w 3135561"/>
              <a:gd name="connsiteY16" fmla="*/ 931026 h 1377910"/>
              <a:gd name="connsiteX17" fmla="*/ 1471612 w 3135561"/>
              <a:gd name="connsiteY17" fmla="*/ 888164 h 1377910"/>
              <a:gd name="connsiteX18" fmla="*/ 1557337 w 3135561"/>
              <a:gd name="connsiteY18" fmla="*/ 859589 h 1377910"/>
              <a:gd name="connsiteX19" fmla="*/ 1714500 w 3135561"/>
              <a:gd name="connsiteY19" fmla="*/ 745289 h 1377910"/>
              <a:gd name="connsiteX20" fmla="*/ 1771650 w 3135561"/>
              <a:gd name="connsiteY20" fmla="*/ 688139 h 1377910"/>
              <a:gd name="connsiteX21" fmla="*/ 1857375 w 3135561"/>
              <a:gd name="connsiteY21" fmla="*/ 630989 h 1377910"/>
              <a:gd name="connsiteX22" fmla="*/ 1943100 w 3135561"/>
              <a:gd name="connsiteY22" fmla="*/ 602414 h 1377910"/>
              <a:gd name="connsiteX23" fmla="*/ 1985962 w 3135561"/>
              <a:gd name="connsiteY23" fmla="*/ 573839 h 1377910"/>
              <a:gd name="connsiteX24" fmla="*/ 2028825 w 3135561"/>
              <a:gd name="connsiteY24" fmla="*/ 559551 h 1377910"/>
              <a:gd name="connsiteX25" fmla="*/ 2157412 w 3135561"/>
              <a:gd name="connsiteY25" fmla="*/ 459539 h 1377910"/>
              <a:gd name="connsiteX26" fmla="*/ 2286000 w 3135561"/>
              <a:gd name="connsiteY26" fmla="*/ 416676 h 1377910"/>
              <a:gd name="connsiteX27" fmla="*/ 2328862 w 3135561"/>
              <a:gd name="connsiteY27" fmla="*/ 402389 h 1377910"/>
              <a:gd name="connsiteX28" fmla="*/ 2371725 w 3135561"/>
              <a:gd name="connsiteY28" fmla="*/ 388101 h 1377910"/>
              <a:gd name="connsiteX29" fmla="*/ 2514600 w 3135561"/>
              <a:gd name="connsiteY29" fmla="*/ 345239 h 1377910"/>
              <a:gd name="connsiteX30" fmla="*/ 2557462 w 3135561"/>
              <a:gd name="connsiteY30" fmla="*/ 330951 h 1377910"/>
              <a:gd name="connsiteX31" fmla="*/ 2600325 w 3135561"/>
              <a:gd name="connsiteY31" fmla="*/ 316664 h 1377910"/>
              <a:gd name="connsiteX32" fmla="*/ 2686050 w 3135561"/>
              <a:gd name="connsiteY32" fmla="*/ 245226 h 1377910"/>
              <a:gd name="connsiteX33" fmla="*/ 2771775 w 3135561"/>
              <a:gd name="connsiteY33" fmla="*/ 216651 h 1377910"/>
              <a:gd name="connsiteX34" fmla="*/ 2814637 w 3135561"/>
              <a:gd name="connsiteY34" fmla="*/ 202364 h 1377910"/>
              <a:gd name="connsiteX35" fmla="*/ 2857500 w 3135561"/>
              <a:gd name="connsiteY35" fmla="*/ 173789 h 1377910"/>
              <a:gd name="connsiteX36" fmla="*/ 2943225 w 3135561"/>
              <a:gd name="connsiteY36" fmla="*/ 145214 h 1377910"/>
              <a:gd name="connsiteX37" fmla="*/ 2971800 w 3135561"/>
              <a:gd name="connsiteY37" fmla="*/ 102351 h 1377910"/>
              <a:gd name="connsiteX38" fmla="*/ 3071812 w 3135561"/>
              <a:gd name="connsiteY38" fmla="*/ 59489 h 13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135561" h="1377910">
                <a:moveTo>
                  <a:pt x="0" y="1359651"/>
                </a:moveTo>
                <a:cubicBezTo>
                  <a:pt x="71437" y="1364414"/>
                  <a:pt x="142826" y="1377910"/>
                  <a:pt x="214312" y="1373939"/>
                </a:cubicBezTo>
                <a:cubicBezTo>
                  <a:pt x="231457" y="1372987"/>
                  <a:pt x="241392" y="1352128"/>
                  <a:pt x="257175" y="1345364"/>
                </a:cubicBezTo>
                <a:cubicBezTo>
                  <a:pt x="275224" y="1337629"/>
                  <a:pt x="295275" y="1335839"/>
                  <a:pt x="314325" y="1331076"/>
                </a:cubicBezTo>
                <a:cubicBezTo>
                  <a:pt x="366712" y="1335839"/>
                  <a:pt x="419244" y="1339218"/>
                  <a:pt x="471487" y="1345364"/>
                </a:cubicBezTo>
                <a:cubicBezTo>
                  <a:pt x="500258" y="1348749"/>
                  <a:pt x="528243" y="1359651"/>
                  <a:pt x="557212" y="1359651"/>
                </a:cubicBezTo>
                <a:cubicBezTo>
                  <a:pt x="586181" y="1359651"/>
                  <a:pt x="614362" y="1350126"/>
                  <a:pt x="642937" y="1345364"/>
                </a:cubicBezTo>
                <a:cubicBezTo>
                  <a:pt x="671512" y="1335839"/>
                  <a:pt x="699441" y="1324095"/>
                  <a:pt x="728662" y="1316789"/>
                </a:cubicBezTo>
                <a:cubicBezTo>
                  <a:pt x="800423" y="1298848"/>
                  <a:pt x="767183" y="1308710"/>
                  <a:pt x="828675" y="1288214"/>
                </a:cubicBezTo>
                <a:cubicBezTo>
                  <a:pt x="926931" y="1222710"/>
                  <a:pt x="881820" y="1241925"/>
                  <a:pt x="957262" y="1216776"/>
                </a:cubicBezTo>
                <a:cubicBezTo>
                  <a:pt x="971550" y="1202489"/>
                  <a:pt x="982462" y="1183727"/>
                  <a:pt x="1000125" y="1173914"/>
                </a:cubicBezTo>
                <a:cubicBezTo>
                  <a:pt x="1026455" y="1159286"/>
                  <a:pt x="1085850" y="1145339"/>
                  <a:pt x="1085850" y="1145339"/>
                </a:cubicBezTo>
                <a:cubicBezTo>
                  <a:pt x="1095375" y="1131051"/>
                  <a:pt x="1103432" y="1115668"/>
                  <a:pt x="1114425" y="1102476"/>
                </a:cubicBezTo>
                <a:cubicBezTo>
                  <a:pt x="1134850" y="1077966"/>
                  <a:pt x="1187410" y="1030264"/>
                  <a:pt x="1214437" y="1016751"/>
                </a:cubicBezTo>
                <a:cubicBezTo>
                  <a:pt x="1232000" y="1007969"/>
                  <a:pt x="1252418" y="1006724"/>
                  <a:pt x="1271587" y="1002464"/>
                </a:cubicBezTo>
                <a:cubicBezTo>
                  <a:pt x="1434834" y="966187"/>
                  <a:pt x="1260799" y="1008732"/>
                  <a:pt x="1400175" y="973889"/>
                </a:cubicBezTo>
                <a:cubicBezTo>
                  <a:pt x="1414462" y="959601"/>
                  <a:pt x="1430102" y="946548"/>
                  <a:pt x="1443037" y="931026"/>
                </a:cubicBezTo>
                <a:cubicBezTo>
                  <a:pt x="1454030" y="917835"/>
                  <a:pt x="1457051" y="897265"/>
                  <a:pt x="1471612" y="888164"/>
                </a:cubicBezTo>
                <a:cubicBezTo>
                  <a:pt x="1497154" y="872200"/>
                  <a:pt x="1557337" y="859589"/>
                  <a:pt x="1557337" y="859589"/>
                </a:cubicBezTo>
                <a:cubicBezTo>
                  <a:pt x="1605204" y="827678"/>
                  <a:pt x="1682488" y="777301"/>
                  <a:pt x="1714500" y="745289"/>
                </a:cubicBezTo>
                <a:cubicBezTo>
                  <a:pt x="1733550" y="726239"/>
                  <a:pt x="1750613" y="704969"/>
                  <a:pt x="1771650" y="688139"/>
                </a:cubicBezTo>
                <a:cubicBezTo>
                  <a:pt x="1798467" y="666685"/>
                  <a:pt x="1824794" y="641849"/>
                  <a:pt x="1857375" y="630989"/>
                </a:cubicBezTo>
                <a:lnTo>
                  <a:pt x="1943100" y="602414"/>
                </a:lnTo>
                <a:cubicBezTo>
                  <a:pt x="1957387" y="592889"/>
                  <a:pt x="1970604" y="581518"/>
                  <a:pt x="1985962" y="573839"/>
                </a:cubicBezTo>
                <a:cubicBezTo>
                  <a:pt x="1999433" y="567104"/>
                  <a:pt x="2016294" y="567905"/>
                  <a:pt x="2028825" y="559551"/>
                </a:cubicBezTo>
                <a:cubicBezTo>
                  <a:pt x="2102790" y="510241"/>
                  <a:pt x="2043284" y="497582"/>
                  <a:pt x="2157412" y="459539"/>
                </a:cubicBezTo>
                <a:lnTo>
                  <a:pt x="2286000" y="416676"/>
                </a:lnTo>
                <a:lnTo>
                  <a:pt x="2328862" y="402389"/>
                </a:lnTo>
                <a:cubicBezTo>
                  <a:pt x="2343150" y="397626"/>
                  <a:pt x="2357114" y="391754"/>
                  <a:pt x="2371725" y="388101"/>
                </a:cubicBezTo>
                <a:cubicBezTo>
                  <a:pt x="2458092" y="366510"/>
                  <a:pt x="2410253" y="380022"/>
                  <a:pt x="2514600" y="345239"/>
                </a:cubicBezTo>
                <a:lnTo>
                  <a:pt x="2557462" y="330951"/>
                </a:lnTo>
                <a:lnTo>
                  <a:pt x="2600325" y="316664"/>
                </a:lnTo>
                <a:cubicBezTo>
                  <a:pt x="2627243" y="289745"/>
                  <a:pt x="2650243" y="261140"/>
                  <a:pt x="2686050" y="245226"/>
                </a:cubicBezTo>
                <a:cubicBezTo>
                  <a:pt x="2713575" y="232993"/>
                  <a:pt x="2743200" y="226176"/>
                  <a:pt x="2771775" y="216651"/>
                </a:cubicBezTo>
                <a:lnTo>
                  <a:pt x="2814637" y="202364"/>
                </a:lnTo>
                <a:cubicBezTo>
                  <a:pt x="2828925" y="192839"/>
                  <a:pt x="2841808" y="180763"/>
                  <a:pt x="2857500" y="173789"/>
                </a:cubicBezTo>
                <a:cubicBezTo>
                  <a:pt x="2885025" y="161556"/>
                  <a:pt x="2943225" y="145214"/>
                  <a:pt x="2943225" y="145214"/>
                </a:cubicBezTo>
                <a:cubicBezTo>
                  <a:pt x="2952750" y="130926"/>
                  <a:pt x="2957239" y="111452"/>
                  <a:pt x="2971800" y="102351"/>
                </a:cubicBezTo>
                <a:cubicBezTo>
                  <a:pt x="3135561" y="0"/>
                  <a:pt x="3020206" y="111095"/>
                  <a:pt x="3071812" y="59489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Parametrização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500306"/>
            <a:ext cx="7929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Considerando que a subsuperfície é um semi-espaço infinito e homogêneo, o sinal climático em uma determinada profundidade pode ser descrito em termos </a:t>
            </a:r>
            <a:r>
              <a:rPr lang="pt-BR" sz="2800" dirty="0" smtClean="0"/>
              <a:t>dos parâmetros:</a:t>
            </a:r>
          </a:p>
          <a:p>
            <a:endParaRPr lang="pt-BR" sz="1600" dirty="0" smtClean="0"/>
          </a:p>
          <a:p>
            <a:pPr>
              <a:buFont typeface="Arial" pitchFamily="34" charset="0"/>
              <a:buChar char="•"/>
            </a:pPr>
            <a:r>
              <a:rPr lang="pt-BR" sz="2800" smtClean="0"/>
              <a:t> Difusividade térmica </a:t>
            </a:r>
            <a:r>
              <a:rPr lang="el-GR" sz="2800" i="1" smtClean="0">
                <a:latin typeface="Times New Roman" pitchFamily="18" charset="0"/>
                <a:cs typeface="Times New Roman" pitchFamily="18" charset="0"/>
              </a:rPr>
              <a:t>λ</a:t>
            </a:r>
            <a:endParaRPr lang="pt-BR" sz="28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2800" smtClean="0"/>
              <a:t> Tempo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t’</a:t>
            </a:r>
            <a:r>
              <a:rPr lang="pt-BR" sz="2800" smtClean="0"/>
              <a:t> decorrido desde a perturbação climática</a:t>
            </a:r>
          </a:p>
          <a:p>
            <a:pPr>
              <a:buFont typeface="Arial" pitchFamily="34" charset="0"/>
              <a:buChar char="•"/>
            </a:pPr>
            <a:r>
              <a:rPr lang="pt-BR" sz="2800" smtClean="0"/>
              <a:t> Amplitude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800" smtClean="0"/>
              <a:t> da perturbação climática</a:t>
            </a:r>
          </a:p>
          <a:p>
            <a:pPr>
              <a:buFont typeface="Arial" pitchFamily="34" charset="0"/>
              <a:buChar char="•"/>
            </a:pPr>
            <a:r>
              <a:rPr lang="pt-BR" sz="2800" smtClean="0"/>
              <a:t> Profundidade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pt-BR" sz="2800" smtClean="0"/>
              <a:t> dentro do poço</a:t>
            </a:r>
            <a:endParaRPr lang="pt-BR" sz="2800" dirty="0" smtClean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Relação funcional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673392"/>
            <a:ext cx="7929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Nessas condições, </a:t>
            </a:r>
            <a:r>
              <a:rPr lang="pt-BR" sz="2800" smtClean="0"/>
              <a:t>a relação entre o sinal climático em uma determinada profundidade e os parâmetros  </a:t>
            </a:r>
            <a:r>
              <a:rPr lang="el-GR" sz="2800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pt-BR" sz="2800" smtClean="0"/>
              <a:t>,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t’</a:t>
            </a:r>
            <a:r>
              <a:rPr lang="pt-BR" sz="2800" smtClean="0"/>
              <a:t> e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800" smtClean="0"/>
              <a:t> é dada por:</a:t>
            </a:r>
            <a:endParaRPr lang="pt-BR" sz="2800" dirty="0" smtClean="0"/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528638" y="4662488"/>
          <a:ext cx="8067675" cy="1206500"/>
        </p:xfrm>
        <a:graphic>
          <a:graphicData uri="http://schemas.openxmlformats.org/presentationml/2006/ole">
            <p:oleObj spid="_x0000_s232450" name="Equação" r:id="rId3" imgW="3225600" imgH="482400" progId="Equation.3">
              <p:embed/>
            </p:oleObj>
          </a:graphicData>
        </a:graphic>
      </p:graphicFrame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4659313" y="3500438"/>
          <a:ext cx="3871912" cy="1897062"/>
        </p:xfrm>
        <a:graphic>
          <a:graphicData uri="http://schemas.openxmlformats.org/presentationml/2006/ole">
            <p:oleObj spid="_x0000_s5125" name="Equação" r:id="rId3" imgW="1917360" imgH="93960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 rot="5400000">
            <a:off x="1507004" y="4947193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239713" y="3571875"/>
          <a:ext cx="2944812" cy="482600"/>
        </p:xfrm>
        <a:graphic>
          <a:graphicData uri="http://schemas.openxmlformats.org/presentationml/2006/ole">
            <p:oleObj spid="_x0000_s5126" name="Equação" r:id="rId4" imgW="1473120" imgH="241200" progId="Equation.3">
              <p:embed/>
            </p:oleObj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231775" y="4160838"/>
          <a:ext cx="3021013" cy="482600"/>
        </p:xfrm>
        <a:graphic>
          <a:graphicData uri="http://schemas.openxmlformats.org/presentationml/2006/ole">
            <p:oleObj spid="_x0000_s5127" name="Equação" r:id="rId5" imgW="1511280" imgH="241200" progId="Equation.3">
              <p:embed/>
            </p:oleObj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/>
        </p:nvGraphicFramePr>
        <p:xfrm>
          <a:off x="215900" y="5572125"/>
          <a:ext cx="2995613" cy="482600"/>
        </p:xfrm>
        <a:graphic>
          <a:graphicData uri="http://schemas.openxmlformats.org/presentationml/2006/ole">
            <p:oleObj spid="_x0000_s5128" name="Equação" r:id="rId6" imgW="1498320" imgH="241200" progId="Equation.3">
              <p:embed/>
            </p:oleObj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para posições em diferentes instantes: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3717032"/>
            <a:ext cx="3816424" cy="2160240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467544" y="1340768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1124744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140968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305000" y="314096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15032" y="314096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1259632" y="1484784"/>
            <a:ext cx="0" cy="1656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2051720" y="3717032"/>
            <a:ext cx="432048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riângulo isósceles 19"/>
          <p:cNvSpPr/>
          <p:nvPr/>
        </p:nvSpPr>
        <p:spPr>
          <a:xfrm rot="16200000">
            <a:off x="2080880" y="3861064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/>
          <p:cNvSpPr/>
          <p:nvPr/>
        </p:nvSpPr>
        <p:spPr>
          <a:xfrm rot="16200000">
            <a:off x="2080880" y="4173099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riângulo isósceles 21"/>
          <p:cNvSpPr/>
          <p:nvPr/>
        </p:nvSpPr>
        <p:spPr>
          <a:xfrm rot="16200000">
            <a:off x="2080880" y="4797169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/>
          <p:cNvSpPr/>
          <p:nvPr/>
        </p:nvSpPr>
        <p:spPr>
          <a:xfrm rot="16200000">
            <a:off x="2080880" y="5109204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riângulo isósceles 23"/>
          <p:cNvSpPr/>
          <p:nvPr/>
        </p:nvSpPr>
        <p:spPr>
          <a:xfrm rot="16200000">
            <a:off x="2080880" y="4485134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riângulo isósceles 24"/>
          <p:cNvSpPr/>
          <p:nvPr/>
        </p:nvSpPr>
        <p:spPr>
          <a:xfrm rot="16200000">
            <a:off x="2080880" y="5421239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2699792" y="3717032"/>
            <a:ext cx="0" cy="1368152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2714080" y="4068361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Conector de seta reta 47"/>
          <p:cNvCxnSpPr/>
          <p:nvPr/>
        </p:nvCxnSpPr>
        <p:spPr>
          <a:xfrm>
            <a:off x="1259632" y="2996952"/>
            <a:ext cx="2304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3563888" y="1494872"/>
            <a:ext cx="0" cy="1656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2167160" y="244946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t'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2" name="Conector reto 51"/>
          <p:cNvCxnSpPr/>
          <p:nvPr/>
        </p:nvCxnSpPr>
        <p:spPr>
          <a:xfrm flipH="1">
            <a:off x="474552" y="1599656"/>
            <a:ext cx="356400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rot="5400000">
            <a:off x="-295328" y="2248224"/>
            <a:ext cx="1296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-7936" y="1988840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611560" y="5085184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i="1" smtClean="0">
                <a:latin typeface="Times New Roman" pitchFamily="18" charset="0"/>
                <a:cs typeface="Times New Roman" pitchFamily="18" charset="0"/>
              </a:rPr>
              <a:t>λ</a:t>
            </a:r>
            <a:endParaRPr lang="pt-BR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Forma livre 46"/>
          <p:cNvSpPr/>
          <p:nvPr/>
        </p:nvSpPr>
        <p:spPr>
          <a:xfrm>
            <a:off x="500063" y="1547034"/>
            <a:ext cx="3135561" cy="1377910"/>
          </a:xfrm>
          <a:custGeom>
            <a:avLst/>
            <a:gdLst>
              <a:gd name="connsiteX0" fmla="*/ 0 w 3135561"/>
              <a:gd name="connsiteY0" fmla="*/ 1359651 h 1377910"/>
              <a:gd name="connsiteX1" fmla="*/ 214312 w 3135561"/>
              <a:gd name="connsiteY1" fmla="*/ 1373939 h 1377910"/>
              <a:gd name="connsiteX2" fmla="*/ 257175 w 3135561"/>
              <a:gd name="connsiteY2" fmla="*/ 1345364 h 1377910"/>
              <a:gd name="connsiteX3" fmla="*/ 314325 w 3135561"/>
              <a:gd name="connsiteY3" fmla="*/ 1331076 h 1377910"/>
              <a:gd name="connsiteX4" fmla="*/ 471487 w 3135561"/>
              <a:gd name="connsiteY4" fmla="*/ 1345364 h 1377910"/>
              <a:gd name="connsiteX5" fmla="*/ 557212 w 3135561"/>
              <a:gd name="connsiteY5" fmla="*/ 1359651 h 1377910"/>
              <a:gd name="connsiteX6" fmla="*/ 642937 w 3135561"/>
              <a:gd name="connsiteY6" fmla="*/ 1345364 h 1377910"/>
              <a:gd name="connsiteX7" fmla="*/ 728662 w 3135561"/>
              <a:gd name="connsiteY7" fmla="*/ 1316789 h 1377910"/>
              <a:gd name="connsiteX8" fmla="*/ 828675 w 3135561"/>
              <a:gd name="connsiteY8" fmla="*/ 1288214 h 1377910"/>
              <a:gd name="connsiteX9" fmla="*/ 957262 w 3135561"/>
              <a:gd name="connsiteY9" fmla="*/ 1216776 h 1377910"/>
              <a:gd name="connsiteX10" fmla="*/ 1000125 w 3135561"/>
              <a:gd name="connsiteY10" fmla="*/ 1173914 h 1377910"/>
              <a:gd name="connsiteX11" fmla="*/ 1085850 w 3135561"/>
              <a:gd name="connsiteY11" fmla="*/ 1145339 h 1377910"/>
              <a:gd name="connsiteX12" fmla="*/ 1114425 w 3135561"/>
              <a:gd name="connsiteY12" fmla="*/ 1102476 h 1377910"/>
              <a:gd name="connsiteX13" fmla="*/ 1214437 w 3135561"/>
              <a:gd name="connsiteY13" fmla="*/ 1016751 h 1377910"/>
              <a:gd name="connsiteX14" fmla="*/ 1271587 w 3135561"/>
              <a:gd name="connsiteY14" fmla="*/ 1002464 h 1377910"/>
              <a:gd name="connsiteX15" fmla="*/ 1400175 w 3135561"/>
              <a:gd name="connsiteY15" fmla="*/ 973889 h 1377910"/>
              <a:gd name="connsiteX16" fmla="*/ 1443037 w 3135561"/>
              <a:gd name="connsiteY16" fmla="*/ 931026 h 1377910"/>
              <a:gd name="connsiteX17" fmla="*/ 1471612 w 3135561"/>
              <a:gd name="connsiteY17" fmla="*/ 888164 h 1377910"/>
              <a:gd name="connsiteX18" fmla="*/ 1557337 w 3135561"/>
              <a:gd name="connsiteY18" fmla="*/ 859589 h 1377910"/>
              <a:gd name="connsiteX19" fmla="*/ 1714500 w 3135561"/>
              <a:gd name="connsiteY19" fmla="*/ 745289 h 1377910"/>
              <a:gd name="connsiteX20" fmla="*/ 1771650 w 3135561"/>
              <a:gd name="connsiteY20" fmla="*/ 688139 h 1377910"/>
              <a:gd name="connsiteX21" fmla="*/ 1857375 w 3135561"/>
              <a:gd name="connsiteY21" fmla="*/ 630989 h 1377910"/>
              <a:gd name="connsiteX22" fmla="*/ 1943100 w 3135561"/>
              <a:gd name="connsiteY22" fmla="*/ 602414 h 1377910"/>
              <a:gd name="connsiteX23" fmla="*/ 1985962 w 3135561"/>
              <a:gd name="connsiteY23" fmla="*/ 573839 h 1377910"/>
              <a:gd name="connsiteX24" fmla="*/ 2028825 w 3135561"/>
              <a:gd name="connsiteY24" fmla="*/ 559551 h 1377910"/>
              <a:gd name="connsiteX25" fmla="*/ 2157412 w 3135561"/>
              <a:gd name="connsiteY25" fmla="*/ 459539 h 1377910"/>
              <a:gd name="connsiteX26" fmla="*/ 2286000 w 3135561"/>
              <a:gd name="connsiteY26" fmla="*/ 416676 h 1377910"/>
              <a:gd name="connsiteX27" fmla="*/ 2328862 w 3135561"/>
              <a:gd name="connsiteY27" fmla="*/ 402389 h 1377910"/>
              <a:gd name="connsiteX28" fmla="*/ 2371725 w 3135561"/>
              <a:gd name="connsiteY28" fmla="*/ 388101 h 1377910"/>
              <a:gd name="connsiteX29" fmla="*/ 2514600 w 3135561"/>
              <a:gd name="connsiteY29" fmla="*/ 345239 h 1377910"/>
              <a:gd name="connsiteX30" fmla="*/ 2557462 w 3135561"/>
              <a:gd name="connsiteY30" fmla="*/ 330951 h 1377910"/>
              <a:gd name="connsiteX31" fmla="*/ 2600325 w 3135561"/>
              <a:gd name="connsiteY31" fmla="*/ 316664 h 1377910"/>
              <a:gd name="connsiteX32" fmla="*/ 2686050 w 3135561"/>
              <a:gd name="connsiteY32" fmla="*/ 245226 h 1377910"/>
              <a:gd name="connsiteX33" fmla="*/ 2771775 w 3135561"/>
              <a:gd name="connsiteY33" fmla="*/ 216651 h 1377910"/>
              <a:gd name="connsiteX34" fmla="*/ 2814637 w 3135561"/>
              <a:gd name="connsiteY34" fmla="*/ 202364 h 1377910"/>
              <a:gd name="connsiteX35" fmla="*/ 2857500 w 3135561"/>
              <a:gd name="connsiteY35" fmla="*/ 173789 h 1377910"/>
              <a:gd name="connsiteX36" fmla="*/ 2943225 w 3135561"/>
              <a:gd name="connsiteY36" fmla="*/ 145214 h 1377910"/>
              <a:gd name="connsiteX37" fmla="*/ 2971800 w 3135561"/>
              <a:gd name="connsiteY37" fmla="*/ 102351 h 1377910"/>
              <a:gd name="connsiteX38" fmla="*/ 3071812 w 3135561"/>
              <a:gd name="connsiteY38" fmla="*/ 59489 h 13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135561" h="1377910">
                <a:moveTo>
                  <a:pt x="0" y="1359651"/>
                </a:moveTo>
                <a:cubicBezTo>
                  <a:pt x="71437" y="1364414"/>
                  <a:pt x="142826" y="1377910"/>
                  <a:pt x="214312" y="1373939"/>
                </a:cubicBezTo>
                <a:cubicBezTo>
                  <a:pt x="231457" y="1372987"/>
                  <a:pt x="241392" y="1352128"/>
                  <a:pt x="257175" y="1345364"/>
                </a:cubicBezTo>
                <a:cubicBezTo>
                  <a:pt x="275224" y="1337629"/>
                  <a:pt x="295275" y="1335839"/>
                  <a:pt x="314325" y="1331076"/>
                </a:cubicBezTo>
                <a:cubicBezTo>
                  <a:pt x="366712" y="1335839"/>
                  <a:pt x="419244" y="1339218"/>
                  <a:pt x="471487" y="1345364"/>
                </a:cubicBezTo>
                <a:cubicBezTo>
                  <a:pt x="500258" y="1348749"/>
                  <a:pt x="528243" y="1359651"/>
                  <a:pt x="557212" y="1359651"/>
                </a:cubicBezTo>
                <a:cubicBezTo>
                  <a:pt x="586181" y="1359651"/>
                  <a:pt x="614362" y="1350126"/>
                  <a:pt x="642937" y="1345364"/>
                </a:cubicBezTo>
                <a:cubicBezTo>
                  <a:pt x="671512" y="1335839"/>
                  <a:pt x="699441" y="1324095"/>
                  <a:pt x="728662" y="1316789"/>
                </a:cubicBezTo>
                <a:cubicBezTo>
                  <a:pt x="800423" y="1298848"/>
                  <a:pt x="767183" y="1308710"/>
                  <a:pt x="828675" y="1288214"/>
                </a:cubicBezTo>
                <a:cubicBezTo>
                  <a:pt x="926931" y="1222710"/>
                  <a:pt x="881820" y="1241925"/>
                  <a:pt x="957262" y="1216776"/>
                </a:cubicBezTo>
                <a:cubicBezTo>
                  <a:pt x="971550" y="1202489"/>
                  <a:pt x="982462" y="1183727"/>
                  <a:pt x="1000125" y="1173914"/>
                </a:cubicBezTo>
                <a:cubicBezTo>
                  <a:pt x="1026455" y="1159286"/>
                  <a:pt x="1085850" y="1145339"/>
                  <a:pt x="1085850" y="1145339"/>
                </a:cubicBezTo>
                <a:cubicBezTo>
                  <a:pt x="1095375" y="1131051"/>
                  <a:pt x="1103432" y="1115668"/>
                  <a:pt x="1114425" y="1102476"/>
                </a:cubicBezTo>
                <a:cubicBezTo>
                  <a:pt x="1134850" y="1077966"/>
                  <a:pt x="1187410" y="1030264"/>
                  <a:pt x="1214437" y="1016751"/>
                </a:cubicBezTo>
                <a:cubicBezTo>
                  <a:pt x="1232000" y="1007969"/>
                  <a:pt x="1252418" y="1006724"/>
                  <a:pt x="1271587" y="1002464"/>
                </a:cubicBezTo>
                <a:cubicBezTo>
                  <a:pt x="1434834" y="966187"/>
                  <a:pt x="1260799" y="1008732"/>
                  <a:pt x="1400175" y="973889"/>
                </a:cubicBezTo>
                <a:cubicBezTo>
                  <a:pt x="1414462" y="959601"/>
                  <a:pt x="1430102" y="946548"/>
                  <a:pt x="1443037" y="931026"/>
                </a:cubicBezTo>
                <a:cubicBezTo>
                  <a:pt x="1454030" y="917835"/>
                  <a:pt x="1457051" y="897265"/>
                  <a:pt x="1471612" y="888164"/>
                </a:cubicBezTo>
                <a:cubicBezTo>
                  <a:pt x="1497154" y="872200"/>
                  <a:pt x="1557337" y="859589"/>
                  <a:pt x="1557337" y="859589"/>
                </a:cubicBezTo>
                <a:cubicBezTo>
                  <a:pt x="1605204" y="827678"/>
                  <a:pt x="1682488" y="777301"/>
                  <a:pt x="1714500" y="745289"/>
                </a:cubicBezTo>
                <a:cubicBezTo>
                  <a:pt x="1733550" y="726239"/>
                  <a:pt x="1750613" y="704969"/>
                  <a:pt x="1771650" y="688139"/>
                </a:cubicBezTo>
                <a:cubicBezTo>
                  <a:pt x="1798467" y="666685"/>
                  <a:pt x="1824794" y="641849"/>
                  <a:pt x="1857375" y="630989"/>
                </a:cubicBezTo>
                <a:lnTo>
                  <a:pt x="1943100" y="602414"/>
                </a:lnTo>
                <a:cubicBezTo>
                  <a:pt x="1957387" y="592889"/>
                  <a:pt x="1970604" y="581518"/>
                  <a:pt x="1985962" y="573839"/>
                </a:cubicBezTo>
                <a:cubicBezTo>
                  <a:pt x="1999433" y="567104"/>
                  <a:pt x="2016294" y="567905"/>
                  <a:pt x="2028825" y="559551"/>
                </a:cubicBezTo>
                <a:cubicBezTo>
                  <a:pt x="2102790" y="510241"/>
                  <a:pt x="2043284" y="497582"/>
                  <a:pt x="2157412" y="459539"/>
                </a:cubicBezTo>
                <a:lnTo>
                  <a:pt x="2286000" y="416676"/>
                </a:lnTo>
                <a:lnTo>
                  <a:pt x="2328862" y="402389"/>
                </a:lnTo>
                <a:cubicBezTo>
                  <a:pt x="2343150" y="397626"/>
                  <a:pt x="2357114" y="391754"/>
                  <a:pt x="2371725" y="388101"/>
                </a:cubicBezTo>
                <a:cubicBezTo>
                  <a:pt x="2458092" y="366510"/>
                  <a:pt x="2410253" y="380022"/>
                  <a:pt x="2514600" y="345239"/>
                </a:cubicBezTo>
                <a:lnTo>
                  <a:pt x="2557462" y="330951"/>
                </a:lnTo>
                <a:lnTo>
                  <a:pt x="2600325" y="316664"/>
                </a:lnTo>
                <a:cubicBezTo>
                  <a:pt x="2627243" y="289745"/>
                  <a:pt x="2650243" y="261140"/>
                  <a:pt x="2686050" y="245226"/>
                </a:cubicBezTo>
                <a:cubicBezTo>
                  <a:pt x="2713575" y="232993"/>
                  <a:pt x="2743200" y="226176"/>
                  <a:pt x="2771775" y="216651"/>
                </a:cubicBezTo>
                <a:lnTo>
                  <a:pt x="2814637" y="202364"/>
                </a:lnTo>
                <a:cubicBezTo>
                  <a:pt x="2828925" y="192839"/>
                  <a:pt x="2841808" y="180763"/>
                  <a:pt x="2857500" y="173789"/>
                </a:cubicBezTo>
                <a:cubicBezTo>
                  <a:pt x="2885025" y="161556"/>
                  <a:pt x="2943225" y="145214"/>
                  <a:pt x="2943225" y="145214"/>
                </a:cubicBezTo>
                <a:cubicBezTo>
                  <a:pt x="2952750" y="130926"/>
                  <a:pt x="2957239" y="111452"/>
                  <a:pt x="2971800" y="102351"/>
                </a:cubicBezTo>
                <a:cubicBezTo>
                  <a:pt x="3135561" y="0"/>
                  <a:pt x="3020206" y="111095"/>
                  <a:pt x="3071812" y="59489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H="1">
            <a:off x="481832" y="2896367"/>
            <a:ext cx="356400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Imagem 57" descr="sinal_climatic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04048" y="1556792"/>
            <a:ext cx="3601911" cy="3888000"/>
          </a:xfrm>
          <a:prstGeom prst="rect">
            <a:avLst/>
          </a:prstGeom>
        </p:spPr>
      </p:pic>
      <p:graphicFrame>
        <p:nvGraphicFramePr>
          <p:cNvPr id="233475" name="Object 3"/>
          <p:cNvGraphicFramePr>
            <a:graphicFrameLocks noChangeAspect="1"/>
          </p:cNvGraphicFramePr>
          <p:nvPr/>
        </p:nvGraphicFramePr>
        <p:xfrm>
          <a:off x="869950" y="5819775"/>
          <a:ext cx="7392988" cy="1104900"/>
        </p:xfrm>
        <a:graphic>
          <a:graphicData uri="http://schemas.openxmlformats.org/presentationml/2006/ole">
            <p:oleObj spid="_x0000_s233475" name="Equação" r:id="rId6" imgW="322560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diferentes profundidades:</a:t>
            </a:r>
            <a:endParaRPr lang="pt-BR" sz="2800" dirty="0" smtClean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  <p:graphicFrame>
        <p:nvGraphicFramePr>
          <p:cNvPr id="234506" name="Object 10"/>
          <p:cNvGraphicFramePr>
            <a:graphicFrameLocks noChangeAspect="1"/>
          </p:cNvGraphicFramePr>
          <p:nvPr/>
        </p:nvGraphicFramePr>
        <p:xfrm>
          <a:off x="1619250" y="6093296"/>
          <a:ext cx="1744663" cy="571500"/>
        </p:xfrm>
        <a:graphic>
          <a:graphicData uri="http://schemas.openxmlformats.org/presentationml/2006/ole">
            <p:oleObj spid="_x0000_s234506" name="Equação" r:id="rId3" imgW="698400" imgH="228600" progId="Equation.3">
              <p:embed/>
            </p:oleObj>
          </a:graphicData>
        </a:graphic>
      </p:graphicFrame>
      <p:sp>
        <p:nvSpPr>
          <p:cNvPr id="15" name="CaixaDeTexto 14"/>
          <p:cNvSpPr txBox="1"/>
          <p:nvPr/>
        </p:nvSpPr>
        <p:spPr>
          <a:xfrm rot="5400000">
            <a:off x="2021028" y="4762757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38100" y="2932113"/>
          <a:ext cx="4422775" cy="1000125"/>
        </p:xfrm>
        <a:graphic>
          <a:graphicData uri="http://schemas.openxmlformats.org/presentationml/2006/ole">
            <p:oleObj spid="_x0000_s234507" name="Equação" r:id="rId4" imgW="1968480" imgH="444240" progId="Equation.3">
              <p:embed/>
            </p:oleObj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38100" y="3796085"/>
          <a:ext cx="4537075" cy="1000125"/>
        </p:xfrm>
        <a:graphic>
          <a:graphicData uri="http://schemas.openxmlformats.org/presentationml/2006/ole">
            <p:oleObj spid="_x0000_s234508" name="Equação" r:id="rId5" imgW="2019240" imgH="444240" progId="Equation.3">
              <p:embed/>
            </p:oleObj>
          </a:graphicData>
        </a:graphic>
      </p:graphicFrame>
      <p:graphicFrame>
        <p:nvGraphicFramePr>
          <p:cNvPr id="19" name="Object 9"/>
          <p:cNvGraphicFramePr>
            <a:graphicFrameLocks noChangeAspect="1"/>
          </p:cNvGraphicFramePr>
          <p:nvPr/>
        </p:nvGraphicFramePr>
        <p:xfrm>
          <a:off x="38100" y="5006305"/>
          <a:ext cx="4735513" cy="942975"/>
        </p:xfrm>
        <a:graphic>
          <a:graphicData uri="http://schemas.openxmlformats.org/presentationml/2006/ole">
            <p:oleObj spid="_x0000_s234509" name="Equação" r:id="rId6" imgW="210816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diferentes profundidades:</a:t>
            </a:r>
            <a:endParaRPr lang="pt-BR" sz="2800" dirty="0" smtClean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 rot="5400000">
            <a:off x="2021028" y="4762757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38100" y="2932113"/>
          <a:ext cx="4422775" cy="1000125"/>
        </p:xfrm>
        <a:graphic>
          <a:graphicData uri="http://schemas.openxmlformats.org/presentationml/2006/ole">
            <p:oleObj spid="_x0000_s242697" name="Equação" r:id="rId3" imgW="1968480" imgH="444240" progId="Equation.3">
              <p:embed/>
            </p:oleObj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38100" y="3796085"/>
          <a:ext cx="4537075" cy="1000125"/>
        </p:xfrm>
        <a:graphic>
          <a:graphicData uri="http://schemas.openxmlformats.org/presentationml/2006/ole">
            <p:oleObj spid="_x0000_s242698" name="Equação" r:id="rId4" imgW="2019240" imgH="444240" progId="Equation.3">
              <p:embed/>
            </p:oleObj>
          </a:graphicData>
        </a:graphic>
      </p:graphicFrame>
      <p:graphicFrame>
        <p:nvGraphicFramePr>
          <p:cNvPr id="19" name="Object 9"/>
          <p:cNvGraphicFramePr>
            <a:graphicFrameLocks noChangeAspect="1"/>
          </p:cNvGraphicFramePr>
          <p:nvPr/>
        </p:nvGraphicFramePr>
        <p:xfrm>
          <a:off x="38100" y="5006305"/>
          <a:ext cx="4735513" cy="942975"/>
        </p:xfrm>
        <a:graphic>
          <a:graphicData uri="http://schemas.openxmlformats.org/presentationml/2006/ole">
            <p:oleObj spid="_x0000_s242699" name="Equação" r:id="rId5" imgW="2108160" imgH="419040" progId="Equation.3">
              <p:embed/>
            </p:oleObj>
          </a:graphicData>
        </a:graphic>
      </p:graphicFrame>
      <p:graphicFrame>
        <p:nvGraphicFramePr>
          <p:cNvPr id="20" name="Object 10"/>
          <p:cNvGraphicFramePr>
            <a:graphicFrameLocks noChangeAspect="1"/>
          </p:cNvGraphicFramePr>
          <p:nvPr/>
        </p:nvGraphicFramePr>
        <p:xfrm>
          <a:off x="1619250" y="6093296"/>
          <a:ext cx="1744663" cy="571500"/>
        </p:xfrm>
        <a:graphic>
          <a:graphicData uri="http://schemas.openxmlformats.org/presentationml/2006/ole">
            <p:oleObj spid="_x0000_s242700" name="Equação" r:id="rId6" imgW="698400" imgH="228600" progId="Equation.3">
              <p:embed/>
            </p:oleObj>
          </a:graphicData>
        </a:graphic>
      </p:graphicFrame>
      <p:graphicFrame>
        <p:nvGraphicFramePr>
          <p:cNvPr id="242702" name="Object 13"/>
          <p:cNvGraphicFramePr>
            <a:graphicFrameLocks noChangeAspect="1"/>
          </p:cNvGraphicFramePr>
          <p:nvPr/>
        </p:nvGraphicFramePr>
        <p:xfrm>
          <a:off x="4776788" y="2947988"/>
          <a:ext cx="4379912" cy="2452687"/>
        </p:xfrm>
        <a:graphic>
          <a:graphicData uri="http://schemas.openxmlformats.org/presentationml/2006/ole">
            <p:oleObj spid="_x0000_s242702" name="Equação" r:id="rId7" imgW="2336760" imgH="1307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diferentes profundidades:</a:t>
            </a:r>
            <a:endParaRPr lang="pt-BR" sz="2800" dirty="0" smtClean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 rot="5400000">
            <a:off x="2021028" y="4762757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38100" y="2932113"/>
          <a:ext cx="4422775" cy="1000125"/>
        </p:xfrm>
        <a:graphic>
          <a:graphicData uri="http://schemas.openxmlformats.org/presentationml/2006/ole">
            <p:oleObj spid="_x0000_s243714" name="Equação" r:id="rId3" imgW="1968480" imgH="444240" progId="Equation.3">
              <p:embed/>
            </p:oleObj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38100" y="3796085"/>
          <a:ext cx="4537075" cy="1000125"/>
        </p:xfrm>
        <a:graphic>
          <a:graphicData uri="http://schemas.openxmlformats.org/presentationml/2006/ole">
            <p:oleObj spid="_x0000_s243715" name="Equação" r:id="rId4" imgW="2019240" imgH="444240" progId="Equation.3">
              <p:embed/>
            </p:oleObj>
          </a:graphicData>
        </a:graphic>
      </p:graphicFrame>
      <p:graphicFrame>
        <p:nvGraphicFramePr>
          <p:cNvPr id="19" name="Object 9"/>
          <p:cNvGraphicFramePr>
            <a:graphicFrameLocks noChangeAspect="1"/>
          </p:cNvGraphicFramePr>
          <p:nvPr/>
        </p:nvGraphicFramePr>
        <p:xfrm>
          <a:off x="38100" y="5006305"/>
          <a:ext cx="4735513" cy="942975"/>
        </p:xfrm>
        <a:graphic>
          <a:graphicData uri="http://schemas.openxmlformats.org/presentationml/2006/ole">
            <p:oleObj spid="_x0000_s243716" name="Equação" r:id="rId5" imgW="2108160" imgH="419040" progId="Equation.3">
              <p:embed/>
            </p:oleObj>
          </a:graphicData>
        </a:graphic>
      </p:graphicFrame>
      <p:graphicFrame>
        <p:nvGraphicFramePr>
          <p:cNvPr id="20" name="Object 10"/>
          <p:cNvGraphicFramePr>
            <a:graphicFrameLocks noChangeAspect="1"/>
          </p:cNvGraphicFramePr>
          <p:nvPr/>
        </p:nvGraphicFramePr>
        <p:xfrm>
          <a:off x="1619250" y="6093296"/>
          <a:ext cx="1744663" cy="571500"/>
        </p:xfrm>
        <a:graphic>
          <a:graphicData uri="http://schemas.openxmlformats.org/presentationml/2006/ole">
            <p:oleObj spid="_x0000_s243717" name="Equação" r:id="rId6" imgW="698400" imgH="228600" progId="Equation.3">
              <p:embed/>
            </p:oleObj>
          </a:graphicData>
        </a:graphic>
      </p:graphicFrame>
      <p:graphicFrame>
        <p:nvGraphicFramePr>
          <p:cNvPr id="243719" name="Object 4"/>
          <p:cNvGraphicFramePr>
            <a:graphicFrameLocks noChangeAspect="1"/>
          </p:cNvGraphicFramePr>
          <p:nvPr/>
        </p:nvGraphicFramePr>
        <p:xfrm>
          <a:off x="5905500" y="5659016"/>
          <a:ext cx="1751013" cy="722312"/>
        </p:xfrm>
        <a:graphic>
          <a:graphicData uri="http://schemas.openxmlformats.org/presentationml/2006/ole">
            <p:oleObj spid="_x0000_s243719" name="Equação" r:id="rId7" imgW="583920" imgH="241200" progId="Equation.3">
              <p:embed/>
            </p:oleObj>
          </a:graphicData>
        </a:graphic>
      </p:graphicFrame>
      <p:graphicFrame>
        <p:nvGraphicFramePr>
          <p:cNvPr id="243720" name="Object 13"/>
          <p:cNvGraphicFramePr>
            <a:graphicFrameLocks noChangeAspect="1"/>
          </p:cNvGraphicFramePr>
          <p:nvPr/>
        </p:nvGraphicFramePr>
        <p:xfrm>
          <a:off x="4776788" y="2947988"/>
          <a:ext cx="4379912" cy="2452687"/>
        </p:xfrm>
        <a:graphic>
          <a:graphicData uri="http://schemas.openxmlformats.org/presentationml/2006/ole">
            <p:oleObj spid="_x0000_s243720" name="Equação" r:id="rId8" imgW="2336760" imgH="1307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579438" y="3706813"/>
          <a:ext cx="3421062" cy="661987"/>
        </p:xfrm>
        <a:graphic>
          <a:graphicData uri="http://schemas.openxmlformats.org/presentationml/2006/ole">
            <p:oleObj spid="_x0000_s237570" name="Equação" r:id="rId3" imgW="1714320" imgH="330120" progId="Equation.3">
              <p:embed/>
            </p:oleObj>
          </a:graphicData>
        </a:graphic>
      </p:graphicFrame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  <p:graphicFrame>
        <p:nvGraphicFramePr>
          <p:cNvPr id="237576" name="Object 4"/>
          <p:cNvGraphicFramePr>
            <a:graphicFrameLocks noChangeAspect="1"/>
          </p:cNvGraphicFramePr>
          <p:nvPr/>
        </p:nvGraphicFramePr>
        <p:xfrm>
          <a:off x="4990328" y="5675536"/>
          <a:ext cx="1751013" cy="722312"/>
        </p:xfrm>
        <a:graphic>
          <a:graphicData uri="http://schemas.openxmlformats.org/presentationml/2006/ole">
            <p:oleObj spid="_x0000_s237576" name="Equação" r:id="rId4" imgW="583920" imgH="241200" progId="Equation.3">
              <p:embed/>
            </p:oleObj>
          </a:graphicData>
        </a:graphic>
      </p:graphicFrame>
      <p:graphicFrame>
        <p:nvGraphicFramePr>
          <p:cNvPr id="237577" name="Object 9"/>
          <p:cNvGraphicFramePr>
            <a:graphicFrameLocks noChangeAspect="1"/>
          </p:cNvGraphicFramePr>
          <p:nvPr/>
        </p:nvGraphicFramePr>
        <p:xfrm>
          <a:off x="7236296" y="5805264"/>
          <a:ext cx="1744663" cy="571500"/>
        </p:xfrm>
        <a:graphic>
          <a:graphicData uri="http://schemas.openxmlformats.org/presentationml/2006/ole">
            <p:oleObj spid="_x0000_s237577" name="Equação" r:id="rId5" imgW="698400" imgH="228600" progId="Equation.3">
              <p:embed/>
            </p:oleObj>
          </a:graphicData>
        </a:graphic>
      </p:graphicFrame>
      <p:graphicFrame>
        <p:nvGraphicFramePr>
          <p:cNvPr id="237578" name="Object 13"/>
          <p:cNvGraphicFramePr>
            <a:graphicFrameLocks noChangeAspect="1"/>
          </p:cNvGraphicFramePr>
          <p:nvPr/>
        </p:nvGraphicFramePr>
        <p:xfrm>
          <a:off x="4776788" y="2947988"/>
          <a:ext cx="4379912" cy="2452687"/>
        </p:xfrm>
        <a:graphic>
          <a:graphicData uri="http://schemas.openxmlformats.org/presentationml/2006/ole">
            <p:oleObj spid="_x0000_s237578" name="Equação" r:id="rId6" imgW="2336760" imgH="1307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599" name="Object 4"/>
          <p:cNvGraphicFramePr>
            <a:graphicFrameLocks noChangeAspect="1"/>
          </p:cNvGraphicFramePr>
          <p:nvPr/>
        </p:nvGraphicFramePr>
        <p:xfrm>
          <a:off x="4991100" y="5675313"/>
          <a:ext cx="1751013" cy="722312"/>
        </p:xfrm>
        <a:graphic>
          <a:graphicData uri="http://schemas.openxmlformats.org/presentationml/2006/ole">
            <p:oleObj spid="_x0000_s238599" name="Equação" r:id="rId3" imgW="583920" imgH="241200" progId="Equation.3">
              <p:embed/>
            </p:oleObj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579438" y="3706813"/>
          <a:ext cx="3421062" cy="661987"/>
        </p:xfrm>
        <a:graphic>
          <a:graphicData uri="http://schemas.openxmlformats.org/presentationml/2006/ole">
            <p:oleObj spid="_x0000_s238594" name="Equação" r:id="rId4" imgW="1714320" imgH="330120" progId="Equation.3">
              <p:embed/>
            </p:oleObj>
          </a:graphicData>
        </a:graphic>
      </p:graphicFrame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1367672" y="4214818"/>
            <a:ext cx="25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2771800" y="4214818"/>
            <a:ext cx="25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347864" y="4214818"/>
            <a:ext cx="468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1943760" y="4214818"/>
            <a:ext cx="468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5004048" y="6367040"/>
            <a:ext cx="792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8600" name="Object 8"/>
          <p:cNvGraphicFramePr>
            <a:graphicFrameLocks noChangeAspect="1"/>
          </p:cNvGraphicFramePr>
          <p:nvPr/>
        </p:nvGraphicFramePr>
        <p:xfrm>
          <a:off x="7235825" y="5805488"/>
          <a:ext cx="1744663" cy="571500"/>
        </p:xfrm>
        <a:graphic>
          <a:graphicData uri="http://schemas.openxmlformats.org/presentationml/2006/ole">
            <p:oleObj spid="_x0000_s238600" name="Equação" r:id="rId5" imgW="698400" imgH="228600" progId="Equation.3">
              <p:embed/>
            </p:oleObj>
          </a:graphicData>
        </a:graphic>
      </p:graphicFrame>
      <p:graphicFrame>
        <p:nvGraphicFramePr>
          <p:cNvPr id="238601" name="Object 13"/>
          <p:cNvGraphicFramePr>
            <a:graphicFrameLocks noChangeAspect="1"/>
          </p:cNvGraphicFramePr>
          <p:nvPr/>
        </p:nvGraphicFramePr>
        <p:xfrm>
          <a:off x="4776788" y="2947988"/>
          <a:ext cx="4379912" cy="2452687"/>
        </p:xfrm>
        <a:graphic>
          <a:graphicData uri="http://schemas.openxmlformats.org/presentationml/2006/ole">
            <p:oleObj spid="_x0000_s238601" name="Equação" r:id="rId6" imgW="2336760" imgH="1307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624" name="Object 4"/>
          <p:cNvGraphicFramePr>
            <a:graphicFrameLocks noChangeAspect="1"/>
          </p:cNvGraphicFramePr>
          <p:nvPr/>
        </p:nvGraphicFramePr>
        <p:xfrm>
          <a:off x="4991100" y="5675313"/>
          <a:ext cx="1751013" cy="722312"/>
        </p:xfrm>
        <a:graphic>
          <a:graphicData uri="http://schemas.openxmlformats.org/presentationml/2006/ole">
            <p:oleObj spid="_x0000_s239624" name="Equação" r:id="rId3" imgW="583920" imgH="241200" progId="Equation.3">
              <p:embed/>
            </p:oleObj>
          </a:graphicData>
        </a:graphic>
      </p:graphicFrame>
      <p:graphicFrame>
        <p:nvGraphicFramePr>
          <p:cNvPr id="239625" name="Object 9"/>
          <p:cNvGraphicFramePr>
            <a:graphicFrameLocks noChangeAspect="1"/>
          </p:cNvGraphicFramePr>
          <p:nvPr/>
        </p:nvGraphicFramePr>
        <p:xfrm>
          <a:off x="7235825" y="5805488"/>
          <a:ext cx="1744663" cy="571500"/>
        </p:xfrm>
        <a:graphic>
          <a:graphicData uri="http://schemas.openxmlformats.org/presentationml/2006/ole">
            <p:oleObj spid="_x0000_s239625" name="Equação" r:id="rId4" imgW="698400" imgH="228600" progId="Equation.3">
              <p:embed/>
            </p:oleObj>
          </a:graphicData>
        </a:graphic>
      </p:graphicFrame>
      <p:graphicFrame>
        <p:nvGraphicFramePr>
          <p:cNvPr id="145414" name="Object 2"/>
          <p:cNvGraphicFramePr>
            <a:graphicFrameLocks noChangeAspect="1"/>
          </p:cNvGraphicFramePr>
          <p:nvPr/>
        </p:nvGraphicFramePr>
        <p:xfrm>
          <a:off x="579438" y="3706813"/>
          <a:ext cx="3421062" cy="661987"/>
        </p:xfrm>
        <a:graphic>
          <a:graphicData uri="http://schemas.openxmlformats.org/presentationml/2006/ole">
            <p:oleObj spid="_x0000_s239619" name="Equação" r:id="rId5" imgW="1714320" imgH="330120" progId="Equation.3">
              <p:embed/>
            </p:oleObj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35173" name="Object 2"/>
          <p:cNvGraphicFramePr>
            <a:graphicFrameLocks noChangeAspect="1"/>
          </p:cNvGraphicFramePr>
          <p:nvPr/>
        </p:nvGraphicFramePr>
        <p:xfrm>
          <a:off x="712788" y="4841875"/>
          <a:ext cx="3117850" cy="687388"/>
        </p:xfrm>
        <a:graphic>
          <a:graphicData uri="http://schemas.openxmlformats.org/presentationml/2006/ole">
            <p:oleObj spid="_x0000_s239618" name="Equação" r:id="rId6" imgW="1562040" imgH="342720" progId="Equation.3">
              <p:embed/>
            </p:oleObj>
          </a:graphicData>
        </a:graphic>
      </p:graphicFrame>
      <p:sp>
        <p:nvSpPr>
          <p:cNvPr id="15" name="Retângulo 14"/>
          <p:cNvSpPr/>
          <p:nvPr/>
        </p:nvSpPr>
        <p:spPr>
          <a:xfrm>
            <a:off x="582984" y="4824422"/>
            <a:ext cx="3349201" cy="764818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860032" y="5634750"/>
            <a:ext cx="1965786" cy="804298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  <p:graphicFrame>
        <p:nvGraphicFramePr>
          <p:cNvPr id="239626" name="Object 13"/>
          <p:cNvGraphicFramePr>
            <a:graphicFrameLocks noChangeAspect="1"/>
          </p:cNvGraphicFramePr>
          <p:nvPr/>
        </p:nvGraphicFramePr>
        <p:xfrm>
          <a:off x="4776788" y="2947988"/>
          <a:ext cx="4379912" cy="2452687"/>
        </p:xfrm>
        <a:graphic>
          <a:graphicData uri="http://schemas.openxmlformats.org/presentationml/2006/ole">
            <p:oleObj spid="_x0000_s239626" name="Equação" r:id="rId7" imgW="2336760" imgH="1307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14" name="Object 2"/>
          <p:cNvGraphicFramePr>
            <a:graphicFrameLocks noChangeAspect="1"/>
          </p:cNvGraphicFramePr>
          <p:nvPr/>
        </p:nvGraphicFramePr>
        <p:xfrm>
          <a:off x="579438" y="3706813"/>
          <a:ext cx="3421062" cy="661987"/>
        </p:xfrm>
        <a:graphic>
          <a:graphicData uri="http://schemas.openxmlformats.org/presentationml/2006/ole">
            <p:oleObj spid="_x0000_s240643" name="Equação" r:id="rId3" imgW="1714320" imgH="330120" progId="Equation.3">
              <p:embed/>
            </p:oleObj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35173" name="Object 2"/>
          <p:cNvGraphicFramePr>
            <a:graphicFrameLocks noChangeAspect="1"/>
          </p:cNvGraphicFramePr>
          <p:nvPr/>
        </p:nvGraphicFramePr>
        <p:xfrm>
          <a:off x="712788" y="4841875"/>
          <a:ext cx="3117850" cy="687388"/>
        </p:xfrm>
        <a:graphic>
          <a:graphicData uri="http://schemas.openxmlformats.org/presentationml/2006/ole">
            <p:oleObj spid="_x0000_s240642" name="Equação" r:id="rId4" imgW="1562040" imgH="342720" progId="Equation.3">
              <p:embed/>
            </p:oleObj>
          </a:graphicData>
        </a:graphic>
      </p:graphicFrame>
      <p:sp>
        <p:nvSpPr>
          <p:cNvPr id="15" name="Retângulo 14"/>
          <p:cNvSpPr/>
          <p:nvPr/>
        </p:nvSpPr>
        <p:spPr>
          <a:xfrm>
            <a:off x="582984" y="4824422"/>
            <a:ext cx="3349201" cy="764818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453256" y="4793897"/>
            <a:ext cx="3500462" cy="7858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>
            <a:off x="515169" y="4803422"/>
            <a:ext cx="3500462" cy="7858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4991100" y="5675313"/>
          <a:ext cx="1751013" cy="722312"/>
        </p:xfrm>
        <a:graphic>
          <a:graphicData uri="http://schemas.openxmlformats.org/presentationml/2006/ole">
            <p:oleObj spid="_x0000_s240648" name="Equação" r:id="rId5" imgW="583920" imgH="241200" progId="Equation.3">
              <p:embed/>
            </p:oleObj>
          </a:graphicData>
        </a:graphic>
      </p:graphicFrame>
      <p:graphicFrame>
        <p:nvGraphicFramePr>
          <p:cNvPr id="20" name="Object 9"/>
          <p:cNvGraphicFramePr>
            <a:graphicFrameLocks noChangeAspect="1"/>
          </p:cNvGraphicFramePr>
          <p:nvPr/>
        </p:nvGraphicFramePr>
        <p:xfrm>
          <a:off x="7235825" y="5805488"/>
          <a:ext cx="1744663" cy="571500"/>
        </p:xfrm>
        <a:graphic>
          <a:graphicData uri="http://schemas.openxmlformats.org/presentationml/2006/ole">
            <p:oleObj spid="_x0000_s240649" name="Equação" r:id="rId6" imgW="698400" imgH="228600" progId="Equation.3">
              <p:embed/>
            </p:oleObj>
          </a:graphicData>
        </a:graphic>
      </p:graphicFrame>
      <p:sp>
        <p:nvSpPr>
          <p:cNvPr id="22" name="Retângulo 21"/>
          <p:cNvSpPr/>
          <p:nvPr/>
        </p:nvSpPr>
        <p:spPr>
          <a:xfrm>
            <a:off x="4860032" y="5634750"/>
            <a:ext cx="1965786" cy="804298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40650" name="Object 13"/>
          <p:cNvGraphicFramePr>
            <a:graphicFrameLocks noChangeAspect="1"/>
          </p:cNvGraphicFramePr>
          <p:nvPr/>
        </p:nvGraphicFramePr>
        <p:xfrm>
          <a:off x="4776788" y="2947988"/>
          <a:ext cx="4379912" cy="2452687"/>
        </p:xfrm>
        <a:graphic>
          <a:graphicData uri="http://schemas.openxmlformats.org/presentationml/2006/ole">
            <p:oleObj spid="_x0000_s240650" name="Equação" r:id="rId7" imgW="2336760" imgH="1307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14" name="Object 2"/>
          <p:cNvGraphicFramePr>
            <a:graphicFrameLocks noChangeAspect="1"/>
          </p:cNvGraphicFramePr>
          <p:nvPr/>
        </p:nvGraphicFramePr>
        <p:xfrm>
          <a:off x="579438" y="3706813"/>
          <a:ext cx="3421062" cy="661987"/>
        </p:xfrm>
        <a:graphic>
          <a:graphicData uri="http://schemas.openxmlformats.org/presentationml/2006/ole">
            <p:oleObj spid="_x0000_s241667" name="Equação" r:id="rId3" imgW="1714320" imgH="330120" progId="Equation.3">
              <p:embed/>
            </p:oleObj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35173" name="Object 2"/>
          <p:cNvGraphicFramePr>
            <a:graphicFrameLocks noChangeAspect="1"/>
          </p:cNvGraphicFramePr>
          <p:nvPr/>
        </p:nvGraphicFramePr>
        <p:xfrm>
          <a:off x="712788" y="4841875"/>
          <a:ext cx="3117850" cy="687388"/>
        </p:xfrm>
        <a:graphic>
          <a:graphicData uri="http://schemas.openxmlformats.org/presentationml/2006/ole">
            <p:oleObj spid="_x0000_s241666" name="Equação" r:id="rId4" imgW="1562040" imgH="342720" progId="Equation.3">
              <p:embed/>
            </p:oleObj>
          </a:graphicData>
        </a:graphic>
      </p:graphicFrame>
      <p:sp>
        <p:nvSpPr>
          <p:cNvPr id="15" name="Retângulo 14"/>
          <p:cNvSpPr/>
          <p:nvPr/>
        </p:nvSpPr>
        <p:spPr>
          <a:xfrm>
            <a:off x="582984" y="4824422"/>
            <a:ext cx="3349201" cy="764818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453256" y="4793897"/>
            <a:ext cx="3500462" cy="7858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>
            <a:off x="515169" y="4803422"/>
            <a:ext cx="3500462" cy="7858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606" name="Object 2"/>
          <p:cNvGraphicFramePr>
            <a:graphicFrameLocks noChangeAspect="1"/>
          </p:cNvGraphicFramePr>
          <p:nvPr/>
        </p:nvGraphicFramePr>
        <p:xfrm>
          <a:off x="1139825" y="6092825"/>
          <a:ext cx="2306638" cy="636588"/>
        </p:xfrm>
        <a:graphic>
          <a:graphicData uri="http://schemas.openxmlformats.org/presentationml/2006/ole">
            <p:oleObj spid="_x0000_s241670" name="Equação" r:id="rId5" imgW="1155600" imgH="317160" progId="Equation.3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776788" y="2947988"/>
          <a:ext cx="4379912" cy="2452687"/>
        </p:xfrm>
        <a:graphic>
          <a:graphicData uri="http://schemas.openxmlformats.org/presentationml/2006/ole">
            <p:oleObj spid="_x0000_s241671" name="Equação" r:id="rId6" imgW="2336760" imgH="1307880" progId="Equation.3">
              <p:embed/>
            </p:oleObj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4991100" y="5675313"/>
          <a:ext cx="1751013" cy="722312"/>
        </p:xfrm>
        <a:graphic>
          <a:graphicData uri="http://schemas.openxmlformats.org/presentationml/2006/ole">
            <p:oleObj spid="_x0000_s241673" name="Equação" r:id="rId7" imgW="583920" imgH="241200" progId="Equation.3">
              <p:embed/>
            </p:oleObj>
          </a:graphicData>
        </a:graphic>
      </p:graphicFrame>
      <p:graphicFrame>
        <p:nvGraphicFramePr>
          <p:cNvPr id="20" name="Object 9"/>
          <p:cNvGraphicFramePr>
            <a:graphicFrameLocks noChangeAspect="1"/>
          </p:cNvGraphicFramePr>
          <p:nvPr/>
        </p:nvGraphicFramePr>
        <p:xfrm>
          <a:off x="7235825" y="5805488"/>
          <a:ext cx="1744663" cy="571500"/>
        </p:xfrm>
        <a:graphic>
          <a:graphicData uri="http://schemas.openxmlformats.org/presentationml/2006/ole">
            <p:oleObj spid="_x0000_s241674" name="Equação" r:id="rId8" imgW="698400" imgH="228600" progId="Equation.3">
              <p:embed/>
            </p:oleObj>
          </a:graphicData>
        </a:graphic>
      </p:graphicFrame>
      <p:sp>
        <p:nvSpPr>
          <p:cNvPr id="22" name="Retângulo 21"/>
          <p:cNvSpPr/>
          <p:nvPr/>
        </p:nvSpPr>
        <p:spPr>
          <a:xfrm>
            <a:off x="4860032" y="5634750"/>
            <a:ext cx="1965786" cy="804298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57224" y="4068361"/>
            <a:ext cx="7429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Cálculo da profundidade do embasamento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57488" y="2620028"/>
            <a:ext cx="342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FF0000"/>
                </a:solidFill>
              </a:rPr>
              <a:t>Problema Geofísico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Triangular)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4659313" y="3500438"/>
          <a:ext cx="3871912" cy="1897062"/>
        </p:xfrm>
        <a:graphic>
          <a:graphicData uri="http://schemas.openxmlformats.org/presentationml/2006/ole">
            <p:oleObj spid="_x0000_s7170" name="Equação" r:id="rId3" imgW="1917360" imgH="93960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 rot="5400000">
            <a:off x="1507004" y="4947193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239713" y="3571875"/>
          <a:ext cx="2944812" cy="482600"/>
        </p:xfrm>
        <a:graphic>
          <a:graphicData uri="http://schemas.openxmlformats.org/presentationml/2006/ole">
            <p:oleObj spid="_x0000_s7171" name="Equação" r:id="rId4" imgW="1473120" imgH="241200" progId="Equation.3">
              <p:embed/>
            </p:oleObj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231775" y="4160838"/>
          <a:ext cx="3021013" cy="482600"/>
        </p:xfrm>
        <a:graphic>
          <a:graphicData uri="http://schemas.openxmlformats.org/presentationml/2006/ole">
            <p:oleObj spid="_x0000_s7172" name="Equação" r:id="rId5" imgW="1511280" imgH="241200" progId="Equation.3">
              <p:embed/>
            </p:oleObj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/>
        </p:nvGraphicFramePr>
        <p:xfrm>
          <a:off x="215900" y="5572125"/>
          <a:ext cx="2995613" cy="482600"/>
        </p:xfrm>
        <a:graphic>
          <a:graphicData uri="http://schemas.openxmlformats.org/presentationml/2006/ole">
            <p:oleObj spid="_x0000_s7173" name="Equação" r:id="rId6" imgW="1498320" imgH="241200" progId="Equation.3">
              <p:embed/>
            </p:oleObj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5854700" y="5667375"/>
          <a:ext cx="1397000" cy="534988"/>
        </p:xfrm>
        <a:graphic>
          <a:graphicData uri="http://schemas.openxmlformats.org/presentationml/2006/ole">
            <p:oleObj spid="_x0000_s7174" name="Equação" r:id="rId7" imgW="698400" imgH="266400" progId="Equation.3">
              <p:embed/>
            </p:oleObj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para posições em diferentes instantes: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smtClean="0"/>
              <a:t>O relevo do embasamento sob uma bacia sedimentar produz uma anomalia na Aceleração da Gravidade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</a:t>
            </a:r>
            <a:r>
              <a:rPr lang="pt-BR" smtClean="0"/>
              <a:t>medições da componente vertical da Anomalia de Gravidade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7158" y="4005064"/>
            <a:ext cx="8429684" cy="19442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Triangular)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Triangular)</a:t>
            </a:r>
            <a:endParaRPr lang="pt-BR" dirty="0"/>
          </a:p>
        </p:txBody>
      </p:sp>
      <p:pic>
        <p:nvPicPr>
          <p:cNvPr id="5" name="Imagem 4" descr="bacia_retro_arc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1008" y="1700808"/>
            <a:ext cx="7848000" cy="491041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580112" y="6453336"/>
            <a:ext cx="356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mtClean="0"/>
              <a:t>Modificado de Allen e Allen (2005)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Triangular)</a:t>
            </a:r>
            <a:endParaRPr lang="pt-BR" dirty="0"/>
          </a:p>
        </p:txBody>
      </p:sp>
      <p:pic>
        <p:nvPicPr>
          <p:cNvPr id="5" name="Imagem 4" descr="bacia_retro_arc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1008" y="1700808"/>
            <a:ext cx="7848000" cy="491041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580112" y="6453336"/>
            <a:ext cx="356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mtClean="0"/>
              <a:t>Modificado de Allen e Allen (2005)</a:t>
            </a:r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1835696" y="3645024"/>
            <a:ext cx="1728192" cy="1512168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Triangular)</a:t>
            </a:r>
            <a:endParaRPr lang="pt-BR" dirty="0"/>
          </a:p>
        </p:txBody>
      </p:sp>
      <p:sp>
        <p:nvSpPr>
          <p:cNvPr id="9" name="Forma livre 8"/>
          <p:cNvSpPr/>
          <p:nvPr/>
        </p:nvSpPr>
        <p:spPr>
          <a:xfrm>
            <a:off x="286321" y="3904481"/>
            <a:ext cx="4357687" cy="2764879"/>
          </a:xfrm>
          <a:custGeom>
            <a:avLst/>
            <a:gdLst>
              <a:gd name="connsiteX0" fmla="*/ 0 w 4357687"/>
              <a:gd name="connsiteY0" fmla="*/ 157163 h 3257550"/>
              <a:gd name="connsiteX1" fmla="*/ 0 w 4357687"/>
              <a:gd name="connsiteY1" fmla="*/ 3243263 h 3257550"/>
              <a:gd name="connsiteX2" fmla="*/ 4357687 w 4357687"/>
              <a:gd name="connsiteY2" fmla="*/ 3257550 h 3257550"/>
              <a:gd name="connsiteX3" fmla="*/ 4357687 w 4357687"/>
              <a:gd name="connsiteY3" fmla="*/ 114300 h 3257550"/>
              <a:gd name="connsiteX4" fmla="*/ 4143375 w 4357687"/>
              <a:gd name="connsiteY4" fmla="*/ 28575 h 3257550"/>
              <a:gd name="connsiteX5" fmla="*/ 3857625 w 4357687"/>
              <a:gd name="connsiteY5" fmla="*/ 28575 h 3257550"/>
              <a:gd name="connsiteX6" fmla="*/ 3814762 w 4357687"/>
              <a:gd name="connsiteY6" fmla="*/ 42863 h 3257550"/>
              <a:gd name="connsiteX7" fmla="*/ 3686175 w 4357687"/>
              <a:gd name="connsiteY7" fmla="*/ 114300 h 3257550"/>
              <a:gd name="connsiteX8" fmla="*/ 3643312 w 4357687"/>
              <a:gd name="connsiteY8" fmla="*/ 142875 h 3257550"/>
              <a:gd name="connsiteX9" fmla="*/ 3586162 w 4357687"/>
              <a:gd name="connsiteY9" fmla="*/ 157163 h 3257550"/>
              <a:gd name="connsiteX10" fmla="*/ 3471862 w 4357687"/>
              <a:gd name="connsiteY10" fmla="*/ 128588 h 3257550"/>
              <a:gd name="connsiteX11" fmla="*/ 3200400 w 4357687"/>
              <a:gd name="connsiteY11" fmla="*/ 142875 h 3257550"/>
              <a:gd name="connsiteX12" fmla="*/ 3114675 w 4357687"/>
              <a:gd name="connsiteY12" fmla="*/ 171450 h 3257550"/>
              <a:gd name="connsiteX13" fmla="*/ 3014662 w 4357687"/>
              <a:gd name="connsiteY13" fmla="*/ 200025 h 3257550"/>
              <a:gd name="connsiteX14" fmla="*/ 2728912 w 4357687"/>
              <a:gd name="connsiteY14" fmla="*/ 171450 h 3257550"/>
              <a:gd name="connsiteX15" fmla="*/ 2671762 w 4357687"/>
              <a:gd name="connsiteY15" fmla="*/ 142875 h 3257550"/>
              <a:gd name="connsiteX16" fmla="*/ 2628900 w 4357687"/>
              <a:gd name="connsiteY16" fmla="*/ 128588 h 3257550"/>
              <a:gd name="connsiteX17" fmla="*/ 2557462 w 4357687"/>
              <a:gd name="connsiteY17" fmla="*/ 100013 h 3257550"/>
              <a:gd name="connsiteX18" fmla="*/ 2371725 w 4357687"/>
              <a:gd name="connsiteY18" fmla="*/ 28575 h 3257550"/>
              <a:gd name="connsiteX19" fmla="*/ 2328862 w 4357687"/>
              <a:gd name="connsiteY19" fmla="*/ 0 h 3257550"/>
              <a:gd name="connsiteX20" fmla="*/ 2171700 w 4357687"/>
              <a:gd name="connsiteY20" fmla="*/ 28575 h 3257550"/>
              <a:gd name="connsiteX21" fmla="*/ 2128837 w 4357687"/>
              <a:gd name="connsiteY21" fmla="*/ 57150 h 3257550"/>
              <a:gd name="connsiteX22" fmla="*/ 2043112 w 4357687"/>
              <a:gd name="connsiteY22" fmla="*/ 85725 h 3257550"/>
              <a:gd name="connsiteX23" fmla="*/ 1928812 w 4357687"/>
              <a:gd name="connsiteY23" fmla="*/ 142875 h 3257550"/>
              <a:gd name="connsiteX24" fmla="*/ 1871662 w 4357687"/>
              <a:gd name="connsiteY24" fmla="*/ 157163 h 3257550"/>
              <a:gd name="connsiteX25" fmla="*/ 1828800 w 4357687"/>
              <a:gd name="connsiteY25" fmla="*/ 171450 h 3257550"/>
              <a:gd name="connsiteX26" fmla="*/ 1614487 w 4357687"/>
              <a:gd name="connsiteY26" fmla="*/ 214313 h 3257550"/>
              <a:gd name="connsiteX27" fmla="*/ 1114425 w 4357687"/>
              <a:gd name="connsiteY27" fmla="*/ 185738 h 3257550"/>
              <a:gd name="connsiteX28" fmla="*/ 1028700 w 4357687"/>
              <a:gd name="connsiteY28" fmla="*/ 157163 h 3257550"/>
              <a:gd name="connsiteX29" fmla="*/ 971550 w 4357687"/>
              <a:gd name="connsiteY29" fmla="*/ 171450 h 3257550"/>
              <a:gd name="connsiteX30" fmla="*/ 928687 w 4357687"/>
              <a:gd name="connsiteY30" fmla="*/ 214313 h 3257550"/>
              <a:gd name="connsiteX31" fmla="*/ 885825 w 4357687"/>
              <a:gd name="connsiteY31" fmla="*/ 228600 h 3257550"/>
              <a:gd name="connsiteX32" fmla="*/ 828675 w 4357687"/>
              <a:gd name="connsiteY32" fmla="*/ 257175 h 3257550"/>
              <a:gd name="connsiteX33" fmla="*/ 585787 w 4357687"/>
              <a:gd name="connsiteY33" fmla="*/ 271463 h 3257550"/>
              <a:gd name="connsiteX34" fmla="*/ 428625 w 4357687"/>
              <a:gd name="connsiteY34" fmla="*/ 300038 h 3257550"/>
              <a:gd name="connsiteX35" fmla="*/ 314325 w 4357687"/>
              <a:gd name="connsiteY35" fmla="*/ 285750 h 3257550"/>
              <a:gd name="connsiteX36" fmla="*/ 171450 w 4357687"/>
              <a:gd name="connsiteY36" fmla="*/ 242888 h 3257550"/>
              <a:gd name="connsiteX37" fmla="*/ 128587 w 4357687"/>
              <a:gd name="connsiteY37" fmla="*/ 228600 h 3257550"/>
              <a:gd name="connsiteX38" fmla="*/ 28575 w 4357687"/>
              <a:gd name="connsiteY38" fmla="*/ 214313 h 3257550"/>
              <a:gd name="connsiteX39" fmla="*/ 0 w 4357687"/>
              <a:gd name="connsiteY39" fmla="*/ 157163 h 325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357687" h="3257550">
                <a:moveTo>
                  <a:pt x="0" y="157163"/>
                </a:moveTo>
                <a:lnTo>
                  <a:pt x="0" y="3243263"/>
                </a:lnTo>
                <a:lnTo>
                  <a:pt x="4357687" y="3257550"/>
                </a:lnTo>
                <a:lnTo>
                  <a:pt x="4357687" y="114300"/>
                </a:lnTo>
                <a:lnTo>
                  <a:pt x="4143375" y="28575"/>
                </a:lnTo>
                <a:cubicBezTo>
                  <a:pt x="3993287" y="13567"/>
                  <a:pt x="4007713" y="5485"/>
                  <a:pt x="3857625" y="28575"/>
                </a:cubicBezTo>
                <a:cubicBezTo>
                  <a:pt x="3842740" y="30865"/>
                  <a:pt x="3827927" y="35549"/>
                  <a:pt x="3814762" y="42863"/>
                </a:cubicBezTo>
                <a:cubicBezTo>
                  <a:pt x="3667381" y="124741"/>
                  <a:pt x="3783160" y="81972"/>
                  <a:pt x="3686175" y="114300"/>
                </a:cubicBezTo>
                <a:cubicBezTo>
                  <a:pt x="3671887" y="123825"/>
                  <a:pt x="3659095" y="136111"/>
                  <a:pt x="3643312" y="142875"/>
                </a:cubicBezTo>
                <a:cubicBezTo>
                  <a:pt x="3625263" y="150610"/>
                  <a:pt x="3605798" y="157163"/>
                  <a:pt x="3586162" y="157163"/>
                </a:cubicBezTo>
                <a:cubicBezTo>
                  <a:pt x="3551685" y="157163"/>
                  <a:pt x="3505682" y="139861"/>
                  <a:pt x="3471862" y="128588"/>
                </a:cubicBezTo>
                <a:cubicBezTo>
                  <a:pt x="3381375" y="133350"/>
                  <a:pt x="3290367" y="132079"/>
                  <a:pt x="3200400" y="142875"/>
                </a:cubicBezTo>
                <a:cubicBezTo>
                  <a:pt x="3170494" y="146464"/>
                  <a:pt x="3143250" y="161925"/>
                  <a:pt x="3114675" y="171450"/>
                </a:cubicBezTo>
                <a:cubicBezTo>
                  <a:pt x="3053180" y="191949"/>
                  <a:pt x="3086428" y="182084"/>
                  <a:pt x="3014662" y="200025"/>
                </a:cubicBezTo>
                <a:cubicBezTo>
                  <a:pt x="2919412" y="190500"/>
                  <a:pt x="2823335" y="187187"/>
                  <a:pt x="2728912" y="171450"/>
                </a:cubicBezTo>
                <a:cubicBezTo>
                  <a:pt x="2707903" y="167949"/>
                  <a:pt x="2691338" y="151265"/>
                  <a:pt x="2671762" y="142875"/>
                </a:cubicBezTo>
                <a:cubicBezTo>
                  <a:pt x="2657920" y="136943"/>
                  <a:pt x="2643001" y="133876"/>
                  <a:pt x="2628900" y="128588"/>
                </a:cubicBezTo>
                <a:cubicBezTo>
                  <a:pt x="2604886" y="119583"/>
                  <a:pt x="2581615" y="108639"/>
                  <a:pt x="2557462" y="100013"/>
                </a:cubicBezTo>
                <a:cubicBezTo>
                  <a:pt x="2461123" y="65606"/>
                  <a:pt x="2444559" y="70194"/>
                  <a:pt x="2371725" y="28575"/>
                </a:cubicBezTo>
                <a:cubicBezTo>
                  <a:pt x="2356816" y="20056"/>
                  <a:pt x="2343150" y="9525"/>
                  <a:pt x="2328862" y="0"/>
                </a:cubicBezTo>
                <a:cubicBezTo>
                  <a:pt x="2289466" y="4925"/>
                  <a:pt x="2215748" y="6551"/>
                  <a:pt x="2171700" y="28575"/>
                </a:cubicBezTo>
                <a:cubicBezTo>
                  <a:pt x="2156341" y="36254"/>
                  <a:pt x="2144529" y="50176"/>
                  <a:pt x="2128837" y="57150"/>
                </a:cubicBezTo>
                <a:cubicBezTo>
                  <a:pt x="2101312" y="69383"/>
                  <a:pt x="2070053" y="72255"/>
                  <a:pt x="2043112" y="85725"/>
                </a:cubicBezTo>
                <a:cubicBezTo>
                  <a:pt x="2005012" y="104775"/>
                  <a:pt x="1970137" y="132543"/>
                  <a:pt x="1928812" y="142875"/>
                </a:cubicBezTo>
                <a:cubicBezTo>
                  <a:pt x="1909762" y="147638"/>
                  <a:pt x="1890543" y="151768"/>
                  <a:pt x="1871662" y="157163"/>
                </a:cubicBezTo>
                <a:cubicBezTo>
                  <a:pt x="1857181" y="161300"/>
                  <a:pt x="1843410" y="167797"/>
                  <a:pt x="1828800" y="171450"/>
                </a:cubicBezTo>
                <a:cubicBezTo>
                  <a:pt x="1724223" y="197594"/>
                  <a:pt x="1709023" y="198556"/>
                  <a:pt x="1614487" y="214313"/>
                </a:cubicBezTo>
                <a:cubicBezTo>
                  <a:pt x="1447800" y="204788"/>
                  <a:pt x="1280595" y="201950"/>
                  <a:pt x="1114425" y="185738"/>
                </a:cubicBezTo>
                <a:cubicBezTo>
                  <a:pt x="1084447" y="182813"/>
                  <a:pt x="1028700" y="157163"/>
                  <a:pt x="1028700" y="157163"/>
                </a:cubicBezTo>
                <a:cubicBezTo>
                  <a:pt x="1009650" y="161925"/>
                  <a:pt x="988599" y="161708"/>
                  <a:pt x="971550" y="171450"/>
                </a:cubicBezTo>
                <a:cubicBezTo>
                  <a:pt x="954006" y="181475"/>
                  <a:pt x="945499" y="203105"/>
                  <a:pt x="928687" y="214313"/>
                </a:cubicBezTo>
                <a:cubicBezTo>
                  <a:pt x="916156" y="222667"/>
                  <a:pt x="899667" y="222668"/>
                  <a:pt x="885825" y="228600"/>
                </a:cubicBezTo>
                <a:cubicBezTo>
                  <a:pt x="866249" y="236990"/>
                  <a:pt x="849759" y="254163"/>
                  <a:pt x="828675" y="257175"/>
                </a:cubicBezTo>
                <a:cubicBezTo>
                  <a:pt x="748388" y="268645"/>
                  <a:pt x="666750" y="266700"/>
                  <a:pt x="585787" y="271463"/>
                </a:cubicBezTo>
                <a:cubicBezTo>
                  <a:pt x="535770" y="283967"/>
                  <a:pt x="479813" y="300038"/>
                  <a:pt x="428625" y="300038"/>
                </a:cubicBezTo>
                <a:cubicBezTo>
                  <a:pt x="390228" y="300038"/>
                  <a:pt x="352425" y="290513"/>
                  <a:pt x="314325" y="285750"/>
                </a:cubicBezTo>
                <a:cubicBezTo>
                  <a:pt x="110588" y="217838"/>
                  <a:pt x="322611" y="286077"/>
                  <a:pt x="171450" y="242888"/>
                </a:cubicBezTo>
                <a:cubicBezTo>
                  <a:pt x="156969" y="238751"/>
                  <a:pt x="143355" y="231554"/>
                  <a:pt x="128587" y="228600"/>
                </a:cubicBezTo>
                <a:cubicBezTo>
                  <a:pt x="95565" y="221996"/>
                  <a:pt x="61912" y="219075"/>
                  <a:pt x="28575" y="214313"/>
                </a:cubicBezTo>
                <a:lnTo>
                  <a:pt x="0" y="157163"/>
                </a:lnTo>
                <a:close/>
              </a:path>
            </a:pathLst>
          </a:cu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>
            <a:off x="362857" y="3985309"/>
            <a:ext cx="3294743" cy="2212291"/>
          </a:xfrm>
          <a:custGeom>
            <a:avLst/>
            <a:gdLst>
              <a:gd name="connsiteX0" fmla="*/ 159657 w 3294743"/>
              <a:gd name="connsiteY0" fmla="*/ 122234 h 2212291"/>
              <a:gd name="connsiteX1" fmla="*/ 159657 w 3294743"/>
              <a:gd name="connsiteY1" fmla="*/ 122234 h 2212291"/>
              <a:gd name="connsiteX2" fmla="*/ 290286 w 3294743"/>
              <a:gd name="connsiteY2" fmla="*/ 136748 h 2212291"/>
              <a:gd name="connsiteX3" fmla="*/ 377372 w 3294743"/>
              <a:gd name="connsiteY3" fmla="*/ 165777 h 2212291"/>
              <a:gd name="connsiteX4" fmla="*/ 478972 w 3294743"/>
              <a:gd name="connsiteY4" fmla="*/ 151262 h 2212291"/>
              <a:gd name="connsiteX5" fmla="*/ 522514 w 3294743"/>
              <a:gd name="connsiteY5" fmla="*/ 122234 h 2212291"/>
              <a:gd name="connsiteX6" fmla="*/ 754743 w 3294743"/>
              <a:gd name="connsiteY6" fmla="*/ 107720 h 2212291"/>
              <a:gd name="connsiteX7" fmla="*/ 957943 w 3294743"/>
              <a:gd name="connsiteY7" fmla="*/ 64177 h 2212291"/>
              <a:gd name="connsiteX8" fmla="*/ 1567543 w 3294743"/>
              <a:gd name="connsiteY8" fmla="*/ 64177 h 2212291"/>
              <a:gd name="connsiteX9" fmla="*/ 1654629 w 3294743"/>
              <a:gd name="connsiteY9" fmla="*/ 35148 h 2212291"/>
              <a:gd name="connsiteX10" fmla="*/ 1828800 w 3294743"/>
              <a:gd name="connsiteY10" fmla="*/ 20634 h 2212291"/>
              <a:gd name="connsiteX11" fmla="*/ 1930400 w 3294743"/>
              <a:gd name="connsiteY11" fmla="*/ 6120 h 2212291"/>
              <a:gd name="connsiteX12" fmla="*/ 1915886 w 3294743"/>
              <a:gd name="connsiteY12" fmla="*/ 35148 h 2212291"/>
              <a:gd name="connsiteX13" fmla="*/ 2002972 w 3294743"/>
              <a:gd name="connsiteY13" fmla="*/ 136748 h 2212291"/>
              <a:gd name="connsiteX14" fmla="*/ 2017486 w 3294743"/>
              <a:gd name="connsiteY14" fmla="*/ 180291 h 2212291"/>
              <a:gd name="connsiteX15" fmla="*/ 2046514 w 3294743"/>
              <a:gd name="connsiteY15" fmla="*/ 223834 h 2212291"/>
              <a:gd name="connsiteX16" fmla="*/ 2061029 w 3294743"/>
              <a:gd name="connsiteY16" fmla="*/ 267377 h 2212291"/>
              <a:gd name="connsiteX17" fmla="*/ 2104572 w 3294743"/>
              <a:gd name="connsiteY17" fmla="*/ 296405 h 2212291"/>
              <a:gd name="connsiteX18" fmla="*/ 2162629 w 3294743"/>
              <a:gd name="connsiteY18" fmla="*/ 383491 h 2212291"/>
              <a:gd name="connsiteX19" fmla="*/ 2177143 w 3294743"/>
              <a:gd name="connsiteY19" fmla="*/ 427034 h 2212291"/>
              <a:gd name="connsiteX20" fmla="*/ 2235200 w 3294743"/>
              <a:gd name="connsiteY20" fmla="*/ 514120 h 2212291"/>
              <a:gd name="connsiteX21" fmla="*/ 2307772 w 3294743"/>
              <a:gd name="connsiteY21" fmla="*/ 601205 h 2212291"/>
              <a:gd name="connsiteX22" fmla="*/ 2351314 w 3294743"/>
              <a:gd name="connsiteY22" fmla="*/ 630234 h 2212291"/>
              <a:gd name="connsiteX23" fmla="*/ 2409372 w 3294743"/>
              <a:gd name="connsiteY23" fmla="*/ 717320 h 2212291"/>
              <a:gd name="connsiteX24" fmla="*/ 2452914 w 3294743"/>
              <a:gd name="connsiteY24" fmla="*/ 804405 h 2212291"/>
              <a:gd name="connsiteX25" fmla="*/ 2510972 w 3294743"/>
              <a:gd name="connsiteY25" fmla="*/ 891491 h 2212291"/>
              <a:gd name="connsiteX26" fmla="*/ 2540000 w 3294743"/>
              <a:gd name="connsiteY26" fmla="*/ 978577 h 2212291"/>
              <a:gd name="connsiteX27" fmla="*/ 2627086 w 3294743"/>
              <a:gd name="connsiteY27" fmla="*/ 1109205 h 2212291"/>
              <a:gd name="connsiteX28" fmla="*/ 2656114 w 3294743"/>
              <a:gd name="connsiteY28" fmla="*/ 1152748 h 2212291"/>
              <a:gd name="connsiteX29" fmla="*/ 2685143 w 3294743"/>
              <a:gd name="connsiteY29" fmla="*/ 1239834 h 2212291"/>
              <a:gd name="connsiteX30" fmla="*/ 2699657 w 3294743"/>
              <a:gd name="connsiteY30" fmla="*/ 1283377 h 2212291"/>
              <a:gd name="connsiteX31" fmla="*/ 2801257 w 3294743"/>
              <a:gd name="connsiteY31" fmla="*/ 1414005 h 2212291"/>
              <a:gd name="connsiteX32" fmla="*/ 2815772 w 3294743"/>
              <a:gd name="connsiteY32" fmla="*/ 1457548 h 2212291"/>
              <a:gd name="connsiteX33" fmla="*/ 2859314 w 3294743"/>
              <a:gd name="connsiteY33" fmla="*/ 1501091 h 2212291"/>
              <a:gd name="connsiteX34" fmla="*/ 2917372 w 3294743"/>
              <a:gd name="connsiteY34" fmla="*/ 1588177 h 2212291"/>
              <a:gd name="connsiteX35" fmla="*/ 2946400 w 3294743"/>
              <a:gd name="connsiteY35" fmla="*/ 1631720 h 2212291"/>
              <a:gd name="connsiteX36" fmla="*/ 2975429 w 3294743"/>
              <a:gd name="connsiteY36" fmla="*/ 1689777 h 2212291"/>
              <a:gd name="connsiteX37" fmla="*/ 3033486 w 3294743"/>
              <a:gd name="connsiteY37" fmla="*/ 1776862 h 2212291"/>
              <a:gd name="connsiteX38" fmla="*/ 3077029 w 3294743"/>
              <a:gd name="connsiteY38" fmla="*/ 1863948 h 2212291"/>
              <a:gd name="connsiteX39" fmla="*/ 3120572 w 3294743"/>
              <a:gd name="connsiteY39" fmla="*/ 1892977 h 2212291"/>
              <a:gd name="connsiteX40" fmla="*/ 3135086 w 3294743"/>
              <a:gd name="connsiteY40" fmla="*/ 1936520 h 2212291"/>
              <a:gd name="connsiteX41" fmla="*/ 3207657 w 3294743"/>
              <a:gd name="connsiteY41" fmla="*/ 1994577 h 2212291"/>
              <a:gd name="connsiteX42" fmla="*/ 3236686 w 3294743"/>
              <a:gd name="connsiteY42" fmla="*/ 2081662 h 2212291"/>
              <a:gd name="connsiteX43" fmla="*/ 3265714 w 3294743"/>
              <a:gd name="connsiteY43" fmla="*/ 2125205 h 2212291"/>
              <a:gd name="connsiteX44" fmla="*/ 3280229 w 3294743"/>
              <a:gd name="connsiteY44" fmla="*/ 2168748 h 2212291"/>
              <a:gd name="connsiteX45" fmla="*/ 3294743 w 3294743"/>
              <a:gd name="connsiteY45" fmla="*/ 2197777 h 2212291"/>
              <a:gd name="connsiteX46" fmla="*/ 3294743 w 3294743"/>
              <a:gd name="connsiteY46" fmla="*/ 2212291 h 2212291"/>
              <a:gd name="connsiteX47" fmla="*/ 3178629 w 3294743"/>
              <a:gd name="connsiteY47" fmla="*/ 2168748 h 2212291"/>
              <a:gd name="connsiteX48" fmla="*/ 3135086 w 3294743"/>
              <a:gd name="connsiteY48" fmla="*/ 2139720 h 2212291"/>
              <a:gd name="connsiteX49" fmla="*/ 3091543 w 3294743"/>
              <a:gd name="connsiteY49" fmla="*/ 2125205 h 2212291"/>
              <a:gd name="connsiteX50" fmla="*/ 3048000 w 3294743"/>
              <a:gd name="connsiteY50" fmla="*/ 2096177 h 2212291"/>
              <a:gd name="connsiteX51" fmla="*/ 2960914 w 3294743"/>
              <a:gd name="connsiteY51" fmla="*/ 2067148 h 2212291"/>
              <a:gd name="connsiteX52" fmla="*/ 2917372 w 3294743"/>
              <a:gd name="connsiteY52" fmla="*/ 2038120 h 2212291"/>
              <a:gd name="connsiteX53" fmla="*/ 2772229 w 3294743"/>
              <a:gd name="connsiteY53" fmla="*/ 1994577 h 2212291"/>
              <a:gd name="connsiteX54" fmla="*/ 2685143 w 3294743"/>
              <a:gd name="connsiteY54" fmla="*/ 1965548 h 2212291"/>
              <a:gd name="connsiteX55" fmla="*/ 2641600 w 3294743"/>
              <a:gd name="connsiteY55" fmla="*/ 1922005 h 2212291"/>
              <a:gd name="connsiteX56" fmla="*/ 2554514 w 3294743"/>
              <a:gd name="connsiteY56" fmla="*/ 1892977 h 2212291"/>
              <a:gd name="connsiteX57" fmla="*/ 2394857 w 3294743"/>
              <a:gd name="connsiteY57" fmla="*/ 1820405 h 2212291"/>
              <a:gd name="connsiteX58" fmla="*/ 2307772 w 3294743"/>
              <a:gd name="connsiteY58" fmla="*/ 1791377 h 2212291"/>
              <a:gd name="connsiteX59" fmla="*/ 2264229 w 3294743"/>
              <a:gd name="connsiteY59" fmla="*/ 1762348 h 2212291"/>
              <a:gd name="connsiteX60" fmla="*/ 2220686 w 3294743"/>
              <a:gd name="connsiteY60" fmla="*/ 1747834 h 2212291"/>
              <a:gd name="connsiteX61" fmla="*/ 2090057 w 3294743"/>
              <a:gd name="connsiteY61" fmla="*/ 1675262 h 2212291"/>
              <a:gd name="connsiteX62" fmla="*/ 2002972 w 3294743"/>
              <a:gd name="connsiteY62" fmla="*/ 1617205 h 2212291"/>
              <a:gd name="connsiteX63" fmla="*/ 1915886 w 3294743"/>
              <a:gd name="connsiteY63" fmla="*/ 1559148 h 2212291"/>
              <a:gd name="connsiteX64" fmla="*/ 1843314 w 3294743"/>
              <a:gd name="connsiteY64" fmla="*/ 1501091 h 2212291"/>
              <a:gd name="connsiteX65" fmla="*/ 1756229 w 3294743"/>
              <a:gd name="connsiteY65" fmla="*/ 1443034 h 2212291"/>
              <a:gd name="connsiteX66" fmla="*/ 1683657 w 3294743"/>
              <a:gd name="connsiteY66" fmla="*/ 1370462 h 2212291"/>
              <a:gd name="connsiteX67" fmla="*/ 1640114 w 3294743"/>
              <a:gd name="connsiteY67" fmla="*/ 1326920 h 2212291"/>
              <a:gd name="connsiteX68" fmla="*/ 1596572 w 3294743"/>
              <a:gd name="connsiteY68" fmla="*/ 1312405 h 2212291"/>
              <a:gd name="connsiteX69" fmla="*/ 1465943 w 3294743"/>
              <a:gd name="connsiteY69" fmla="*/ 1239834 h 2212291"/>
              <a:gd name="connsiteX70" fmla="*/ 1378857 w 3294743"/>
              <a:gd name="connsiteY70" fmla="*/ 1196291 h 2212291"/>
              <a:gd name="connsiteX71" fmla="*/ 1291772 w 3294743"/>
              <a:gd name="connsiteY71" fmla="*/ 1152748 h 2212291"/>
              <a:gd name="connsiteX72" fmla="*/ 1204686 w 3294743"/>
              <a:gd name="connsiteY72" fmla="*/ 1080177 h 2212291"/>
              <a:gd name="connsiteX73" fmla="*/ 1161143 w 3294743"/>
              <a:gd name="connsiteY73" fmla="*/ 1065662 h 2212291"/>
              <a:gd name="connsiteX74" fmla="*/ 1016000 w 3294743"/>
              <a:gd name="connsiteY74" fmla="*/ 964062 h 2212291"/>
              <a:gd name="connsiteX75" fmla="*/ 972457 w 3294743"/>
              <a:gd name="connsiteY75" fmla="*/ 920520 h 2212291"/>
              <a:gd name="connsiteX76" fmla="*/ 885372 w 3294743"/>
              <a:gd name="connsiteY76" fmla="*/ 862462 h 2212291"/>
              <a:gd name="connsiteX77" fmla="*/ 841829 w 3294743"/>
              <a:gd name="connsiteY77" fmla="*/ 818920 h 2212291"/>
              <a:gd name="connsiteX78" fmla="*/ 754743 w 3294743"/>
              <a:gd name="connsiteY78" fmla="*/ 760862 h 2212291"/>
              <a:gd name="connsiteX79" fmla="*/ 624114 w 3294743"/>
              <a:gd name="connsiteY79" fmla="*/ 673777 h 2212291"/>
              <a:gd name="connsiteX80" fmla="*/ 580572 w 3294743"/>
              <a:gd name="connsiteY80" fmla="*/ 644748 h 2212291"/>
              <a:gd name="connsiteX81" fmla="*/ 537029 w 3294743"/>
              <a:gd name="connsiteY81" fmla="*/ 615720 h 2212291"/>
              <a:gd name="connsiteX82" fmla="*/ 449943 w 3294743"/>
              <a:gd name="connsiteY82" fmla="*/ 557662 h 2212291"/>
              <a:gd name="connsiteX83" fmla="*/ 362857 w 3294743"/>
              <a:gd name="connsiteY83" fmla="*/ 470577 h 2212291"/>
              <a:gd name="connsiteX84" fmla="*/ 319314 w 3294743"/>
              <a:gd name="connsiteY84" fmla="*/ 441548 h 2212291"/>
              <a:gd name="connsiteX85" fmla="*/ 275772 w 3294743"/>
              <a:gd name="connsiteY85" fmla="*/ 398005 h 2212291"/>
              <a:gd name="connsiteX86" fmla="*/ 145143 w 3294743"/>
              <a:gd name="connsiteY86" fmla="*/ 296405 h 2212291"/>
              <a:gd name="connsiteX87" fmla="*/ 87086 w 3294743"/>
              <a:gd name="connsiteY87" fmla="*/ 223834 h 2212291"/>
              <a:gd name="connsiteX88" fmla="*/ 29029 w 3294743"/>
              <a:gd name="connsiteY88" fmla="*/ 151262 h 2212291"/>
              <a:gd name="connsiteX89" fmla="*/ 0 w 3294743"/>
              <a:gd name="connsiteY89" fmla="*/ 107720 h 2212291"/>
              <a:gd name="connsiteX90" fmla="*/ 29029 w 3294743"/>
              <a:gd name="connsiteY90" fmla="*/ 122234 h 2212291"/>
              <a:gd name="connsiteX91" fmla="*/ 217714 w 3294743"/>
              <a:gd name="connsiteY91" fmla="*/ 136748 h 2212291"/>
              <a:gd name="connsiteX92" fmla="*/ 217714 w 3294743"/>
              <a:gd name="connsiteY92" fmla="*/ 136748 h 221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294743" h="2212291">
                <a:moveTo>
                  <a:pt x="159657" y="122234"/>
                </a:moveTo>
                <a:lnTo>
                  <a:pt x="159657" y="122234"/>
                </a:lnTo>
                <a:cubicBezTo>
                  <a:pt x="203200" y="127072"/>
                  <a:pt x="247326" y="128156"/>
                  <a:pt x="290286" y="136748"/>
                </a:cubicBezTo>
                <a:cubicBezTo>
                  <a:pt x="320291" y="142749"/>
                  <a:pt x="377372" y="165777"/>
                  <a:pt x="377372" y="165777"/>
                </a:cubicBezTo>
                <a:cubicBezTo>
                  <a:pt x="411239" y="160939"/>
                  <a:pt x="446204" y="161092"/>
                  <a:pt x="478972" y="151262"/>
                </a:cubicBezTo>
                <a:cubicBezTo>
                  <a:pt x="495680" y="146250"/>
                  <a:pt x="505284" y="124955"/>
                  <a:pt x="522514" y="122234"/>
                </a:cubicBezTo>
                <a:cubicBezTo>
                  <a:pt x="599126" y="110138"/>
                  <a:pt x="677333" y="112558"/>
                  <a:pt x="754743" y="107720"/>
                </a:cubicBezTo>
                <a:cubicBezTo>
                  <a:pt x="878833" y="66356"/>
                  <a:pt x="811466" y="82486"/>
                  <a:pt x="957943" y="64177"/>
                </a:cubicBezTo>
                <a:cubicBezTo>
                  <a:pt x="1206114" y="76585"/>
                  <a:pt x="1314794" y="91257"/>
                  <a:pt x="1567543" y="64177"/>
                </a:cubicBezTo>
                <a:cubicBezTo>
                  <a:pt x="1597968" y="60917"/>
                  <a:pt x="1625600" y="44824"/>
                  <a:pt x="1654629" y="35148"/>
                </a:cubicBezTo>
                <a:cubicBezTo>
                  <a:pt x="1709898" y="16725"/>
                  <a:pt x="1770743" y="25472"/>
                  <a:pt x="1828800" y="20634"/>
                </a:cubicBezTo>
                <a:cubicBezTo>
                  <a:pt x="1890702" y="0"/>
                  <a:pt x="1857044" y="6120"/>
                  <a:pt x="1930400" y="6120"/>
                </a:cubicBezTo>
                <a:lnTo>
                  <a:pt x="1915886" y="35148"/>
                </a:lnTo>
                <a:cubicBezTo>
                  <a:pt x="1944915" y="69015"/>
                  <a:pt x="1977393" y="100206"/>
                  <a:pt x="2002972" y="136748"/>
                </a:cubicBezTo>
                <a:cubicBezTo>
                  <a:pt x="2011746" y="149282"/>
                  <a:pt x="2010644" y="166607"/>
                  <a:pt x="2017486" y="180291"/>
                </a:cubicBezTo>
                <a:cubicBezTo>
                  <a:pt x="2025287" y="195893"/>
                  <a:pt x="2038713" y="208232"/>
                  <a:pt x="2046514" y="223834"/>
                </a:cubicBezTo>
                <a:cubicBezTo>
                  <a:pt x="2053356" y="237518"/>
                  <a:pt x="2051471" y="255430"/>
                  <a:pt x="2061029" y="267377"/>
                </a:cubicBezTo>
                <a:cubicBezTo>
                  <a:pt x="2071926" y="280998"/>
                  <a:pt x="2090058" y="286729"/>
                  <a:pt x="2104572" y="296405"/>
                </a:cubicBezTo>
                <a:cubicBezTo>
                  <a:pt x="2139083" y="399940"/>
                  <a:pt x="2090148" y="274768"/>
                  <a:pt x="2162629" y="383491"/>
                </a:cubicBezTo>
                <a:cubicBezTo>
                  <a:pt x="2171116" y="396221"/>
                  <a:pt x="2169713" y="413660"/>
                  <a:pt x="2177143" y="427034"/>
                </a:cubicBezTo>
                <a:cubicBezTo>
                  <a:pt x="2194086" y="457532"/>
                  <a:pt x="2215847" y="485091"/>
                  <a:pt x="2235200" y="514120"/>
                </a:cubicBezTo>
                <a:cubicBezTo>
                  <a:pt x="2263742" y="556932"/>
                  <a:pt x="2265866" y="566283"/>
                  <a:pt x="2307772" y="601205"/>
                </a:cubicBezTo>
                <a:cubicBezTo>
                  <a:pt x="2321173" y="612372"/>
                  <a:pt x="2336800" y="620558"/>
                  <a:pt x="2351314" y="630234"/>
                </a:cubicBezTo>
                <a:cubicBezTo>
                  <a:pt x="2370667" y="659263"/>
                  <a:pt x="2398339" y="684222"/>
                  <a:pt x="2409372" y="717320"/>
                </a:cubicBezTo>
                <a:cubicBezTo>
                  <a:pt x="2445852" y="826760"/>
                  <a:pt x="2396644" y="691865"/>
                  <a:pt x="2452914" y="804405"/>
                </a:cubicBezTo>
                <a:cubicBezTo>
                  <a:pt x="2494924" y="888424"/>
                  <a:pt x="2428432" y="808951"/>
                  <a:pt x="2510972" y="891491"/>
                </a:cubicBezTo>
                <a:cubicBezTo>
                  <a:pt x="2520648" y="920520"/>
                  <a:pt x="2523027" y="953117"/>
                  <a:pt x="2540000" y="978577"/>
                </a:cubicBezTo>
                <a:lnTo>
                  <a:pt x="2627086" y="1109205"/>
                </a:lnTo>
                <a:cubicBezTo>
                  <a:pt x="2636762" y="1123719"/>
                  <a:pt x="2650598" y="1136199"/>
                  <a:pt x="2656114" y="1152748"/>
                </a:cubicBezTo>
                <a:lnTo>
                  <a:pt x="2685143" y="1239834"/>
                </a:lnTo>
                <a:cubicBezTo>
                  <a:pt x="2689981" y="1254348"/>
                  <a:pt x="2688839" y="1272559"/>
                  <a:pt x="2699657" y="1283377"/>
                </a:cubicBezTo>
                <a:cubicBezTo>
                  <a:pt x="2737227" y="1320947"/>
                  <a:pt x="2783895" y="1361922"/>
                  <a:pt x="2801257" y="1414005"/>
                </a:cubicBezTo>
                <a:cubicBezTo>
                  <a:pt x="2806095" y="1428519"/>
                  <a:pt x="2807285" y="1444818"/>
                  <a:pt x="2815772" y="1457548"/>
                </a:cubicBezTo>
                <a:cubicBezTo>
                  <a:pt x="2827158" y="1474627"/>
                  <a:pt x="2846712" y="1484889"/>
                  <a:pt x="2859314" y="1501091"/>
                </a:cubicBezTo>
                <a:cubicBezTo>
                  <a:pt x="2880733" y="1528630"/>
                  <a:pt x="2898019" y="1559148"/>
                  <a:pt x="2917372" y="1588177"/>
                </a:cubicBezTo>
                <a:cubicBezTo>
                  <a:pt x="2927048" y="1602691"/>
                  <a:pt x="2938599" y="1616118"/>
                  <a:pt x="2946400" y="1631720"/>
                </a:cubicBezTo>
                <a:cubicBezTo>
                  <a:pt x="2956076" y="1651072"/>
                  <a:pt x="2964297" y="1671224"/>
                  <a:pt x="2975429" y="1689777"/>
                </a:cubicBezTo>
                <a:cubicBezTo>
                  <a:pt x="2993379" y="1719693"/>
                  <a:pt x="3033486" y="1776862"/>
                  <a:pt x="3033486" y="1776862"/>
                </a:cubicBezTo>
                <a:cubicBezTo>
                  <a:pt x="3045291" y="1812278"/>
                  <a:pt x="3048892" y="1835811"/>
                  <a:pt x="3077029" y="1863948"/>
                </a:cubicBezTo>
                <a:cubicBezTo>
                  <a:pt x="3089364" y="1876283"/>
                  <a:pt x="3106058" y="1883301"/>
                  <a:pt x="3120572" y="1892977"/>
                </a:cubicBezTo>
                <a:cubicBezTo>
                  <a:pt x="3125410" y="1907491"/>
                  <a:pt x="3124268" y="1925702"/>
                  <a:pt x="3135086" y="1936520"/>
                </a:cubicBezTo>
                <a:cubicBezTo>
                  <a:pt x="3207487" y="2008921"/>
                  <a:pt x="3156108" y="1878593"/>
                  <a:pt x="3207657" y="1994577"/>
                </a:cubicBezTo>
                <a:cubicBezTo>
                  <a:pt x="3220084" y="2022538"/>
                  <a:pt x="3219713" y="2056202"/>
                  <a:pt x="3236686" y="2081662"/>
                </a:cubicBezTo>
                <a:cubicBezTo>
                  <a:pt x="3246362" y="2096176"/>
                  <a:pt x="3257913" y="2109603"/>
                  <a:pt x="3265714" y="2125205"/>
                </a:cubicBezTo>
                <a:cubicBezTo>
                  <a:pt x="3272556" y="2138889"/>
                  <a:pt x="3274547" y="2154543"/>
                  <a:pt x="3280229" y="2168748"/>
                </a:cubicBezTo>
                <a:cubicBezTo>
                  <a:pt x="3284247" y="2178793"/>
                  <a:pt x="3289905" y="2188101"/>
                  <a:pt x="3294743" y="2197777"/>
                </a:cubicBezTo>
                <a:lnTo>
                  <a:pt x="3294743" y="2212291"/>
                </a:lnTo>
                <a:cubicBezTo>
                  <a:pt x="3256038" y="2197777"/>
                  <a:pt x="3216261" y="2185853"/>
                  <a:pt x="3178629" y="2168748"/>
                </a:cubicBezTo>
                <a:cubicBezTo>
                  <a:pt x="3162749" y="2161530"/>
                  <a:pt x="3150688" y="2147521"/>
                  <a:pt x="3135086" y="2139720"/>
                </a:cubicBezTo>
                <a:cubicBezTo>
                  <a:pt x="3121402" y="2132878"/>
                  <a:pt x="3105227" y="2132047"/>
                  <a:pt x="3091543" y="2125205"/>
                </a:cubicBezTo>
                <a:cubicBezTo>
                  <a:pt x="3075941" y="2117404"/>
                  <a:pt x="3063940" y="2103262"/>
                  <a:pt x="3048000" y="2096177"/>
                </a:cubicBezTo>
                <a:cubicBezTo>
                  <a:pt x="3020038" y="2083750"/>
                  <a:pt x="2960914" y="2067148"/>
                  <a:pt x="2960914" y="2067148"/>
                </a:cubicBezTo>
                <a:cubicBezTo>
                  <a:pt x="2946400" y="2057472"/>
                  <a:pt x="2933312" y="2045205"/>
                  <a:pt x="2917372" y="2038120"/>
                </a:cubicBezTo>
                <a:cubicBezTo>
                  <a:pt x="2846312" y="2006538"/>
                  <a:pt x="2837187" y="2014064"/>
                  <a:pt x="2772229" y="1994577"/>
                </a:cubicBezTo>
                <a:cubicBezTo>
                  <a:pt x="2742921" y="1985784"/>
                  <a:pt x="2685143" y="1965548"/>
                  <a:pt x="2685143" y="1965548"/>
                </a:cubicBezTo>
                <a:cubicBezTo>
                  <a:pt x="2670629" y="1951034"/>
                  <a:pt x="2659543" y="1931973"/>
                  <a:pt x="2641600" y="1922005"/>
                </a:cubicBezTo>
                <a:cubicBezTo>
                  <a:pt x="2614852" y="1907145"/>
                  <a:pt x="2554514" y="1892977"/>
                  <a:pt x="2554514" y="1892977"/>
                </a:cubicBezTo>
                <a:cubicBezTo>
                  <a:pt x="2419027" y="1802652"/>
                  <a:pt x="2521351" y="1854903"/>
                  <a:pt x="2394857" y="1820405"/>
                </a:cubicBezTo>
                <a:cubicBezTo>
                  <a:pt x="2365337" y="1812354"/>
                  <a:pt x="2307772" y="1791377"/>
                  <a:pt x="2307772" y="1791377"/>
                </a:cubicBezTo>
                <a:cubicBezTo>
                  <a:pt x="2293258" y="1781701"/>
                  <a:pt x="2279831" y="1770149"/>
                  <a:pt x="2264229" y="1762348"/>
                </a:cubicBezTo>
                <a:cubicBezTo>
                  <a:pt x="2250545" y="1755506"/>
                  <a:pt x="2234060" y="1755264"/>
                  <a:pt x="2220686" y="1747834"/>
                </a:cubicBezTo>
                <a:cubicBezTo>
                  <a:pt x="2070957" y="1664652"/>
                  <a:pt x="2188586" y="1708107"/>
                  <a:pt x="2090057" y="1675262"/>
                </a:cubicBezTo>
                <a:cubicBezTo>
                  <a:pt x="1993424" y="1578631"/>
                  <a:pt x="2097494" y="1669718"/>
                  <a:pt x="2002972" y="1617205"/>
                </a:cubicBezTo>
                <a:cubicBezTo>
                  <a:pt x="1972474" y="1600262"/>
                  <a:pt x="1915886" y="1559148"/>
                  <a:pt x="1915886" y="1559148"/>
                </a:cubicBezTo>
                <a:cubicBezTo>
                  <a:pt x="1862248" y="1478692"/>
                  <a:pt x="1917546" y="1542331"/>
                  <a:pt x="1843314" y="1501091"/>
                </a:cubicBezTo>
                <a:cubicBezTo>
                  <a:pt x="1812817" y="1484148"/>
                  <a:pt x="1756229" y="1443034"/>
                  <a:pt x="1756229" y="1443034"/>
                </a:cubicBezTo>
                <a:cubicBezTo>
                  <a:pt x="1703010" y="1363207"/>
                  <a:pt x="1756228" y="1430937"/>
                  <a:pt x="1683657" y="1370462"/>
                </a:cubicBezTo>
                <a:cubicBezTo>
                  <a:pt x="1667888" y="1357322"/>
                  <a:pt x="1657193" y="1338306"/>
                  <a:pt x="1640114" y="1326920"/>
                </a:cubicBezTo>
                <a:cubicBezTo>
                  <a:pt x="1627384" y="1318433"/>
                  <a:pt x="1609946" y="1319835"/>
                  <a:pt x="1596572" y="1312405"/>
                </a:cubicBezTo>
                <a:cubicBezTo>
                  <a:pt x="1446856" y="1229229"/>
                  <a:pt x="1564466" y="1272674"/>
                  <a:pt x="1465943" y="1239834"/>
                </a:cubicBezTo>
                <a:cubicBezTo>
                  <a:pt x="1341154" y="1156641"/>
                  <a:pt x="1499041" y="1256383"/>
                  <a:pt x="1378857" y="1196291"/>
                </a:cubicBezTo>
                <a:cubicBezTo>
                  <a:pt x="1266309" y="1140017"/>
                  <a:pt x="1401218" y="1189230"/>
                  <a:pt x="1291772" y="1152748"/>
                </a:cubicBezTo>
                <a:cubicBezTo>
                  <a:pt x="1259670" y="1120646"/>
                  <a:pt x="1245103" y="1100385"/>
                  <a:pt x="1204686" y="1080177"/>
                </a:cubicBezTo>
                <a:cubicBezTo>
                  <a:pt x="1191002" y="1073335"/>
                  <a:pt x="1174517" y="1073092"/>
                  <a:pt x="1161143" y="1065662"/>
                </a:cubicBezTo>
                <a:cubicBezTo>
                  <a:pt x="1137472" y="1052511"/>
                  <a:pt x="1044041" y="988097"/>
                  <a:pt x="1016000" y="964062"/>
                </a:cubicBezTo>
                <a:cubicBezTo>
                  <a:pt x="1000415" y="950704"/>
                  <a:pt x="988659" y="933122"/>
                  <a:pt x="972457" y="920520"/>
                </a:cubicBezTo>
                <a:cubicBezTo>
                  <a:pt x="944918" y="899101"/>
                  <a:pt x="910042" y="887131"/>
                  <a:pt x="885372" y="862462"/>
                </a:cubicBezTo>
                <a:cubicBezTo>
                  <a:pt x="870858" y="847948"/>
                  <a:pt x="858031" y="831522"/>
                  <a:pt x="841829" y="818920"/>
                </a:cubicBezTo>
                <a:cubicBezTo>
                  <a:pt x="814290" y="797501"/>
                  <a:pt x="783772" y="780215"/>
                  <a:pt x="754743" y="760862"/>
                </a:cubicBezTo>
                <a:lnTo>
                  <a:pt x="624114" y="673777"/>
                </a:lnTo>
                <a:lnTo>
                  <a:pt x="580572" y="644748"/>
                </a:lnTo>
                <a:cubicBezTo>
                  <a:pt x="566058" y="635072"/>
                  <a:pt x="549364" y="628055"/>
                  <a:pt x="537029" y="615720"/>
                </a:cubicBezTo>
                <a:cubicBezTo>
                  <a:pt x="482668" y="561359"/>
                  <a:pt x="512959" y="578668"/>
                  <a:pt x="449943" y="557662"/>
                </a:cubicBezTo>
                <a:cubicBezTo>
                  <a:pt x="420914" y="528634"/>
                  <a:pt x="397015" y="493349"/>
                  <a:pt x="362857" y="470577"/>
                </a:cubicBezTo>
                <a:cubicBezTo>
                  <a:pt x="348343" y="460901"/>
                  <a:pt x="332715" y="452716"/>
                  <a:pt x="319314" y="441548"/>
                </a:cubicBezTo>
                <a:cubicBezTo>
                  <a:pt x="303545" y="428407"/>
                  <a:pt x="291974" y="410607"/>
                  <a:pt x="275772" y="398005"/>
                </a:cubicBezTo>
                <a:cubicBezTo>
                  <a:pt x="119520" y="276475"/>
                  <a:pt x="244001" y="395263"/>
                  <a:pt x="145143" y="296405"/>
                </a:cubicBezTo>
                <a:cubicBezTo>
                  <a:pt x="108662" y="186958"/>
                  <a:pt x="162116" y="317621"/>
                  <a:pt x="87086" y="223834"/>
                </a:cubicBezTo>
                <a:cubicBezTo>
                  <a:pt x="6961" y="123679"/>
                  <a:pt x="153820" y="234457"/>
                  <a:pt x="29029" y="151262"/>
                </a:cubicBezTo>
                <a:lnTo>
                  <a:pt x="0" y="107720"/>
                </a:lnTo>
                <a:lnTo>
                  <a:pt x="29029" y="122234"/>
                </a:lnTo>
                <a:lnTo>
                  <a:pt x="217714" y="136748"/>
                </a:lnTo>
                <a:lnTo>
                  <a:pt x="217714" y="136748"/>
                </a:lnTo>
              </a:path>
            </a:pathLst>
          </a:cu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345357" y="458112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bacia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smtClean="0"/>
              <a:t>O relevo do embasamento sob uma bacia sedimentar produz uma anomalia na Aceleração da Gravidade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</a:t>
            </a:r>
            <a:r>
              <a:rPr lang="pt-BR" smtClean="0"/>
              <a:t>medições da componente vertical da Anomalia de Gravidade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7158" y="1988840"/>
            <a:ext cx="8429684" cy="19442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Triangular)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Parametrização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809379"/>
            <a:ext cx="792961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Considerando que o pacote sedimentar e o embasamento são homogêneos, a anomalia de gravidade pode ser descrita em termos </a:t>
            </a:r>
            <a:r>
              <a:rPr lang="pt-BR" sz="2800" dirty="0" smtClean="0"/>
              <a:t>dos parâmetros:</a:t>
            </a:r>
          </a:p>
          <a:p>
            <a:endParaRPr lang="pt-BR" sz="1600" dirty="0" smtClean="0"/>
          </a:p>
          <a:p>
            <a:pPr>
              <a:buFont typeface="Arial" pitchFamily="34" charset="0"/>
              <a:buChar char="•"/>
            </a:pPr>
            <a:r>
              <a:rPr lang="pt-BR" sz="2800" smtClean="0"/>
              <a:t> Contraste </a:t>
            </a:r>
            <a:r>
              <a:rPr lang="el-GR" sz="28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800" smtClean="0"/>
              <a:t> de densidade dos sedimentos</a:t>
            </a:r>
            <a:endParaRPr lang="pt-BR" sz="28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2800" smtClean="0"/>
              <a:t> Relevo do embasamento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Triangular)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Triangular)</a:t>
            </a:r>
            <a:endParaRPr lang="pt-BR" dirty="0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179512" y="3429000"/>
            <a:ext cx="439248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H="1" flipV="1">
            <a:off x="179512" y="1391514"/>
            <a:ext cx="0" cy="205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468" y="83671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pt-BR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491880" y="346093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mtClean="0">
                <a:cs typeface="Times New Roman" pitchFamily="18" charset="0"/>
              </a:rPr>
              <a:t>posição</a:t>
            </a:r>
            <a:endParaRPr lang="pt-BR" sz="1400">
              <a:cs typeface="Times New Roman" pitchFamily="18" charset="0"/>
            </a:endParaRPr>
          </a:p>
        </p:txBody>
      </p:sp>
      <p:sp>
        <p:nvSpPr>
          <p:cNvPr id="23" name="Forma livre 22"/>
          <p:cNvSpPr/>
          <p:nvPr/>
        </p:nvSpPr>
        <p:spPr>
          <a:xfrm>
            <a:off x="179512" y="2116251"/>
            <a:ext cx="3599543" cy="1047758"/>
          </a:xfrm>
          <a:custGeom>
            <a:avLst/>
            <a:gdLst>
              <a:gd name="connsiteX0" fmla="*/ 0 w 3599543"/>
              <a:gd name="connsiteY0" fmla="*/ 133463 h 1047758"/>
              <a:gd name="connsiteX1" fmla="*/ 130629 w 3599543"/>
              <a:gd name="connsiteY1" fmla="*/ 206035 h 1047758"/>
              <a:gd name="connsiteX2" fmla="*/ 188686 w 3599543"/>
              <a:gd name="connsiteY2" fmla="*/ 264092 h 1047758"/>
              <a:gd name="connsiteX3" fmla="*/ 217715 w 3599543"/>
              <a:gd name="connsiteY3" fmla="*/ 307635 h 1047758"/>
              <a:gd name="connsiteX4" fmla="*/ 261257 w 3599543"/>
              <a:gd name="connsiteY4" fmla="*/ 336663 h 1047758"/>
              <a:gd name="connsiteX5" fmla="*/ 290286 w 3599543"/>
              <a:gd name="connsiteY5" fmla="*/ 380206 h 1047758"/>
              <a:gd name="connsiteX6" fmla="*/ 377372 w 3599543"/>
              <a:gd name="connsiteY6" fmla="*/ 438263 h 1047758"/>
              <a:gd name="connsiteX7" fmla="*/ 449943 w 3599543"/>
              <a:gd name="connsiteY7" fmla="*/ 510835 h 1047758"/>
              <a:gd name="connsiteX8" fmla="*/ 478972 w 3599543"/>
              <a:gd name="connsiteY8" fmla="*/ 554378 h 1047758"/>
              <a:gd name="connsiteX9" fmla="*/ 566057 w 3599543"/>
              <a:gd name="connsiteY9" fmla="*/ 597920 h 1047758"/>
              <a:gd name="connsiteX10" fmla="*/ 638629 w 3599543"/>
              <a:gd name="connsiteY10" fmla="*/ 670492 h 1047758"/>
              <a:gd name="connsiteX11" fmla="*/ 667657 w 3599543"/>
              <a:gd name="connsiteY11" fmla="*/ 714035 h 1047758"/>
              <a:gd name="connsiteX12" fmla="*/ 754743 w 3599543"/>
              <a:gd name="connsiteY12" fmla="*/ 772092 h 1047758"/>
              <a:gd name="connsiteX13" fmla="*/ 827315 w 3599543"/>
              <a:gd name="connsiteY13" fmla="*/ 830149 h 1047758"/>
              <a:gd name="connsiteX14" fmla="*/ 914400 w 3599543"/>
              <a:gd name="connsiteY14" fmla="*/ 888206 h 1047758"/>
              <a:gd name="connsiteX15" fmla="*/ 1016000 w 3599543"/>
              <a:gd name="connsiteY15" fmla="*/ 917235 h 1047758"/>
              <a:gd name="connsiteX16" fmla="*/ 1146629 w 3599543"/>
              <a:gd name="connsiteY16" fmla="*/ 960778 h 1047758"/>
              <a:gd name="connsiteX17" fmla="*/ 1190172 w 3599543"/>
              <a:gd name="connsiteY17" fmla="*/ 975292 h 1047758"/>
              <a:gd name="connsiteX18" fmla="*/ 1233715 w 3599543"/>
              <a:gd name="connsiteY18" fmla="*/ 1004320 h 1047758"/>
              <a:gd name="connsiteX19" fmla="*/ 1378857 w 3599543"/>
              <a:gd name="connsiteY19" fmla="*/ 1018835 h 1047758"/>
              <a:gd name="connsiteX20" fmla="*/ 1640115 w 3599543"/>
              <a:gd name="connsiteY20" fmla="*/ 1018835 h 1047758"/>
              <a:gd name="connsiteX21" fmla="*/ 1683657 w 3599543"/>
              <a:gd name="connsiteY21" fmla="*/ 1004320 h 1047758"/>
              <a:gd name="connsiteX22" fmla="*/ 1770743 w 3599543"/>
              <a:gd name="connsiteY22" fmla="*/ 946263 h 1047758"/>
              <a:gd name="connsiteX23" fmla="*/ 1799772 w 3599543"/>
              <a:gd name="connsiteY23" fmla="*/ 902720 h 1047758"/>
              <a:gd name="connsiteX24" fmla="*/ 1814286 w 3599543"/>
              <a:gd name="connsiteY24" fmla="*/ 859178 h 1047758"/>
              <a:gd name="connsiteX25" fmla="*/ 1872343 w 3599543"/>
              <a:gd name="connsiteY25" fmla="*/ 772092 h 1047758"/>
              <a:gd name="connsiteX26" fmla="*/ 1901372 w 3599543"/>
              <a:gd name="connsiteY26" fmla="*/ 728549 h 1047758"/>
              <a:gd name="connsiteX27" fmla="*/ 1915886 w 3599543"/>
              <a:gd name="connsiteY27" fmla="*/ 685006 h 1047758"/>
              <a:gd name="connsiteX28" fmla="*/ 1973943 w 3599543"/>
              <a:gd name="connsiteY28" fmla="*/ 597920 h 1047758"/>
              <a:gd name="connsiteX29" fmla="*/ 2046515 w 3599543"/>
              <a:gd name="connsiteY29" fmla="*/ 467292 h 1047758"/>
              <a:gd name="connsiteX30" fmla="*/ 2090057 w 3599543"/>
              <a:gd name="connsiteY30" fmla="*/ 438263 h 1047758"/>
              <a:gd name="connsiteX31" fmla="*/ 2119086 w 3599543"/>
              <a:gd name="connsiteY31" fmla="*/ 394720 h 1047758"/>
              <a:gd name="connsiteX32" fmla="*/ 2162629 w 3599543"/>
              <a:gd name="connsiteY32" fmla="*/ 365692 h 1047758"/>
              <a:gd name="connsiteX33" fmla="*/ 2177143 w 3599543"/>
              <a:gd name="connsiteY33" fmla="*/ 322149 h 1047758"/>
              <a:gd name="connsiteX34" fmla="*/ 2235200 w 3599543"/>
              <a:gd name="connsiteY34" fmla="*/ 235063 h 1047758"/>
              <a:gd name="connsiteX35" fmla="*/ 2264229 w 3599543"/>
              <a:gd name="connsiteY35" fmla="*/ 191520 h 1047758"/>
              <a:gd name="connsiteX36" fmla="*/ 2394857 w 3599543"/>
              <a:gd name="connsiteY36" fmla="*/ 118949 h 1047758"/>
              <a:gd name="connsiteX37" fmla="*/ 2525486 w 3599543"/>
              <a:gd name="connsiteY37" fmla="*/ 46378 h 1047758"/>
              <a:gd name="connsiteX38" fmla="*/ 2786743 w 3599543"/>
              <a:gd name="connsiteY38" fmla="*/ 31863 h 1047758"/>
              <a:gd name="connsiteX39" fmla="*/ 3294743 w 3599543"/>
              <a:gd name="connsiteY39" fmla="*/ 31863 h 1047758"/>
              <a:gd name="connsiteX40" fmla="*/ 3381829 w 3599543"/>
              <a:gd name="connsiteY40" fmla="*/ 46378 h 1047758"/>
              <a:gd name="connsiteX41" fmla="*/ 3599543 w 3599543"/>
              <a:gd name="connsiteY41" fmla="*/ 46378 h 104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599543" h="1047758">
                <a:moveTo>
                  <a:pt x="0" y="133463"/>
                </a:moveTo>
                <a:cubicBezTo>
                  <a:pt x="99816" y="200007"/>
                  <a:pt x="53988" y="180487"/>
                  <a:pt x="130629" y="206035"/>
                </a:cubicBezTo>
                <a:cubicBezTo>
                  <a:pt x="162296" y="301037"/>
                  <a:pt x="118314" y="207795"/>
                  <a:pt x="188686" y="264092"/>
                </a:cubicBezTo>
                <a:cubicBezTo>
                  <a:pt x="202308" y="274989"/>
                  <a:pt x="205380" y="295300"/>
                  <a:pt x="217715" y="307635"/>
                </a:cubicBezTo>
                <a:cubicBezTo>
                  <a:pt x="230050" y="319970"/>
                  <a:pt x="246743" y="326987"/>
                  <a:pt x="261257" y="336663"/>
                </a:cubicBezTo>
                <a:cubicBezTo>
                  <a:pt x="270933" y="351177"/>
                  <a:pt x="277158" y="368719"/>
                  <a:pt x="290286" y="380206"/>
                </a:cubicBezTo>
                <a:cubicBezTo>
                  <a:pt x="316542" y="403180"/>
                  <a:pt x="377372" y="438263"/>
                  <a:pt x="377372" y="438263"/>
                </a:cubicBezTo>
                <a:cubicBezTo>
                  <a:pt x="454777" y="554373"/>
                  <a:pt x="353185" y="414077"/>
                  <a:pt x="449943" y="510835"/>
                </a:cubicBezTo>
                <a:cubicBezTo>
                  <a:pt x="462278" y="523170"/>
                  <a:pt x="466637" y="542043"/>
                  <a:pt x="478972" y="554378"/>
                </a:cubicBezTo>
                <a:cubicBezTo>
                  <a:pt x="507108" y="582513"/>
                  <a:pt x="530644" y="586116"/>
                  <a:pt x="566057" y="597920"/>
                </a:cubicBezTo>
                <a:cubicBezTo>
                  <a:pt x="643470" y="714039"/>
                  <a:pt x="541864" y="573725"/>
                  <a:pt x="638629" y="670492"/>
                </a:cubicBezTo>
                <a:cubicBezTo>
                  <a:pt x="650964" y="682827"/>
                  <a:pt x="654529" y="702548"/>
                  <a:pt x="667657" y="714035"/>
                </a:cubicBezTo>
                <a:cubicBezTo>
                  <a:pt x="693913" y="737009"/>
                  <a:pt x="754743" y="772092"/>
                  <a:pt x="754743" y="772092"/>
                </a:cubicBezTo>
                <a:cubicBezTo>
                  <a:pt x="808381" y="852548"/>
                  <a:pt x="753083" y="788909"/>
                  <a:pt x="827315" y="830149"/>
                </a:cubicBezTo>
                <a:cubicBezTo>
                  <a:pt x="857812" y="847092"/>
                  <a:pt x="881302" y="877174"/>
                  <a:pt x="914400" y="888206"/>
                </a:cubicBezTo>
                <a:cubicBezTo>
                  <a:pt x="1060735" y="936983"/>
                  <a:pt x="833750" y="862560"/>
                  <a:pt x="1016000" y="917235"/>
                </a:cubicBezTo>
                <a:cubicBezTo>
                  <a:pt x="1016085" y="917260"/>
                  <a:pt x="1124816" y="953507"/>
                  <a:pt x="1146629" y="960778"/>
                </a:cubicBezTo>
                <a:cubicBezTo>
                  <a:pt x="1161143" y="965616"/>
                  <a:pt x="1177442" y="966806"/>
                  <a:pt x="1190172" y="975292"/>
                </a:cubicBezTo>
                <a:cubicBezTo>
                  <a:pt x="1204686" y="984968"/>
                  <a:pt x="1216718" y="1000398"/>
                  <a:pt x="1233715" y="1004320"/>
                </a:cubicBezTo>
                <a:cubicBezTo>
                  <a:pt x="1281092" y="1015253"/>
                  <a:pt x="1330476" y="1013997"/>
                  <a:pt x="1378857" y="1018835"/>
                </a:cubicBezTo>
                <a:cubicBezTo>
                  <a:pt x="1494554" y="1047758"/>
                  <a:pt x="1445067" y="1041782"/>
                  <a:pt x="1640115" y="1018835"/>
                </a:cubicBezTo>
                <a:cubicBezTo>
                  <a:pt x="1655309" y="1017047"/>
                  <a:pt x="1670283" y="1011750"/>
                  <a:pt x="1683657" y="1004320"/>
                </a:cubicBezTo>
                <a:cubicBezTo>
                  <a:pt x="1714155" y="987377"/>
                  <a:pt x="1770743" y="946263"/>
                  <a:pt x="1770743" y="946263"/>
                </a:cubicBezTo>
                <a:cubicBezTo>
                  <a:pt x="1780419" y="931749"/>
                  <a:pt x="1791971" y="918322"/>
                  <a:pt x="1799772" y="902720"/>
                </a:cubicBezTo>
                <a:cubicBezTo>
                  <a:pt x="1806614" y="889036"/>
                  <a:pt x="1806856" y="872552"/>
                  <a:pt x="1814286" y="859178"/>
                </a:cubicBezTo>
                <a:cubicBezTo>
                  <a:pt x="1831229" y="828680"/>
                  <a:pt x="1852991" y="801121"/>
                  <a:pt x="1872343" y="772092"/>
                </a:cubicBezTo>
                <a:lnTo>
                  <a:pt x="1901372" y="728549"/>
                </a:lnTo>
                <a:cubicBezTo>
                  <a:pt x="1906210" y="714035"/>
                  <a:pt x="1908456" y="698380"/>
                  <a:pt x="1915886" y="685006"/>
                </a:cubicBezTo>
                <a:cubicBezTo>
                  <a:pt x="1932829" y="654508"/>
                  <a:pt x="1962910" y="631018"/>
                  <a:pt x="1973943" y="597920"/>
                </a:cubicBezTo>
                <a:cubicBezTo>
                  <a:pt x="1989068" y="552544"/>
                  <a:pt x="2003735" y="495813"/>
                  <a:pt x="2046515" y="467292"/>
                </a:cubicBezTo>
                <a:lnTo>
                  <a:pt x="2090057" y="438263"/>
                </a:lnTo>
                <a:cubicBezTo>
                  <a:pt x="2099733" y="423749"/>
                  <a:pt x="2106751" y="407055"/>
                  <a:pt x="2119086" y="394720"/>
                </a:cubicBezTo>
                <a:cubicBezTo>
                  <a:pt x="2131421" y="382385"/>
                  <a:pt x="2151732" y="379313"/>
                  <a:pt x="2162629" y="365692"/>
                </a:cubicBezTo>
                <a:cubicBezTo>
                  <a:pt x="2172186" y="353745"/>
                  <a:pt x="2169713" y="335523"/>
                  <a:pt x="2177143" y="322149"/>
                </a:cubicBezTo>
                <a:cubicBezTo>
                  <a:pt x="2194086" y="291651"/>
                  <a:pt x="2215848" y="264092"/>
                  <a:pt x="2235200" y="235063"/>
                </a:cubicBezTo>
                <a:cubicBezTo>
                  <a:pt x="2244876" y="220549"/>
                  <a:pt x="2249715" y="201196"/>
                  <a:pt x="2264229" y="191520"/>
                </a:cubicBezTo>
                <a:cubicBezTo>
                  <a:pt x="2364045" y="124977"/>
                  <a:pt x="2318217" y="144496"/>
                  <a:pt x="2394857" y="118949"/>
                </a:cubicBezTo>
                <a:cubicBezTo>
                  <a:pt x="2421855" y="100950"/>
                  <a:pt x="2480778" y="50636"/>
                  <a:pt x="2525486" y="46378"/>
                </a:cubicBezTo>
                <a:cubicBezTo>
                  <a:pt x="2612313" y="38109"/>
                  <a:pt x="2699657" y="36701"/>
                  <a:pt x="2786743" y="31863"/>
                </a:cubicBezTo>
                <a:cubicBezTo>
                  <a:pt x="3009792" y="0"/>
                  <a:pt x="2904642" y="8916"/>
                  <a:pt x="3294743" y="31863"/>
                </a:cubicBezTo>
                <a:cubicBezTo>
                  <a:pt x="3324121" y="33591"/>
                  <a:pt x="3352433" y="44978"/>
                  <a:pt x="3381829" y="46378"/>
                </a:cubicBezTo>
                <a:cubicBezTo>
                  <a:pt x="3454318" y="49830"/>
                  <a:pt x="3526972" y="46378"/>
                  <a:pt x="3599543" y="46378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220072" y="2372687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A bacia sedimentar pode ser aproximada por um polígono triangular</a:t>
            </a:r>
            <a:endParaRPr lang="pt-BR" sz="2400"/>
          </a:p>
        </p:txBody>
      </p:sp>
      <p:sp>
        <p:nvSpPr>
          <p:cNvPr id="16" name="Forma livre 15"/>
          <p:cNvSpPr/>
          <p:nvPr/>
        </p:nvSpPr>
        <p:spPr>
          <a:xfrm>
            <a:off x="286321" y="3904481"/>
            <a:ext cx="4357687" cy="2764879"/>
          </a:xfrm>
          <a:custGeom>
            <a:avLst/>
            <a:gdLst>
              <a:gd name="connsiteX0" fmla="*/ 0 w 4357687"/>
              <a:gd name="connsiteY0" fmla="*/ 157163 h 3257550"/>
              <a:gd name="connsiteX1" fmla="*/ 0 w 4357687"/>
              <a:gd name="connsiteY1" fmla="*/ 3243263 h 3257550"/>
              <a:gd name="connsiteX2" fmla="*/ 4357687 w 4357687"/>
              <a:gd name="connsiteY2" fmla="*/ 3257550 h 3257550"/>
              <a:gd name="connsiteX3" fmla="*/ 4357687 w 4357687"/>
              <a:gd name="connsiteY3" fmla="*/ 114300 h 3257550"/>
              <a:gd name="connsiteX4" fmla="*/ 4143375 w 4357687"/>
              <a:gd name="connsiteY4" fmla="*/ 28575 h 3257550"/>
              <a:gd name="connsiteX5" fmla="*/ 3857625 w 4357687"/>
              <a:gd name="connsiteY5" fmla="*/ 28575 h 3257550"/>
              <a:gd name="connsiteX6" fmla="*/ 3814762 w 4357687"/>
              <a:gd name="connsiteY6" fmla="*/ 42863 h 3257550"/>
              <a:gd name="connsiteX7" fmla="*/ 3686175 w 4357687"/>
              <a:gd name="connsiteY7" fmla="*/ 114300 h 3257550"/>
              <a:gd name="connsiteX8" fmla="*/ 3643312 w 4357687"/>
              <a:gd name="connsiteY8" fmla="*/ 142875 h 3257550"/>
              <a:gd name="connsiteX9" fmla="*/ 3586162 w 4357687"/>
              <a:gd name="connsiteY9" fmla="*/ 157163 h 3257550"/>
              <a:gd name="connsiteX10" fmla="*/ 3471862 w 4357687"/>
              <a:gd name="connsiteY10" fmla="*/ 128588 h 3257550"/>
              <a:gd name="connsiteX11" fmla="*/ 3200400 w 4357687"/>
              <a:gd name="connsiteY11" fmla="*/ 142875 h 3257550"/>
              <a:gd name="connsiteX12" fmla="*/ 3114675 w 4357687"/>
              <a:gd name="connsiteY12" fmla="*/ 171450 h 3257550"/>
              <a:gd name="connsiteX13" fmla="*/ 3014662 w 4357687"/>
              <a:gd name="connsiteY13" fmla="*/ 200025 h 3257550"/>
              <a:gd name="connsiteX14" fmla="*/ 2728912 w 4357687"/>
              <a:gd name="connsiteY14" fmla="*/ 171450 h 3257550"/>
              <a:gd name="connsiteX15" fmla="*/ 2671762 w 4357687"/>
              <a:gd name="connsiteY15" fmla="*/ 142875 h 3257550"/>
              <a:gd name="connsiteX16" fmla="*/ 2628900 w 4357687"/>
              <a:gd name="connsiteY16" fmla="*/ 128588 h 3257550"/>
              <a:gd name="connsiteX17" fmla="*/ 2557462 w 4357687"/>
              <a:gd name="connsiteY17" fmla="*/ 100013 h 3257550"/>
              <a:gd name="connsiteX18" fmla="*/ 2371725 w 4357687"/>
              <a:gd name="connsiteY18" fmla="*/ 28575 h 3257550"/>
              <a:gd name="connsiteX19" fmla="*/ 2328862 w 4357687"/>
              <a:gd name="connsiteY19" fmla="*/ 0 h 3257550"/>
              <a:gd name="connsiteX20" fmla="*/ 2171700 w 4357687"/>
              <a:gd name="connsiteY20" fmla="*/ 28575 h 3257550"/>
              <a:gd name="connsiteX21" fmla="*/ 2128837 w 4357687"/>
              <a:gd name="connsiteY21" fmla="*/ 57150 h 3257550"/>
              <a:gd name="connsiteX22" fmla="*/ 2043112 w 4357687"/>
              <a:gd name="connsiteY22" fmla="*/ 85725 h 3257550"/>
              <a:gd name="connsiteX23" fmla="*/ 1928812 w 4357687"/>
              <a:gd name="connsiteY23" fmla="*/ 142875 h 3257550"/>
              <a:gd name="connsiteX24" fmla="*/ 1871662 w 4357687"/>
              <a:gd name="connsiteY24" fmla="*/ 157163 h 3257550"/>
              <a:gd name="connsiteX25" fmla="*/ 1828800 w 4357687"/>
              <a:gd name="connsiteY25" fmla="*/ 171450 h 3257550"/>
              <a:gd name="connsiteX26" fmla="*/ 1614487 w 4357687"/>
              <a:gd name="connsiteY26" fmla="*/ 214313 h 3257550"/>
              <a:gd name="connsiteX27" fmla="*/ 1114425 w 4357687"/>
              <a:gd name="connsiteY27" fmla="*/ 185738 h 3257550"/>
              <a:gd name="connsiteX28" fmla="*/ 1028700 w 4357687"/>
              <a:gd name="connsiteY28" fmla="*/ 157163 h 3257550"/>
              <a:gd name="connsiteX29" fmla="*/ 971550 w 4357687"/>
              <a:gd name="connsiteY29" fmla="*/ 171450 h 3257550"/>
              <a:gd name="connsiteX30" fmla="*/ 928687 w 4357687"/>
              <a:gd name="connsiteY30" fmla="*/ 214313 h 3257550"/>
              <a:gd name="connsiteX31" fmla="*/ 885825 w 4357687"/>
              <a:gd name="connsiteY31" fmla="*/ 228600 h 3257550"/>
              <a:gd name="connsiteX32" fmla="*/ 828675 w 4357687"/>
              <a:gd name="connsiteY32" fmla="*/ 257175 h 3257550"/>
              <a:gd name="connsiteX33" fmla="*/ 585787 w 4357687"/>
              <a:gd name="connsiteY33" fmla="*/ 271463 h 3257550"/>
              <a:gd name="connsiteX34" fmla="*/ 428625 w 4357687"/>
              <a:gd name="connsiteY34" fmla="*/ 300038 h 3257550"/>
              <a:gd name="connsiteX35" fmla="*/ 314325 w 4357687"/>
              <a:gd name="connsiteY35" fmla="*/ 285750 h 3257550"/>
              <a:gd name="connsiteX36" fmla="*/ 171450 w 4357687"/>
              <a:gd name="connsiteY36" fmla="*/ 242888 h 3257550"/>
              <a:gd name="connsiteX37" fmla="*/ 128587 w 4357687"/>
              <a:gd name="connsiteY37" fmla="*/ 228600 h 3257550"/>
              <a:gd name="connsiteX38" fmla="*/ 28575 w 4357687"/>
              <a:gd name="connsiteY38" fmla="*/ 214313 h 3257550"/>
              <a:gd name="connsiteX39" fmla="*/ 0 w 4357687"/>
              <a:gd name="connsiteY39" fmla="*/ 157163 h 325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357687" h="3257550">
                <a:moveTo>
                  <a:pt x="0" y="157163"/>
                </a:moveTo>
                <a:lnTo>
                  <a:pt x="0" y="3243263"/>
                </a:lnTo>
                <a:lnTo>
                  <a:pt x="4357687" y="3257550"/>
                </a:lnTo>
                <a:lnTo>
                  <a:pt x="4357687" y="114300"/>
                </a:lnTo>
                <a:lnTo>
                  <a:pt x="4143375" y="28575"/>
                </a:lnTo>
                <a:cubicBezTo>
                  <a:pt x="3993287" y="13567"/>
                  <a:pt x="4007713" y="5485"/>
                  <a:pt x="3857625" y="28575"/>
                </a:cubicBezTo>
                <a:cubicBezTo>
                  <a:pt x="3842740" y="30865"/>
                  <a:pt x="3827927" y="35549"/>
                  <a:pt x="3814762" y="42863"/>
                </a:cubicBezTo>
                <a:cubicBezTo>
                  <a:pt x="3667381" y="124741"/>
                  <a:pt x="3783160" y="81972"/>
                  <a:pt x="3686175" y="114300"/>
                </a:cubicBezTo>
                <a:cubicBezTo>
                  <a:pt x="3671887" y="123825"/>
                  <a:pt x="3659095" y="136111"/>
                  <a:pt x="3643312" y="142875"/>
                </a:cubicBezTo>
                <a:cubicBezTo>
                  <a:pt x="3625263" y="150610"/>
                  <a:pt x="3605798" y="157163"/>
                  <a:pt x="3586162" y="157163"/>
                </a:cubicBezTo>
                <a:cubicBezTo>
                  <a:pt x="3551685" y="157163"/>
                  <a:pt x="3505682" y="139861"/>
                  <a:pt x="3471862" y="128588"/>
                </a:cubicBezTo>
                <a:cubicBezTo>
                  <a:pt x="3381375" y="133350"/>
                  <a:pt x="3290367" y="132079"/>
                  <a:pt x="3200400" y="142875"/>
                </a:cubicBezTo>
                <a:cubicBezTo>
                  <a:pt x="3170494" y="146464"/>
                  <a:pt x="3143250" y="161925"/>
                  <a:pt x="3114675" y="171450"/>
                </a:cubicBezTo>
                <a:cubicBezTo>
                  <a:pt x="3053180" y="191949"/>
                  <a:pt x="3086428" y="182084"/>
                  <a:pt x="3014662" y="200025"/>
                </a:cubicBezTo>
                <a:cubicBezTo>
                  <a:pt x="2919412" y="190500"/>
                  <a:pt x="2823335" y="187187"/>
                  <a:pt x="2728912" y="171450"/>
                </a:cubicBezTo>
                <a:cubicBezTo>
                  <a:pt x="2707903" y="167949"/>
                  <a:pt x="2691338" y="151265"/>
                  <a:pt x="2671762" y="142875"/>
                </a:cubicBezTo>
                <a:cubicBezTo>
                  <a:pt x="2657920" y="136943"/>
                  <a:pt x="2643001" y="133876"/>
                  <a:pt x="2628900" y="128588"/>
                </a:cubicBezTo>
                <a:cubicBezTo>
                  <a:pt x="2604886" y="119583"/>
                  <a:pt x="2581615" y="108639"/>
                  <a:pt x="2557462" y="100013"/>
                </a:cubicBezTo>
                <a:cubicBezTo>
                  <a:pt x="2461123" y="65606"/>
                  <a:pt x="2444559" y="70194"/>
                  <a:pt x="2371725" y="28575"/>
                </a:cubicBezTo>
                <a:cubicBezTo>
                  <a:pt x="2356816" y="20056"/>
                  <a:pt x="2343150" y="9525"/>
                  <a:pt x="2328862" y="0"/>
                </a:cubicBezTo>
                <a:cubicBezTo>
                  <a:pt x="2289466" y="4925"/>
                  <a:pt x="2215748" y="6551"/>
                  <a:pt x="2171700" y="28575"/>
                </a:cubicBezTo>
                <a:cubicBezTo>
                  <a:pt x="2156341" y="36254"/>
                  <a:pt x="2144529" y="50176"/>
                  <a:pt x="2128837" y="57150"/>
                </a:cubicBezTo>
                <a:cubicBezTo>
                  <a:pt x="2101312" y="69383"/>
                  <a:pt x="2070053" y="72255"/>
                  <a:pt x="2043112" y="85725"/>
                </a:cubicBezTo>
                <a:cubicBezTo>
                  <a:pt x="2005012" y="104775"/>
                  <a:pt x="1970137" y="132543"/>
                  <a:pt x="1928812" y="142875"/>
                </a:cubicBezTo>
                <a:cubicBezTo>
                  <a:pt x="1909762" y="147638"/>
                  <a:pt x="1890543" y="151768"/>
                  <a:pt x="1871662" y="157163"/>
                </a:cubicBezTo>
                <a:cubicBezTo>
                  <a:pt x="1857181" y="161300"/>
                  <a:pt x="1843410" y="167797"/>
                  <a:pt x="1828800" y="171450"/>
                </a:cubicBezTo>
                <a:cubicBezTo>
                  <a:pt x="1724223" y="197594"/>
                  <a:pt x="1709023" y="198556"/>
                  <a:pt x="1614487" y="214313"/>
                </a:cubicBezTo>
                <a:cubicBezTo>
                  <a:pt x="1447800" y="204788"/>
                  <a:pt x="1280595" y="201950"/>
                  <a:pt x="1114425" y="185738"/>
                </a:cubicBezTo>
                <a:cubicBezTo>
                  <a:pt x="1084447" y="182813"/>
                  <a:pt x="1028700" y="157163"/>
                  <a:pt x="1028700" y="157163"/>
                </a:cubicBezTo>
                <a:cubicBezTo>
                  <a:pt x="1009650" y="161925"/>
                  <a:pt x="988599" y="161708"/>
                  <a:pt x="971550" y="171450"/>
                </a:cubicBezTo>
                <a:cubicBezTo>
                  <a:pt x="954006" y="181475"/>
                  <a:pt x="945499" y="203105"/>
                  <a:pt x="928687" y="214313"/>
                </a:cubicBezTo>
                <a:cubicBezTo>
                  <a:pt x="916156" y="222667"/>
                  <a:pt x="899667" y="222668"/>
                  <a:pt x="885825" y="228600"/>
                </a:cubicBezTo>
                <a:cubicBezTo>
                  <a:pt x="866249" y="236990"/>
                  <a:pt x="849759" y="254163"/>
                  <a:pt x="828675" y="257175"/>
                </a:cubicBezTo>
                <a:cubicBezTo>
                  <a:pt x="748388" y="268645"/>
                  <a:pt x="666750" y="266700"/>
                  <a:pt x="585787" y="271463"/>
                </a:cubicBezTo>
                <a:cubicBezTo>
                  <a:pt x="535770" y="283967"/>
                  <a:pt x="479813" y="300038"/>
                  <a:pt x="428625" y="300038"/>
                </a:cubicBezTo>
                <a:cubicBezTo>
                  <a:pt x="390228" y="300038"/>
                  <a:pt x="352425" y="290513"/>
                  <a:pt x="314325" y="285750"/>
                </a:cubicBezTo>
                <a:cubicBezTo>
                  <a:pt x="110588" y="217838"/>
                  <a:pt x="322611" y="286077"/>
                  <a:pt x="171450" y="242888"/>
                </a:cubicBezTo>
                <a:cubicBezTo>
                  <a:pt x="156969" y="238751"/>
                  <a:pt x="143355" y="231554"/>
                  <a:pt x="128587" y="228600"/>
                </a:cubicBezTo>
                <a:cubicBezTo>
                  <a:pt x="95565" y="221996"/>
                  <a:pt x="61912" y="219075"/>
                  <a:pt x="28575" y="214313"/>
                </a:cubicBezTo>
                <a:lnTo>
                  <a:pt x="0" y="157163"/>
                </a:lnTo>
                <a:close/>
              </a:path>
            </a:pathLst>
          </a:cu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orma livre 21"/>
          <p:cNvSpPr/>
          <p:nvPr/>
        </p:nvSpPr>
        <p:spPr>
          <a:xfrm>
            <a:off x="329803" y="4020457"/>
            <a:ext cx="3313283" cy="2293257"/>
          </a:xfrm>
          <a:custGeom>
            <a:avLst/>
            <a:gdLst>
              <a:gd name="connsiteX0" fmla="*/ 4026 w 3313283"/>
              <a:gd name="connsiteY0" fmla="*/ 87086 h 2293257"/>
              <a:gd name="connsiteX1" fmla="*/ 3313283 w 3313283"/>
              <a:gd name="connsiteY1" fmla="*/ 2293257 h 2293257"/>
              <a:gd name="connsiteX2" fmla="*/ 1948940 w 3313283"/>
              <a:gd name="connsiteY2" fmla="*/ 0 h 2293257"/>
              <a:gd name="connsiteX3" fmla="*/ 1948940 w 3313283"/>
              <a:gd name="connsiteY3" fmla="*/ 0 h 2293257"/>
              <a:gd name="connsiteX4" fmla="*/ 1818311 w 3313283"/>
              <a:gd name="connsiteY4" fmla="*/ 29029 h 2293257"/>
              <a:gd name="connsiteX5" fmla="*/ 1731226 w 3313283"/>
              <a:gd name="connsiteY5" fmla="*/ 0 h 2293257"/>
              <a:gd name="connsiteX6" fmla="*/ 1644140 w 3313283"/>
              <a:gd name="connsiteY6" fmla="*/ 14514 h 2293257"/>
              <a:gd name="connsiteX7" fmla="*/ 1557054 w 3313283"/>
              <a:gd name="connsiteY7" fmla="*/ 43543 h 2293257"/>
              <a:gd name="connsiteX8" fmla="*/ 1237740 w 3313283"/>
              <a:gd name="connsiteY8" fmla="*/ 72572 h 2293257"/>
              <a:gd name="connsiteX9" fmla="*/ 1049054 w 3313283"/>
              <a:gd name="connsiteY9" fmla="*/ 58057 h 2293257"/>
              <a:gd name="connsiteX10" fmla="*/ 961968 w 3313283"/>
              <a:gd name="connsiteY10" fmla="*/ 29029 h 2293257"/>
              <a:gd name="connsiteX11" fmla="*/ 845854 w 3313283"/>
              <a:gd name="connsiteY11" fmla="*/ 43543 h 2293257"/>
              <a:gd name="connsiteX12" fmla="*/ 758768 w 3313283"/>
              <a:gd name="connsiteY12" fmla="*/ 101600 h 2293257"/>
              <a:gd name="connsiteX13" fmla="*/ 628140 w 3313283"/>
              <a:gd name="connsiteY13" fmla="*/ 130629 h 2293257"/>
              <a:gd name="connsiteX14" fmla="*/ 453968 w 3313283"/>
              <a:gd name="connsiteY14" fmla="*/ 145143 h 2293257"/>
              <a:gd name="connsiteX15" fmla="*/ 337854 w 3313283"/>
              <a:gd name="connsiteY15" fmla="*/ 145143 h 2293257"/>
              <a:gd name="connsiteX16" fmla="*/ 91111 w 3313283"/>
              <a:gd name="connsiteY16" fmla="*/ 116114 h 2293257"/>
              <a:gd name="connsiteX17" fmla="*/ 47568 w 3313283"/>
              <a:gd name="connsiteY17" fmla="*/ 101600 h 2293257"/>
              <a:gd name="connsiteX18" fmla="*/ 4026 w 3313283"/>
              <a:gd name="connsiteY18" fmla="*/ 87086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13283" h="2293257">
                <a:moveTo>
                  <a:pt x="4026" y="87086"/>
                </a:moveTo>
                <a:lnTo>
                  <a:pt x="3313283" y="2293257"/>
                </a:lnTo>
                <a:lnTo>
                  <a:pt x="1948940" y="0"/>
                </a:lnTo>
                <a:lnTo>
                  <a:pt x="1948940" y="0"/>
                </a:lnTo>
                <a:cubicBezTo>
                  <a:pt x="1905397" y="9676"/>
                  <a:pt x="1862916" y="29029"/>
                  <a:pt x="1818311" y="29029"/>
                </a:cubicBezTo>
                <a:cubicBezTo>
                  <a:pt x="1787712" y="29029"/>
                  <a:pt x="1731226" y="0"/>
                  <a:pt x="1731226" y="0"/>
                </a:cubicBezTo>
                <a:cubicBezTo>
                  <a:pt x="1702197" y="4838"/>
                  <a:pt x="1672690" y="7376"/>
                  <a:pt x="1644140" y="14514"/>
                </a:cubicBezTo>
                <a:cubicBezTo>
                  <a:pt x="1614455" y="21935"/>
                  <a:pt x="1587547" y="41002"/>
                  <a:pt x="1557054" y="43543"/>
                </a:cubicBezTo>
                <a:cubicBezTo>
                  <a:pt x="1334429" y="62095"/>
                  <a:pt x="1440852" y="52260"/>
                  <a:pt x="1237740" y="72572"/>
                </a:cubicBezTo>
                <a:cubicBezTo>
                  <a:pt x="1174845" y="67734"/>
                  <a:pt x="1111363" y="67895"/>
                  <a:pt x="1049054" y="58057"/>
                </a:cubicBezTo>
                <a:cubicBezTo>
                  <a:pt x="1018830" y="53285"/>
                  <a:pt x="961968" y="29029"/>
                  <a:pt x="961968" y="29029"/>
                </a:cubicBezTo>
                <a:cubicBezTo>
                  <a:pt x="923263" y="33867"/>
                  <a:pt x="882587" y="30424"/>
                  <a:pt x="845854" y="43543"/>
                </a:cubicBezTo>
                <a:cubicBezTo>
                  <a:pt x="812998" y="55277"/>
                  <a:pt x="792614" y="93139"/>
                  <a:pt x="758768" y="101600"/>
                </a:cubicBezTo>
                <a:cubicBezTo>
                  <a:pt x="723140" y="110507"/>
                  <a:pt x="662936" y="126535"/>
                  <a:pt x="628140" y="130629"/>
                </a:cubicBezTo>
                <a:cubicBezTo>
                  <a:pt x="570280" y="137436"/>
                  <a:pt x="512025" y="140305"/>
                  <a:pt x="453968" y="145143"/>
                </a:cubicBezTo>
                <a:cubicBezTo>
                  <a:pt x="378136" y="170420"/>
                  <a:pt x="439758" y="157881"/>
                  <a:pt x="337854" y="145143"/>
                </a:cubicBezTo>
                <a:cubicBezTo>
                  <a:pt x="227669" y="131370"/>
                  <a:pt x="187523" y="137539"/>
                  <a:pt x="91111" y="116114"/>
                </a:cubicBezTo>
                <a:cubicBezTo>
                  <a:pt x="76176" y="112795"/>
                  <a:pt x="62082" y="106438"/>
                  <a:pt x="47568" y="101600"/>
                </a:cubicBezTo>
                <a:cubicBezTo>
                  <a:pt x="0" y="69888"/>
                  <a:pt x="21470" y="72572"/>
                  <a:pt x="4026" y="87086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de seta reta 24"/>
          <p:cNvCxnSpPr/>
          <p:nvPr/>
        </p:nvCxnSpPr>
        <p:spPr>
          <a:xfrm flipH="1">
            <a:off x="2958796" y="3399972"/>
            <a:ext cx="2736304" cy="13681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Triangular)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220072" y="3884855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Cujo formato é definido pelas coordenadas do vértice inferior</a:t>
            </a:r>
            <a:endParaRPr lang="pt-BR" sz="2400"/>
          </a:p>
        </p:txBody>
      </p:sp>
      <p:sp>
        <p:nvSpPr>
          <p:cNvPr id="16" name="Forma livre 15"/>
          <p:cNvSpPr/>
          <p:nvPr/>
        </p:nvSpPr>
        <p:spPr>
          <a:xfrm>
            <a:off x="286321" y="3904481"/>
            <a:ext cx="4357687" cy="2764879"/>
          </a:xfrm>
          <a:custGeom>
            <a:avLst/>
            <a:gdLst>
              <a:gd name="connsiteX0" fmla="*/ 0 w 4357687"/>
              <a:gd name="connsiteY0" fmla="*/ 157163 h 3257550"/>
              <a:gd name="connsiteX1" fmla="*/ 0 w 4357687"/>
              <a:gd name="connsiteY1" fmla="*/ 3243263 h 3257550"/>
              <a:gd name="connsiteX2" fmla="*/ 4357687 w 4357687"/>
              <a:gd name="connsiteY2" fmla="*/ 3257550 h 3257550"/>
              <a:gd name="connsiteX3" fmla="*/ 4357687 w 4357687"/>
              <a:gd name="connsiteY3" fmla="*/ 114300 h 3257550"/>
              <a:gd name="connsiteX4" fmla="*/ 4143375 w 4357687"/>
              <a:gd name="connsiteY4" fmla="*/ 28575 h 3257550"/>
              <a:gd name="connsiteX5" fmla="*/ 3857625 w 4357687"/>
              <a:gd name="connsiteY5" fmla="*/ 28575 h 3257550"/>
              <a:gd name="connsiteX6" fmla="*/ 3814762 w 4357687"/>
              <a:gd name="connsiteY6" fmla="*/ 42863 h 3257550"/>
              <a:gd name="connsiteX7" fmla="*/ 3686175 w 4357687"/>
              <a:gd name="connsiteY7" fmla="*/ 114300 h 3257550"/>
              <a:gd name="connsiteX8" fmla="*/ 3643312 w 4357687"/>
              <a:gd name="connsiteY8" fmla="*/ 142875 h 3257550"/>
              <a:gd name="connsiteX9" fmla="*/ 3586162 w 4357687"/>
              <a:gd name="connsiteY9" fmla="*/ 157163 h 3257550"/>
              <a:gd name="connsiteX10" fmla="*/ 3471862 w 4357687"/>
              <a:gd name="connsiteY10" fmla="*/ 128588 h 3257550"/>
              <a:gd name="connsiteX11" fmla="*/ 3200400 w 4357687"/>
              <a:gd name="connsiteY11" fmla="*/ 142875 h 3257550"/>
              <a:gd name="connsiteX12" fmla="*/ 3114675 w 4357687"/>
              <a:gd name="connsiteY12" fmla="*/ 171450 h 3257550"/>
              <a:gd name="connsiteX13" fmla="*/ 3014662 w 4357687"/>
              <a:gd name="connsiteY13" fmla="*/ 200025 h 3257550"/>
              <a:gd name="connsiteX14" fmla="*/ 2728912 w 4357687"/>
              <a:gd name="connsiteY14" fmla="*/ 171450 h 3257550"/>
              <a:gd name="connsiteX15" fmla="*/ 2671762 w 4357687"/>
              <a:gd name="connsiteY15" fmla="*/ 142875 h 3257550"/>
              <a:gd name="connsiteX16" fmla="*/ 2628900 w 4357687"/>
              <a:gd name="connsiteY16" fmla="*/ 128588 h 3257550"/>
              <a:gd name="connsiteX17" fmla="*/ 2557462 w 4357687"/>
              <a:gd name="connsiteY17" fmla="*/ 100013 h 3257550"/>
              <a:gd name="connsiteX18" fmla="*/ 2371725 w 4357687"/>
              <a:gd name="connsiteY18" fmla="*/ 28575 h 3257550"/>
              <a:gd name="connsiteX19" fmla="*/ 2328862 w 4357687"/>
              <a:gd name="connsiteY19" fmla="*/ 0 h 3257550"/>
              <a:gd name="connsiteX20" fmla="*/ 2171700 w 4357687"/>
              <a:gd name="connsiteY20" fmla="*/ 28575 h 3257550"/>
              <a:gd name="connsiteX21" fmla="*/ 2128837 w 4357687"/>
              <a:gd name="connsiteY21" fmla="*/ 57150 h 3257550"/>
              <a:gd name="connsiteX22" fmla="*/ 2043112 w 4357687"/>
              <a:gd name="connsiteY22" fmla="*/ 85725 h 3257550"/>
              <a:gd name="connsiteX23" fmla="*/ 1928812 w 4357687"/>
              <a:gd name="connsiteY23" fmla="*/ 142875 h 3257550"/>
              <a:gd name="connsiteX24" fmla="*/ 1871662 w 4357687"/>
              <a:gd name="connsiteY24" fmla="*/ 157163 h 3257550"/>
              <a:gd name="connsiteX25" fmla="*/ 1828800 w 4357687"/>
              <a:gd name="connsiteY25" fmla="*/ 171450 h 3257550"/>
              <a:gd name="connsiteX26" fmla="*/ 1614487 w 4357687"/>
              <a:gd name="connsiteY26" fmla="*/ 214313 h 3257550"/>
              <a:gd name="connsiteX27" fmla="*/ 1114425 w 4357687"/>
              <a:gd name="connsiteY27" fmla="*/ 185738 h 3257550"/>
              <a:gd name="connsiteX28" fmla="*/ 1028700 w 4357687"/>
              <a:gd name="connsiteY28" fmla="*/ 157163 h 3257550"/>
              <a:gd name="connsiteX29" fmla="*/ 971550 w 4357687"/>
              <a:gd name="connsiteY29" fmla="*/ 171450 h 3257550"/>
              <a:gd name="connsiteX30" fmla="*/ 928687 w 4357687"/>
              <a:gd name="connsiteY30" fmla="*/ 214313 h 3257550"/>
              <a:gd name="connsiteX31" fmla="*/ 885825 w 4357687"/>
              <a:gd name="connsiteY31" fmla="*/ 228600 h 3257550"/>
              <a:gd name="connsiteX32" fmla="*/ 828675 w 4357687"/>
              <a:gd name="connsiteY32" fmla="*/ 257175 h 3257550"/>
              <a:gd name="connsiteX33" fmla="*/ 585787 w 4357687"/>
              <a:gd name="connsiteY33" fmla="*/ 271463 h 3257550"/>
              <a:gd name="connsiteX34" fmla="*/ 428625 w 4357687"/>
              <a:gd name="connsiteY34" fmla="*/ 300038 h 3257550"/>
              <a:gd name="connsiteX35" fmla="*/ 314325 w 4357687"/>
              <a:gd name="connsiteY35" fmla="*/ 285750 h 3257550"/>
              <a:gd name="connsiteX36" fmla="*/ 171450 w 4357687"/>
              <a:gd name="connsiteY36" fmla="*/ 242888 h 3257550"/>
              <a:gd name="connsiteX37" fmla="*/ 128587 w 4357687"/>
              <a:gd name="connsiteY37" fmla="*/ 228600 h 3257550"/>
              <a:gd name="connsiteX38" fmla="*/ 28575 w 4357687"/>
              <a:gd name="connsiteY38" fmla="*/ 214313 h 3257550"/>
              <a:gd name="connsiteX39" fmla="*/ 0 w 4357687"/>
              <a:gd name="connsiteY39" fmla="*/ 157163 h 325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357687" h="3257550">
                <a:moveTo>
                  <a:pt x="0" y="157163"/>
                </a:moveTo>
                <a:lnTo>
                  <a:pt x="0" y="3243263"/>
                </a:lnTo>
                <a:lnTo>
                  <a:pt x="4357687" y="3257550"/>
                </a:lnTo>
                <a:lnTo>
                  <a:pt x="4357687" y="114300"/>
                </a:lnTo>
                <a:lnTo>
                  <a:pt x="4143375" y="28575"/>
                </a:lnTo>
                <a:cubicBezTo>
                  <a:pt x="3993287" y="13567"/>
                  <a:pt x="4007713" y="5485"/>
                  <a:pt x="3857625" y="28575"/>
                </a:cubicBezTo>
                <a:cubicBezTo>
                  <a:pt x="3842740" y="30865"/>
                  <a:pt x="3827927" y="35549"/>
                  <a:pt x="3814762" y="42863"/>
                </a:cubicBezTo>
                <a:cubicBezTo>
                  <a:pt x="3667381" y="124741"/>
                  <a:pt x="3783160" y="81972"/>
                  <a:pt x="3686175" y="114300"/>
                </a:cubicBezTo>
                <a:cubicBezTo>
                  <a:pt x="3671887" y="123825"/>
                  <a:pt x="3659095" y="136111"/>
                  <a:pt x="3643312" y="142875"/>
                </a:cubicBezTo>
                <a:cubicBezTo>
                  <a:pt x="3625263" y="150610"/>
                  <a:pt x="3605798" y="157163"/>
                  <a:pt x="3586162" y="157163"/>
                </a:cubicBezTo>
                <a:cubicBezTo>
                  <a:pt x="3551685" y="157163"/>
                  <a:pt x="3505682" y="139861"/>
                  <a:pt x="3471862" y="128588"/>
                </a:cubicBezTo>
                <a:cubicBezTo>
                  <a:pt x="3381375" y="133350"/>
                  <a:pt x="3290367" y="132079"/>
                  <a:pt x="3200400" y="142875"/>
                </a:cubicBezTo>
                <a:cubicBezTo>
                  <a:pt x="3170494" y="146464"/>
                  <a:pt x="3143250" y="161925"/>
                  <a:pt x="3114675" y="171450"/>
                </a:cubicBezTo>
                <a:cubicBezTo>
                  <a:pt x="3053180" y="191949"/>
                  <a:pt x="3086428" y="182084"/>
                  <a:pt x="3014662" y="200025"/>
                </a:cubicBezTo>
                <a:cubicBezTo>
                  <a:pt x="2919412" y="190500"/>
                  <a:pt x="2823335" y="187187"/>
                  <a:pt x="2728912" y="171450"/>
                </a:cubicBezTo>
                <a:cubicBezTo>
                  <a:pt x="2707903" y="167949"/>
                  <a:pt x="2691338" y="151265"/>
                  <a:pt x="2671762" y="142875"/>
                </a:cubicBezTo>
                <a:cubicBezTo>
                  <a:pt x="2657920" y="136943"/>
                  <a:pt x="2643001" y="133876"/>
                  <a:pt x="2628900" y="128588"/>
                </a:cubicBezTo>
                <a:cubicBezTo>
                  <a:pt x="2604886" y="119583"/>
                  <a:pt x="2581615" y="108639"/>
                  <a:pt x="2557462" y="100013"/>
                </a:cubicBezTo>
                <a:cubicBezTo>
                  <a:pt x="2461123" y="65606"/>
                  <a:pt x="2444559" y="70194"/>
                  <a:pt x="2371725" y="28575"/>
                </a:cubicBezTo>
                <a:cubicBezTo>
                  <a:pt x="2356816" y="20056"/>
                  <a:pt x="2343150" y="9525"/>
                  <a:pt x="2328862" y="0"/>
                </a:cubicBezTo>
                <a:cubicBezTo>
                  <a:pt x="2289466" y="4925"/>
                  <a:pt x="2215748" y="6551"/>
                  <a:pt x="2171700" y="28575"/>
                </a:cubicBezTo>
                <a:cubicBezTo>
                  <a:pt x="2156341" y="36254"/>
                  <a:pt x="2144529" y="50176"/>
                  <a:pt x="2128837" y="57150"/>
                </a:cubicBezTo>
                <a:cubicBezTo>
                  <a:pt x="2101312" y="69383"/>
                  <a:pt x="2070053" y="72255"/>
                  <a:pt x="2043112" y="85725"/>
                </a:cubicBezTo>
                <a:cubicBezTo>
                  <a:pt x="2005012" y="104775"/>
                  <a:pt x="1970137" y="132543"/>
                  <a:pt x="1928812" y="142875"/>
                </a:cubicBezTo>
                <a:cubicBezTo>
                  <a:pt x="1909762" y="147638"/>
                  <a:pt x="1890543" y="151768"/>
                  <a:pt x="1871662" y="157163"/>
                </a:cubicBezTo>
                <a:cubicBezTo>
                  <a:pt x="1857181" y="161300"/>
                  <a:pt x="1843410" y="167797"/>
                  <a:pt x="1828800" y="171450"/>
                </a:cubicBezTo>
                <a:cubicBezTo>
                  <a:pt x="1724223" y="197594"/>
                  <a:pt x="1709023" y="198556"/>
                  <a:pt x="1614487" y="214313"/>
                </a:cubicBezTo>
                <a:cubicBezTo>
                  <a:pt x="1447800" y="204788"/>
                  <a:pt x="1280595" y="201950"/>
                  <a:pt x="1114425" y="185738"/>
                </a:cubicBezTo>
                <a:cubicBezTo>
                  <a:pt x="1084447" y="182813"/>
                  <a:pt x="1028700" y="157163"/>
                  <a:pt x="1028700" y="157163"/>
                </a:cubicBezTo>
                <a:cubicBezTo>
                  <a:pt x="1009650" y="161925"/>
                  <a:pt x="988599" y="161708"/>
                  <a:pt x="971550" y="171450"/>
                </a:cubicBezTo>
                <a:cubicBezTo>
                  <a:pt x="954006" y="181475"/>
                  <a:pt x="945499" y="203105"/>
                  <a:pt x="928687" y="214313"/>
                </a:cubicBezTo>
                <a:cubicBezTo>
                  <a:pt x="916156" y="222667"/>
                  <a:pt x="899667" y="222668"/>
                  <a:pt x="885825" y="228600"/>
                </a:cubicBezTo>
                <a:cubicBezTo>
                  <a:pt x="866249" y="236990"/>
                  <a:pt x="849759" y="254163"/>
                  <a:pt x="828675" y="257175"/>
                </a:cubicBezTo>
                <a:cubicBezTo>
                  <a:pt x="748388" y="268645"/>
                  <a:pt x="666750" y="266700"/>
                  <a:pt x="585787" y="271463"/>
                </a:cubicBezTo>
                <a:cubicBezTo>
                  <a:pt x="535770" y="283967"/>
                  <a:pt x="479813" y="300038"/>
                  <a:pt x="428625" y="300038"/>
                </a:cubicBezTo>
                <a:cubicBezTo>
                  <a:pt x="390228" y="300038"/>
                  <a:pt x="352425" y="290513"/>
                  <a:pt x="314325" y="285750"/>
                </a:cubicBezTo>
                <a:cubicBezTo>
                  <a:pt x="110588" y="217838"/>
                  <a:pt x="322611" y="286077"/>
                  <a:pt x="171450" y="242888"/>
                </a:cubicBezTo>
                <a:cubicBezTo>
                  <a:pt x="156969" y="238751"/>
                  <a:pt x="143355" y="231554"/>
                  <a:pt x="128587" y="228600"/>
                </a:cubicBezTo>
                <a:cubicBezTo>
                  <a:pt x="95565" y="221996"/>
                  <a:pt x="61912" y="219075"/>
                  <a:pt x="28575" y="214313"/>
                </a:cubicBezTo>
                <a:lnTo>
                  <a:pt x="0" y="157163"/>
                </a:lnTo>
                <a:close/>
              </a:path>
            </a:pathLst>
          </a:cu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orma livre 21"/>
          <p:cNvSpPr/>
          <p:nvPr/>
        </p:nvSpPr>
        <p:spPr>
          <a:xfrm>
            <a:off x="329803" y="4020457"/>
            <a:ext cx="3313283" cy="2293257"/>
          </a:xfrm>
          <a:custGeom>
            <a:avLst/>
            <a:gdLst>
              <a:gd name="connsiteX0" fmla="*/ 4026 w 3313283"/>
              <a:gd name="connsiteY0" fmla="*/ 87086 h 2293257"/>
              <a:gd name="connsiteX1" fmla="*/ 3313283 w 3313283"/>
              <a:gd name="connsiteY1" fmla="*/ 2293257 h 2293257"/>
              <a:gd name="connsiteX2" fmla="*/ 1948940 w 3313283"/>
              <a:gd name="connsiteY2" fmla="*/ 0 h 2293257"/>
              <a:gd name="connsiteX3" fmla="*/ 1948940 w 3313283"/>
              <a:gd name="connsiteY3" fmla="*/ 0 h 2293257"/>
              <a:gd name="connsiteX4" fmla="*/ 1818311 w 3313283"/>
              <a:gd name="connsiteY4" fmla="*/ 29029 h 2293257"/>
              <a:gd name="connsiteX5" fmla="*/ 1731226 w 3313283"/>
              <a:gd name="connsiteY5" fmla="*/ 0 h 2293257"/>
              <a:gd name="connsiteX6" fmla="*/ 1644140 w 3313283"/>
              <a:gd name="connsiteY6" fmla="*/ 14514 h 2293257"/>
              <a:gd name="connsiteX7" fmla="*/ 1557054 w 3313283"/>
              <a:gd name="connsiteY7" fmla="*/ 43543 h 2293257"/>
              <a:gd name="connsiteX8" fmla="*/ 1237740 w 3313283"/>
              <a:gd name="connsiteY8" fmla="*/ 72572 h 2293257"/>
              <a:gd name="connsiteX9" fmla="*/ 1049054 w 3313283"/>
              <a:gd name="connsiteY9" fmla="*/ 58057 h 2293257"/>
              <a:gd name="connsiteX10" fmla="*/ 961968 w 3313283"/>
              <a:gd name="connsiteY10" fmla="*/ 29029 h 2293257"/>
              <a:gd name="connsiteX11" fmla="*/ 845854 w 3313283"/>
              <a:gd name="connsiteY11" fmla="*/ 43543 h 2293257"/>
              <a:gd name="connsiteX12" fmla="*/ 758768 w 3313283"/>
              <a:gd name="connsiteY12" fmla="*/ 101600 h 2293257"/>
              <a:gd name="connsiteX13" fmla="*/ 628140 w 3313283"/>
              <a:gd name="connsiteY13" fmla="*/ 130629 h 2293257"/>
              <a:gd name="connsiteX14" fmla="*/ 453968 w 3313283"/>
              <a:gd name="connsiteY14" fmla="*/ 145143 h 2293257"/>
              <a:gd name="connsiteX15" fmla="*/ 337854 w 3313283"/>
              <a:gd name="connsiteY15" fmla="*/ 145143 h 2293257"/>
              <a:gd name="connsiteX16" fmla="*/ 91111 w 3313283"/>
              <a:gd name="connsiteY16" fmla="*/ 116114 h 2293257"/>
              <a:gd name="connsiteX17" fmla="*/ 47568 w 3313283"/>
              <a:gd name="connsiteY17" fmla="*/ 101600 h 2293257"/>
              <a:gd name="connsiteX18" fmla="*/ 4026 w 3313283"/>
              <a:gd name="connsiteY18" fmla="*/ 87086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13283" h="2293257">
                <a:moveTo>
                  <a:pt x="4026" y="87086"/>
                </a:moveTo>
                <a:lnTo>
                  <a:pt x="3313283" y="2293257"/>
                </a:lnTo>
                <a:lnTo>
                  <a:pt x="1948940" y="0"/>
                </a:lnTo>
                <a:lnTo>
                  <a:pt x="1948940" y="0"/>
                </a:lnTo>
                <a:cubicBezTo>
                  <a:pt x="1905397" y="9676"/>
                  <a:pt x="1862916" y="29029"/>
                  <a:pt x="1818311" y="29029"/>
                </a:cubicBezTo>
                <a:cubicBezTo>
                  <a:pt x="1787712" y="29029"/>
                  <a:pt x="1731226" y="0"/>
                  <a:pt x="1731226" y="0"/>
                </a:cubicBezTo>
                <a:cubicBezTo>
                  <a:pt x="1702197" y="4838"/>
                  <a:pt x="1672690" y="7376"/>
                  <a:pt x="1644140" y="14514"/>
                </a:cubicBezTo>
                <a:cubicBezTo>
                  <a:pt x="1614455" y="21935"/>
                  <a:pt x="1587547" y="41002"/>
                  <a:pt x="1557054" y="43543"/>
                </a:cubicBezTo>
                <a:cubicBezTo>
                  <a:pt x="1334429" y="62095"/>
                  <a:pt x="1440852" y="52260"/>
                  <a:pt x="1237740" y="72572"/>
                </a:cubicBezTo>
                <a:cubicBezTo>
                  <a:pt x="1174845" y="67734"/>
                  <a:pt x="1111363" y="67895"/>
                  <a:pt x="1049054" y="58057"/>
                </a:cubicBezTo>
                <a:cubicBezTo>
                  <a:pt x="1018830" y="53285"/>
                  <a:pt x="961968" y="29029"/>
                  <a:pt x="961968" y="29029"/>
                </a:cubicBezTo>
                <a:cubicBezTo>
                  <a:pt x="923263" y="33867"/>
                  <a:pt x="882587" y="30424"/>
                  <a:pt x="845854" y="43543"/>
                </a:cubicBezTo>
                <a:cubicBezTo>
                  <a:pt x="812998" y="55277"/>
                  <a:pt x="792614" y="93139"/>
                  <a:pt x="758768" y="101600"/>
                </a:cubicBezTo>
                <a:cubicBezTo>
                  <a:pt x="723140" y="110507"/>
                  <a:pt x="662936" y="126535"/>
                  <a:pt x="628140" y="130629"/>
                </a:cubicBezTo>
                <a:cubicBezTo>
                  <a:pt x="570280" y="137436"/>
                  <a:pt x="512025" y="140305"/>
                  <a:pt x="453968" y="145143"/>
                </a:cubicBezTo>
                <a:cubicBezTo>
                  <a:pt x="378136" y="170420"/>
                  <a:pt x="439758" y="157881"/>
                  <a:pt x="337854" y="145143"/>
                </a:cubicBezTo>
                <a:cubicBezTo>
                  <a:pt x="227669" y="131370"/>
                  <a:pt x="187523" y="137539"/>
                  <a:pt x="91111" y="116114"/>
                </a:cubicBezTo>
                <a:cubicBezTo>
                  <a:pt x="76176" y="112795"/>
                  <a:pt x="62082" y="106438"/>
                  <a:pt x="47568" y="101600"/>
                </a:cubicBezTo>
                <a:cubicBezTo>
                  <a:pt x="0" y="69888"/>
                  <a:pt x="21470" y="72572"/>
                  <a:pt x="4026" y="87086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de seta reta 24"/>
          <p:cNvCxnSpPr/>
          <p:nvPr/>
        </p:nvCxnSpPr>
        <p:spPr>
          <a:xfrm flipH="1">
            <a:off x="3995936" y="4797152"/>
            <a:ext cx="1800200" cy="11521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3563888" y="6021288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32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pt-BR" sz="320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t-BR" sz="3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>
            <a:off x="179512" y="3429000"/>
            <a:ext cx="439248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 flipV="1">
            <a:off x="179512" y="1391514"/>
            <a:ext cx="0" cy="205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6468" y="83671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pt-BR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491880" y="346093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mtClean="0">
                <a:cs typeface="Times New Roman" pitchFamily="18" charset="0"/>
              </a:rPr>
              <a:t>posição</a:t>
            </a:r>
            <a:endParaRPr lang="pt-BR" sz="1400">
              <a:cs typeface="Times New Roman" pitchFamily="18" charset="0"/>
            </a:endParaRPr>
          </a:p>
        </p:txBody>
      </p:sp>
      <p:sp>
        <p:nvSpPr>
          <p:cNvPr id="27" name="Forma livre 26"/>
          <p:cNvSpPr/>
          <p:nvPr/>
        </p:nvSpPr>
        <p:spPr>
          <a:xfrm>
            <a:off x="179512" y="2116251"/>
            <a:ext cx="3599543" cy="1047758"/>
          </a:xfrm>
          <a:custGeom>
            <a:avLst/>
            <a:gdLst>
              <a:gd name="connsiteX0" fmla="*/ 0 w 3599543"/>
              <a:gd name="connsiteY0" fmla="*/ 133463 h 1047758"/>
              <a:gd name="connsiteX1" fmla="*/ 130629 w 3599543"/>
              <a:gd name="connsiteY1" fmla="*/ 206035 h 1047758"/>
              <a:gd name="connsiteX2" fmla="*/ 188686 w 3599543"/>
              <a:gd name="connsiteY2" fmla="*/ 264092 h 1047758"/>
              <a:gd name="connsiteX3" fmla="*/ 217715 w 3599543"/>
              <a:gd name="connsiteY3" fmla="*/ 307635 h 1047758"/>
              <a:gd name="connsiteX4" fmla="*/ 261257 w 3599543"/>
              <a:gd name="connsiteY4" fmla="*/ 336663 h 1047758"/>
              <a:gd name="connsiteX5" fmla="*/ 290286 w 3599543"/>
              <a:gd name="connsiteY5" fmla="*/ 380206 h 1047758"/>
              <a:gd name="connsiteX6" fmla="*/ 377372 w 3599543"/>
              <a:gd name="connsiteY6" fmla="*/ 438263 h 1047758"/>
              <a:gd name="connsiteX7" fmla="*/ 449943 w 3599543"/>
              <a:gd name="connsiteY7" fmla="*/ 510835 h 1047758"/>
              <a:gd name="connsiteX8" fmla="*/ 478972 w 3599543"/>
              <a:gd name="connsiteY8" fmla="*/ 554378 h 1047758"/>
              <a:gd name="connsiteX9" fmla="*/ 566057 w 3599543"/>
              <a:gd name="connsiteY9" fmla="*/ 597920 h 1047758"/>
              <a:gd name="connsiteX10" fmla="*/ 638629 w 3599543"/>
              <a:gd name="connsiteY10" fmla="*/ 670492 h 1047758"/>
              <a:gd name="connsiteX11" fmla="*/ 667657 w 3599543"/>
              <a:gd name="connsiteY11" fmla="*/ 714035 h 1047758"/>
              <a:gd name="connsiteX12" fmla="*/ 754743 w 3599543"/>
              <a:gd name="connsiteY12" fmla="*/ 772092 h 1047758"/>
              <a:gd name="connsiteX13" fmla="*/ 827315 w 3599543"/>
              <a:gd name="connsiteY13" fmla="*/ 830149 h 1047758"/>
              <a:gd name="connsiteX14" fmla="*/ 914400 w 3599543"/>
              <a:gd name="connsiteY14" fmla="*/ 888206 h 1047758"/>
              <a:gd name="connsiteX15" fmla="*/ 1016000 w 3599543"/>
              <a:gd name="connsiteY15" fmla="*/ 917235 h 1047758"/>
              <a:gd name="connsiteX16" fmla="*/ 1146629 w 3599543"/>
              <a:gd name="connsiteY16" fmla="*/ 960778 h 1047758"/>
              <a:gd name="connsiteX17" fmla="*/ 1190172 w 3599543"/>
              <a:gd name="connsiteY17" fmla="*/ 975292 h 1047758"/>
              <a:gd name="connsiteX18" fmla="*/ 1233715 w 3599543"/>
              <a:gd name="connsiteY18" fmla="*/ 1004320 h 1047758"/>
              <a:gd name="connsiteX19" fmla="*/ 1378857 w 3599543"/>
              <a:gd name="connsiteY19" fmla="*/ 1018835 h 1047758"/>
              <a:gd name="connsiteX20" fmla="*/ 1640115 w 3599543"/>
              <a:gd name="connsiteY20" fmla="*/ 1018835 h 1047758"/>
              <a:gd name="connsiteX21" fmla="*/ 1683657 w 3599543"/>
              <a:gd name="connsiteY21" fmla="*/ 1004320 h 1047758"/>
              <a:gd name="connsiteX22" fmla="*/ 1770743 w 3599543"/>
              <a:gd name="connsiteY22" fmla="*/ 946263 h 1047758"/>
              <a:gd name="connsiteX23" fmla="*/ 1799772 w 3599543"/>
              <a:gd name="connsiteY23" fmla="*/ 902720 h 1047758"/>
              <a:gd name="connsiteX24" fmla="*/ 1814286 w 3599543"/>
              <a:gd name="connsiteY24" fmla="*/ 859178 h 1047758"/>
              <a:gd name="connsiteX25" fmla="*/ 1872343 w 3599543"/>
              <a:gd name="connsiteY25" fmla="*/ 772092 h 1047758"/>
              <a:gd name="connsiteX26" fmla="*/ 1901372 w 3599543"/>
              <a:gd name="connsiteY26" fmla="*/ 728549 h 1047758"/>
              <a:gd name="connsiteX27" fmla="*/ 1915886 w 3599543"/>
              <a:gd name="connsiteY27" fmla="*/ 685006 h 1047758"/>
              <a:gd name="connsiteX28" fmla="*/ 1973943 w 3599543"/>
              <a:gd name="connsiteY28" fmla="*/ 597920 h 1047758"/>
              <a:gd name="connsiteX29" fmla="*/ 2046515 w 3599543"/>
              <a:gd name="connsiteY29" fmla="*/ 467292 h 1047758"/>
              <a:gd name="connsiteX30" fmla="*/ 2090057 w 3599543"/>
              <a:gd name="connsiteY30" fmla="*/ 438263 h 1047758"/>
              <a:gd name="connsiteX31" fmla="*/ 2119086 w 3599543"/>
              <a:gd name="connsiteY31" fmla="*/ 394720 h 1047758"/>
              <a:gd name="connsiteX32" fmla="*/ 2162629 w 3599543"/>
              <a:gd name="connsiteY32" fmla="*/ 365692 h 1047758"/>
              <a:gd name="connsiteX33" fmla="*/ 2177143 w 3599543"/>
              <a:gd name="connsiteY33" fmla="*/ 322149 h 1047758"/>
              <a:gd name="connsiteX34" fmla="*/ 2235200 w 3599543"/>
              <a:gd name="connsiteY34" fmla="*/ 235063 h 1047758"/>
              <a:gd name="connsiteX35" fmla="*/ 2264229 w 3599543"/>
              <a:gd name="connsiteY35" fmla="*/ 191520 h 1047758"/>
              <a:gd name="connsiteX36" fmla="*/ 2394857 w 3599543"/>
              <a:gd name="connsiteY36" fmla="*/ 118949 h 1047758"/>
              <a:gd name="connsiteX37" fmla="*/ 2525486 w 3599543"/>
              <a:gd name="connsiteY37" fmla="*/ 46378 h 1047758"/>
              <a:gd name="connsiteX38" fmla="*/ 2786743 w 3599543"/>
              <a:gd name="connsiteY38" fmla="*/ 31863 h 1047758"/>
              <a:gd name="connsiteX39" fmla="*/ 3294743 w 3599543"/>
              <a:gd name="connsiteY39" fmla="*/ 31863 h 1047758"/>
              <a:gd name="connsiteX40" fmla="*/ 3381829 w 3599543"/>
              <a:gd name="connsiteY40" fmla="*/ 46378 h 1047758"/>
              <a:gd name="connsiteX41" fmla="*/ 3599543 w 3599543"/>
              <a:gd name="connsiteY41" fmla="*/ 46378 h 104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599543" h="1047758">
                <a:moveTo>
                  <a:pt x="0" y="133463"/>
                </a:moveTo>
                <a:cubicBezTo>
                  <a:pt x="99816" y="200007"/>
                  <a:pt x="53988" y="180487"/>
                  <a:pt x="130629" y="206035"/>
                </a:cubicBezTo>
                <a:cubicBezTo>
                  <a:pt x="162296" y="301037"/>
                  <a:pt x="118314" y="207795"/>
                  <a:pt x="188686" y="264092"/>
                </a:cubicBezTo>
                <a:cubicBezTo>
                  <a:pt x="202308" y="274989"/>
                  <a:pt x="205380" y="295300"/>
                  <a:pt x="217715" y="307635"/>
                </a:cubicBezTo>
                <a:cubicBezTo>
                  <a:pt x="230050" y="319970"/>
                  <a:pt x="246743" y="326987"/>
                  <a:pt x="261257" y="336663"/>
                </a:cubicBezTo>
                <a:cubicBezTo>
                  <a:pt x="270933" y="351177"/>
                  <a:pt x="277158" y="368719"/>
                  <a:pt x="290286" y="380206"/>
                </a:cubicBezTo>
                <a:cubicBezTo>
                  <a:pt x="316542" y="403180"/>
                  <a:pt x="377372" y="438263"/>
                  <a:pt x="377372" y="438263"/>
                </a:cubicBezTo>
                <a:cubicBezTo>
                  <a:pt x="454777" y="554373"/>
                  <a:pt x="353185" y="414077"/>
                  <a:pt x="449943" y="510835"/>
                </a:cubicBezTo>
                <a:cubicBezTo>
                  <a:pt x="462278" y="523170"/>
                  <a:pt x="466637" y="542043"/>
                  <a:pt x="478972" y="554378"/>
                </a:cubicBezTo>
                <a:cubicBezTo>
                  <a:pt x="507108" y="582513"/>
                  <a:pt x="530644" y="586116"/>
                  <a:pt x="566057" y="597920"/>
                </a:cubicBezTo>
                <a:cubicBezTo>
                  <a:pt x="643470" y="714039"/>
                  <a:pt x="541864" y="573725"/>
                  <a:pt x="638629" y="670492"/>
                </a:cubicBezTo>
                <a:cubicBezTo>
                  <a:pt x="650964" y="682827"/>
                  <a:pt x="654529" y="702548"/>
                  <a:pt x="667657" y="714035"/>
                </a:cubicBezTo>
                <a:cubicBezTo>
                  <a:pt x="693913" y="737009"/>
                  <a:pt x="754743" y="772092"/>
                  <a:pt x="754743" y="772092"/>
                </a:cubicBezTo>
                <a:cubicBezTo>
                  <a:pt x="808381" y="852548"/>
                  <a:pt x="753083" y="788909"/>
                  <a:pt x="827315" y="830149"/>
                </a:cubicBezTo>
                <a:cubicBezTo>
                  <a:pt x="857812" y="847092"/>
                  <a:pt x="881302" y="877174"/>
                  <a:pt x="914400" y="888206"/>
                </a:cubicBezTo>
                <a:cubicBezTo>
                  <a:pt x="1060735" y="936983"/>
                  <a:pt x="833750" y="862560"/>
                  <a:pt x="1016000" y="917235"/>
                </a:cubicBezTo>
                <a:cubicBezTo>
                  <a:pt x="1016085" y="917260"/>
                  <a:pt x="1124816" y="953507"/>
                  <a:pt x="1146629" y="960778"/>
                </a:cubicBezTo>
                <a:cubicBezTo>
                  <a:pt x="1161143" y="965616"/>
                  <a:pt x="1177442" y="966806"/>
                  <a:pt x="1190172" y="975292"/>
                </a:cubicBezTo>
                <a:cubicBezTo>
                  <a:pt x="1204686" y="984968"/>
                  <a:pt x="1216718" y="1000398"/>
                  <a:pt x="1233715" y="1004320"/>
                </a:cubicBezTo>
                <a:cubicBezTo>
                  <a:pt x="1281092" y="1015253"/>
                  <a:pt x="1330476" y="1013997"/>
                  <a:pt x="1378857" y="1018835"/>
                </a:cubicBezTo>
                <a:cubicBezTo>
                  <a:pt x="1494554" y="1047758"/>
                  <a:pt x="1445067" y="1041782"/>
                  <a:pt x="1640115" y="1018835"/>
                </a:cubicBezTo>
                <a:cubicBezTo>
                  <a:pt x="1655309" y="1017047"/>
                  <a:pt x="1670283" y="1011750"/>
                  <a:pt x="1683657" y="1004320"/>
                </a:cubicBezTo>
                <a:cubicBezTo>
                  <a:pt x="1714155" y="987377"/>
                  <a:pt x="1770743" y="946263"/>
                  <a:pt x="1770743" y="946263"/>
                </a:cubicBezTo>
                <a:cubicBezTo>
                  <a:pt x="1780419" y="931749"/>
                  <a:pt x="1791971" y="918322"/>
                  <a:pt x="1799772" y="902720"/>
                </a:cubicBezTo>
                <a:cubicBezTo>
                  <a:pt x="1806614" y="889036"/>
                  <a:pt x="1806856" y="872552"/>
                  <a:pt x="1814286" y="859178"/>
                </a:cubicBezTo>
                <a:cubicBezTo>
                  <a:pt x="1831229" y="828680"/>
                  <a:pt x="1852991" y="801121"/>
                  <a:pt x="1872343" y="772092"/>
                </a:cubicBezTo>
                <a:lnTo>
                  <a:pt x="1901372" y="728549"/>
                </a:lnTo>
                <a:cubicBezTo>
                  <a:pt x="1906210" y="714035"/>
                  <a:pt x="1908456" y="698380"/>
                  <a:pt x="1915886" y="685006"/>
                </a:cubicBezTo>
                <a:cubicBezTo>
                  <a:pt x="1932829" y="654508"/>
                  <a:pt x="1962910" y="631018"/>
                  <a:pt x="1973943" y="597920"/>
                </a:cubicBezTo>
                <a:cubicBezTo>
                  <a:pt x="1989068" y="552544"/>
                  <a:pt x="2003735" y="495813"/>
                  <a:pt x="2046515" y="467292"/>
                </a:cubicBezTo>
                <a:lnTo>
                  <a:pt x="2090057" y="438263"/>
                </a:lnTo>
                <a:cubicBezTo>
                  <a:pt x="2099733" y="423749"/>
                  <a:pt x="2106751" y="407055"/>
                  <a:pt x="2119086" y="394720"/>
                </a:cubicBezTo>
                <a:cubicBezTo>
                  <a:pt x="2131421" y="382385"/>
                  <a:pt x="2151732" y="379313"/>
                  <a:pt x="2162629" y="365692"/>
                </a:cubicBezTo>
                <a:cubicBezTo>
                  <a:pt x="2172186" y="353745"/>
                  <a:pt x="2169713" y="335523"/>
                  <a:pt x="2177143" y="322149"/>
                </a:cubicBezTo>
                <a:cubicBezTo>
                  <a:pt x="2194086" y="291651"/>
                  <a:pt x="2215848" y="264092"/>
                  <a:pt x="2235200" y="235063"/>
                </a:cubicBezTo>
                <a:cubicBezTo>
                  <a:pt x="2244876" y="220549"/>
                  <a:pt x="2249715" y="201196"/>
                  <a:pt x="2264229" y="191520"/>
                </a:cubicBezTo>
                <a:cubicBezTo>
                  <a:pt x="2364045" y="124977"/>
                  <a:pt x="2318217" y="144496"/>
                  <a:pt x="2394857" y="118949"/>
                </a:cubicBezTo>
                <a:cubicBezTo>
                  <a:pt x="2421855" y="100950"/>
                  <a:pt x="2480778" y="50636"/>
                  <a:pt x="2525486" y="46378"/>
                </a:cubicBezTo>
                <a:cubicBezTo>
                  <a:pt x="2612313" y="38109"/>
                  <a:pt x="2699657" y="36701"/>
                  <a:pt x="2786743" y="31863"/>
                </a:cubicBezTo>
                <a:cubicBezTo>
                  <a:pt x="3009792" y="0"/>
                  <a:pt x="2904642" y="8916"/>
                  <a:pt x="3294743" y="31863"/>
                </a:cubicBezTo>
                <a:cubicBezTo>
                  <a:pt x="3324121" y="33591"/>
                  <a:pt x="3352433" y="44978"/>
                  <a:pt x="3381829" y="46378"/>
                </a:cubicBezTo>
                <a:cubicBezTo>
                  <a:pt x="3454318" y="49830"/>
                  <a:pt x="3526972" y="46378"/>
                  <a:pt x="3599543" y="46378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Relação funcional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8" y="2673392"/>
            <a:ext cx="78788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Nessas condições, </a:t>
            </a:r>
            <a:r>
              <a:rPr lang="pt-BR" sz="2800" smtClean="0"/>
              <a:t>a relação entre a anomalia de gravidade em uma determinada posição e os parâmetros </a:t>
            </a:r>
            <a:r>
              <a:rPr lang="el-GR" sz="28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800" smtClean="0"/>
              <a:t>,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800" smtClean="0"/>
              <a:t> e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pt-BR" sz="2800" smtClean="0"/>
              <a:t> é dada por uma função:</a:t>
            </a:r>
            <a:endParaRPr lang="pt-BR" sz="2800" dirty="0" smtClean="0"/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2678722" y="4653136"/>
          <a:ext cx="3780000" cy="678013"/>
        </p:xfrm>
        <a:graphic>
          <a:graphicData uri="http://schemas.openxmlformats.org/presentationml/2006/ole">
            <p:oleObj spid="_x0000_s244738" name="Equação" r:id="rId3" imgW="990360" imgH="177480" progId="Equation.3">
              <p:embed/>
            </p:oleObj>
          </a:graphicData>
        </a:graphic>
      </p:graphicFrame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Triangular)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368780" y="5949280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Que pode ser baseada, por exemplo, no trabalho de Talwani (1959)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Triangular)</a:t>
            </a:r>
            <a:endParaRPr lang="pt-BR" dirty="0"/>
          </a:p>
        </p:txBody>
      </p:sp>
      <p:sp>
        <p:nvSpPr>
          <p:cNvPr id="16" name="Forma livre 15"/>
          <p:cNvSpPr/>
          <p:nvPr/>
        </p:nvSpPr>
        <p:spPr>
          <a:xfrm>
            <a:off x="286321" y="3904481"/>
            <a:ext cx="4357687" cy="2764879"/>
          </a:xfrm>
          <a:custGeom>
            <a:avLst/>
            <a:gdLst>
              <a:gd name="connsiteX0" fmla="*/ 0 w 4357687"/>
              <a:gd name="connsiteY0" fmla="*/ 157163 h 3257550"/>
              <a:gd name="connsiteX1" fmla="*/ 0 w 4357687"/>
              <a:gd name="connsiteY1" fmla="*/ 3243263 h 3257550"/>
              <a:gd name="connsiteX2" fmla="*/ 4357687 w 4357687"/>
              <a:gd name="connsiteY2" fmla="*/ 3257550 h 3257550"/>
              <a:gd name="connsiteX3" fmla="*/ 4357687 w 4357687"/>
              <a:gd name="connsiteY3" fmla="*/ 114300 h 3257550"/>
              <a:gd name="connsiteX4" fmla="*/ 4143375 w 4357687"/>
              <a:gd name="connsiteY4" fmla="*/ 28575 h 3257550"/>
              <a:gd name="connsiteX5" fmla="*/ 3857625 w 4357687"/>
              <a:gd name="connsiteY5" fmla="*/ 28575 h 3257550"/>
              <a:gd name="connsiteX6" fmla="*/ 3814762 w 4357687"/>
              <a:gd name="connsiteY6" fmla="*/ 42863 h 3257550"/>
              <a:gd name="connsiteX7" fmla="*/ 3686175 w 4357687"/>
              <a:gd name="connsiteY7" fmla="*/ 114300 h 3257550"/>
              <a:gd name="connsiteX8" fmla="*/ 3643312 w 4357687"/>
              <a:gd name="connsiteY8" fmla="*/ 142875 h 3257550"/>
              <a:gd name="connsiteX9" fmla="*/ 3586162 w 4357687"/>
              <a:gd name="connsiteY9" fmla="*/ 157163 h 3257550"/>
              <a:gd name="connsiteX10" fmla="*/ 3471862 w 4357687"/>
              <a:gd name="connsiteY10" fmla="*/ 128588 h 3257550"/>
              <a:gd name="connsiteX11" fmla="*/ 3200400 w 4357687"/>
              <a:gd name="connsiteY11" fmla="*/ 142875 h 3257550"/>
              <a:gd name="connsiteX12" fmla="*/ 3114675 w 4357687"/>
              <a:gd name="connsiteY12" fmla="*/ 171450 h 3257550"/>
              <a:gd name="connsiteX13" fmla="*/ 3014662 w 4357687"/>
              <a:gd name="connsiteY13" fmla="*/ 200025 h 3257550"/>
              <a:gd name="connsiteX14" fmla="*/ 2728912 w 4357687"/>
              <a:gd name="connsiteY14" fmla="*/ 171450 h 3257550"/>
              <a:gd name="connsiteX15" fmla="*/ 2671762 w 4357687"/>
              <a:gd name="connsiteY15" fmla="*/ 142875 h 3257550"/>
              <a:gd name="connsiteX16" fmla="*/ 2628900 w 4357687"/>
              <a:gd name="connsiteY16" fmla="*/ 128588 h 3257550"/>
              <a:gd name="connsiteX17" fmla="*/ 2557462 w 4357687"/>
              <a:gd name="connsiteY17" fmla="*/ 100013 h 3257550"/>
              <a:gd name="connsiteX18" fmla="*/ 2371725 w 4357687"/>
              <a:gd name="connsiteY18" fmla="*/ 28575 h 3257550"/>
              <a:gd name="connsiteX19" fmla="*/ 2328862 w 4357687"/>
              <a:gd name="connsiteY19" fmla="*/ 0 h 3257550"/>
              <a:gd name="connsiteX20" fmla="*/ 2171700 w 4357687"/>
              <a:gd name="connsiteY20" fmla="*/ 28575 h 3257550"/>
              <a:gd name="connsiteX21" fmla="*/ 2128837 w 4357687"/>
              <a:gd name="connsiteY21" fmla="*/ 57150 h 3257550"/>
              <a:gd name="connsiteX22" fmla="*/ 2043112 w 4357687"/>
              <a:gd name="connsiteY22" fmla="*/ 85725 h 3257550"/>
              <a:gd name="connsiteX23" fmla="*/ 1928812 w 4357687"/>
              <a:gd name="connsiteY23" fmla="*/ 142875 h 3257550"/>
              <a:gd name="connsiteX24" fmla="*/ 1871662 w 4357687"/>
              <a:gd name="connsiteY24" fmla="*/ 157163 h 3257550"/>
              <a:gd name="connsiteX25" fmla="*/ 1828800 w 4357687"/>
              <a:gd name="connsiteY25" fmla="*/ 171450 h 3257550"/>
              <a:gd name="connsiteX26" fmla="*/ 1614487 w 4357687"/>
              <a:gd name="connsiteY26" fmla="*/ 214313 h 3257550"/>
              <a:gd name="connsiteX27" fmla="*/ 1114425 w 4357687"/>
              <a:gd name="connsiteY27" fmla="*/ 185738 h 3257550"/>
              <a:gd name="connsiteX28" fmla="*/ 1028700 w 4357687"/>
              <a:gd name="connsiteY28" fmla="*/ 157163 h 3257550"/>
              <a:gd name="connsiteX29" fmla="*/ 971550 w 4357687"/>
              <a:gd name="connsiteY29" fmla="*/ 171450 h 3257550"/>
              <a:gd name="connsiteX30" fmla="*/ 928687 w 4357687"/>
              <a:gd name="connsiteY30" fmla="*/ 214313 h 3257550"/>
              <a:gd name="connsiteX31" fmla="*/ 885825 w 4357687"/>
              <a:gd name="connsiteY31" fmla="*/ 228600 h 3257550"/>
              <a:gd name="connsiteX32" fmla="*/ 828675 w 4357687"/>
              <a:gd name="connsiteY32" fmla="*/ 257175 h 3257550"/>
              <a:gd name="connsiteX33" fmla="*/ 585787 w 4357687"/>
              <a:gd name="connsiteY33" fmla="*/ 271463 h 3257550"/>
              <a:gd name="connsiteX34" fmla="*/ 428625 w 4357687"/>
              <a:gd name="connsiteY34" fmla="*/ 300038 h 3257550"/>
              <a:gd name="connsiteX35" fmla="*/ 314325 w 4357687"/>
              <a:gd name="connsiteY35" fmla="*/ 285750 h 3257550"/>
              <a:gd name="connsiteX36" fmla="*/ 171450 w 4357687"/>
              <a:gd name="connsiteY36" fmla="*/ 242888 h 3257550"/>
              <a:gd name="connsiteX37" fmla="*/ 128587 w 4357687"/>
              <a:gd name="connsiteY37" fmla="*/ 228600 h 3257550"/>
              <a:gd name="connsiteX38" fmla="*/ 28575 w 4357687"/>
              <a:gd name="connsiteY38" fmla="*/ 214313 h 3257550"/>
              <a:gd name="connsiteX39" fmla="*/ 0 w 4357687"/>
              <a:gd name="connsiteY39" fmla="*/ 157163 h 325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357687" h="3257550">
                <a:moveTo>
                  <a:pt x="0" y="157163"/>
                </a:moveTo>
                <a:lnTo>
                  <a:pt x="0" y="3243263"/>
                </a:lnTo>
                <a:lnTo>
                  <a:pt x="4357687" y="3257550"/>
                </a:lnTo>
                <a:lnTo>
                  <a:pt x="4357687" y="114300"/>
                </a:lnTo>
                <a:lnTo>
                  <a:pt x="4143375" y="28575"/>
                </a:lnTo>
                <a:cubicBezTo>
                  <a:pt x="3993287" y="13567"/>
                  <a:pt x="4007713" y="5485"/>
                  <a:pt x="3857625" y="28575"/>
                </a:cubicBezTo>
                <a:cubicBezTo>
                  <a:pt x="3842740" y="30865"/>
                  <a:pt x="3827927" y="35549"/>
                  <a:pt x="3814762" y="42863"/>
                </a:cubicBezTo>
                <a:cubicBezTo>
                  <a:pt x="3667381" y="124741"/>
                  <a:pt x="3783160" y="81972"/>
                  <a:pt x="3686175" y="114300"/>
                </a:cubicBezTo>
                <a:cubicBezTo>
                  <a:pt x="3671887" y="123825"/>
                  <a:pt x="3659095" y="136111"/>
                  <a:pt x="3643312" y="142875"/>
                </a:cubicBezTo>
                <a:cubicBezTo>
                  <a:pt x="3625263" y="150610"/>
                  <a:pt x="3605798" y="157163"/>
                  <a:pt x="3586162" y="157163"/>
                </a:cubicBezTo>
                <a:cubicBezTo>
                  <a:pt x="3551685" y="157163"/>
                  <a:pt x="3505682" y="139861"/>
                  <a:pt x="3471862" y="128588"/>
                </a:cubicBezTo>
                <a:cubicBezTo>
                  <a:pt x="3381375" y="133350"/>
                  <a:pt x="3290367" y="132079"/>
                  <a:pt x="3200400" y="142875"/>
                </a:cubicBezTo>
                <a:cubicBezTo>
                  <a:pt x="3170494" y="146464"/>
                  <a:pt x="3143250" y="161925"/>
                  <a:pt x="3114675" y="171450"/>
                </a:cubicBezTo>
                <a:cubicBezTo>
                  <a:pt x="3053180" y="191949"/>
                  <a:pt x="3086428" y="182084"/>
                  <a:pt x="3014662" y="200025"/>
                </a:cubicBezTo>
                <a:cubicBezTo>
                  <a:pt x="2919412" y="190500"/>
                  <a:pt x="2823335" y="187187"/>
                  <a:pt x="2728912" y="171450"/>
                </a:cubicBezTo>
                <a:cubicBezTo>
                  <a:pt x="2707903" y="167949"/>
                  <a:pt x="2691338" y="151265"/>
                  <a:pt x="2671762" y="142875"/>
                </a:cubicBezTo>
                <a:cubicBezTo>
                  <a:pt x="2657920" y="136943"/>
                  <a:pt x="2643001" y="133876"/>
                  <a:pt x="2628900" y="128588"/>
                </a:cubicBezTo>
                <a:cubicBezTo>
                  <a:pt x="2604886" y="119583"/>
                  <a:pt x="2581615" y="108639"/>
                  <a:pt x="2557462" y="100013"/>
                </a:cubicBezTo>
                <a:cubicBezTo>
                  <a:pt x="2461123" y="65606"/>
                  <a:pt x="2444559" y="70194"/>
                  <a:pt x="2371725" y="28575"/>
                </a:cubicBezTo>
                <a:cubicBezTo>
                  <a:pt x="2356816" y="20056"/>
                  <a:pt x="2343150" y="9525"/>
                  <a:pt x="2328862" y="0"/>
                </a:cubicBezTo>
                <a:cubicBezTo>
                  <a:pt x="2289466" y="4925"/>
                  <a:pt x="2215748" y="6551"/>
                  <a:pt x="2171700" y="28575"/>
                </a:cubicBezTo>
                <a:cubicBezTo>
                  <a:pt x="2156341" y="36254"/>
                  <a:pt x="2144529" y="50176"/>
                  <a:pt x="2128837" y="57150"/>
                </a:cubicBezTo>
                <a:cubicBezTo>
                  <a:pt x="2101312" y="69383"/>
                  <a:pt x="2070053" y="72255"/>
                  <a:pt x="2043112" y="85725"/>
                </a:cubicBezTo>
                <a:cubicBezTo>
                  <a:pt x="2005012" y="104775"/>
                  <a:pt x="1970137" y="132543"/>
                  <a:pt x="1928812" y="142875"/>
                </a:cubicBezTo>
                <a:cubicBezTo>
                  <a:pt x="1909762" y="147638"/>
                  <a:pt x="1890543" y="151768"/>
                  <a:pt x="1871662" y="157163"/>
                </a:cubicBezTo>
                <a:cubicBezTo>
                  <a:pt x="1857181" y="161300"/>
                  <a:pt x="1843410" y="167797"/>
                  <a:pt x="1828800" y="171450"/>
                </a:cubicBezTo>
                <a:cubicBezTo>
                  <a:pt x="1724223" y="197594"/>
                  <a:pt x="1709023" y="198556"/>
                  <a:pt x="1614487" y="214313"/>
                </a:cubicBezTo>
                <a:cubicBezTo>
                  <a:pt x="1447800" y="204788"/>
                  <a:pt x="1280595" y="201950"/>
                  <a:pt x="1114425" y="185738"/>
                </a:cubicBezTo>
                <a:cubicBezTo>
                  <a:pt x="1084447" y="182813"/>
                  <a:pt x="1028700" y="157163"/>
                  <a:pt x="1028700" y="157163"/>
                </a:cubicBezTo>
                <a:cubicBezTo>
                  <a:pt x="1009650" y="161925"/>
                  <a:pt x="988599" y="161708"/>
                  <a:pt x="971550" y="171450"/>
                </a:cubicBezTo>
                <a:cubicBezTo>
                  <a:pt x="954006" y="181475"/>
                  <a:pt x="945499" y="203105"/>
                  <a:pt x="928687" y="214313"/>
                </a:cubicBezTo>
                <a:cubicBezTo>
                  <a:pt x="916156" y="222667"/>
                  <a:pt x="899667" y="222668"/>
                  <a:pt x="885825" y="228600"/>
                </a:cubicBezTo>
                <a:cubicBezTo>
                  <a:pt x="866249" y="236990"/>
                  <a:pt x="849759" y="254163"/>
                  <a:pt x="828675" y="257175"/>
                </a:cubicBezTo>
                <a:cubicBezTo>
                  <a:pt x="748388" y="268645"/>
                  <a:pt x="666750" y="266700"/>
                  <a:pt x="585787" y="271463"/>
                </a:cubicBezTo>
                <a:cubicBezTo>
                  <a:pt x="535770" y="283967"/>
                  <a:pt x="479813" y="300038"/>
                  <a:pt x="428625" y="300038"/>
                </a:cubicBezTo>
                <a:cubicBezTo>
                  <a:pt x="390228" y="300038"/>
                  <a:pt x="352425" y="290513"/>
                  <a:pt x="314325" y="285750"/>
                </a:cubicBezTo>
                <a:cubicBezTo>
                  <a:pt x="110588" y="217838"/>
                  <a:pt x="322611" y="286077"/>
                  <a:pt x="171450" y="242888"/>
                </a:cubicBezTo>
                <a:cubicBezTo>
                  <a:pt x="156969" y="238751"/>
                  <a:pt x="143355" y="231554"/>
                  <a:pt x="128587" y="228600"/>
                </a:cubicBezTo>
                <a:cubicBezTo>
                  <a:pt x="95565" y="221996"/>
                  <a:pt x="61912" y="219075"/>
                  <a:pt x="28575" y="214313"/>
                </a:cubicBezTo>
                <a:lnTo>
                  <a:pt x="0" y="157163"/>
                </a:lnTo>
                <a:close/>
              </a:path>
            </a:pathLst>
          </a:cu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orma livre 21"/>
          <p:cNvSpPr/>
          <p:nvPr/>
        </p:nvSpPr>
        <p:spPr>
          <a:xfrm>
            <a:off x="329803" y="4020457"/>
            <a:ext cx="3313283" cy="2293257"/>
          </a:xfrm>
          <a:custGeom>
            <a:avLst/>
            <a:gdLst>
              <a:gd name="connsiteX0" fmla="*/ 4026 w 3313283"/>
              <a:gd name="connsiteY0" fmla="*/ 87086 h 2293257"/>
              <a:gd name="connsiteX1" fmla="*/ 3313283 w 3313283"/>
              <a:gd name="connsiteY1" fmla="*/ 2293257 h 2293257"/>
              <a:gd name="connsiteX2" fmla="*/ 1948940 w 3313283"/>
              <a:gd name="connsiteY2" fmla="*/ 0 h 2293257"/>
              <a:gd name="connsiteX3" fmla="*/ 1948940 w 3313283"/>
              <a:gd name="connsiteY3" fmla="*/ 0 h 2293257"/>
              <a:gd name="connsiteX4" fmla="*/ 1818311 w 3313283"/>
              <a:gd name="connsiteY4" fmla="*/ 29029 h 2293257"/>
              <a:gd name="connsiteX5" fmla="*/ 1731226 w 3313283"/>
              <a:gd name="connsiteY5" fmla="*/ 0 h 2293257"/>
              <a:gd name="connsiteX6" fmla="*/ 1644140 w 3313283"/>
              <a:gd name="connsiteY6" fmla="*/ 14514 h 2293257"/>
              <a:gd name="connsiteX7" fmla="*/ 1557054 w 3313283"/>
              <a:gd name="connsiteY7" fmla="*/ 43543 h 2293257"/>
              <a:gd name="connsiteX8" fmla="*/ 1237740 w 3313283"/>
              <a:gd name="connsiteY8" fmla="*/ 72572 h 2293257"/>
              <a:gd name="connsiteX9" fmla="*/ 1049054 w 3313283"/>
              <a:gd name="connsiteY9" fmla="*/ 58057 h 2293257"/>
              <a:gd name="connsiteX10" fmla="*/ 961968 w 3313283"/>
              <a:gd name="connsiteY10" fmla="*/ 29029 h 2293257"/>
              <a:gd name="connsiteX11" fmla="*/ 845854 w 3313283"/>
              <a:gd name="connsiteY11" fmla="*/ 43543 h 2293257"/>
              <a:gd name="connsiteX12" fmla="*/ 758768 w 3313283"/>
              <a:gd name="connsiteY12" fmla="*/ 101600 h 2293257"/>
              <a:gd name="connsiteX13" fmla="*/ 628140 w 3313283"/>
              <a:gd name="connsiteY13" fmla="*/ 130629 h 2293257"/>
              <a:gd name="connsiteX14" fmla="*/ 453968 w 3313283"/>
              <a:gd name="connsiteY14" fmla="*/ 145143 h 2293257"/>
              <a:gd name="connsiteX15" fmla="*/ 337854 w 3313283"/>
              <a:gd name="connsiteY15" fmla="*/ 145143 h 2293257"/>
              <a:gd name="connsiteX16" fmla="*/ 91111 w 3313283"/>
              <a:gd name="connsiteY16" fmla="*/ 116114 h 2293257"/>
              <a:gd name="connsiteX17" fmla="*/ 47568 w 3313283"/>
              <a:gd name="connsiteY17" fmla="*/ 101600 h 2293257"/>
              <a:gd name="connsiteX18" fmla="*/ 4026 w 3313283"/>
              <a:gd name="connsiteY18" fmla="*/ 87086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13283" h="2293257">
                <a:moveTo>
                  <a:pt x="4026" y="87086"/>
                </a:moveTo>
                <a:lnTo>
                  <a:pt x="3313283" y="2293257"/>
                </a:lnTo>
                <a:lnTo>
                  <a:pt x="1948940" y="0"/>
                </a:lnTo>
                <a:lnTo>
                  <a:pt x="1948940" y="0"/>
                </a:lnTo>
                <a:cubicBezTo>
                  <a:pt x="1905397" y="9676"/>
                  <a:pt x="1862916" y="29029"/>
                  <a:pt x="1818311" y="29029"/>
                </a:cubicBezTo>
                <a:cubicBezTo>
                  <a:pt x="1787712" y="29029"/>
                  <a:pt x="1731226" y="0"/>
                  <a:pt x="1731226" y="0"/>
                </a:cubicBezTo>
                <a:cubicBezTo>
                  <a:pt x="1702197" y="4838"/>
                  <a:pt x="1672690" y="7376"/>
                  <a:pt x="1644140" y="14514"/>
                </a:cubicBezTo>
                <a:cubicBezTo>
                  <a:pt x="1614455" y="21935"/>
                  <a:pt x="1587547" y="41002"/>
                  <a:pt x="1557054" y="43543"/>
                </a:cubicBezTo>
                <a:cubicBezTo>
                  <a:pt x="1334429" y="62095"/>
                  <a:pt x="1440852" y="52260"/>
                  <a:pt x="1237740" y="72572"/>
                </a:cubicBezTo>
                <a:cubicBezTo>
                  <a:pt x="1174845" y="67734"/>
                  <a:pt x="1111363" y="67895"/>
                  <a:pt x="1049054" y="58057"/>
                </a:cubicBezTo>
                <a:cubicBezTo>
                  <a:pt x="1018830" y="53285"/>
                  <a:pt x="961968" y="29029"/>
                  <a:pt x="961968" y="29029"/>
                </a:cubicBezTo>
                <a:cubicBezTo>
                  <a:pt x="923263" y="33867"/>
                  <a:pt x="882587" y="30424"/>
                  <a:pt x="845854" y="43543"/>
                </a:cubicBezTo>
                <a:cubicBezTo>
                  <a:pt x="812998" y="55277"/>
                  <a:pt x="792614" y="93139"/>
                  <a:pt x="758768" y="101600"/>
                </a:cubicBezTo>
                <a:cubicBezTo>
                  <a:pt x="723140" y="110507"/>
                  <a:pt x="662936" y="126535"/>
                  <a:pt x="628140" y="130629"/>
                </a:cubicBezTo>
                <a:cubicBezTo>
                  <a:pt x="570280" y="137436"/>
                  <a:pt x="512025" y="140305"/>
                  <a:pt x="453968" y="145143"/>
                </a:cubicBezTo>
                <a:cubicBezTo>
                  <a:pt x="378136" y="170420"/>
                  <a:pt x="439758" y="157881"/>
                  <a:pt x="337854" y="145143"/>
                </a:cubicBezTo>
                <a:cubicBezTo>
                  <a:pt x="227669" y="131370"/>
                  <a:pt x="187523" y="137539"/>
                  <a:pt x="91111" y="116114"/>
                </a:cubicBezTo>
                <a:cubicBezTo>
                  <a:pt x="76176" y="112795"/>
                  <a:pt x="62082" y="106438"/>
                  <a:pt x="47568" y="101600"/>
                </a:cubicBezTo>
                <a:cubicBezTo>
                  <a:pt x="0" y="69888"/>
                  <a:pt x="21470" y="72572"/>
                  <a:pt x="4026" y="87086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3563888" y="6021288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32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pt-BR" sz="320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t-BR" sz="3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>
            <a:off x="179512" y="3429000"/>
            <a:ext cx="439248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 flipV="1">
            <a:off x="179512" y="1391514"/>
            <a:ext cx="0" cy="205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6468" y="83671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pt-BR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orma livre 26"/>
          <p:cNvSpPr/>
          <p:nvPr/>
        </p:nvSpPr>
        <p:spPr>
          <a:xfrm>
            <a:off x="179512" y="2116251"/>
            <a:ext cx="3599543" cy="1047758"/>
          </a:xfrm>
          <a:custGeom>
            <a:avLst/>
            <a:gdLst>
              <a:gd name="connsiteX0" fmla="*/ 0 w 3599543"/>
              <a:gd name="connsiteY0" fmla="*/ 133463 h 1047758"/>
              <a:gd name="connsiteX1" fmla="*/ 130629 w 3599543"/>
              <a:gd name="connsiteY1" fmla="*/ 206035 h 1047758"/>
              <a:gd name="connsiteX2" fmla="*/ 188686 w 3599543"/>
              <a:gd name="connsiteY2" fmla="*/ 264092 h 1047758"/>
              <a:gd name="connsiteX3" fmla="*/ 217715 w 3599543"/>
              <a:gd name="connsiteY3" fmla="*/ 307635 h 1047758"/>
              <a:gd name="connsiteX4" fmla="*/ 261257 w 3599543"/>
              <a:gd name="connsiteY4" fmla="*/ 336663 h 1047758"/>
              <a:gd name="connsiteX5" fmla="*/ 290286 w 3599543"/>
              <a:gd name="connsiteY5" fmla="*/ 380206 h 1047758"/>
              <a:gd name="connsiteX6" fmla="*/ 377372 w 3599543"/>
              <a:gd name="connsiteY6" fmla="*/ 438263 h 1047758"/>
              <a:gd name="connsiteX7" fmla="*/ 449943 w 3599543"/>
              <a:gd name="connsiteY7" fmla="*/ 510835 h 1047758"/>
              <a:gd name="connsiteX8" fmla="*/ 478972 w 3599543"/>
              <a:gd name="connsiteY8" fmla="*/ 554378 h 1047758"/>
              <a:gd name="connsiteX9" fmla="*/ 566057 w 3599543"/>
              <a:gd name="connsiteY9" fmla="*/ 597920 h 1047758"/>
              <a:gd name="connsiteX10" fmla="*/ 638629 w 3599543"/>
              <a:gd name="connsiteY10" fmla="*/ 670492 h 1047758"/>
              <a:gd name="connsiteX11" fmla="*/ 667657 w 3599543"/>
              <a:gd name="connsiteY11" fmla="*/ 714035 h 1047758"/>
              <a:gd name="connsiteX12" fmla="*/ 754743 w 3599543"/>
              <a:gd name="connsiteY12" fmla="*/ 772092 h 1047758"/>
              <a:gd name="connsiteX13" fmla="*/ 827315 w 3599543"/>
              <a:gd name="connsiteY13" fmla="*/ 830149 h 1047758"/>
              <a:gd name="connsiteX14" fmla="*/ 914400 w 3599543"/>
              <a:gd name="connsiteY14" fmla="*/ 888206 h 1047758"/>
              <a:gd name="connsiteX15" fmla="*/ 1016000 w 3599543"/>
              <a:gd name="connsiteY15" fmla="*/ 917235 h 1047758"/>
              <a:gd name="connsiteX16" fmla="*/ 1146629 w 3599543"/>
              <a:gd name="connsiteY16" fmla="*/ 960778 h 1047758"/>
              <a:gd name="connsiteX17" fmla="*/ 1190172 w 3599543"/>
              <a:gd name="connsiteY17" fmla="*/ 975292 h 1047758"/>
              <a:gd name="connsiteX18" fmla="*/ 1233715 w 3599543"/>
              <a:gd name="connsiteY18" fmla="*/ 1004320 h 1047758"/>
              <a:gd name="connsiteX19" fmla="*/ 1378857 w 3599543"/>
              <a:gd name="connsiteY19" fmla="*/ 1018835 h 1047758"/>
              <a:gd name="connsiteX20" fmla="*/ 1640115 w 3599543"/>
              <a:gd name="connsiteY20" fmla="*/ 1018835 h 1047758"/>
              <a:gd name="connsiteX21" fmla="*/ 1683657 w 3599543"/>
              <a:gd name="connsiteY21" fmla="*/ 1004320 h 1047758"/>
              <a:gd name="connsiteX22" fmla="*/ 1770743 w 3599543"/>
              <a:gd name="connsiteY22" fmla="*/ 946263 h 1047758"/>
              <a:gd name="connsiteX23" fmla="*/ 1799772 w 3599543"/>
              <a:gd name="connsiteY23" fmla="*/ 902720 h 1047758"/>
              <a:gd name="connsiteX24" fmla="*/ 1814286 w 3599543"/>
              <a:gd name="connsiteY24" fmla="*/ 859178 h 1047758"/>
              <a:gd name="connsiteX25" fmla="*/ 1872343 w 3599543"/>
              <a:gd name="connsiteY25" fmla="*/ 772092 h 1047758"/>
              <a:gd name="connsiteX26" fmla="*/ 1901372 w 3599543"/>
              <a:gd name="connsiteY26" fmla="*/ 728549 h 1047758"/>
              <a:gd name="connsiteX27" fmla="*/ 1915886 w 3599543"/>
              <a:gd name="connsiteY27" fmla="*/ 685006 h 1047758"/>
              <a:gd name="connsiteX28" fmla="*/ 1973943 w 3599543"/>
              <a:gd name="connsiteY28" fmla="*/ 597920 h 1047758"/>
              <a:gd name="connsiteX29" fmla="*/ 2046515 w 3599543"/>
              <a:gd name="connsiteY29" fmla="*/ 467292 h 1047758"/>
              <a:gd name="connsiteX30" fmla="*/ 2090057 w 3599543"/>
              <a:gd name="connsiteY30" fmla="*/ 438263 h 1047758"/>
              <a:gd name="connsiteX31" fmla="*/ 2119086 w 3599543"/>
              <a:gd name="connsiteY31" fmla="*/ 394720 h 1047758"/>
              <a:gd name="connsiteX32" fmla="*/ 2162629 w 3599543"/>
              <a:gd name="connsiteY32" fmla="*/ 365692 h 1047758"/>
              <a:gd name="connsiteX33" fmla="*/ 2177143 w 3599543"/>
              <a:gd name="connsiteY33" fmla="*/ 322149 h 1047758"/>
              <a:gd name="connsiteX34" fmla="*/ 2235200 w 3599543"/>
              <a:gd name="connsiteY34" fmla="*/ 235063 h 1047758"/>
              <a:gd name="connsiteX35" fmla="*/ 2264229 w 3599543"/>
              <a:gd name="connsiteY35" fmla="*/ 191520 h 1047758"/>
              <a:gd name="connsiteX36" fmla="*/ 2394857 w 3599543"/>
              <a:gd name="connsiteY36" fmla="*/ 118949 h 1047758"/>
              <a:gd name="connsiteX37" fmla="*/ 2525486 w 3599543"/>
              <a:gd name="connsiteY37" fmla="*/ 46378 h 1047758"/>
              <a:gd name="connsiteX38" fmla="*/ 2786743 w 3599543"/>
              <a:gd name="connsiteY38" fmla="*/ 31863 h 1047758"/>
              <a:gd name="connsiteX39" fmla="*/ 3294743 w 3599543"/>
              <a:gd name="connsiteY39" fmla="*/ 31863 h 1047758"/>
              <a:gd name="connsiteX40" fmla="*/ 3381829 w 3599543"/>
              <a:gd name="connsiteY40" fmla="*/ 46378 h 1047758"/>
              <a:gd name="connsiteX41" fmla="*/ 3599543 w 3599543"/>
              <a:gd name="connsiteY41" fmla="*/ 46378 h 104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599543" h="1047758">
                <a:moveTo>
                  <a:pt x="0" y="133463"/>
                </a:moveTo>
                <a:cubicBezTo>
                  <a:pt x="99816" y="200007"/>
                  <a:pt x="53988" y="180487"/>
                  <a:pt x="130629" y="206035"/>
                </a:cubicBezTo>
                <a:cubicBezTo>
                  <a:pt x="162296" y="301037"/>
                  <a:pt x="118314" y="207795"/>
                  <a:pt x="188686" y="264092"/>
                </a:cubicBezTo>
                <a:cubicBezTo>
                  <a:pt x="202308" y="274989"/>
                  <a:pt x="205380" y="295300"/>
                  <a:pt x="217715" y="307635"/>
                </a:cubicBezTo>
                <a:cubicBezTo>
                  <a:pt x="230050" y="319970"/>
                  <a:pt x="246743" y="326987"/>
                  <a:pt x="261257" y="336663"/>
                </a:cubicBezTo>
                <a:cubicBezTo>
                  <a:pt x="270933" y="351177"/>
                  <a:pt x="277158" y="368719"/>
                  <a:pt x="290286" y="380206"/>
                </a:cubicBezTo>
                <a:cubicBezTo>
                  <a:pt x="316542" y="403180"/>
                  <a:pt x="377372" y="438263"/>
                  <a:pt x="377372" y="438263"/>
                </a:cubicBezTo>
                <a:cubicBezTo>
                  <a:pt x="454777" y="554373"/>
                  <a:pt x="353185" y="414077"/>
                  <a:pt x="449943" y="510835"/>
                </a:cubicBezTo>
                <a:cubicBezTo>
                  <a:pt x="462278" y="523170"/>
                  <a:pt x="466637" y="542043"/>
                  <a:pt x="478972" y="554378"/>
                </a:cubicBezTo>
                <a:cubicBezTo>
                  <a:pt x="507108" y="582513"/>
                  <a:pt x="530644" y="586116"/>
                  <a:pt x="566057" y="597920"/>
                </a:cubicBezTo>
                <a:cubicBezTo>
                  <a:pt x="643470" y="714039"/>
                  <a:pt x="541864" y="573725"/>
                  <a:pt x="638629" y="670492"/>
                </a:cubicBezTo>
                <a:cubicBezTo>
                  <a:pt x="650964" y="682827"/>
                  <a:pt x="654529" y="702548"/>
                  <a:pt x="667657" y="714035"/>
                </a:cubicBezTo>
                <a:cubicBezTo>
                  <a:pt x="693913" y="737009"/>
                  <a:pt x="754743" y="772092"/>
                  <a:pt x="754743" y="772092"/>
                </a:cubicBezTo>
                <a:cubicBezTo>
                  <a:pt x="808381" y="852548"/>
                  <a:pt x="753083" y="788909"/>
                  <a:pt x="827315" y="830149"/>
                </a:cubicBezTo>
                <a:cubicBezTo>
                  <a:pt x="857812" y="847092"/>
                  <a:pt x="881302" y="877174"/>
                  <a:pt x="914400" y="888206"/>
                </a:cubicBezTo>
                <a:cubicBezTo>
                  <a:pt x="1060735" y="936983"/>
                  <a:pt x="833750" y="862560"/>
                  <a:pt x="1016000" y="917235"/>
                </a:cubicBezTo>
                <a:cubicBezTo>
                  <a:pt x="1016085" y="917260"/>
                  <a:pt x="1124816" y="953507"/>
                  <a:pt x="1146629" y="960778"/>
                </a:cubicBezTo>
                <a:cubicBezTo>
                  <a:pt x="1161143" y="965616"/>
                  <a:pt x="1177442" y="966806"/>
                  <a:pt x="1190172" y="975292"/>
                </a:cubicBezTo>
                <a:cubicBezTo>
                  <a:pt x="1204686" y="984968"/>
                  <a:pt x="1216718" y="1000398"/>
                  <a:pt x="1233715" y="1004320"/>
                </a:cubicBezTo>
                <a:cubicBezTo>
                  <a:pt x="1281092" y="1015253"/>
                  <a:pt x="1330476" y="1013997"/>
                  <a:pt x="1378857" y="1018835"/>
                </a:cubicBezTo>
                <a:cubicBezTo>
                  <a:pt x="1494554" y="1047758"/>
                  <a:pt x="1445067" y="1041782"/>
                  <a:pt x="1640115" y="1018835"/>
                </a:cubicBezTo>
                <a:cubicBezTo>
                  <a:pt x="1655309" y="1017047"/>
                  <a:pt x="1670283" y="1011750"/>
                  <a:pt x="1683657" y="1004320"/>
                </a:cubicBezTo>
                <a:cubicBezTo>
                  <a:pt x="1714155" y="987377"/>
                  <a:pt x="1770743" y="946263"/>
                  <a:pt x="1770743" y="946263"/>
                </a:cubicBezTo>
                <a:cubicBezTo>
                  <a:pt x="1780419" y="931749"/>
                  <a:pt x="1791971" y="918322"/>
                  <a:pt x="1799772" y="902720"/>
                </a:cubicBezTo>
                <a:cubicBezTo>
                  <a:pt x="1806614" y="889036"/>
                  <a:pt x="1806856" y="872552"/>
                  <a:pt x="1814286" y="859178"/>
                </a:cubicBezTo>
                <a:cubicBezTo>
                  <a:pt x="1831229" y="828680"/>
                  <a:pt x="1852991" y="801121"/>
                  <a:pt x="1872343" y="772092"/>
                </a:cubicBezTo>
                <a:lnTo>
                  <a:pt x="1901372" y="728549"/>
                </a:lnTo>
                <a:cubicBezTo>
                  <a:pt x="1906210" y="714035"/>
                  <a:pt x="1908456" y="698380"/>
                  <a:pt x="1915886" y="685006"/>
                </a:cubicBezTo>
                <a:cubicBezTo>
                  <a:pt x="1932829" y="654508"/>
                  <a:pt x="1962910" y="631018"/>
                  <a:pt x="1973943" y="597920"/>
                </a:cubicBezTo>
                <a:cubicBezTo>
                  <a:pt x="1989068" y="552544"/>
                  <a:pt x="2003735" y="495813"/>
                  <a:pt x="2046515" y="467292"/>
                </a:cubicBezTo>
                <a:lnTo>
                  <a:pt x="2090057" y="438263"/>
                </a:lnTo>
                <a:cubicBezTo>
                  <a:pt x="2099733" y="423749"/>
                  <a:pt x="2106751" y="407055"/>
                  <a:pt x="2119086" y="394720"/>
                </a:cubicBezTo>
                <a:cubicBezTo>
                  <a:pt x="2131421" y="382385"/>
                  <a:pt x="2151732" y="379313"/>
                  <a:pt x="2162629" y="365692"/>
                </a:cubicBezTo>
                <a:cubicBezTo>
                  <a:pt x="2172186" y="353745"/>
                  <a:pt x="2169713" y="335523"/>
                  <a:pt x="2177143" y="322149"/>
                </a:cubicBezTo>
                <a:cubicBezTo>
                  <a:pt x="2194086" y="291651"/>
                  <a:pt x="2215848" y="264092"/>
                  <a:pt x="2235200" y="235063"/>
                </a:cubicBezTo>
                <a:cubicBezTo>
                  <a:pt x="2244876" y="220549"/>
                  <a:pt x="2249715" y="201196"/>
                  <a:pt x="2264229" y="191520"/>
                </a:cubicBezTo>
                <a:cubicBezTo>
                  <a:pt x="2364045" y="124977"/>
                  <a:pt x="2318217" y="144496"/>
                  <a:pt x="2394857" y="118949"/>
                </a:cubicBezTo>
                <a:cubicBezTo>
                  <a:pt x="2421855" y="100950"/>
                  <a:pt x="2480778" y="50636"/>
                  <a:pt x="2525486" y="46378"/>
                </a:cubicBezTo>
                <a:cubicBezTo>
                  <a:pt x="2612313" y="38109"/>
                  <a:pt x="2699657" y="36701"/>
                  <a:pt x="2786743" y="31863"/>
                </a:cubicBezTo>
                <a:cubicBezTo>
                  <a:pt x="3009792" y="0"/>
                  <a:pt x="2904642" y="8916"/>
                  <a:pt x="3294743" y="31863"/>
                </a:cubicBezTo>
                <a:cubicBezTo>
                  <a:pt x="3324121" y="33591"/>
                  <a:pt x="3352433" y="44978"/>
                  <a:pt x="3381829" y="46378"/>
                </a:cubicBezTo>
                <a:cubicBezTo>
                  <a:pt x="3454318" y="49830"/>
                  <a:pt x="3526972" y="46378"/>
                  <a:pt x="3599543" y="46378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79512" y="3861048"/>
            <a:ext cx="439248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4052868" y="335234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 flipH="1" flipV="1">
            <a:off x="179512" y="3854300"/>
            <a:ext cx="0" cy="252000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0" y="627672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1835696" y="4293096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i="1" smtClean="0">
                <a:latin typeface="Times New Roman" pitchFamily="18" charset="0"/>
                <a:cs typeface="Times New Roman" pitchFamily="18" charset="0"/>
              </a:rPr>
              <a:t>ρ</a:t>
            </a:r>
            <a:endParaRPr lang="pt-BR" i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4978" name="Object 2"/>
          <p:cNvGraphicFramePr>
            <a:graphicFrameLocks noChangeAspect="1"/>
          </p:cNvGraphicFramePr>
          <p:nvPr/>
        </p:nvGraphicFramePr>
        <p:xfrm>
          <a:off x="4968627" y="4911378"/>
          <a:ext cx="3779837" cy="677862"/>
        </p:xfrm>
        <a:graphic>
          <a:graphicData uri="http://schemas.openxmlformats.org/presentationml/2006/ole">
            <p:oleObj spid="_x0000_s254978" name="Equação" r:id="rId4" imgW="9903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5854700" y="5667375"/>
          <a:ext cx="1397000" cy="534988"/>
        </p:xfrm>
        <a:graphic>
          <a:graphicData uri="http://schemas.openxmlformats.org/presentationml/2006/ole">
            <p:oleObj spid="_x0000_s8199" name="Equação" r:id="rId3" imgW="698400" imgH="266400" progId="Equation.3">
              <p:embed/>
            </p:oleObj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4659313" y="3500438"/>
          <a:ext cx="3871912" cy="1897062"/>
        </p:xfrm>
        <a:graphic>
          <a:graphicData uri="http://schemas.openxmlformats.org/presentationml/2006/ole">
            <p:oleObj spid="_x0000_s8194" name="Equação" r:id="rId4" imgW="1917360" imgH="93960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 rot="5400000">
            <a:off x="1507004" y="4947193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239713" y="3571875"/>
          <a:ext cx="2944812" cy="482600"/>
        </p:xfrm>
        <a:graphic>
          <a:graphicData uri="http://schemas.openxmlformats.org/presentationml/2006/ole">
            <p:oleObj spid="_x0000_s8195" name="Equação" r:id="rId5" imgW="1473120" imgH="241200" progId="Equation.3">
              <p:embed/>
            </p:oleObj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231775" y="4160838"/>
          <a:ext cx="3021013" cy="482600"/>
        </p:xfrm>
        <a:graphic>
          <a:graphicData uri="http://schemas.openxmlformats.org/presentationml/2006/ole">
            <p:oleObj spid="_x0000_s8196" name="Equação" r:id="rId6" imgW="1511280" imgH="241200" progId="Equation.3">
              <p:embed/>
            </p:oleObj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/>
        </p:nvGraphicFramePr>
        <p:xfrm>
          <a:off x="215900" y="5572125"/>
          <a:ext cx="2995613" cy="482600"/>
        </p:xfrm>
        <a:graphic>
          <a:graphicData uri="http://schemas.openxmlformats.org/presentationml/2006/ole">
            <p:oleObj spid="_x0000_s8197" name="Equação" r:id="rId7" imgW="1498320" imgH="241200" progId="Equation.3">
              <p:embed/>
            </p:oleObj>
          </a:graphicData>
        </a:graphic>
      </p:graphicFrame>
      <p:sp>
        <p:nvSpPr>
          <p:cNvPr id="15" name="Retângulo 14"/>
          <p:cNvSpPr/>
          <p:nvPr/>
        </p:nvSpPr>
        <p:spPr>
          <a:xfrm>
            <a:off x="5857884" y="5776929"/>
            <a:ext cx="642942" cy="4286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/>
          <p:cNvCxnSpPr>
            <a:stCxn id="15" idx="0"/>
          </p:cNvCxnSpPr>
          <p:nvPr/>
        </p:nvCxnSpPr>
        <p:spPr>
          <a:xfrm rot="16200000" flipV="1">
            <a:off x="5666194" y="5263768"/>
            <a:ext cx="347664" cy="67865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5429256" y="635795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de dados preditos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para posições em diferentes instantes: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diferentes posições:</a:t>
            </a:r>
            <a:endParaRPr lang="pt-BR" sz="2800" dirty="0" smtClean="0"/>
          </a:p>
        </p:txBody>
      </p:sp>
      <p:sp>
        <p:nvSpPr>
          <p:cNvPr id="15" name="CaixaDeTexto 14"/>
          <p:cNvSpPr txBox="1"/>
          <p:nvPr/>
        </p:nvSpPr>
        <p:spPr>
          <a:xfrm rot="5400000">
            <a:off x="1496319" y="4890734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Triangular)</a:t>
            </a:r>
            <a:endParaRPr lang="pt-BR" dirty="0"/>
          </a:p>
        </p:txBody>
      </p:sp>
      <p:graphicFrame>
        <p:nvGraphicFramePr>
          <p:cNvPr id="246790" name="Object 6"/>
          <p:cNvGraphicFramePr>
            <a:graphicFrameLocks noChangeAspect="1"/>
          </p:cNvGraphicFramePr>
          <p:nvPr/>
        </p:nvGraphicFramePr>
        <p:xfrm>
          <a:off x="250826" y="3429000"/>
          <a:ext cx="2973387" cy="533400"/>
        </p:xfrm>
        <a:graphic>
          <a:graphicData uri="http://schemas.openxmlformats.org/presentationml/2006/ole">
            <p:oleObj spid="_x0000_s246790" name="Equação" r:id="rId3" imgW="990360" imgH="177480" progId="Equation.3">
              <p:embed/>
            </p:oleObj>
          </a:graphicData>
        </a:graphic>
      </p:graphicFrame>
      <p:graphicFrame>
        <p:nvGraphicFramePr>
          <p:cNvPr id="246791" name="Object 7"/>
          <p:cNvGraphicFramePr>
            <a:graphicFrameLocks noChangeAspect="1"/>
          </p:cNvGraphicFramePr>
          <p:nvPr/>
        </p:nvGraphicFramePr>
        <p:xfrm>
          <a:off x="212726" y="4108517"/>
          <a:ext cx="3049587" cy="533400"/>
        </p:xfrm>
        <a:graphic>
          <a:graphicData uri="http://schemas.openxmlformats.org/presentationml/2006/ole">
            <p:oleObj spid="_x0000_s246791" name="Equação" r:id="rId4" imgW="1015920" imgH="177480" progId="Equation.3">
              <p:embed/>
            </p:oleObj>
          </a:graphicData>
        </a:graphic>
      </p:graphicFrame>
      <p:graphicFrame>
        <p:nvGraphicFramePr>
          <p:cNvPr id="246792" name="Object 8"/>
          <p:cNvGraphicFramePr>
            <a:graphicFrameLocks noChangeAspect="1"/>
          </p:cNvGraphicFramePr>
          <p:nvPr/>
        </p:nvGraphicFramePr>
        <p:xfrm>
          <a:off x="136525" y="5416550"/>
          <a:ext cx="3201988" cy="533400"/>
        </p:xfrm>
        <a:graphic>
          <a:graphicData uri="http://schemas.openxmlformats.org/presentationml/2006/ole">
            <p:oleObj spid="_x0000_s246792" name="Equação" r:id="rId5" imgW="106668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diferentes posições:</a:t>
            </a:r>
            <a:endParaRPr lang="pt-BR" sz="2800" dirty="0" smtClean="0"/>
          </a:p>
        </p:txBody>
      </p:sp>
      <p:sp>
        <p:nvSpPr>
          <p:cNvPr id="15" name="CaixaDeTexto 14"/>
          <p:cNvSpPr txBox="1"/>
          <p:nvPr/>
        </p:nvSpPr>
        <p:spPr>
          <a:xfrm rot="5400000">
            <a:off x="1496319" y="4890734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Triangular)</a:t>
            </a:r>
            <a:endParaRPr lang="pt-BR" dirty="0"/>
          </a:p>
        </p:txBody>
      </p:sp>
      <p:graphicFrame>
        <p:nvGraphicFramePr>
          <p:cNvPr id="246790" name="Object 6"/>
          <p:cNvGraphicFramePr>
            <a:graphicFrameLocks noChangeAspect="1"/>
          </p:cNvGraphicFramePr>
          <p:nvPr/>
        </p:nvGraphicFramePr>
        <p:xfrm>
          <a:off x="250826" y="3429000"/>
          <a:ext cx="2973387" cy="533400"/>
        </p:xfrm>
        <a:graphic>
          <a:graphicData uri="http://schemas.openxmlformats.org/presentationml/2006/ole">
            <p:oleObj spid="_x0000_s256002" name="Equação" r:id="rId3" imgW="990360" imgH="177480" progId="Equation.3">
              <p:embed/>
            </p:oleObj>
          </a:graphicData>
        </a:graphic>
      </p:graphicFrame>
      <p:graphicFrame>
        <p:nvGraphicFramePr>
          <p:cNvPr id="246791" name="Object 7"/>
          <p:cNvGraphicFramePr>
            <a:graphicFrameLocks noChangeAspect="1"/>
          </p:cNvGraphicFramePr>
          <p:nvPr/>
        </p:nvGraphicFramePr>
        <p:xfrm>
          <a:off x="212726" y="4108517"/>
          <a:ext cx="3049587" cy="533400"/>
        </p:xfrm>
        <a:graphic>
          <a:graphicData uri="http://schemas.openxmlformats.org/presentationml/2006/ole">
            <p:oleObj spid="_x0000_s256003" name="Equação" r:id="rId4" imgW="1015920" imgH="177480" progId="Equation.3">
              <p:embed/>
            </p:oleObj>
          </a:graphicData>
        </a:graphic>
      </p:graphicFrame>
      <p:graphicFrame>
        <p:nvGraphicFramePr>
          <p:cNvPr id="246792" name="Object 8"/>
          <p:cNvGraphicFramePr>
            <a:graphicFrameLocks noChangeAspect="1"/>
          </p:cNvGraphicFramePr>
          <p:nvPr/>
        </p:nvGraphicFramePr>
        <p:xfrm>
          <a:off x="136525" y="5416550"/>
          <a:ext cx="3201988" cy="533400"/>
        </p:xfrm>
        <a:graphic>
          <a:graphicData uri="http://schemas.openxmlformats.org/presentationml/2006/ole">
            <p:oleObj spid="_x0000_s256004" name="Equação" r:id="rId5" imgW="1066680" imgH="177480" progId="Equation.3">
              <p:embed/>
            </p:oleObj>
          </a:graphicData>
        </a:graphic>
      </p:graphicFrame>
      <p:graphicFrame>
        <p:nvGraphicFramePr>
          <p:cNvPr id="256005" name="Object 6"/>
          <p:cNvGraphicFramePr>
            <a:graphicFrameLocks noChangeAspect="1"/>
          </p:cNvGraphicFramePr>
          <p:nvPr/>
        </p:nvGraphicFramePr>
        <p:xfrm>
          <a:off x="4830961" y="3212976"/>
          <a:ext cx="3773487" cy="2171700"/>
        </p:xfrm>
        <a:graphic>
          <a:graphicData uri="http://schemas.openxmlformats.org/presentationml/2006/ole">
            <p:oleObj spid="_x0000_s256005" name="Equação" r:id="rId6" imgW="1257120" imgH="723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diferentes posições:</a:t>
            </a:r>
            <a:endParaRPr lang="pt-BR" sz="2800" dirty="0" smtClean="0"/>
          </a:p>
        </p:txBody>
      </p:sp>
      <p:sp>
        <p:nvSpPr>
          <p:cNvPr id="15" name="CaixaDeTexto 14"/>
          <p:cNvSpPr txBox="1"/>
          <p:nvPr/>
        </p:nvSpPr>
        <p:spPr>
          <a:xfrm rot="5400000">
            <a:off x="1496319" y="4890734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Triangular)</a:t>
            </a:r>
            <a:endParaRPr lang="pt-BR" dirty="0"/>
          </a:p>
        </p:txBody>
      </p:sp>
      <p:graphicFrame>
        <p:nvGraphicFramePr>
          <p:cNvPr id="246790" name="Object 6"/>
          <p:cNvGraphicFramePr>
            <a:graphicFrameLocks noChangeAspect="1"/>
          </p:cNvGraphicFramePr>
          <p:nvPr/>
        </p:nvGraphicFramePr>
        <p:xfrm>
          <a:off x="250826" y="3429000"/>
          <a:ext cx="2973387" cy="533400"/>
        </p:xfrm>
        <a:graphic>
          <a:graphicData uri="http://schemas.openxmlformats.org/presentationml/2006/ole">
            <p:oleObj spid="_x0000_s257026" name="Equação" r:id="rId3" imgW="990360" imgH="177480" progId="Equation.3">
              <p:embed/>
            </p:oleObj>
          </a:graphicData>
        </a:graphic>
      </p:graphicFrame>
      <p:graphicFrame>
        <p:nvGraphicFramePr>
          <p:cNvPr id="246791" name="Object 7"/>
          <p:cNvGraphicFramePr>
            <a:graphicFrameLocks noChangeAspect="1"/>
          </p:cNvGraphicFramePr>
          <p:nvPr/>
        </p:nvGraphicFramePr>
        <p:xfrm>
          <a:off x="212726" y="4108517"/>
          <a:ext cx="3049587" cy="533400"/>
        </p:xfrm>
        <a:graphic>
          <a:graphicData uri="http://schemas.openxmlformats.org/presentationml/2006/ole">
            <p:oleObj spid="_x0000_s257027" name="Equação" r:id="rId4" imgW="1015920" imgH="177480" progId="Equation.3">
              <p:embed/>
            </p:oleObj>
          </a:graphicData>
        </a:graphic>
      </p:graphicFrame>
      <p:graphicFrame>
        <p:nvGraphicFramePr>
          <p:cNvPr id="246792" name="Object 8"/>
          <p:cNvGraphicFramePr>
            <a:graphicFrameLocks noChangeAspect="1"/>
          </p:cNvGraphicFramePr>
          <p:nvPr/>
        </p:nvGraphicFramePr>
        <p:xfrm>
          <a:off x="136525" y="5416550"/>
          <a:ext cx="3201988" cy="533400"/>
        </p:xfrm>
        <a:graphic>
          <a:graphicData uri="http://schemas.openxmlformats.org/presentationml/2006/ole">
            <p:oleObj spid="_x0000_s257028" name="Equação" r:id="rId5" imgW="1066680" imgH="177480" progId="Equation.3">
              <p:embed/>
            </p:oleObj>
          </a:graphicData>
        </a:graphic>
      </p:graphicFrame>
      <p:graphicFrame>
        <p:nvGraphicFramePr>
          <p:cNvPr id="256005" name="Object 6"/>
          <p:cNvGraphicFramePr>
            <a:graphicFrameLocks noChangeAspect="1"/>
          </p:cNvGraphicFramePr>
          <p:nvPr/>
        </p:nvGraphicFramePr>
        <p:xfrm>
          <a:off x="4830961" y="3212976"/>
          <a:ext cx="3773487" cy="2171700"/>
        </p:xfrm>
        <a:graphic>
          <a:graphicData uri="http://schemas.openxmlformats.org/presentationml/2006/ole">
            <p:oleObj spid="_x0000_s257029" name="Equação" r:id="rId6" imgW="1257120" imgH="723600" progId="Equation.3">
              <p:embed/>
            </p:oleObj>
          </a:graphicData>
        </a:graphic>
      </p:graphicFrame>
      <p:graphicFrame>
        <p:nvGraphicFramePr>
          <p:cNvPr id="257030" name="Object 6"/>
          <p:cNvGraphicFramePr>
            <a:graphicFrameLocks noChangeAspect="1"/>
          </p:cNvGraphicFramePr>
          <p:nvPr/>
        </p:nvGraphicFramePr>
        <p:xfrm>
          <a:off x="5724525" y="5710238"/>
          <a:ext cx="1677988" cy="723900"/>
        </p:xfrm>
        <a:graphic>
          <a:graphicData uri="http://schemas.openxmlformats.org/presentationml/2006/ole">
            <p:oleObj spid="_x0000_s257030" name="Equação" r:id="rId7" imgW="55872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323528" y="3821113"/>
          <a:ext cx="4024313" cy="539750"/>
        </p:xfrm>
        <a:graphic>
          <a:graphicData uri="http://schemas.openxmlformats.org/presentationml/2006/ole">
            <p:oleObj spid="_x0000_s249858" name="Equação" r:id="rId3" imgW="1612800" imgH="215640" progId="Equation.3">
              <p:embed/>
            </p:oleObj>
          </a:graphicData>
        </a:graphic>
      </p:graphicFrame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Triangular)</a:t>
            </a:r>
            <a:endParaRPr lang="pt-BR" dirty="0"/>
          </a:p>
        </p:txBody>
      </p:sp>
      <p:graphicFrame>
        <p:nvGraphicFramePr>
          <p:cNvPr id="249862" name="Object 6"/>
          <p:cNvGraphicFramePr>
            <a:graphicFrameLocks noChangeAspect="1"/>
          </p:cNvGraphicFramePr>
          <p:nvPr/>
        </p:nvGraphicFramePr>
        <p:xfrm>
          <a:off x="4830763" y="3213100"/>
          <a:ext cx="3773487" cy="2171700"/>
        </p:xfrm>
        <a:graphic>
          <a:graphicData uri="http://schemas.openxmlformats.org/presentationml/2006/ole">
            <p:oleObj spid="_x0000_s249862" name="Equação" r:id="rId4" imgW="1257120" imgH="723600" progId="Equation.3">
              <p:embed/>
            </p:oleObj>
          </a:graphicData>
        </a:graphic>
      </p:graphicFrame>
      <p:graphicFrame>
        <p:nvGraphicFramePr>
          <p:cNvPr id="249863" name="Object 6"/>
          <p:cNvGraphicFramePr>
            <a:graphicFrameLocks noChangeAspect="1"/>
          </p:cNvGraphicFramePr>
          <p:nvPr/>
        </p:nvGraphicFramePr>
        <p:xfrm>
          <a:off x="5724525" y="5710238"/>
          <a:ext cx="1677988" cy="723900"/>
        </p:xfrm>
        <a:graphic>
          <a:graphicData uri="http://schemas.openxmlformats.org/presentationml/2006/ole">
            <p:oleObj spid="_x0000_s249863" name="Equação" r:id="rId5" imgW="55872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323528" y="3821113"/>
          <a:ext cx="4024313" cy="539750"/>
        </p:xfrm>
        <a:graphic>
          <a:graphicData uri="http://schemas.openxmlformats.org/presentationml/2006/ole">
            <p:oleObj spid="_x0000_s258050" name="Equação" r:id="rId3" imgW="1612800" imgH="215640" progId="Equation.3">
              <p:embed/>
            </p:oleObj>
          </a:graphicData>
        </a:graphic>
      </p:graphicFrame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Triangular)</a:t>
            </a:r>
            <a:endParaRPr lang="pt-BR" dirty="0"/>
          </a:p>
        </p:txBody>
      </p:sp>
      <p:graphicFrame>
        <p:nvGraphicFramePr>
          <p:cNvPr id="249862" name="Object 6"/>
          <p:cNvGraphicFramePr>
            <a:graphicFrameLocks noChangeAspect="1"/>
          </p:cNvGraphicFramePr>
          <p:nvPr/>
        </p:nvGraphicFramePr>
        <p:xfrm>
          <a:off x="4830763" y="3213100"/>
          <a:ext cx="3773487" cy="2171700"/>
        </p:xfrm>
        <a:graphic>
          <a:graphicData uri="http://schemas.openxmlformats.org/presentationml/2006/ole">
            <p:oleObj spid="_x0000_s258051" name="Equação" r:id="rId4" imgW="1257120" imgH="723600" progId="Equation.3">
              <p:embed/>
            </p:oleObj>
          </a:graphicData>
        </a:graphic>
      </p:graphicFrame>
      <p:graphicFrame>
        <p:nvGraphicFramePr>
          <p:cNvPr id="249863" name="Object 6"/>
          <p:cNvGraphicFramePr>
            <a:graphicFrameLocks noChangeAspect="1"/>
          </p:cNvGraphicFramePr>
          <p:nvPr/>
        </p:nvGraphicFramePr>
        <p:xfrm>
          <a:off x="5724525" y="5710238"/>
          <a:ext cx="1677988" cy="723900"/>
        </p:xfrm>
        <a:graphic>
          <a:graphicData uri="http://schemas.openxmlformats.org/presentationml/2006/ole">
            <p:oleObj spid="_x0000_s258052" name="Equação" r:id="rId5" imgW="558720" imgH="241200" progId="Equation.3">
              <p:embed/>
            </p:oleObj>
          </a:graphicData>
        </a:graphic>
      </p:graphicFrame>
      <p:cxnSp>
        <p:nvCxnSpPr>
          <p:cNvPr id="8" name="Conector reto 7"/>
          <p:cNvCxnSpPr/>
          <p:nvPr/>
        </p:nvCxnSpPr>
        <p:spPr>
          <a:xfrm>
            <a:off x="1295752" y="4336638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951864" y="4336638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3743960" y="4336638"/>
            <a:ext cx="468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2087776" y="4336638"/>
            <a:ext cx="468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5753156" y="6395842"/>
            <a:ext cx="792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323528" y="3821113"/>
          <a:ext cx="4024313" cy="539750"/>
        </p:xfrm>
        <a:graphic>
          <a:graphicData uri="http://schemas.openxmlformats.org/presentationml/2006/ole">
            <p:oleObj spid="_x0000_s259074" name="Equação" r:id="rId3" imgW="1612800" imgH="215640" progId="Equation.3">
              <p:embed/>
            </p:oleObj>
          </a:graphicData>
        </a:graphic>
      </p:graphicFrame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Triangular)</a:t>
            </a:r>
            <a:endParaRPr lang="pt-BR" dirty="0"/>
          </a:p>
        </p:txBody>
      </p:sp>
      <p:graphicFrame>
        <p:nvGraphicFramePr>
          <p:cNvPr id="249862" name="Object 6"/>
          <p:cNvGraphicFramePr>
            <a:graphicFrameLocks noChangeAspect="1"/>
          </p:cNvGraphicFramePr>
          <p:nvPr/>
        </p:nvGraphicFramePr>
        <p:xfrm>
          <a:off x="4830763" y="3213100"/>
          <a:ext cx="3773487" cy="2171700"/>
        </p:xfrm>
        <a:graphic>
          <a:graphicData uri="http://schemas.openxmlformats.org/presentationml/2006/ole">
            <p:oleObj spid="_x0000_s259075" name="Equação" r:id="rId4" imgW="1257120" imgH="723600" progId="Equation.3">
              <p:embed/>
            </p:oleObj>
          </a:graphicData>
        </a:graphic>
      </p:graphicFrame>
      <p:graphicFrame>
        <p:nvGraphicFramePr>
          <p:cNvPr id="249863" name="Object 6"/>
          <p:cNvGraphicFramePr>
            <a:graphicFrameLocks noChangeAspect="1"/>
          </p:cNvGraphicFramePr>
          <p:nvPr/>
        </p:nvGraphicFramePr>
        <p:xfrm>
          <a:off x="5724525" y="5710238"/>
          <a:ext cx="1677988" cy="723900"/>
        </p:xfrm>
        <a:graphic>
          <a:graphicData uri="http://schemas.openxmlformats.org/presentationml/2006/ole">
            <p:oleObj spid="_x0000_s259076" name="Equação" r:id="rId5" imgW="558720" imgH="241200" progId="Equation.3">
              <p:embed/>
            </p:oleObj>
          </a:graphicData>
        </a:graphic>
      </p:graphicFrame>
      <p:graphicFrame>
        <p:nvGraphicFramePr>
          <p:cNvPr id="259077" name="Object 2"/>
          <p:cNvGraphicFramePr>
            <a:graphicFrameLocks noChangeAspect="1"/>
          </p:cNvGraphicFramePr>
          <p:nvPr/>
        </p:nvGraphicFramePr>
        <p:xfrm>
          <a:off x="387350" y="4675188"/>
          <a:ext cx="3897313" cy="857250"/>
        </p:xfrm>
        <a:graphic>
          <a:graphicData uri="http://schemas.openxmlformats.org/presentationml/2006/ole">
            <p:oleObj spid="_x0000_s259077" name="Equação" r:id="rId6" imgW="1562040" imgH="342720" progId="Equation.3">
              <p:embed/>
            </p:oleObj>
          </a:graphicData>
        </a:graphic>
      </p:graphicFrame>
      <p:sp>
        <p:nvSpPr>
          <p:cNvPr id="14" name="Retângulo 13"/>
          <p:cNvSpPr/>
          <p:nvPr/>
        </p:nvSpPr>
        <p:spPr>
          <a:xfrm>
            <a:off x="294500" y="4682164"/>
            <a:ext cx="4032448" cy="908834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702558" y="5721046"/>
            <a:ext cx="1749762" cy="732290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323528" y="3821113"/>
          <a:ext cx="4024313" cy="539750"/>
        </p:xfrm>
        <a:graphic>
          <a:graphicData uri="http://schemas.openxmlformats.org/presentationml/2006/ole">
            <p:oleObj spid="_x0000_s260098" name="Equação" r:id="rId3" imgW="1612800" imgH="215640" progId="Equation.3">
              <p:embed/>
            </p:oleObj>
          </a:graphicData>
        </a:graphic>
      </p:graphicFrame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Triangular)</a:t>
            </a:r>
            <a:endParaRPr lang="pt-BR" dirty="0"/>
          </a:p>
        </p:txBody>
      </p:sp>
      <p:graphicFrame>
        <p:nvGraphicFramePr>
          <p:cNvPr id="249862" name="Object 6"/>
          <p:cNvGraphicFramePr>
            <a:graphicFrameLocks noChangeAspect="1"/>
          </p:cNvGraphicFramePr>
          <p:nvPr/>
        </p:nvGraphicFramePr>
        <p:xfrm>
          <a:off x="4830763" y="3213100"/>
          <a:ext cx="3773487" cy="2171700"/>
        </p:xfrm>
        <a:graphic>
          <a:graphicData uri="http://schemas.openxmlformats.org/presentationml/2006/ole">
            <p:oleObj spid="_x0000_s260099" name="Equação" r:id="rId4" imgW="1257120" imgH="723600" progId="Equation.3">
              <p:embed/>
            </p:oleObj>
          </a:graphicData>
        </a:graphic>
      </p:graphicFrame>
      <p:graphicFrame>
        <p:nvGraphicFramePr>
          <p:cNvPr id="249863" name="Object 6"/>
          <p:cNvGraphicFramePr>
            <a:graphicFrameLocks noChangeAspect="1"/>
          </p:cNvGraphicFramePr>
          <p:nvPr/>
        </p:nvGraphicFramePr>
        <p:xfrm>
          <a:off x="5724525" y="5710238"/>
          <a:ext cx="1677988" cy="723900"/>
        </p:xfrm>
        <a:graphic>
          <a:graphicData uri="http://schemas.openxmlformats.org/presentationml/2006/ole">
            <p:oleObj spid="_x0000_s260100" name="Equação" r:id="rId5" imgW="558720" imgH="241200" progId="Equation.3">
              <p:embed/>
            </p:oleObj>
          </a:graphicData>
        </a:graphic>
      </p:graphicFrame>
      <p:graphicFrame>
        <p:nvGraphicFramePr>
          <p:cNvPr id="259077" name="Object 2"/>
          <p:cNvGraphicFramePr>
            <a:graphicFrameLocks noChangeAspect="1"/>
          </p:cNvGraphicFramePr>
          <p:nvPr/>
        </p:nvGraphicFramePr>
        <p:xfrm>
          <a:off x="387350" y="4675188"/>
          <a:ext cx="3897313" cy="857250"/>
        </p:xfrm>
        <a:graphic>
          <a:graphicData uri="http://schemas.openxmlformats.org/presentationml/2006/ole">
            <p:oleObj spid="_x0000_s260101" name="Equação" r:id="rId6" imgW="1562040" imgH="342720" progId="Equation.3">
              <p:embed/>
            </p:oleObj>
          </a:graphicData>
        </a:graphic>
      </p:graphicFrame>
      <p:sp>
        <p:nvSpPr>
          <p:cNvPr id="14" name="Retângulo 13"/>
          <p:cNvSpPr/>
          <p:nvPr/>
        </p:nvSpPr>
        <p:spPr>
          <a:xfrm>
            <a:off x="294500" y="4682164"/>
            <a:ext cx="4032448" cy="908834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702558" y="5721046"/>
            <a:ext cx="1749762" cy="732290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/>
          <p:nvPr/>
        </p:nvCxnSpPr>
        <p:spPr>
          <a:xfrm>
            <a:off x="251520" y="4581128"/>
            <a:ext cx="4032448" cy="1152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>
            <a:off x="323528" y="4581128"/>
            <a:ext cx="4032450" cy="1080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323528" y="3821113"/>
          <a:ext cx="4024313" cy="539750"/>
        </p:xfrm>
        <a:graphic>
          <a:graphicData uri="http://schemas.openxmlformats.org/presentationml/2006/ole">
            <p:oleObj spid="_x0000_s261122" name="Equação" r:id="rId3" imgW="1612800" imgH="215640" progId="Equation.3">
              <p:embed/>
            </p:oleObj>
          </a:graphicData>
        </a:graphic>
      </p:graphicFrame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Triangular)</a:t>
            </a:r>
            <a:endParaRPr lang="pt-BR" dirty="0"/>
          </a:p>
        </p:txBody>
      </p:sp>
      <p:graphicFrame>
        <p:nvGraphicFramePr>
          <p:cNvPr id="249862" name="Object 6"/>
          <p:cNvGraphicFramePr>
            <a:graphicFrameLocks noChangeAspect="1"/>
          </p:cNvGraphicFramePr>
          <p:nvPr/>
        </p:nvGraphicFramePr>
        <p:xfrm>
          <a:off x="4830763" y="3213100"/>
          <a:ext cx="3773487" cy="2171700"/>
        </p:xfrm>
        <a:graphic>
          <a:graphicData uri="http://schemas.openxmlformats.org/presentationml/2006/ole">
            <p:oleObj spid="_x0000_s261123" name="Equação" r:id="rId4" imgW="1257120" imgH="723600" progId="Equation.3">
              <p:embed/>
            </p:oleObj>
          </a:graphicData>
        </a:graphic>
      </p:graphicFrame>
      <p:graphicFrame>
        <p:nvGraphicFramePr>
          <p:cNvPr id="249863" name="Object 6"/>
          <p:cNvGraphicFramePr>
            <a:graphicFrameLocks noChangeAspect="1"/>
          </p:cNvGraphicFramePr>
          <p:nvPr/>
        </p:nvGraphicFramePr>
        <p:xfrm>
          <a:off x="5724525" y="5710238"/>
          <a:ext cx="1677988" cy="723900"/>
        </p:xfrm>
        <a:graphic>
          <a:graphicData uri="http://schemas.openxmlformats.org/presentationml/2006/ole">
            <p:oleObj spid="_x0000_s261124" name="Equação" r:id="rId5" imgW="558720" imgH="241200" progId="Equation.3">
              <p:embed/>
            </p:oleObj>
          </a:graphicData>
        </a:graphic>
      </p:graphicFrame>
      <p:graphicFrame>
        <p:nvGraphicFramePr>
          <p:cNvPr id="259077" name="Object 2"/>
          <p:cNvGraphicFramePr>
            <a:graphicFrameLocks noChangeAspect="1"/>
          </p:cNvGraphicFramePr>
          <p:nvPr/>
        </p:nvGraphicFramePr>
        <p:xfrm>
          <a:off x="387350" y="4675188"/>
          <a:ext cx="3897313" cy="857250"/>
        </p:xfrm>
        <a:graphic>
          <a:graphicData uri="http://schemas.openxmlformats.org/presentationml/2006/ole">
            <p:oleObj spid="_x0000_s261125" name="Equação" r:id="rId6" imgW="1562040" imgH="342720" progId="Equation.3">
              <p:embed/>
            </p:oleObj>
          </a:graphicData>
        </a:graphic>
      </p:graphicFrame>
      <p:sp>
        <p:nvSpPr>
          <p:cNvPr id="14" name="Retângulo 13"/>
          <p:cNvSpPr/>
          <p:nvPr/>
        </p:nvSpPr>
        <p:spPr>
          <a:xfrm>
            <a:off x="294500" y="4682164"/>
            <a:ext cx="4032448" cy="908834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702558" y="5721046"/>
            <a:ext cx="1749762" cy="732290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/>
          <p:nvPr/>
        </p:nvCxnSpPr>
        <p:spPr>
          <a:xfrm>
            <a:off x="251520" y="4581128"/>
            <a:ext cx="4032448" cy="1152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>
            <a:off x="323528" y="4581128"/>
            <a:ext cx="4032450" cy="1080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1126" name="Object 2"/>
          <p:cNvGraphicFramePr>
            <a:graphicFrameLocks noChangeAspect="1"/>
          </p:cNvGraphicFramePr>
          <p:nvPr/>
        </p:nvGraphicFramePr>
        <p:xfrm>
          <a:off x="877888" y="5930900"/>
          <a:ext cx="2914650" cy="793750"/>
        </p:xfrm>
        <a:graphic>
          <a:graphicData uri="http://schemas.openxmlformats.org/presentationml/2006/ole">
            <p:oleObj spid="_x0000_s261126" name="Equação" r:id="rId7" imgW="1168200" imgH="317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57224" y="4068361"/>
            <a:ext cx="7429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Cálculo da profundidade do embasamento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57488" y="2620028"/>
            <a:ext cx="342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FF0000"/>
                </a:solidFill>
              </a:rPr>
              <a:t>Problema Geofísico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Trapezoidal)</a:t>
            </a:r>
            <a:endParaRPr lang="pt-BR" dirty="0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smtClean="0"/>
              <a:t>O relevo do embasamento sob uma bacia sedimentar produz uma anomalia na Aceleração da Gravidade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</a:t>
            </a:r>
            <a:r>
              <a:rPr lang="pt-BR" smtClean="0"/>
              <a:t>medições da componente vertical da Anomalia de Gravidade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7158" y="4005064"/>
            <a:ext cx="8429684" cy="19442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Trapezoidal)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5854700" y="5667375"/>
          <a:ext cx="1397000" cy="534988"/>
        </p:xfrm>
        <a:graphic>
          <a:graphicData uri="http://schemas.openxmlformats.org/presentationml/2006/ole">
            <p:oleObj spid="_x0000_s10247" name="Equação" r:id="rId3" imgW="698400" imgH="266400" progId="Equation.3">
              <p:embed/>
            </p:oleObj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4659313" y="3500438"/>
          <a:ext cx="3871912" cy="1897062"/>
        </p:xfrm>
        <a:graphic>
          <a:graphicData uri="http://schemas.openxmlformats.org/presentationml/2006/ole">
            <p:oleObj spid="_x0000_s10242" name="Equação" r:id="rId4" imgW="1917360" imgH="93960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 rot="5400000">
            <a:off x="1507004" y="4947193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239713" y="3571875"/>
          <a:ext cx="2944812" cy="482600"/>
        </p:xfrm>
        <a:graphic>
          <a:graphicData uri="http://schemas.openxmlformats.org/presentationml/2006/ole">
            <p:oleObj spid="_x0000_s10243" name="Equação" r:id="rId5" imgW="1473120" imgH="241200" progId="Equation.3">
              <p:embed/>
            </p:oleObj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231775" y="4160838"/>
          <a:ext cx="3021013" cy="482600"/>
        </p:xfrm>
        <a:graphic>
          <a:graphicData uri="http://schemas.openxmlformats.org/presentationml/2006/ole">
            <p:oleObj spid="_x0000_s10244" name="Equação" r:id="rId6" imgW="1511280" imgH="241200" progId="Equation.3">
              <p:embed/>
            </p:oleObj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/>
        </p:nvGraphicFramePr>
        <p:xfrm>
          <a:off x="215900" y="5572125"/>
          <a:ext cx="2995613" cy="482600"/>
        </p:xfrm>
        <a:graphic>
          <a:graphicData uri="http://schemas.openxmlformats.org/presentationml/2006/ole">
            <p:oleObj spid="_x0000_s10245" name="Equação" r:id="rId7" imgW="1498320" imgH="241200" progId="Equation.3">
              <p:embed/>
            </p:oleObj>
          </a:graphicData>
        </a:graphic>
      </p:graphicFrame>
      <p:sp>
        <p:nvSpPr>
          <p:cNvPr id="15" name="Retângulo 14"/>
          <p:cNvSpPr/>
          <p:nvPr/>
        </p:nvSpPr>
        <p:spPr>
          <a:xfrm>
            <a:off x="6919929" y="5786454"/>
            <a:ext cx="357190" cy="4191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/>
          <p:cNvCxnSpPr>
            <a:stCxn id="15" idx="0"/>
          </p:cNvCxnSpPr>
          <p:nvPr/>
        </p:nvCxnSpPr>
        <p:spPr>
          <a:xfrm rot="5400000" flipH="1" flipV="1">
            <a:off x="7192586" y="4835138"/>
            <a:ext cx="857254" cy="104537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429256" y="635795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de parâmetros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para posições em diferentes instantes: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Trapezoidal)</a:t>
            </a:r>
            <a:endParaRPr lang="pt-BR" dirty="0"/>
          </a:p>
        </p:txBody>
      </p:sp>
      <p:sp>
        <p:nvSpPr>
          <p:cNvPr id="6" name="Forma livre 5"/>
          <p:cNvSpPr/>
          <p:nvPr/>
        </p:nvSpPr>
        <p:spPr>
          <a:xfrm>
            <a:off x="139178" y="3789040"/>
            <a:ext cx="4576838" cy="2910045"/>
          </a:xfrm>
          <a:custGeom>
            <a:avLst/>
            <a:gdLst>
              <a:gd name="connsiteX0" fmla="*/ 4838 w 4576838"/>
              <a:gd name="connsiteY0" fmla="*/ 50731 h 2910045"/>
              <a:gd name="connsiteX1" fmla="*/ 4838 w 4576838"/>
              <a:gd name="connsiteY1" fmla="*/ 2910045 h 2910045"/>
              <a:gd name="connsiteX2" fmla="*/ 4576838 w 4576838"/>
              <a:gd name="connsiteY2" fmla="*/ 2895531 h 2910045"/>
              <a:gd name="connsiteX3" fmla="*/ 4562324 w 4576838"/>
              <a:gd name="connsiteY3" fmla="*/ 65245 h 2910045"/>
              <a:gd name="connsiteX4" fmla="*/ 4562324 w 4576838"/>
              <a:gd name="connsiteY4" fmla="*/ 65245 h 2910045"/>
              <a:gd name="connsiteX5" fmla="*/ 4446209 w 4576838"/>
              <a:gd name="connsiteY5" fmla="*/ 7188 h 2910045"/>
              <a:gd name="connsiteX6" fmla="*/ 4330095 w 4576838"/>
              <a:gd name="connsiteY6" fmla="*/ 21703 h 2910045"/>
              <a:gd name="connsiteX7" fmla="*/ 4097867 w 4576838"/>
              <a:gd name="connsiteY7" fmla="*/ 50731 h 2910045"/>
              <a:gd name="connsiteX8" fmla="*/ 3676952 w 4576838"/>
              <a:gd name="connsiteY8" fmla="*/ 79760 h 2910045"/>
              <a:gd name="connsiteX9" fmla="*/ 3473752 w 4576838"/>
              <a:gd name="connsiteY9" fmla="*/ 65245 h 2910045"/>
              <a:gd name="connsiteX10" fmla="*/ 3314095 w 4576838"/>
              <a:gd name="connsiteY10" fmla="*/ 36217 h 2910045"/>
              <a:gd name="connsiteX11" fmla="*/ 2777067 w 4576838"/>
              <a:gd name="connsiteY11" fmla="*/ 79760 h 2910045"/>
              <a:gd name="connsiteX12" fmla="*/ 2719009 w 4576838"/>
              <a:gd name="connsiteY12" fmla="*/ 94274 h 2910045"/>
              <a:gd name="connsiteX13" fmla="*/ 2631924 w 4576838"/>
              <a:gd name="connsiteY13" fmla="*/ 108788 h 2910045"/>
              <a:gd name="connsiteX14" fmla="*/ 2283581 w 4576838"/>
              <a:gd name="connsiteY14" fmla="*/ 94274 h 2910045"/>
              <a:gd name="connsiteX15" fmla="*/ 2225524 w 4576838"/>
              <a:gd name="connsiteY15" fmla="*/ 65245 h 2910045"/>
              <a:gd name="connsiteX16" fmla="*/ 1238552 w 4576838"/>
              <a:gd name="connsiteY16" fmla="*/ 50731 h 2910045"/>
              <a:gd name="connsiteX17" fmla="*/ 861181 w 4576838"/>
              <a:gd name="connsiteY17" fmla="*/ 65245 h 2910045"/>
              <a:gd name="connsiteX18" fmla="*/ 628952 w 4576838"/>
              <a:gd name="connsiteY18" fmla="*/ 94274 h 2910045"/>
              <a:gd name="connsiteX19" fmla="*/ 91924 w 4576838"/>
              <a:gd name="connsiteY19" fmla="*/ 79760 h 2910045"/>
              <a:gd name="connsiteX20" fmla="*/ 48381 w 4576838"/>
              <a:gd name="connsiteY20" fmla="*/ 65245 h 2910045"/>
              <a:gd name="connsiteX21" fmla="*/ 4838 w 4576838"/>
              <a:gd name="connsiteY21" fmla="*/ 50731 h 291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76838" h="2910045">
                <a:moveTo>
                  <a:pt x="4838" y="50731"/>
                </a:moveTo>
                <a:lnTo>
                  <a:pt x="4838" y="2910045"/>
                </a:lnTo>
                <a:lnTo>
                  <a:pt x="4576838" y="2895531"/>
                </a:lnTo>
                <a:lnTo>
                  <a:pt x="4562324" y="65245"/>
                </a:lnTo>
                <a:lnTo>
                  <a:pt x="4562324" y="65245"/>
                </a:lnTo>
                <a:cubicBezTo>
                  <a:pt x="4523619" y="45893"/>
                  <a:pt x="4488741" y="15163"/>
                  <a:pt x="4446209" y="7188"/>
                </a:cubicBezTo>
                <a:cubicBezTo>
                  <a:pt x="4407871" y="0"/>
                  <a:pt x="4368709" y="16187"/>
                  <a:pt x="4330095" y="21703"/>
                </a:cubicBezTo>
                <a:cubicBezTo>
                  <a:pt x="4120048" y="51710"/>
                  <a:pt x="4396207" y="20897"/>
                  <a:pt x="4097867" y="50731"/>
                </a:cubicBezTo>
                <a:cubicBezTo>
                  <a:pt x="3940407" y="103217"/>
                  <a:pt x="4024302" y="79760"/>
                  <a:pt x="3676952" y="79760"/>
                </a:cubicBezTo>
                <a:cubicBezTo>
                  <a:pt x="3609046" y="79760"/>
                  <a:pt x="3541485" y="70083"/>
                  <a:pt x="3473752" y="65245"/>
                </a:cubicBezTo>
                <a:cubicBezTo>
                  <a:pt x="3452101" y="60915"/>
                  <a:pt x="3330344" y="35753"/>
                  <a:pt x="3314095" y="36217"/>
                </a:cubicBezTo>
                <a:cubicBezTo>
                  <a:pt x="3266865" y="37566"/>
                  <a:pt x="2918299" y="56221"/>
                  <a:pt x="2777067" y="79760"/>
                </a:cubicBezTo>
                <a:cubicBezTo>
                  <a:pt x="2757390" y="83040"/>
                  <a:pt x="2738570" y="90362"/>
                  <a:pt x="2719009" y="94274"/>
                </a:cubicBezTo>
                <a:cubicBezTo>
                  <a:pt x="2690152" y="100045"/>
                  <a:pt x="2660952" y="103950"/>
                  <a:pt x="2631924" y="108788"/>
                </a:cubicBezTo>
                <a:cubicBezTo>
                  <a:pt x="2515810" y="103950"/>
                  <a:pt x="2399135" y="106655"/>
                  <a:pt x="2283581" y="94274"/>
                </a:cubicBezTo>
                <a:cubicBezTo>
                  <a:pt x="2262067" y="91969"/>
                  <a:pt x="2247142" y="66146"/>
                  <a:pt x="2225524" y="65245"/>
                </a:cubicBezTo>
                <a:cubicBezTo>
                  <a:pt x="1896783" y="51547"/>
                  <a:pt x="1567543" y="55569"/>
                  <a:pt x="1238552" y="50731"/>
                </a:cubicBezTo>
                <a:lnTo>
                  <a:pt x="861181" y="65245"/>
                </a:lnTo>
                <a:cubicBezTo>
                  <a:pt x="800219" y="68729"/>
                  <a:pt x="692971" y="85129"/>
                  <a:pt x="628952" y="94274"/>
                </a:cubicBezTo>
                <a:cubicBezTo>
                  <a:pt x="449943" y="89436"/>
                  <a:pt x="270775" y="88703"/>
                  <a:pt x="91924" y="79760"/>
                </a:cubicBezTo>
                <a:cubicBezTo>
                  <a:pt x="76644" y="78996"/>
                  <a:pt x="63562" y="67143"/>
                  <a:pt x="48381" y="65245"/>
                </a:cubicBezTo>
                <a:cubicBezTo>
                  <a:pt x="24377" y="62244"/>
                  <a:pt x="0" y="65245"/>
                  <a:pt x="4838" y="50731"/>
                </a:cubicBezTo>
                <a:close/>
              </a:path>
            </a:pathLst>
          </a:cu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835696" y="335699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crosta</a:t>
            </a:r>
            <a:endParaRPr lang="pt-BR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Trapezoidal)</a:t>
            </a:r>
            <a:endParaRPr lang="pt-BR" dirty="0"/>
          </a:p>
        </p:txBody>
      </p:sp>
      <p:sp>
        <p:nvSpPr>
          <p:cNvPr id="6" name="Forma livre 5"/>
          <p:cNvSpPr/>
          <p:nvPr/>
        </p:nvSpPr>
        <p:spPr>
          <a:xfrm>
            <a:off x="139178" y="3789040"/>
            <a:ext cx="4576838" cy="2910045"/>
          </a:xfrm>
          <a:custGeom>
            <a:avLst/>
            <a:gdLst>
              <a:gd name="connsiteX0" fmla="*/ 4838 w 4576838"/>
              <a:gd name="connsiteY0" fmla="*/ 50731 h 2910045"/>
              <a:gd name="connsiteX1" fmla="*/ 4838 w 4576838"/>
              <a:gd name="connsiteY1" fmla="*/ 2910045 h 2910045"/>
              <a:gd name="connsiteX2" fmla="*/ 4576838 w 4576838"/>
              <a:gd name="connsiteY2" fmla="*/ 2895531 h 2910045"/>
              <a:gd name="connsiteX3" fmla="*/ 4562324 w 4576838"/>
              <a:gd name="connsiteY3" fmla="*/ 65245 h 2910045"/>
              <a:gd name="connsiteX4" fmla="*/ 4562324 w 4576838"/>
              <a:gd name="connsiteY4" fmla="*/ 65245 h 2910045"/>
              <a:gd name="connsiteX5" fmla="*/ 4446209 w 4576838"/>
              <a:gd name="connsiteY5" fmla="*/ 7188 h 2910045"/>
              <a:gd name="connsiteX6" fmla="*/ 4330095 w 4576838"/>
              <a:gd name="connsiteY6" fmla="*/ 21703 h 2910045"/>
              <a:gd name="connsiteX7" fmla="*/ 4097867 w 4576838"/>
              <a:gd name="connsiteY7" fmla="*/ 50731 h 2910045"/>
              <a:gd name="connsiteX8" fmla="*/ 3676952 w 4576838"/>
              <a:gd name="connsiteY8" fmla="*/ 79760 h 2910045"/>
              <a:gd name="connsiteX9" fmla="*/ 3473752 w 4576838"/>
              <a:gd name="connsiteY9" fmla="*/ 65245 h 2910045"/>
              <a:gd name="connsiteX10" fmla="*/ 3314095 w 4576838"/>
              <a:gd name="connsiteY10" fmla="*/ 36217 h 2910045"/>
              <a:gd name="connsiteX11" fmla="*/ 2777067 w 4576838"/>
              <a:gd name="connsiteY11" fmla="*/ 79760 h 2910045"/>
              <a:gd name="connsiteX12" fmla="*/ 2719009 w 4576838"/>
              <a:gd name="connsiteY12" fmla="*/ 94274 h 2910045"/>
              <a:gd name="connsiteX13" fmla="*/ 2631924 w 4576838"/>
              <a:gd name="connsiteY13" fmla="*/ 108788 h 2910045"/>
              <a:gd name="connsiteX14" fmla="*/ 2283581 w 4576838"/>
              <a:gd name="connsiteY14" fmla="*/ 94274 h 2910045"/>
              <a:gd name="connsiteX15" fmla="*/ 2225524 w 4576838"/>
              <a:gd name="connsiteY15" fmla="*/ 65245 h 2910045"/>
              <a:gd name="connsiteX16" fmla="*/ 1238552 w 4576838"/>
              <a:gd name="connsiteY16" fmla="*/ 50731 h 2910045"/>
              <a:gd name="connsiteX17" fmla="*/ 861181 w 4576838"/>
              <a:gd name="connsiteY17" fmla="*/ 65245 h 2910045"/>
              <a:gd name="connsiteX18" fmla="*/ 628952 w 4576838"/>
              <a:gd name="connsiteY18" fmla="*/ 94274 h 2910045"/>
              <a:gd name="connsiteX19" fmla="*/ 91924 w 4576838"/>
              <a:gd name="connsiteY19" fmla="*/ 79760 h 2910045"/>
              <a:gd name="connsiteX20" fmla="*/ 48381 w 4576838"/>
              <a:gd name="connsiteY20" fmla="*/ 65245 h 2910045"/>
              <a:gd name="connsiteX21" fmla="*/ 4838 w 4576838"/>
              <a:gd name="connsiteY21" fmla="*/ 50731 h 291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76838" h="2910045">
                <a:moveTo>
                  <a:pt x="4838" y="50731"/>
                </a:moveTo>
                <a:lnTo>
                  <a:pt x="4838" y="2910045"/>
                </a:lnTo>
                <a:lnTo>
                  <a:pt x="4576838" y="2895531"/>
                </a:lnTo>
                <a:lnTo>
                  <a:pt x="4562324" y="65245"/>
                </a:lnTo>
                <a:lnTo>
                  <a:pt x="4562324" y="65245"/>
                </a:lnTo>
                <a:cubicBezTo>
                  <a:pt x="4523619" y="45893"/>
                  <a:pt x="4488741" y="15163"/>
                  <a:pt x="4446209" y="7188"/>
                </a:cubicBezTo>
                <a:cubicBezTo>
                  <a:pt x="4407871" y="0"/>
                  <a:pt x="4368709" y="16187"/>
                  <a:pt x="4330095" y="21703"/>
                </a:cubicBezTo>
                <a:cubicBezTo>
                  <a:pt x="4120048" y="51710"/>
                  <a:pt x="4396207" y="20897"/>
                  <a:pt x="4097867" y="50731"/>
                </a:cubicBezTo>
                <a:cubicBezTo>
                  <a:pt x="3940407" y="103217"/>
                  <a:pt x="4024302" y="79760"/>
                  <a:pt x="3676952" y="79760"/>
                </a:cubicBezTo>
                <a:cubicBezTo>
                  <a:pt x="3609046" y="79760"/>
                  <a:pt x="3541485" y="70083"/>
                  <a:pt x="3473752" y="65245"/>
                </a:cubicBezTo>
                <a:cubicBezTo>
                  <a:pt x="3452101" y="60915"/>
                  <a:pt x="3330344" y="35753"/>
                  <a:pt x="3314095" y="36217"/>
                </a:cubicBezTo>
                <a:cubicBezTo>
                  <a:pt x="3266865" y="37566"/>
                  <a:pt x="2918299" y="56221"/>
                  <a:pt x="2777067" y="79760"/>
                </a:cubicBezTo>
                <a:cubicBezTo>
                  <a:pt x="2757390" y="83040"/>
                  <a:pt x="2738570" y="90362"/>
                  <a:pt x="2719009" y="94274"/>
                </a:cubicBezTo>
                <a:cubicBezTo>
                  <a:pt x="2690152" y="100045"/>
                  <a:pt x="2660952" y="103950"/>
                  <a:pt x="2631924" y="108788"/>
                </a:cubicBezTo>
                <a:cubicBezTo>
                  <a:pt x="2515810" y="103950"/>
                  <a:pt x="2399135" y="106655"/>
                  <a:pt x="2283581" y="94274"/>
                </a:cubicBezTo>
                <a:cubicBezTo>
                  <a:pt x="2262067" y="91969"/>
                  <a:pt x="2247142" y="66146"/>
                  <a:pt x="2225524" y="65245"/>
                </a:cubicBezTo>
                <a:cubicBezTo>
                  <a:pt x="1896783" y="51547"/>
                  <a:pt x="1567543" y="55569"/>
                  <a:pt x="1238552" y="50731"/>
                </a:cubicBezTo>
                <a:lnTo>
                  <a:pt x="861181" y="65245"/>
                </a:lnTo>
                <a:cubicBezTo>
                  <a:pt x="800219" y="68729"/>
                  <a:pt x="692971" y="85129"/>
                  <a:pt x="628952" y="94274"/>
                </a:cubicBezTo>
                <a:cubicBezTo>
                  <a:pt x="449943" y="89436"/>
                  <a:pt x="270775" y="88703"/>
                  <a:pt x="91924" y="79760"/>
                </a:cubicBezTo>
                <a:cubicBezTo>
                  <a:pt x="76644" y="78996"/>
                  <a:pt x="63562" y="67143"/>
                  <a:pt x="48381" y="65245"/>
                </a:cubicBezTo>
                <a:cubicBezTo>
                  <a:pt x="24377" y="62244"/>
                  <a:pt x="0" y="65245"/>
                  <a:pt x="4838" y="50731"/>
                </a:cubicBezTo>
                <a:close/>
              </a:path>
            </a:pathLst>
          </a:cu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835696" y="335699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crosta</a:t>
            </a:r>
            <a:endParaRPr lang="pt-BR" sz="2800"/>
          </a:p>
        </p:txBody>
      </p:sp>
      <p:sp>
        <p:nvSpPr>
          <p:cNvPr id="5" name="Seta para a direita 4"/>
          <p:cNvSpPr/>
          <p:nvPr/>
        </p:nvSpPr>
        <p:spPr>
          <a:xfrm>
            <a:off x="3707904" y="4725144"/>
            <a:ext cx="864096" cy="7200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 rot="10800000">
            <a:off x="251521" y="4725144"/>
            <a:ext cx="864096" cy="7200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220072" y="4777988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estiramento</a:t>
            </a:r>
            <a:endParaRPr lang="pt-BR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Trapezoidal)</a:t>
            </a:r>
            <a:endParaRPr lang="pt-BR" dirty="0"/>
          </a:p>
        </p:txBody>
      </p:sp>
      <p:sp>
        <p:nvSpPr>
          <p:cNvPr id="6" name="Forma livre 5"/>
          <p:cNvSpPr/>
          <p:nvPr/>
        </p:nvSpPr>
        <p:spPr>
          <a:xfrm>
            <a:off x="139178" y="3789040"/>
            <a:ext cx="4576838" cy="2910045"/>
          </a:xfrm>
          <a:custGeom>
            <a:avLst/>
            <a:gdLst>
              <a:gd name="connsiteX0" fmla="*/ 4838 w 4576838"/>
              <a:gd name="connsiteY0" fmla="*/ 50731 h 2910045"/>
              <a:gd name="connsiteX1" fmla="*/ 4838 w 4576838"/>
              <a:gd name="connsiteY1" fmla="*/ 2910045 h 2910045"/>
              <a:gd name="connsiteX2" fmla="*/ 4576838 w 4576838"/>
              <a:gd name="connsiteY2" fmla="*/ 2895531 h 2910045"/>
              <a:gd name="connsiteX3" fmla="*/ 4562324 w 4576838"/>
              <a:gd name="connsiteY3" fmla="*/ 65245 h 2910045"/>
              <a:gd name="connsiteX4" fmla="*/ 4562324 w 4576838"/>
              <a:gd name="connsiteY4" fmla="*/ 65245 h 2910045"/>
              <a:gd name="connsiteX5" fmla="*/ 4446209 w 4576838"/>
              <a:gd name="connsiteY5" fmla="*/ 7188 h 2910045"/>
              <a:gd name="connsiteX6" fmla="*/ 4330095 w 4576838"/>
              <a:gd name="connsiteY6" fmla="*/ 21703 h 2910045"/>
              <a:gd name="connsiteX7" fmla="*/ 4097867 w 4576838"/>
              <a:gd name="connsiteY7" fmla="*/ 50731 h 2910045"/>
              <a:gd name="connsiteX8" fmla="*/ 3676952 w 4576838"/>
              <a:gd name="connsiteY8" fmla="*/ 79760 h 2910045"/>
              <a:gd name="connsiteX9" fmla="*/ 3473752 w 4576838"/>
              <a:gd name="connsiteY9" fmla="*/ 65245 h 2910045"/>
              <a:gd name="connsiteX10" fmla="*/ 3314095 w 4576838"/>
              <a:gd name="connsiteY10" fmla="*/ 36217 h 2910045"/>
              <a:gd name="connsiteX11" fmla="*/ 2777067 w 4576838"/>
              <a:gd name="connsiteY11" fmla="*/ 79760 h 2910045"/>
              <a:gd name="connsiteX12" fmla="*/ 2719009 w 4576838"/>
              <a:gd name="connsiteY12" fmla="*/ 94274 h 2910045"/>
              <a:gd name="connsiteX13" fmla="*/ 2631924 w 4576838"/>
              <a:gd name="connsiteY13" fmla="*/ 108788 h 2910045"/>
              <a:gd name="connsiteX14" fmla="*/ 2283581 w 4576838"/>
              <a:gd name="connsiteY14" fmla="*/ 94274 h 2910045"/>
              <a:gd name="connsiteX15" fmla="*/ 2225524 w 4576838"/>
              <a:gd name="connsiteY15" fmla="*/ 65245 h 2910045"/>
              <a:gd name="connsiteX16" fmla="*/ 1238552 w 4576838"/>
              <a:gd name="connsiteY16" fmla="*/ 50731 h 2910045"/>
              <a:gd name="connsiteX17" fmla="*/ 861181 w 4576838"/>
              <a:gd name="connsiteY17" fmla="*/ 65245 h 2910045"/>
              <a:gd name="connsiteX18" fmla="*/ 628952 w 4576838"/>
              <a:gd name="connsiteY18" fmla="*/ 94274 h 2910045"/>
              <a:gd name="connsiteX19" fmla="*/ 91924 w 4576838"/>
              <a:gd name="connsiteY19" fmla="*/ 79760 h 2910045"/>
              <a:gd name="connsiteX20" fmla="*/ 48381 w 4576838"/>
              <a:gd name="connsiteY20" fmla="*/ 65245 h 2910045"/>
              <a:gd name="connsiteX21" fmla="*/ 4838 w 4576838"/>
              <a:gd name="connsiteY21" fmla="*/ 50731 h 291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76838" h="2910045">
                <a:moveTo>
                  <a:pt x="4838" y="50731"/>
                </a:moveTo>
                <a:lnTo>
                  <a:pt x="4838" y="2910045"/>
                </a:lnTo>
                <a:lnTo>
                  <a:pt x="4576838" y="2895531"/>
                </a:lnTo>
                <a:lnTo>
                  <a:pt x="4562324" y="65245"/>
                </a:lnTo>
                <a:lnTo>
                  <a:pt x="4562324" y="65245"/>
                </a:lnTo>
                <a:cubicBezTo>
                  <a:pt x="4523619" y="45893"/>
                  <a:pt x="4488741" y="15163"/>
                  <a:pt x="4446209" y="7188"/>
                </a:cubicBezTo>
                <a:cubicBezTo>
                  <a:pt x="4407871" y="0"/>
                  <a:pt x="4368709" y="16187"/>
                  <a:pt x="4330095" y="21703"/>
                </a:cubicBezTo>
                <a:cubicBezTo>
                  <a:pt x="4120048" y="51710"/>
                  <a:pt x="4396207" y="20897"/>
                  <a:pt x="4097867" y="50731"/>
                </a:cubicBezTo>
                <a:cubicBezTo>
                  <a:pt x="3940407" y="103217"/>
                  <a:pt x="4024302" y="79760"/>
                  <a:pt x="3676952" y="79760"/>
                </a:cubicBezTo>
                <a:cubicBezTo>
                  <a:pt x="3609046" y="79760"/>
                  <a:pt x="3541485" y="70083"/>
                  <a:pt x="3473752" y="65245"/>
                </a:cubicBezTo>
                <a:cubicBezTo>
                  <a:pt x="3452101" y="60915"/>
                  <a:pt x="3330344" y="35753"/>
                  <a:pt x="3314095" y="36217"/>
                </a:cubicBezTo>
                <a:cubicBezTo>
                  <a:pt x="3266865" y="37566"/>
                  <a:pt x="2918299" y="56221"/>
                  <a:pt x="2777067" y="79760"/>
                </a:cubicBezTo>
                <a:cubicBezTo>
                  <a:pt x="2757390" y="83040"/>
                  <a:pt x="2738570" y="90362"/>
                  <a:pt x="2719009" y="94274"/>
                </a:cubicBezTo>
                <a:cubicBezTo>
                  <a:pt x="2690152" y="100045"/>
                  <a:pt x="2660952" y="103950"/>
                  <a:pt x="2631924" y="108788"/>
                </a:cubicBezTo>
                <a:cubicBezTo>
                  <a:pt x="2515810" y="103950"/>
                  <a:pt x="2399135" y="106655"/>
                  <a:pt x="2283581" y="94274"/>
                </a:cubicBezTo>
                <a:cubicBezTo>
                  <a:pt x="2262067" y="91969"/>
                  <a:pt x="2247142" y="66146"/>
                  <a:pt x="2225524" y="65245"/>
                </a:cubicBezTo>
                <a:cubicBezTo>
                  <a:pt x="1896783" y="51547"/>
                  <a:pt x="1567543" y="55569"/>
                  <a:pt x="1238552" y="50731"/>
                </a:cubicBezTo>
                <a:lnTo>
                  <a:pt x="861181" y="65245"/>
                </a:lnTo>
                <a:cubicBezTo>
                  <a:pt x="800219" y="68729"/>
                  <a:pt x="692971" y="85129"/>
                  <a:pt x="628952" y="94274"/>
                </a:cubicBezTo>
                <a:cubicBezTo>
                  <a:pt x="449943" y="89436"/>
                  <a:pt x="270775" y="88703"/>
                  <a:pt x="91924" y="79760"/>
                </a:cubicBezTo>
                <a:cubicBezTo>
                  <a:pt x="76644" y="78996"/>
                  <a:pt x="63562" y="67143"/>
                  <a:pt x="48381" y="65245"/>
                </a:cubicBezTo>
                <a:cubicBezTo>
                  <a:pt x="24377" y="62244"/>
                  <a:pt x="0" y="65245"/>
                  <a:pt x="4838" y="50731"/>
                </a:cubicBezTo>
                <a:close/>
              </a:path>
            </a:pathLst>
          </a:cu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835696" y="335699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crosta</a:t>
            </a:r>
            <a:endParaRPr lang="pt-BR" sz="2800"/>
          </a:p>
        </p:txBody>
      </p:sp>
      <p:sp>
        <p:nvSpPr>
          <p:cNvPr id="5" name="Seta para a direita 4"/>
          <p:cNvSpPr/>
          <p:nvPr/>
        </p:nvSpPr>
        <p:spPr>
          <a:xfrm>
            <a:off x="3707904" y="4725144"/>
            <a:ext cx="864096" cy="7200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 rot="10800000">
            <a:off x="251521" y="4725144"/>
            <a:ext cx="864096" cy="7200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220072" y="4777988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falhamento normal</a:t>
            </a:r>
            <a:endParaRPr lang="pt-BR" sz="2800"/>
          </a:p>
        </p:txBody>
      </p:sp>
      <p:cxnSp>
        <p:nvCxnSpPr>
          <p:cNvPr id="10" name="Conector reto 9"/>
          <p:cNvCxnSpPr/>
          <p:nvPr/>
        </p:nvCxnSpPr>
        <p:spPr>
          <a:xfrm>
            <a:off x="3491880" y="3861048"/>
            <a:ext cx="0" cy="252028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1403648" y="3861048"/>
            <a:ext cx="0" cy="252028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Trapezoidal)</a:t>
            </a:r>
            <a:endParaRPr lang="pt-BR" dirty="0"/>
          </a:p>
        </p:txBody>
      </p:sp>
      <p:sp>
        <p:nvSpPr>
          <p:cNvPr id="6" name="Forma livre 5"/>
          <p:cNvSpPr/>
          <p:nvPr/>
        </p:nvSpPr>
        <p:spPr>
          <a:xfrm>
            <a:off x="139178" y="3789040"/>
            <a:ext cx="4576838" cy="2910045"/>
          </a:xfrm>
          <a:custGeom>
            <a:avLst/>
            <a:gdLst>
              <a:gd name="connsiteX0" fmla="*/ 4838 w 4576838"/>
              <a:gd name="connsiteY0" fmla="*/ 50731 h 2910045"/>
              <a:gd name="connsiteX1" fmla="*/ 4838 w 4576838"/>
              <a:gd name="connsiteY1" fmla="*/ 2910045 h 2910045"/>
              <a:gd name="connsiteX2" fmla="*/ 4576838 w 4576838"/>
              <a:gd name="connsiteY2" fmla="*/ 2895531 h 2910045"/>
              <a:gd name="connsiteX3" fmla="*/ 4562324 w 4576838"/>
              <a:gd name="connsiteY3" fmla="*/ 65245 h 2910045"/>
              <a:gd name="connsiteX4" fmla="*/ 4562324 w 4576838"/>
              <a:gd name="connsiteY4" fmla="*/ 65245 h 2910045"/>
              <a:gd name="connsiteX5" fmla="*/ 4446209 w 4576838"/>
              <a:gd name="connsiteY5" fmla="*/ 7188 h 2910045"/>
              <a:gd name="connsiteX6" fmla="*/ 4330095 w 4576838"/>
              <a:gd name="connsiteY6" fmla="*/ 21703 h 2910045"/>
              <a:gd name="connsiteX7" fmla="*/ 4097867 w 4576838"/>
              <a:gd name="connsiteY7" fmla="*/ 50731 h 2910045"/>
              <a:gd name="connsiteX8" fmla="*/ 3676952 w 4576838"/>
              <a:gd name="connsiteY8" fmla="*/ 79760 h 2910045"/>
              <a:gd name="connsiteX9" fmla="*/ 3473752 w 4576838"/>
              <a:gd name="connsiteY9" fmla="*/ 65245 h 2910045"/>
              <a:gd name="connsiteX10" fmla="*/ 3314095 w 4576838"/>
              <a:gd name="connsiteY10" fmla="*/ 36217 h 2910045"/>
              <a:gd name="connsiteX11" fmla="*/ 2777067 w 4576838"/>
              <a:gd name="connsiteY11" fmla="*/ 79760 h 2910045"/>
              <a:gd name="connsiteX12" fmla="*/ 2719009 w 4576838"/>
              <a:gd name="connsiteY12" fmla="*/ 94274 h 2910045"/>
              <a:gd name="connsiteX13" fmla="*/ 2631924 w 4576838"/>
              <a:gd name="connsiteY13" fmla="*/ 108788 h 2910045"/>
              <a:gd name="connsiteX14" fmla="*/ 2283581 w 4576838"/>
              <a:gd name="connsiteY14" fmla="*/ 94274 h 2910045"/>
              <a:gd name="connsiteX15" fmla="*/ 2225524 w 4576838"/>
              <a:gd name="connsiteY15" fmla="*/ 65245 h 2910045"/>
              <a:gd name="connsiteX16" fmla="*/ 1238552 w 4576838"/>
              <a:gd name="connsiteY16" fmla="*/ 50731 h 2910045"/>
              <a:gd name="connsiteX17" fmla="*/ 861181 w 4576838"/>
              <a:gd name="connsiteY17" fmla="*/ 65245 h 2910045"/>
              <a:gd name="connsiteX18" fmla="*/ 628952 w 4576838"/>
              <a:gd name="connsiteY18" fmla="*/ 94274 h 2910045"/>
              <a:gd name="connsiteX19" fmla="*/ 91924 w 4576838"/>
              <a:gd name="connsiteY19" fmla="*/ 79760 h 2910045"/>
              <a:gd name="connsiteX20" fmla="*/ 48381 w 4576838"/>
              <a:gd name="connsiteY20" fmla="*/ 65245 h 2910045"/>
              <a:gd name="connsiteX21" fmla="*/ 4838 w 4576838"/>
              <a:gd name="connsiteY21" fmla="*/ 50731 h 291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76838" h="2910045">
                <a:moveTo>
                  <a:pt x="4838" y="50731"/>
                </a:moveTo>
                <a:lnTo>
                  <a:pt x="4838" y="2910045"/>
                </a:lnTo>
                <a:lnTo>
                  <a:pt x="4576838" y="2895531"/>
                </a:lnTo>
                <a:lnTo>
                  <a:pt x="4562324" y="65245"/>
                </a:lnTo>
                <a:lnTo>
                  <a:pt x="4562324" y="65245"/>
                </a:lnTo>
                <a:cubicBezTo>
                  <a:pt x="4523619" y="45893"/>
                  <a:pt x="4488741" y="15163"/>
                  <a:pt x="4446209" y="7188"/>
                </a:cubicBezTo>
                <a:cubicBezTo>
                  <a:pt x="4407871" y="0"/>
                  <a:pt x="4368709" y="16187"/>
                  <a:pt x="4330095" y="21703"/>
                </a:cubicBezTo>
                <a:cubicBezTo>
                  <a:pt x="4120048" y="51710"/>
                  <a:pt x="4396207" y="20897"/>
                  <a:pt x="4097867" y="50731"/>
                </a:cubicBezTo>
                <a:cubicBezTo>
                  <a:pt x="3940407" y="103217"/>
                  <a:pt x="4024302" y="79760"/>
                  <a:pt x="3676952" y="79760"/>
                </a:cubicBezTo>
                <a:cubicBezTo>
                  <a:pt x="3609046" y="79760"/>
                  <a:pt x="3541485" y="70083"/>
                  <a:pt x="3473752" y="65245"/>
                </a:cubicBezTo>
                <a:cubicBezTo>
                  <a:pt x="3452101" y="60915"/>
                  <a:pt x="3330344" y="35753"/>
                  <a:pt x="3314095" y="36217"/>
                </a:cubicBezTo>
                <a:cubicBezTo>
                  <a:pt x="3266865" y="37566"/>
                  <a:pt x="2918299" y="56221"/>
                  <a:pt x="2777067" y="79760"/>
                </a:cubicBezTo>
                <a:cubicBezTo>
                  <a:pt x="2757390" y="83040"/>
                  <a:pt x="2738570" y="90362"/>
                  <a:pt x="2719009" y="94274"/>
                </a:cubicBezTo>
                <a:cubicBezTo>
                  <a:pt x="2690152" y="100045"/>
                  <a:pt x="2660952" y="103950"/>
                  <a:pt x="2631924" y="108788"/>
                </a:cubicBezTo>
                <a:cubicBezTo>
                  <a:pt x="2515810" y="103950"/>
                  <a:pt x="2399135" y="106655"/>
                  <a:pt x="2283581" y="94274"/>
                </a:cubicBezTo>
                <a:cubicBezTo>
                  <a:pt x="2262067" y="91969"/>
                  <a:pt x="2247142" y="66146"/>
                  <a:pt x="2225524" y="65245"/>
                </a:cubicBezTo>
                <a:cubicBezTo>
                  <a:pt x="1896783" y="51547"/>
                  <a:pt x="1567543" y="55569"/>
                  <a:pt x="1238552" y="50731"/>
                </a:cubicBezTo>
                <a:lnTo>
                  <a:pt x="861181" y="65245"/>
                </a:lnTo>
                <a:cubicBezTo>
                  <a:pt x="800219" y="68729"/>
                  <a:pt x="692971" y="85129"/>
                  <a:pt x="628952" y="94274"/>
                </a:cubicBezTo>
                <a:cubicBezTo>
                  <a:pt x="449943" y="89436"/>
                  <a:pt x="270775" y="88703"/>
                  <a:pt x="91924" y="79760"/>
                </a:cubicBezTo>
                <a:cubicBezTo>
                  <a:pt x="76644" y="78996"/>
                  <a:pt x="63562" y="67143"/>
                  <a:pt x="48381" y="65245"/>
                </a:cubicBezTo>
                <a:cubicBezTo>
                  <a:pt x="24377" y="62244"/>
                  <a:pt x="0" y="65245"/>
                  <a:pt x="4838" y="50731"/>
                </a:cubicBezTo>
                <a:close/>
              </a:path>
            </a:pathLst>
          </a:cu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403648" y="3645024"/>
            <a:ext cx="2088232" cy="1872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220072" y="4777988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subsidência</a:t>
            </a:r>
            <a:endParaRPr lang="pt-BR" sz="2800"/>
          </a:p>
        </p:txBody>
      </p:sp>
      <p:sp>
        <p:nvSpPr>
          <p:cNvPr id="18" name="Forma livre 17"/>
          <p:cNvSpPr/>
          <p:nvPr/>
        </p:nvSpPr>
        <p:spPr>
          <a:xfrm>
            <a:off x="1146629" y="5167086"/>
            <a:ext cx="2481942" cy="725714"/>
          </a:xfrm>
          <a:custGeom>
            <a:avLst/>
            <a:gdLst>
              <a:gd name="connsiteX0" fmla="*/ 101600 w 2481942"/>
              <a:gd name="connsiteY0" fmla="*/ 0 h 725714"/>
              <a:gd name="connsiteX1" fmla="*/ 101600 w 2481942"/>
              <a:gd name="connsiteY1" fmla="*/ 0 h 725714"/>
              <a:gd name="connsiteX2" fmla="*/ 304800 w 2481942"/>
              <a:gd name="connsiteY2" fmla="*/ 72571 h 725714"/>
              <a:gd name="connsiteX3" fmla="*/ 464457 w 2481942"/>
              <a:gd name="connsiteY3" fmla="*/ 101600 h 725714"/>
              <a:gd name="connsiteX4" fmla="*/ 580571 w 2481942"/>
              <a:gd name="connsiteY4" fmla="*/ 130628 h 725714"/>
              <a:gd name="connsiteX5" fmla="*/ 972457 w 2481942"/>
              <a:gd name="connsiteY5" fmla="*/ 145143 h 725714"/>
              <a:gd name="connsiteX6" fmla="*/ 1016000 w 2481942"/>
              <a:gd name="connsiteY6" fmla="*/ 159657 h 725714"/>
              <a:gd name="connsiteX7" fmla="*/ 1480457 w 2481942"/>
              <a:gd name="connsiteY7" fmla="*/ 188685 h 725714"/>
              <a:gd name="connsiteX8" fmla="*/ 1567542 w 2481942"/>
              <a:gd name="connsiteY8" fmla="*/ 217714 h 725714"/>
              <a:gd name="connsiteX9" fmla="*/ 1683657 w 2481942"/>
              <a:gd name="connsiteY9" fmla="*/ 261257 h 725714"/>
              <a:gd name="connsiteX10" fmla="*/ 1973942 w 2481942"/>
              <a:gd name="connsiteY10" fmla="*/ 275771 h 725714"/>
              <a:gd name="connsiteX11" fmla="*/ 2206171 w 2481942"/>
              <a:gd name="connsiteY11" fmla="*/ 304800 h 725714"/>
              <a:gd name="connsiteX12" fmla="*/ 2322285 w 2481942"/>
              <a:gd name="connsiteY12" fmla="*/ 319314 h 725714"/>
              <a:gd name="connsiteX13" fmla="*/ 2409371 w 2481942"/>
              <a:gd name="connsiteY13" fmla="*/ 348343 h 725714"/>
              <a:gd name="connsiteX14" fmla="*/ 2452914 w 2481942"/>
              <a:gd name="connsiteY14" fmla="*/ 362857 h 725714"/>
              <a:gd name="connsiteX15" fmla="*/ 2481942 w 2481942"/>
              <a:gd name="connsiteY15" fmla="*/ 362857 h 725714"/>
              <a:gd name="connsiteX16" fmla="*/ 2481942 w 2481942"/>
              <a:gd name="connsiteY16" fmla="*/ 725714 h 725714"/>
              <a:gd name="connsiteX17" fmla="*/ 0 w 2481942"/>
              <a:gd name="connsiteY17" fmla="*/ 580571 h 725714"/>
              <a:gd name="connsiteX18" fmla="*/ 101600 w 2481942"/>
              <a:gd name="connsiteY18" fmla="*/ 0 h 72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81942" h="725714">
                <a:moveTo>
                  <a:pt x="101600" y="0"/>
                </a:moveTo>
                <a:lnTo>
                  <a:pt x="101600" y="0"/>
                </a:lnTo>
                <a:cubicBezTo>
                  <a:pt x="109873" y="3102"/>
                  <a:pt x="279534" y="68360"/>
                  <a:pt x="304800" y="72571"/>
                </a:cubicBezTo>
                <a:cubicBezTo>
                  <a:pt x="343634" y="79043"/>
                  <a:pt x="423875" y="91454"/>
                  <a:pt x="464457" y="101600"/>
                </a:cubicBezTo>
                <a:cubicBezTo>
                  <a:pt x="521327" y="115818"/>
                  <a:pt x="509245" y="126170"/>
                  <a:pt x="580571" y="130628"/>
                </a:cubicBezTo>
                <a:cubicBezTo>
                  <a:pt x="711035" y="138782"/>
                  <a:pt x="841828" y="140305"/>
                  <a:pt x="972457" y="145143"/>
                </a:cubicBezTo>
                <a:cubicBezTo>
                  <a:pt x="986971" y="149981"/>
                  <a:pt x="1001157" y="155946"/>
                  <a:pt x="1016000" y="159657"/>
                </a:cubicBezTo>
                <a:cubicBezTo>
                  <a:pt x="1169619" y="198061"/>
                  <a:pt x="1313662" y="182508"/>
                  <a:pt x="1480457" y="188685"/>
                </a:cubicBezTo>
                <a:cubicBezTo>
                  <a:pt x="1509485" y="198361"/>
                  <a:pt x="1540174" y="204030"/>
                  <a:pt x="1567542" y="217714"/>
                </a:cubicBezTo>
                <a:cubicBezTo>
                  <a:pt x="1609146" y="238516"/>
                  <a:pt x="1636228" y="257305"/>
                  <a:pt x="1683657" y="261257"/>
                </a:cubicBezTo>
                <a:cubicBezTo>
                  <a:pt x="1780205" y="269303"/>
                  <a:pt x="1877180" y="270933"/>
                  <a:pt x="1973942" y="275771"/>
                </a:cubicBezTo>
                <a:cubicBezTo>
                  <a:pt x="2081134" y="311501"/>
                  <a:pt x="1986544" y="283883"/>
                  <a:pt x="2206171" y="304800"/>
                </a:cubicBezTo>
                <a:cubicBezTo>
                  <a:pt x="2245001" y="308498"/>
                  <a:pt x="2283580" y="314476"/>
                  <a:pt x="2322285" y="319314"/>
                </a:cubicBezTo>
                <a:lnTo>
                  <a:pt x="2409371" y="348343"/>
                </a:lnTo>
                <a:cubicBezTo>
                  <a:pt x="2423885" y="353181"/>
                  <a:pt x="2437615" y="362857"/>
                  <a:pt x="2452914" y="362857"/>
                </a:cubicBezTo>
                <a:lnTo>
                  <a:pt x="2481942" y="362857"/>
                </a:lnTo>
                <a:lnTo>
                  <a:pt x="2481942" y="725714"/>
                </a:lnTo>
                <a:lnTo>
                  <a:pt x="0" y="580571"/>
                </a:lnTo>
                <a:lnTo>
                  <a:pt x="101600" y="0"/>
                </a:lnTo>
                <a:close/>
              </a:path>
            </a:pathLst>
          </a:cu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direita 4"/>
          <p:cNvSpPr/>
          <p:nvPr/>
        </p:nvSpPr>
        <p:spPr>
          <a:xfrm rot="5400000">
            <a:off x="2051720" y="5733256"/>
            <a:ext cx="864096" cy="7200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/>
          <p:nvPr/>
        </p:nvCxnSpPr>
        <p:spPr>
          <a:xfrm>
            <a:off x="3491880" y="3861048"/>
            <a:ext cx="0" cy="252028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403648" y="3861048"/>
            <a:ext cx="0" cy="252028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Trapezoidal)</a:t>
            </a:r>
            <a:endParaRPr lang="pt-BR" dirty="0"/>
          </a:p>
        </p:txBody>
      </p:sp>
      <p:sp>
        <p:nvSpPr>
          <p:cNvPr id="6" name="Forma livre 5"/>
          <p:cNvSpPr/>
          <p:nvPr/>
        </p:nvSpPr>
        <p:spPr>
          <a:xfrm>
            <a:off x="139178" y="3789040"/>
            <a:ext cx="4576838" cy="2910045"/>
          </a:xfrm>
          <a:custGeom>
            <a:avLst/>
            <a:gdLst>
              <a:gd name="connsiteX0" fmla="*/ 4838 w 4576838"/>
              <a:gd name="connsiteY0" fmla="*/ 50731 h 2910045"/>
              <a:gd name="connsiteX1" fmla="*/ 4838 w 4576838"/>
              <a:gd name="connsiteY1" fmla="*/ 2910045 h 2910045"/>
              <a:gd name="connsiteX2" fmla="*/ 4576838 w 4576838"/>
              <a:gd name="connsiteY2" fmla="*/ 2895531 h 2910045"/>
              <a:gd name="connsiteX3" fmla="*/ 4562324 w 4576838"/>
              <a:gd name="connsiteY3" fmla="*/ 65245 h 2910045"/>
              <a:gd name="connsiteX4" fmla="*/ 4562324 w 4576838"/>
              <a:gd name="connsiteY4" fmla="*/ 65245 h 2910045"/>
              <a:gd name="connsiteX5" fmla="*/ 4446209 w 4576838"/>
              <a:gd name="connsiteY5" fmla="*/ 7188 h 2910045"/>
              <a:gd name="connsiteX6" fmla="*/ 4330095 w 4576838"/>
              <a:gd name="connsiteY6" fmla="*/ 21703 h 2910045"/>
              <a:gd name="connsiteX7" fmla="*/ 4097867 w 4576838"/>
              <a:gd name="connsiteY7" fmla="*/ 50731 h 2910045"/>
              <a:gd name="connsiteX8" fmla="*/ 3676952 w 4576838"/>
              <a:gd name="connsiteY8" fmla="*/ 79760 h 2910045"/>
              <a:gd name="connsiteX9" fmla="*/ 3473752 w 4576838"/>
              <a:gd name="connsiteY9" fmla="*/ 65245 h 2910045"/>
              <a:gd name="connsiteX10" fmla="*/ 3314095 w 4576838"/>
              <a:gd name="connsiteY10" fmla="*/ 36217 h 2910045"/>
              <a:gd name="connsiteX11" fmla="*/ 2777067 w 4576838"/>
              <a:gd name="connsiteY11" fmla="*/ 79760 h 2910045"/>
              <a:gd name="connsiteX12" fmla="*/ 2719009 w 4576838"/>
              <a:gd name="connsiteY12" fmla="*/ 94274 h 2910045"/>
              <a:gd name="connsiteX13" fmla="*/ 2631924 w 4576838"/>
              <a:gd name="connsiteY13" fmla="*/ 108788 h 2910045"/>
              <a:gd name="connsiteX14" fmla="*/ 2283581 w 4576838"/>
              <a:gd name="connsiteY14" fmla="*/ 94274 h 2910045"/>
              <a:gd name="connsiteX15" fmla="*/ 2225524 w 4576838"/>
              <a:gd name="connsiteY15" fmla="*/ 65245 h 2910045"/>
              <a:gd name="connsiteX16" fmla="*/ 1238552 w 4576838"/>
              <a:gd name="connsiteY16" fmla="*/ 50731 h 2910045"/>
              <a:gd name="connsiteX17" fmla="*/ 861181 w 4576838"/>
              <a:gd name="connsiteY17" fmla="*/ 65245 h 2910045"/>
              <a:gd name="connsiteX18" fmla="*/ 628952 w 4576838"/>
              <a:gd name="connsiteY18" fmla="*/ 94274 h 2910045"/>
              <a:gd name="connsiteX19" fmla="*/ 91924 w 4576838"/>
              <a:gd name="connsiteY19" fmla="*/ 79760 h 2910045"/>
              <a:gd name="connsiteX20" fmla="*/ 48381 w 4576838"/>
              <a:gd name="connsiteY20" fmla="*/ 65245 h 2910045"/>
              <a:gd name="connsiteX21" fmla="*/ 4838 w 4576838"/>
              <a:gd name="connsiteY21" fmla="*/ 50731 h 291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76838" h="2910045">
                <a:moveTo>
                  <a:pt x="4838" y="50731"/>
                </a:moveTo>
                <a:lnTo>
                  <a:pt x="4838" y="2910045"/>
                </a:lnTo>
                <a:lnTo>
                  <a:pt x="4576838" y="2895531"/>
                </a:lnTo>
                <a:lnTo>
                  <a:pt x="4562324" y="65245"/>
                </a:lnTo>
                <a:lnTo>
                  <a:pt x="4562324" y="65245"/>
                </a:lnTo>
                <a:cubicBezTo>
                  <a:pt x="4523619" y="45893"/>
                  <a:pt x="4488741" y="15163"/>
                  <a:pt x="4446209" y="7188"/>
                </a:cubicBezTo>
                <a:cubicBezTo>
                  <a:pt x="4407871" y="0"/>
                  <a:pt x="4368709" y="16187"/>
                  <a:pt x="4330095" y="21703"/>
                </a:cubicBezTo>
                <a:cubicBezTo>
                  <a:pt x="4120048" y="51710"/>
                  <a:pt x="4396207" y="20897"/>
                  <a:pt x="4097867" y="50731"/>
                </a:cubicBezTo>
                <a:cubicBezTo>
                  <a:pt x="3940407" y="103217"/>
                  <a:pt x="4024302" y="79760"/>
                  <a:pt x="3676952" y="79760"/>
                </a:cubicBezTo>
                <a:cubicBezTo>
                  <a:pt x="3609046" y="79760"/>
                  <a:pt x="3541485" y="70083"/>
                  <a:pt x="3473752" y="65245"/>
                </a:cubicBezTo>
                <a:cubicBezTo>
                  <a:pt x="3452101" y="60915"/>
                  <a:pt x="3330344" y="35753"/>
                  <a:pt x="3314095" y="36217"/>
                </a:cubicBezTo>
                <a:cubicBezTo>
                  <a:pt x="3266865" y="37566"/>
                  <a:pt x="2918299" y="56221"/>
                  <a:pt x="2777067" y="79760"/>
                </a:cubicBezTo>
                <a:cubicBezTo>
                  <a:pt x="2757390" y="83040"/>
                  <a:pt x="2738570" y="90362"/>
                  <a:pt x="2719009" y="94274"/>
                </a:cubicBezTo>
                <a:cubicBezTo>
                  <a:pt x="2690152" y="100045"/>
                  <a:pt x="2660952" y="103950"/>
                  <a:pt x="2631924" y="108788"/>
                </a:cubicBezTo>
                <a:cubicBezTo>
                  <a:pt x="2515810" y="103950"/>
                  <a:pt x="2399135" y="106655"/>
                  <a:pt x="2283581" y="94274"/>
                </a:cubicBezTo>
                <a:cubicBezTo>
                  <a:pt x="2262067" y="91969"/>
                  <a:pt x="2247142" y="66146"/>
                  <a:pt x="2225524" y="65245"/>
                </a:cubicBezTo>
                <a:cubicBezTo>
                  <a:pt x="1896783" y="51547"/>
                  <a:pt x="1567543" y="55569"/>
                  <a:pt x="1238552" y="50731"/>
                </a:cubicBezTo>
                <a:lnTo>
                  <a:pt x="861181" y="65245"/>
                </a:lnTo>
                <a:cubicBezTo>
                  <a:pt x="800219" y="68729"/>
                  <a:pt x="692971" y="85129"/>
                  <a:pt x="628952" y="94274"/>
                </a:cubicBezTo>
                <a:cubicBezTo>
                  <a:pt x="449943" y="89436"/>
                  <a:pt x="270775" y="88703"/>
                  <a:pt x="91924" y="79760"/>
                </a:cubicBezTo>
                <a:cubicBezTo>
                  <a:pt x="76644" y="78996"/>
                  <a:pt x="63562" y="67143"/>
                  <a:pt x="48381" y="65245"/>
                </a:cubicBezTo>
                <a:cubicBezTo>
                  <a:pt x="24377" y="62244"/>
                  <a:pt x="0" y="65245"/>
                  <a:pt x="4838" y="50731"/>
                </a:cubicBezTo>
                <a:close/>
              </a:path>
            </a:pathLst>
          </a:cu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403648" y="3832020"/>
            <a:ext cx="2088232" cy="1872208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220072" y="4777988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bacia</a:t>
            </a:r>
          </a:p>
          <a:p>
            <a:pPr algn="ctr"/>
            <a:r>
              <a:rPr lang="pt-BR" sz="2800" smtClean="0"/>
              <a:t>sedimentar</a:t>
            </a:r>
            <a:endParaRPr lang="pt-BR" sz="2800"/>
          </a:p>
        </p:txBody>
      </p:sp>
      <p:sp>
        <p:nvSpPr>
          <p:cNvPr id="11" name="Forma livre 10"/>
          <p:cNvSpPr/>
          <p:nvPr/>
        </p:nvSpPr>
        <p:spPr>
          <a:xfrm>
            <a:off x="1146629" y="5167086"/>
            <a:ext cx="2481942" cy="725714"/>
          </a:xfrm>
          <a:custGeom>
            <a:avLst/>
            <a:gdLst>
              <a:gd name="connsiteX0" fmla="*/ 101600 w 2481942"/>
              <a:gd name="connsiteY0" fmla="*/ 0 h 725714"/>
              <a:gd name="connsiteX1" fmla="*/ 101600 w 2481942"/>
              <a:gd name="connsiteY1" fmla="*/ 0 h 725714"/>
              <a:gd name="connsiteX2" fmla="*/ 304800 w 2481942"/>
              <a:gd name="connsiteY2" fmla="*/ 72571 h 725714"/>
              <a:gd name="connsiteX3" fmla="*/ 464457 w 2481942"/>
              <a:gd name="connsiteY3" fmla="*/ 101600 h 725714"/>
              <a:gd name="connsiteX4" fmla="*/ 580571 w 2481942"/>
              <a:gd name="connsiteY4" fmla="*/ 130628 h 725714"/>
              <a:gd name="connsiteX5" fmla="*/ 972457 w 2481942"/>
              <a:gd name="connsiteY5" fmla="*/ 145143 h 725714"/>
              <a:gd name="connsiteX6" fmla="*/ 1016000 w 2481942"/>
              <a:gd name="connsiteY6" fmla="*/ 159657 h 725714"/>
              <a:gd name="connsiteX7" fmla="*/ 1480457 w 2481942"/>
              <a:gd name="connsiteY7" fmla="*/ 188685 h 725714"/>
              <a:gd name="connsiteX8" fmla="*/ 1567542 w 2481942"/>
              <a:gd name="connsiteY8" fmla="*/ 217714 h 725714"/>
              <a:gd name="connsiteX9" fmla="*/ 1683657 w 2481942"/>
              <a:gd name="connsiteY9" fmla="*/ 261257 h 725714"/>
              <a:gd name="connsiteX10" fmla="*/ 1973942 w 2481942"/>
              <a:gd name="connsiteY10" fmla="*/ 275771 h 725714"/>
              <a:gd name="connsiteX11" fmla="*/ 2206171 w 2481942"/>
              <a:gd name="connsiteY11" fmla="*/ 304800 h 725714"/>
              <a:gd name="connsiteX12" fmla="*/ 2322285 w 2481942"/>
              <a:gd name="connsiteY12" fmla="*/ 319314 h 725714"/>
              <a:gd name="connsiteX13" fmla="*/ 2409371 w 2481942"/>
              <a:gd name="connsiteY13" fmla="*/ 348343 h 725714"/>
              <a:gd name="connsiteX14" fmla="*/ 2452914 w 2481942"/>
              <a:gd name="connsiteY14" fmla="*/ 362857 h 725714"/>
              <a:gd name="connsiteX15" fmla="*/ 2481942 w 2481942"/>
              <a:gd name="connsiteY15" fmla="*/ 362857 h 725714"/>
              <a:gd name="connsiteX16" fmla="*/ 2481942 w 2481942"/>
              <a:gd name="connsiteY16" fmla="*/ 725714 h 725714"/>
              <a:gd name="connsiteX17" fmla="*/ 0 w 2481942"/>
              <a:gd name="connsiteY17" fmla="*/ 580571 h 725714"/>
              <a:gd name="connsiteX18" fmla="*/ 101600 w 2481942"/>
              <a:gd name="connsiteY18" fmla="*/ 0 h 72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81942" h="725714">
                <a:moveTo>
                  <a:pt x="101600" y="0"/>
                </a:moveTo>
                <a:lnTo>
                  <a:pt x="101600" y="0"/>
                </a:lnTo>
                <a:cubicBezTo>
                  <a:pt x="109873" y="3102"/>
                  <a:pt x="279534" y="68360"/>
                  <a:pt x="304800" y="72571"/>
                </a:cubicBezTo>
                <a:cubicBezTo>
                  <a:pt x="343634" y="79043"/>
                  <a:pt x="423875" y="91454"/>
                  <a:pt x="464457" y="101600"/>
                </a:cubicBezTo>
                <a:cubicBezTo>
                  <a:pt x="521327" y="115818"/>
                  <a:pt x="509245" y="126170"/>
                  <a:pt x="580571" y="130628"/>
                </a:cubicBezTo>
                <a:cubicBezTo>
                  <a:pt x="711035" y="138782"/>
                  <a:pt x="841828" y="140305"/>
                  <a:pt x="972457" y="145143"/>
                </a:cubicBezTo>
                <a:cubicBezTo>
                  <a:pt x="986971" y="149981"/>
                  <a:pt x="1001157" y="155946"/>
                  <a:pt x="1016000" y="159657"/>
                </a:cubicBezTo>
                <a:cubicBezTo>
                  <a:pt x="1169619" y="198061"/>
                  <a:pt x="1313662" y="182508"/>
                  <a:pt x="1480457" y="188685"/>
                </a:cubicBezTo>
                <a:cubicBezTo>
                  <a:pt x="1509485" y="198361"/>
                  <a:pt x="1540174" y="204030"/>
                  <a:pt x="1567542" y="217714"/>
                </a:cubicBezTo>
                <a:cubicBezTo>
                  <a:pt x="1609146" y="238516"/>
                  <a:pt x="1636228" y="257305"/>
                  <a:pt x="1683657" y="261257"/>
                </a:cubicBezTo>
                <a:cubicBezTo>
                  <a:pt x="1780205" y="269303"/>
                  <a:pt x="1877180" y="270933"/>
                  <a:pt x="1973942" y="275771"/>
                </a:cubicBezTo>
                <a:cubicBezTo>
                  <a:pt x="2081134" y="311501"/>
                  <a:pt x="1986544" y="283883"/>
                  <a:pt x="2206171" y="304800"/>
                </a:cubicBezTo>
                <a:cubicBezTo>
                  <a:pt x="2245001" y="308498"/>
                  <a:pt x="2283580" y="314476"/>
                  <a:pt x="2322285" y="319314"/>
                </a:cubicBezTo>
                <a:lnTo>
                  <a:pt x="2409371" y="348343"/>
                </a:lnTo>
                <a:cubicBezTo>
                  <a:pt x="2423885" y="353181"/>
                  <a:pt x="2437615" y="362857"/>
                  <a:pt x="2452914" y="362857"/>
                </a:cubicBezTo>
                <a:lnTo>
                  <a:pt x="2481942" y="362857"/>
                </a:lnTo>
                <a:lnTo>
                  <a:pt x="2481942" y="725714"/>
                </a:lnTo>
                <a:lnTo>
                  <a:pt x="0" y="580571"/>
                </a:lnTo>
                <a:lnTo>
                  <a:pt x="101600" y="0"/>
                </a:lnTo>
                <a:close/>
              </a:path>
            </a:pathLst>
          </a:cu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direita 4"/>
          <p:cNvSpPr/>
          <p:nvPr/>
        </p:nvSpPr>
        <p:spPr>
          <a:xfrm rot="5400000">
            <a:off x="2051720" y="5733256"/>
            <a:ext cx="864096" cy="7200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/>
          <p:nvPr/>
        </p:nvCxnSpPr>
        <p:spPr>
          <a:xfrm>
            <a:off x="3491880" y="3861048"/>
            <a:ext cx="0" cy="252028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403648" y="3861048"/>
            <a:ext cx="0" cy="252028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smtClean="0"/>
              <a:t>O relevo do embasamento sob uma bacia sedimentar produz uma anomalia na Aceleração da Gravidade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</a:t>
            </a:r>
            <a:r>
              <a:rPr lang="pt-BR" smtClean="0"/>
              <a:t>medições da componente vertical da Anomalia de Gravidade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7158" y="1988840"/>
            <a:ext cx="8429684" cy="19442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Trapezoidal)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rma livre 21"/>
          <p:cNvSpPr/>
          <p:nvPr/>
        </p:nvSpPr>
        <p:spPr>
          <a:xfrm>
            <a:off x="161348" y="1700808"/>
            <a:ext cx="4151086" cy="1634437"/>
          </a:xfrm>
          <a:custGeom>
            <a:avLst/>
            <a:gdLst>
              <a:gd name="connsiteX0" fmla="*/ 0 w 4151086"/>
              <a:gd name="connsiteY0" fmla="*/ 0 h 1634437"/>
              <a:gd name="connsiteX1" fmla="*/ 0 w 4151086"/>
              <a:gd name="connsiteY1" fmla="*/ 0 h 1634437"/>
              <a:gd name="connsiteX2" fmla="*/ 130628 w 4151086"/>
              <a:gd name="connsiteY2" fmla="*/ 14514 h 1634437"/>
              <a:gd name="connsiteX3" fmla="*/ 188686 w 4151086"/>
              <a:gd name="connsiteY3" fmla="*/ 29028 h 1634437"/>
              <a:gd name="connsiteX4" fmla="*/ 261257 w 4151086"/>
              <a:gd name="connsiteY4" fmla="*/ 14514 h 1634437"/>
              <a:gd name="connsiteX5" fmla="*/ 841828 w 4151086"/>
              <a:gd name="connsiteY5" fmla="*/ 29028 h 1634437"/>
              <a:gd name="connsiteX6" fmla="*/ 928914 w 4151086"/>
              <a:gd name="connsiteY6" fmla="*/ 58057 h 1634437"/>
              <a:gd name="connsiteX7" fmla="*/ 1016000 w 4151086"/>
              <a:gd name="connsiteY7" fmla="*/ 116114 h 1634437"/>
              <a:gd name="connsiteX8" fmla="*/ 1059543 w 4151086"/>
              <a:gd name="connsiteY8" fmla="*/ 203200 h 1634437"/>
              <a:gd name="connsiteX9" fmla="*/ 1074057 w 4151086"/>
              <a:gd name="connsiteY9" fmla="*/ 246743 h 1634437"/>
              <a:gd name="connsiteX10" fmla="*/ 1132114 w 4151086"/>
              <a:gd name="connsiteY10" fmla="*/ 333828 h 1634437"/>
              <a:gd name="connsiteX11" fmla="*/ 1146628 w 4151086"/>
              <a:gd name="connsiteY11" fmla="*/ 406400 h 1634437"/>
              <a:gd name="connsiteX12" fmla="*/ 1175657 w 4151086"/>
              <a:gd name="connsiteY12" fmla="*/ 493486 h 1634437"/>
              <a:gd name="connsiteX13" fmla="*/ 1204686 w 4151086"/>
              <a:gd name="connsiteY13" fmla="*/ 595086 h 1634437"/>
              <a:gd name="connsiteX14" fmla="*/ 1262743 w 4151086"/>
              <a:gd name="connsiteY14" fmla="*/ 682171 h 1634437"/>
              <a:gd name="connsiteX15" fmla="*/ 1320800 w 4151086"/>
              <a:gd name="connsiteY15" fmla="*/ 856343 h 1634437"/>
              <a:gd name="connsiteX16" fmla="*/ 1335314 w 4151086"/>
              <a:gd name="connsiteY16" fmla="*/ 899886 h 1634437"/>
              <a:gd name="connsiteX17" fmla="*/ 1422400 w 4151086"/>
              <a:gd name="connsiteY17" fmla="*/ 972457 h 1634437"/>
              <a:gd name="connsiteX18" fmla="*/ 1451428 w 4151086"/>
              <a:gd name="connsiteY18" fmla="*/ 1016000 h 1634437"/>
              <a:gd name="connsiteX19" fmla="*/ 1494971 w 4151086"/>
              <a:gd name="connsiteY19" fmla="*/ 1045028 h 1634437"/>
              <a:gd name="connsiteX20" fmla="*/ 1509486 w 4151086"/>
              <a:gd name="connsiteY20" fmla="*/ 1117600 h 1634437"/>
              <a:gd name="connsiteX21" fmla="*/ 1553028 w 4151086"/>
              <a:gd name="connsiteY21" fmla="*/ 1204686 h 1634437"/>
              <a:gd name="connsiteX22" fmla="*/ 1596571 w 4151086"/>
              <a:gd name="connsiteY22" fmla="*/ 1233714 h 1634437"/>
              <a:gd name="connsiteX23" fmla="*/ 1640114 w 4151086"/>
              <a:gd name="connsiteY23" fmla="*/ 1248228 h 1634437"/>
              <a:gd name="connsiteX24" fmla="*/ 1683657 w 4151086"/>
              <a:gd name="connsiteY24" fmla="*/ 1277257 h 1634437"/>
              <a:gd name="connsiteX25" fmla="*/ 1727200 w 4151086"/>
              <a:gd name="connsiteY25" fmla="*/ 1320800 h 1634437"/>
              <a:gd name="connsiteX26" fmla="*/ 1814286 w 4151086"/>
              <a:gd name="connsiteY26" fmla="*/ 1349828 h 1634437"/>
              <a:gd name="connsiteX27" fmla="*/ 1857828 w 4151086"/>
              <a:gd name="connsiteY27" fmla="*/ 1378857 h 1634437"/>
              <a:gd name="connsiteX28" fmla="*/ 1930400 w 4151086"/>
              <a:gd name="connsiteY28" fmla="*/ 1393371 h 1634437"/>
              <a:gd name="connsiteX29" fmla="*/ 2017486 w 4151086"/>
              <a:gd name="connsiteY29" fmla="*/ 1422400 h 1634437"/>
              <a:gd name="connsiteX30" fmla="*/ 2104571 w 4151086"/>
              <a:gd name="connsiteY30" fmla="*/ 1451428 h 1634437"/>
              <a:gd name="connsiteX31" fmla="*/ 2162628 w 4151086"/>
              <a:gd name="connsiteY31" fmla="*/ 1465943 h 1634437"/>
              <a:gd name="connsiteX32" fmla="*/ 2307771 w 4151086"/>
              <a:gd name="connsiteY32" fmla="*/ 1509486 h 1634437"/>
              <a:gd name="connsiteX33" fmla="*/ 2540000 w 4151086"/>
              <a:gd name="connsiteY33" fmla="*/ 1524000 h 1634437"/>
              <a:gd name="connsiteX34" fmla="*/ 2670628 w 4151086"/>
              <a:gd name="connsiteY34" fmla="*/ 1596571 h 1634437"/>
              <a:gd name="connsiteX35" fmla="*/ 2714171 w 4151086"/>
              <a:gd name="connsiteY35" fmla="*/ 1625600 h 1634437"/>
              <a:gd name="connsiteX36" fmla="*/ 3004457 w 4151086"/>
              <a:gd name="connsiteY36" fmla="*/ 1596571 h 1634437"/>
              <a:gd name="connsiteX37" fmla="*/ 3048000 w 4151086"/>
              <a:gd name="connsiteY37" fmla="*/ 1567543 h 1634437"/>
              <a:gd name="connsiteX38" fmla="*/ 3120571 w 4151086"/>
              <a:gd name="connsiteY38" fmla="*/ 1480457 h 1634437"/>
              <a:gd name="connsiteX39" fmla="*/ 3135086 w 4151086"/>
              <a:gd name="connsiteY39" fmla="*/ 1436914 h 1634437"/>
              <a:gd name="connsiteX40" fmla="*/ 3193143 w 4151086"/>
              <a:gd name="connsiteY40" fmla="*/ 1349828 h 1634437"/>
              <a:gd name="connsiteX41" fmla="*/ 3251200 w 4151086"/>
              <a:gd name="connsiteY41" fmla="*/ 1219200 h 1634437"/>
              <a:gd name="connsiteX42" fmla="*/ 3280228 w 4151086"/>
              <a:gd name="connsiteY42" fmla="*/ 1132114 h 1634437"/>
              <a:gd name="connsiteX43" fmla="*/ 3294743 w 4151086"/>
              <a:gd name="connsiteY43" fmla="*/ 1088571 h 1634437"/>
              <a:gd name="connsiteX44" fmla="*/ 3323771 w 4151086"/>
              <a:gd name="connsiteY44" fmla="*/ 1045028 h 1634437"/>
              <a:gd name="connsiteX45" fmla="*/ 3352800 w 4151086"/>
              <a:gd name="connsiteY45" fmla="*/ 957943 h 1634437"/>
              <a:gd name="connsiteX46" fmla="*/ 3381828 w 4151086"/>
              <a:gd name="connsiteY46" fmla="*/ 841828 h 1634437"/>
              <a:gd name="connsiteX47" fmla="*/ 3396343 w 4151086"/>
              <a:gd name="connsiteY47" fmla="*/ 667657 h 1634437"/>
              <a:gd name="connsiteX48" fmla="*/ 3425371 w 4151086"/>
              <a:gd name="connsiteY48" fmla="*/ 566057 h 1634437"/>
              <a:gd name="connsiteX49" fmla="*/ 3439886 w 4151086"/>
              <a:gd name="connsiteY49" fmla="*/ 435428 h 1634437"/>
              <a:gd name="connsiteX50" fmla="*/ 3483428 w 4151086"/>
              <a:gd name="connsiteY50" fmla="*/ 304800 h 1634437"/>
              <a:gd name="connsiteX51" fmla="*/ 3512457 w 4151086"/>
              <a:gd name="connsiteY51" fmla="*/ 203200 h 1634437"/>
              <a:gd name="connsiteX52" fmla="*/ 3541486 w 4151086"/>
              <a:gd name="connsiteY52" fmla="*/ 159657 h 1634437"/>
              <a:gd name="connsiteX53" fmla="*/ 3585028 w 4151086"/>
              <a:gd name="connsiteY53" fmla="*/ 145143 h 1634437"/>
              <a:gd name="connsiteX54" fmla="*/ 3628571 w 4151086"/>
              <a:gd name="connsiteY54" fmla="*/ 116114 h 1634437"/>
              <a:gd name="connsiteX55" fmla="*/ 3773714 w 4151086"/>
              <a:gd name="connsiteY55" fmla="*/ 87086 h 1634437"/>
              <a:gd name="connsiteX56" fmla="*/ 3860800 w 4151086"/>
              <a:gd name="connsiteY56" fmla="*/ 72571 h 1634437"/>
              <a:gd name="connsiteX57" fmla="*/ 3904343 w 4151086"/>
              <a:gd name="connsiteY57" fmla="*/ 58057 h 1634437"/>
              <a:gd name="connsiteX58" fmla="*/ 4151086 w 4151086"/>
              <a:gd name="connsiteY58" fmla="*/ 43543 h 1634437"/>
              <a:gd name="connsiteX59" fmla="*/ 4151086 w 4151086"/>
              <a:gd name="connsiteY59" fmla="*/ 43543 h 1634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151086" h="1634437">
                <a:moveTo>
                  <a:pt x="0" y="0"/>
                </a:moveTo>
                <a:lnTo>
                  <a:pt x="0" y="0"/>
                </a:lnTo>
                <a:cubicBezTo>
                  <a:pt x="43543" y="4838"/>
                  <a:pt x="87327" y="7852"/>
                  <a:pt x="130628" y="14514"/>
                </a:cubicBezTo>
                <a:cubicBezTo>
                  <a:pt x="150344" y="17547"/>
                  <a:pt x="168738" y="29028"/>
                  <a:pt x="188686" y="29028"/>
                </a:cubicBezTo>
                <a:cubicBezTo>
                  <a:pt x="213355" y="29028"/>
                  <a:pt x="237067" y="19352"/>
                  <a:pt x="261257" y="14514"/>
                </a:cubicBezTo>
                <a:cubicBezTo>
                  <a:pt x="454781" y="19352"/>
                  <a:pt x="648654" y="16430"/>
                  <a:pt x="841828" y="29028"/>
                </a:cubicBezTo>
                <a:cubicBezTo>
                  <a:pt x="872362" y="31019"/>
                  <a:pt x="928914" y="58057"/>
                  <a:pt x="928914" y="58057"/>
                </a:cubicBezTo>
                <a:cubicBezTo>
                  <a:pt x="957943" y="77409"/>
                  <a:pt x="1004968" y="83016"/>
                  <a:pt x="1016000" y="116114"/>
                </a:cubicBezTo>
                <a:cubicBezTo>
                  <a:pt x="1036030" y="176206"/>
                  <a:pt x="1022027" y="146927"/>
                  <a:pt x="1059543" y="203200"/>
                </a:cubicBezTo>
                <a:cubicBezTo>
                  <a:pt x="1064381" y="217714"/>
                  <a:pt x="1066627" y="233369"/>
                  <a:pt x="1074057" y="246743"/>
                </a:cubicBezTo>
                <a:cubicBezTo>
                  <a:pt x="1091000" y="277240"/>
                  <a:pt x="1132114" y="333828"/>
                  <a:pt x="1132114" y="333828"/>
                </a:cubicBezTo>
                <a:cubicBezTo>
                  <a:pt x="1136952" y="358019"/>
                  <a:pt x="1140137" y="382600"/>
                  <a:pt x="1146628" y="406400"/>
                </a:cubicBezTo>
                <a:cubicBezTo>
                  <a:pt x="1154679" y="435921"/>
                  <a:pt x="1168236" y="463801"/>
                  <a:pt x="1175657" y="493486"/>
                </a:cubicBezTo>
                <a:cubicBezTo>
                  <a:pt x="1179075" y="507156"/>
                  <a:pt x="1195219" y="578046"/>
                  <a:pt x="1204686" y="595086"/>
                </a:cubicBezTo>
                <a:cubicBezTo>
                  <a:pt x="1221629" y="625583"/>
                  <a:pt x="1262743" y="682171"/>
                  <a:pt x="1262743" y="682171"/>
                </a:cubicBezTo>
                <a:lnTo>
                  <a:pt x="1320800" y="856343"/>
                </a:lnTo>
                <a:cubicBezTo>
                  <a:pt x="1325638" y="870857"/>
                  <a:pt x="1324496" y="889068"/>
                  <a:pt x="1335314" y="899886"/>
                </a:cubicBezTo>
                <a:cubicBezTo>
                  <a:pt x="1391192" y="955763"/>
                  <a:pt x="1361778" y="932042"/>
                  <a:pt x="1422400" y="972457"/>
                </a:cubicBezTo>
                <a:cubicBezTo>
                  <a:pt x="1432076" y="986971"/>
                  <a:pt x="1439093" y="1003665"/>
                  <a:pt x="1451428" y="1016000"/>
                </a:cubicBezTo>
                <a:cubicBezTo>
                  <a:pt x="1463763" y="1028335"/>
                  <a:pt x="1486316" y="1029882"/>
                  <a:pt x="1494971" y="1045028"/>
                </a:cubicBezTo>
                <a:cubicBezTo>
                  <a:pt x="1507211" y="1066447"/>
                  <a:pt x="1503503" y="1093667"/>
                  <a:pt x="1509486" y="1117600"/>
                </a:cubicBezTo>
                <a:cubicBezTo>
                  <a:pt x="1517356" y="1149079"/>
                  <a:pt x="1529378" y="1181036"/>
                  <a:pt x="1553028" y="1204686"/>
                </a:cubicBezTo>
                <a:cubicBezTo>
                  <a:pt x="1565363" y="1217021"/>
                  <a:pt x="1580969" y="1225913"/>
                  <a:pt x="1596571" y="1233714"/>
                </a:cubicBezTo>
                <a:cubicBezTo>
                  <a:pt x="1610255" y="1240556"/>
                  <a:pt x="1625600" y="1243390"/>
                  <a:pt x="1640114" y="1248228"/>
                </a:cubicBezTo>
                <a:cubicBezTo>
                  <a:pt x="1654628" y="1257904"/>
                  <a:pt x="1670256" y="1266090"/>
                  <a:pt x="1683657" y="1277257"/>
                </a:cubicBezTo>
                <a:cubicBezTo>
                  <a:pt x="1699426" y="1290398"/>
                  <a:pt x="1709257" y="1310832"/>
                  <a:pt x="1727200" y="1320800"/>
                </a:cubicBezTo>
                <a:cubicBezTo>
                  <a:pt x="1753948" y="1335660"/>
                  <a:pt x="1814286" y="1349828"/>
                  <a:pt x="1814286" y="1349828"/>
                </a:cubicBezTo>
                <a:cubicBezTo>
                  <a:pt x="1828800" y="1359504"/>
                  <a:pt x="1841495" y="1372732"/>
                  <a:pt x="1857828" y="1378857"/>
                </a:cubicBezTo>
                <a:cubicBezTo>
                  <a:pt x="1880927" y="1387519"/>
                  <a:pt x="1906600" y="1386880"/>
                  <a:pt x="1930400" y="1393371"/>
                </a:cubicBezTo>
                <a:cubicBezTo>
                  <a:pt x="1959921" y="1401422"/>
                  <a:pt x="1988457" y="1412724"/>
                  <a:pt x="2017486" y="1422400"/>
                </a:cubicBezTo>
                <a:lnTo>
                  <a:pt x="2104571" y="1451428"/>
                </a:lnTo>
                <a:cubicBezTo>
                  <a:pt x="2123923" y="1456266"/>
                  <a:pt x="2143521" y="1460211"/>
                  <a:pt x="2162628" y="1465943"/>
                </a:cubicBezTo>
                <a:cubicBezTo>
                  <a:pt x="2185352" y="1472760"/>
                  <a:pt x="2274325" y="1506141"/>
                  <a:pt x="2307771" y="1509486"/>
                </a:cubicBezTo>
                <a:cubicBezTo>
                  <a:pt x="2384947" y="1517204"/>
                  <a:pt x="2462590" y="1519162"/>
                  <a:pt x="2540000" y="1524000"/>
                </a:cubicBezTo>
                <a:cubicBezTo>
                  <a:pt x="2616640" y="1549546"/>
                  <a:pt x="2570814" y="1530028"/>
                  <a:pt x="2670628" y="1596571"/>
                </a:cubicBezTo>
                <a:lnTo>
                  <a:pt x="2714171" y="1625600"/>
                </a:lnTo>
                <a:cubicBezTo>
                  <a:pt x="2728617" y="1624750"/>
                  <a:pt x="2928725" y="1634437"/>
                  <a:pt x="3004457" y="1596571"/>
                </a:cubicBezTo>
                <a:cubicBezTo>
                  <a:pt x="3020059" y="1588770"/>
                  <a:pt x="3034599" y="1578710"/>
                  <a:pt x="3048000" y="1567543"/>
                </a:cubicBezTo>
                <a:cubicBezTo>
                  <a:pt x="3075516" y="1544614"/>
                  <a:pt x="3104260" y="1513079"/>
                  <a:pt x="3120571" y="1480457"/>
                </a:cubicBezTo>
                <a:cubicBezTo>
                  <a:pt x="3127413" y="1466773"/>
                  <a:pt x="3127656" y="1450288"/>
                  <a:pt x="3135086" y="1436914"/>
                </a:cubicBezTo>
                <a:cubicBezTo>
                  <a:pt x="3152029" y="1406416"/>
                  <a:pt x="3193143" y="1349828"/>
                  <a:pt x="3193143" y="1349828"/>
                </a:cubicBezTo>
                <a:cubicBezTo>
                  <a:pt x="3227687" y="1246194"/>
                  <a:pt x="3205198" y="1288202"/>
                  <a:pt x="3251200" y="1219200"/>
                </a:cubicBezTo>
                <a:lnTo>
                  <a:pt x="3280228" y="1132114"/>
                </a:lnTo>
                <a:cubicBezTo>
                  <a:pt x="3285066" y="1117600"/>
                  <a:pt x="3286256" y="1101301"/>
                  <a:pt x="3294743" y="1088571"/>
                </a:cubicBezTo>
                <a:cubicBezTo>
                  <a:pt x="3304419" y="1074057"/>
                  <a:pt x="3316686" y="1060968"/>
                  <a:pt x="3323771" y="1045028"/>
                </a:cubicBezTo>
                <a:cubicBezTo>
                  <a:pt x="3336198" y="1017067"/>
                  <a:pt x="3343124" y="986971"/>
                  <a:pt x="3352800" y="957943"/>
                </a:cubicBezTo>
                <a:cubicBezTo>
                  <a:pt x="3375114" y="891001"/>
                  <a:pt x="3364315" y="929394"/>
                  <a:pt x="3381828" y="841828"/>
                </a:cubicBezTo>
                <a:cubicBezTo>
                  <a:pt x="3386666" y="783771"/>
                  <a:pt x="3389117" y="725465"/>
                  <a:pt x="3396343" y="667657"/>
                </a:cubicBezTo>
                <a:cubicBezTo>
                  <a:pt x="3399988" y="638497"/>
                  <a:pt x="3415731" y="594977"/>
                  <a:pt x="3425371" y="566057"/>
                </a:cubicBezTo>
                <a:cubicBezTo>
                  <a:pt x="3430209" y="522514"/>
                  <a:pt x="3431294" y="478388"/>
                  <a:pt x="3439886" y="435428"/>
                </a:cubicBezTo>
                <a:cubicBezTo>
                  <a:pt x="3454391" y="362901"/>
                  <a:pt x="3468919" y="362835"/>
                  <a:pt x="3483428" y="304800"/>
                </a:cubicBezTo>
                <a:cubicBezTo>
                  <a:pt x="3488077" y="286204"/>
                  <a:pt x="3502048" y="224018"/>
                  <a:pt x="3512457" y="203200"/>
                </a:cubicBezTo>
                <a:cubicBezTo>
                  <a:pt x="3520258" y="187598"/>
                  <a:pt x="3527864" y="170554"/>
                  <a:pt x="3541486" y="159657"/>
                </a:cubicBezTo>
                <a:cubicBezTo>
                  <a:pt x="3553433" y="150100"/>
                  <a:pt x="3570514" y="149981"/>
                  <a:pt x="3585028" y="145143"/>
                </a:cubicBezTo>
                <a:cubicBezTo>
                  <a:pt x="3599542" y="135467"/>
                  <a:pt x="3612969" y="123915"/>
                  <a:pt x="3628571" y="116114"/>
                </a:cubicBezTo>
                <a:cubicBezTo>
                  <a:pt x="3669634" y="95583"/>
                  <a:pt x="3735086" y="93029"/>
                  <a:pt x="3773714" y="87086"/>
                </a:cubicBezTo>
                <a:cubicBezTo>
                  <a:pt x="3802801" y="82611"/>
                  <a:pt x="3832072" y="78955"/>
                  <a:pt x="3860800" y="72571"/>
                </a:cubicBezTo>
                <a:cubicBezTo>
                  <a:pt x="3875735" y="69252"/>
                  <a:pt x="3889128" y="59659"/>
                  <a:pt x="3904343" y="58057"/>
                </a:cubicBezTo>
                <a:cubicBezTo>
                  <a:pt x="4045096" y="43241"/>
                  <a:pt x="4065018" y="43543"/>
                  <a:pt x="4151086" y="43543"/>
                </a:cubicBezTo>
                <a:lnTo>
                  <a:pt x="4151086" y="43543"/>
                </a:ln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Trapezoidal)</a:t>
            </a:r>
            <a:endParaRPr lang="pt-BR" dirty="0"/>
          </a:p>
        </p:txBody>
      </p:sp>
      <p:sp>
        <p:nvSpPr>
          <p:cNvPr id="6" name="Forma livre 5"/>
          <p:cNvSpPr/>
          <p:nvPr/>
        </p:nvSpPr>
        <p:spPr>
          <a:xfrm>
            <a:off x="139178" y="3789040"/>
            <a:ext cx="4576838" cy="2910045"/>
          </a:xfrm>
          <a:custGeom>
            <a:avLst/>
            <a:gdLst>
              <a:gd name="connsiteX0" fmla="*/ 4838 w 4576838"/>
              <a:gd name="connsiteY0" fmla="*/ 50731 h 2910045"/>
              <a:gd name="connsiteX1" fmla="*/ 4838 w 4576838"/>
              <a:gd name="connsiteY1" fmla="*/ 2910045 h 2910045"/>
              <a:gd name="connsiteX2" fmla="*/ 4576838 w 4576838"/>
              <a:gd name="connsiteY2" fmla="*/ 2895531 h 2910045"/>
              <a:gd name="connsiteX3" fmla="*/ 4562324 w 4576838"/>
              <a:gd name="connsiteY3" fmla="*/ 65245 h 2910045"/>
              <a:gd name="connsiteX4" fmla="*/ 4562324 w 4576838"/>
              <a:gd name="connsiteY4" fmla="*/ 65245 h 2910045"/>
              <a:gd name="connsiteX5" fmla="*/ 4446209 w 4576838"/>
              <a:gd name="connsiteY5" fmla="*/ 7188 h 2910045"/>
              <a:gd name="connsiteX6" fmla="*/ 4330095 w 4576838"/>
              <a:gd name="connsiteY6" fmla="*/ 21703 h 2910045"/>
              <a:gd name="connsiteX7" fmla="*/ 4097867 w 4576838"/>
              <a:gd name="connsiteY7" fmla="*/ 50731 h 2910045"/>
              <a:gd name="connsiteX8" fmla="*/ 3676952 w 4576838"/>
              <a:gd name="connsiteY8" fmla="*/ 79760 h 2910045"/>
              <a:gd name="connsiteX9" fmla="*/ 3473752 w 4576838"/>
              <a:gd name="connsiteY9" fmla="*/ 65245 h 2910045"/>
              <a:gd name="connsiteX10" fmla="*/ 3314095 w 4576838"/>
              <a:gd name="connsiteY10" fmla="*/ 36217 h 2910045"/>
              <a:gd name="connsiteX11" fmla="*/ 2777067 w 4576838"/>
              <a:gd name="connsiteY11" fmla="*/ 79760 h 2910045"/>
              <a:gd name="connsiteX12" fmla="*/ 2719009 w 4576838"/>
              <a:gd name="connsiteY12" fmla="*/ 94274 h 2910045"/>
              <a:gd name="connsiteX13" fmla="*/ 2631924 w 4576838"/>
              <a:gd name="connsiteY13" fmla="*/ 108788 h 2910045"/>
              <a:gd name="connsiteX14" fmla="*/ 2283581 w 4576838"/>
              <a:gd name="connsiteY14" fmla="*/ 94274 h 2910045"/>
              <a:gd name="connsiteX15" fmla="*/ 2225524 w 4576838"/>
              <a:gd name="connsiteY15" fmla="*/ 65245 h 2910045"/>
              <a:gd name="connsiteX16" fmla="*/ 1238552 w 4576838"/>
              <a:gd name="connsiteY16" fmla="*/ 50731 h 2910045"/>
              <a:gd name="connsiteX17" fmla="*/ 861181 w 4576838"/>
              <a:gd name="connsiteY17" fmla="*/ 65245 h 2910045"/>
              <a:gd name="connsiteX18" fmla="*/ 628952 w 4576838"/>
              <a:gd name="connsiteY18" fmla="*/ 94274 h 2910045"/>
              <a:gd name="connsiteX19" fmla="*/ 91924 w 4576838"/>
              <a:gd name="connsiteY19" fmla="*/ 79760 h 2910045"/>
              <a:gd name="connsiteX20" fmla="*/ 48381 w 4576838"/>
              <a:gd name="connsiteY20" fmla="*/ 65245 h 2910045"/>
              <a:gd name="connsiteX21" fmla="*/ 4838 w 4576838"/>
              <a:gd name="connsiteY21" fmla="*/ 50731 h 291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76838" h="2910045">
                <a:moveTo>
                  <a:pt x="4838" y="50731"/>
                </a:moveTo>
                <a:lnTo>
                  <a:pt x="4838" y="2910045"/>
                </a:lnTo>
                <a:lnTo>
                  <a:pt x="4576838" y="2895531"/>
                </a:lnTo>
                <a:lnTo>
                  <a:pt x="4562324" y="65245"/>
                </a:lnTo>
                <a:lnTo>
                  <a:pt x="4562324" y="65245"/>
                </a:lnTo>
                <a:cubicBezTo>
                  <a:pt x="4523619" y="45893"/>
                  <a:pt x="4488741" y="15163"/>
                  <a:pt x="4446209" y="7188"/>
                </a:cubicBezTo>
                <a:cubicBezTo>
                  <a:pt x="4407871" y="0"/>
                  <a:pt x="4368709" y="16187"/>
                  <a:pt x="4330095" y="21703"/>
                </a:cubicBezTo>
                <a:cubicBezTo>
                  <a:pt x="4120048" y="51710"/>
                  <a:pt x="4396207" y="20897"/>
                  <a:pt x="4097867" y="50731"/>
                </a:cubicBezTo>
                <a:cubicBezTo>
                  <a:pt x="3940407" y="103217"/>
                  <a:pt x="4024302" y="79760"/>
                  <a:pt x="3676952" y="79760"/>
                </a:cubicBezTo>
                <a:cubicBezTo>
                  <a:pt x="3609046" y="79760"/>
                  <a:pt x="3541485" y="70083"/>
                  <a:pt x="3473752" y="65245"/>
                </a:cubicBezTo>
                <a:cubicBezTo>
                  <a:pt x="3452101" y="60915"/>
                  <a:pt x="3330344" y="35753"/>
                  <a:pt x="3314095" y="36217"/>
                </a:cubicBezTo>
                <a:cubicBezTo>
                  <a:pt x="3266865" y="37566"/>
                  <a:pt x="2918299" y="56221"/>
                  <a:pt x="2777067" y="79760"/>
                </a:cubicBezTo>
                <a:cubicBezTo>
                  <a:pt x="2757390" y="83040"/>
                  <a:pt x="2738570" y="90362"/>
                  <a:pt x="2719009" y="94274"/>
                </a:cubicBezTo>
                <a:cubicBezTo>
                  <a:pt x="2690152" y="100045"/>
                  <a:pt x="2660952" y="103950"/>
                  <a:pt x="2631924" y="108788"/>
                </a:cubicBezTo>
                <a:cubicBezTo>
                  <a:pt x="2515810" y="103950"/>
                  <a:pt x="2399135" y="106655"/>
                  <a:pt x="2283581" y="94274"/>
                </a:cubicBezTo>
                <a:cubicBezTo>
                  <a:pt x="2262067" y="91969"/>
                  <a:pt x="2247142" y="66146"/>
                  <a:pt x="2225524" y="65245"/>
                </a:cubicBezTo>
                <a:cubicBezTo>
                  <a:pt x="1896783" y="51547"/>
                  <a:pt x="1567543" y="55569"/>
                  <a:pt x="1238552" y="50731"/>
                </a:cubicBezTo>
                <a:lnTo>
                  <a:pt x="861181" y="65245"/>
                </a:lnTo>
                <a:cubicBezTo>
                  <a:pt x="800219" y="68729"/>
                  <a:pt x="692971" y="85129"/>
                  <a:pt x="628952" y="94274"/>
                </a:cubicBezTo>
                <a:cubicBezTo>
                  <a:pt x="449943" y="89436"/>
                  <a:pt x="270775" y="88703"/>
                  <a:pt x="91924" y="79760"/>
                </a:cubicBezTo>
                <a:cubicBezTo>
                  <a:pt x="76644" y="78996"/>
                  <a:pt x="63562" y="67143"/>
                  <a:pt x="48381" y="65245"/>
                </a:cubicBezTo>
                <a:cubicBezTo>
                  <a:pt x="24377" y="62244"/>
                  <a:pt x="0" y="65245"/>
                  <a:pt x="4838" y="50731"/>
                </a:cubicBezTo>
                <a:close/>
              </a:path>
            </a:pathLst>
          </a:cu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403648" y="3832020"/>
            <a:ext cx="2088232" cy="1872208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 10"/>
          <p:cNvSpPr/>
          <p:nvPr/>
        </p:nvSpPr>
        <p:spPr>
          <a:xfrm>
            <a:off x="1146629" y="5167086"/>
            <a:ext cx="2481942" cy="725714"/>
          </a:xfrm>
          <a:custGeom>
            <a:avLst/>
            <a:gdLst>
              <a:gd name="connsiteX0" fmla="*/ 101600 w 2481942"/>
              <a:gd name="connsiteY0" fmla="*/ 0 h 725714"/>
              <a:gd name="connsiteX1" fmla="*/ 101600 w 2481942"/>
              <a:gd name="connsiteY1" fmla="*/ 0 h 725714"/>
              <a:gd name="connsiteX2" fmla="*/ 304800 w 2481942"/>
              <a:gd name="connsiteY2" fmla="*/ 72571 h 725714"/>
              <a:gd name="connsiteX3" fmla="*/ 464457 w 2481942"/>
              <a:gd name="connsiteY3" fmla="*/ 101600 h 725714"/>
              <a:gd name="connsiteX4" fmla="*/ 580571 w 2481942"/>
              <a:gd name="connsiteY4" fmla="*/ 130628 h 725714"/>
              <a:gd name="connsiteX5" fmla="*/ 972457 w 2481942"/>
              <a:gd name="connsiteY5" fmla="*/ 145143 h 725714"/>
              <a:gd name="connsiteX6" fmla="*/ 1016000 w 2481942"/>
              <a:gd name="connsiteY6" fmla="*/ 159657 h 725714"/>
              <a:gd name="connsiteX7" fmla="*/ 1480457 w 2481942"/>
              <a:gd name="connsiteY7" fmla="*/ 188685 h 725714"/>
              <a:gd name="connsiteX8" fmla="*/ 1567542 w 2481942"/>
              <a:gd name="connsiteY8" fmla="*/ 217714 h 725714"/>
              <a:gd name="connsiteX9" fmla="*/ 1683657 w 2481942"/>
              <a:gd name="connsiteY9" fmla="*/ 261257 h 725714"/>
              <a:gd name="connsiteX10" fmla="*/ 1973942 w 2481942"/>
              <a:gd name="connsiteY10" fmla="*/ 275771 h 725714"/>
              <a:gd name="connsiteX11" fmla="*/ 2206171 w 2481942"/>
              <a:gd name="connsiteY11" fmla="*/ 304800 h 725714"/>
              <a:gd name="connsiteX12" fmla="*/ 2322285 w 2481942"/>
              <a:gd name="connsiteY12" fmla="*/ 319314 h 725714"/>
              <a:gd name="connsiteX13" fmla="*/ 2409371 w 2481942"/>
              <a:gd name="connsiteY13" fmla="*/ 348343 h 725714"/>
              <a:gd name="connsiteX14" fmla="*/ 2452914 w 2481942"/>
              <a:gd name="connsiteY14" fmla="*/ 362857 h 725714"/>
              <a:gd name="connsiteX15" fmla="*/ 2481942 w 2481942"/>
              <a:gd name="connsiteY15" fmla="*/ 362857 h 725714"/>
              <a:gd name="connsiteX16" fmla="*/ 2481942 w 2481942"/>
              <a:gd name="connsiteY16" fmla="*/ 725714 h 725714"/>
              <a:gd name="connsiteX17" fmla="*/ 0 w 2481942"/>
              <a:gd name="connsiteY17" fmla="*/ 580571 h 725714"/>
              <a:gd name="connsiteX18" fmla="*/ 101600 w 2481942"/>
              <a:gd name="connsiteY18" fmla="*/ 0 h 72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81942" h="725714">
                <a:moveTo>
                  <a:pt x="101600" y="0"/>
                </a:moveTo>
                <a:lnTo>
                  <a:pt x="101600" y="0"/>
                </a:lnTo>
                <a:cubicBezTo>
                  <a:pt x="109873" y="3102"/>
                  <a:pt x="279534" y="68360"/>
                  <a:pt x="304800" y="72571"/>
                </a:cubicBezTo>
                <a:cubicBezTo>
                  <a:pt x="343634" y="79043"/>
                  <a:pt x="423875" y="91454"/>
                  <a:pt x="464457" y="101600"/>
                </a:cubicBezTo>
                <a:cubicBezTo>
                  <a:pt x="521327" y="115818"/>
                  <a:pt x="509245" y="126170"/>
                  <a:pt x="580571" y="130628"/>
                </a:cubicBezTo>
                <a:cubicBezTo>
                  <a:pt x="711035" y="138782"/>
                  <a:pt x="841828" y="140305"/>
                  <a:pt x="972457" y="145143"/>
                </a:cubicBezTo>
                <a:cubicBezTo>
                  <a:pt x="986971" y="149981"/>
                  <a:pt x="1001157" y="155946"/>
                  <a:pt x="1016000" y="159657"/>
                </a:cubicBezTo>
                <a:cubicBezTo>
                  <a:pt x="1169619" y="198061"/>
                  <a:pt x="1313662" y="182508"/>
                  <a:pt x="1480457" y="188685"/>
                </a:cubicBezTo>
                <a:cubicBezTo>
                  <a:pt x="1509485" y="198361"/>
                  <a:pt x="1540174" y="204030"/>
                  <a:pt x="1567542" y="217714"/>
                </a:cubicBezTo>
                <a:cubicBezTo>
                  <a:pt x="1609146" y="238516"/>
                  <a:pt x="1636228" y="257305"/>
                  <a:pt x="1683657" y="261257"/>
                </a:cubicBezTo>
                <a:cubicBezTo>
                  <a:pt x="1780205" y="269303"/>
                  <a:pt x="1877180" y="270933"/>
                  <a:pt x="1973942" y="275771"/>
                </a:cubicBezTo>
                <a:cubicBezTo>
                  <a:pt x="2081134" y="311501"/>
                  <a:pt x="1986544" y="283883"/>
                  <a:pt x="2206171" y="304800"/>
                </a:cubicBezTo>
                <a:cubicBezTo>
                  <a:pt x="2245001" y="308498"/>
                  <a:pt x="2283580" y="314476"/>
                  <a:pt x="2322285" y="319314"/>
                </a:cubicBezTo>
                <a:lnTo>
                  <a:pt x="2409371" y="348343"/>
                </a:lnTo>
                <a:cubicBezTo>
                  <a:pt x="2423885" y="353181"/>
                  <a:pt x="2437615" y="362857"/>
                  <a:pt x="2452914" y="362857"/>
                </a:cubicBezTo>
                <a:lnTo>
                  <a:pt x="2481942" y="362857"/>
                </a:lnTo>
                <a:lnTo>
                  <a:pt x="2481942" y="725714"/>
                </a:lnTo>
                <a:lnTo>
                  <a:pt x="0" y="580571"/>
                </a:lnTo>
                <a:lnTo>
                  <a:pt x="101600" y="0"/>
                </a:lnTo>
                <a:close/>
              </a:path>
            </a:pathLst>
          </a:cu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direita 4"/>
          <p:cNvSpPr/>
          <p:nvPr/>
        </p:nvSpPr>
        <p:spPr>
          <a:xfrm rot="5400000">
            <a:off x="2051720" y="5733256"/>
            <a:ext cx="864096" cy="7200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/>
          <p:nvPr/>
        </p:nvCxnSpPr>
        <p:spPr>
          <a:xfrm>
            <a:off x="3491880" y="3861048"/>
            <a:ext cx="0" cy="252028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403648" y="3861048"/>
            <a:ext cx="0" cy="252028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79512" y="3429000"/>
            <a:ext cx="439248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 flipV="1">
            <a:off x="179512" y="1391514"/>
            <a:ext cx="0" cy="205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6468" y="83671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pt-BR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491880" y="346093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mtClean="0">
                <a:cs typeface="Times New Roman" pitchFamily="18" charset="0"/>
              </a:rPr>
              <a:t>posição</a:t>
            </a:r>
            <a:endParaRPr lang="pt-BR" sz="140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Parametrização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809379"/>
            <a:ext cx="792961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Considerando que o pacote sedimentar e o embasamento são homogêneos, a anomalia de gravidade pode ser descrita em termos </a:t>
            </a:r>
            <a:r>
              <a:rPr lang="pt-BR" sz="2800" dirty="0" smtClean="0"/>
              <a:t>dos parâmetros:</a:t>
            </a:r>
          </a:p>
          <a:p>
            <a:endParaRPr lang="pt-BR" sz="1600" dirty="0" smtClean="0"/>
          </a:p>
          <a:p>
            <a:pPr>
              <a:buFont typeface="Arial" pitchFamily="34" charset="0"/>
              <a:buChar char="•"/>
            </a:pPr>
            <a:r>
              <a:rPr lang="pt-BR" sz="2800" smtClean="0"/>
              <a:t> Contraste </a:t>
            </a:r>
            <a:r>
              <a:rPr lang="el-GR" sz="28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800" smtClean="0"/>
              <a:t> de densidade dos sedimentos</a:t>
            </a:r>
            <a:endParaRPr lang="pt-BR" sz="28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2800" smtClean="0"/>
              <a:t> Relevo do embasamento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Trapezoidal)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/>
          <p:nvPr/>
        </p:nvSpPr>
        <p:spPr>
          <a:xfrm>
            <a:off x="139178" y="3789040"/>
            <a:ext cx="4576838" cy="2910045"/>
          </a:xfrm>
          <a:custGeom>
            <a:avLst/>
            <a:gdLst>
              <a:gd name="connsiteX0" fmla="*/ 4838 w 4576838"/>
              <a:gd name="connsiteY0" fmla="*/ 50731 h 2910045"/>
              <a:gd name="connsiteX1" fmla="*/ 4838 w 4576838"/>
              <a:gd name="connsiteY1" fmla="*/ 2910045 h 2910045"/>
              <a:gd name="connsiteX2" fmla="*/ 4576838 w 4576838"/>
              <a:gd name="connsiteY2" fmla="*/ 2895531 h 2910045"/>
              <a:gd name="connsiteX3" fmla="*/ 4562324 w 4576838"/>
              <a:gd name="connsiteY3" fmla="*/ 65245 h 2910045"/>
              <a:gd name="connsiteX4" fmla="*/ 4562324 w 4576838"/>
              <a:gd name="connsiteY4" fmla="*/ 65245 h 2910045"/>
              <a:gd name="connsiteX5" fmla="*/ 4446209 w 4576838"/>
              <a:gd name="connsiteY5" fmla="*/ 7188 h 2910045"/>
              <a:gd name="connsiteX6" fmla="*/ 4330095 w 4576838"/>
              <a:gd name="connsiteY6" fmla="*/ 21703 h 2910045"/>
              <a:gd name="connsiteX7" fmla="*/ 4097867 w 4576838"/>
              <a:gd name="connsiteY7" fmla="*/ 50731 h 2910045"/>
              <a:gd name="connsiteX8" fmla="*/ 3676952 w 4576838"/>
              <a:gd name="connsiteY8" fmla="*/ 79760 h 2910045"/>
              <a:gd name="connsiteX9" fmla="*/ 3473752 w 4576838"/>
              <a:gd name="connsiteY9" fmla="*/ 65245 h 2910045"/>
              <a:gd name="connsiteX10" fmla="*/ 3314095 w 4576838"/>
              <a:gd name="connsiteY10" fmla="*/ 36217 h 2910045"/>
              <a:gd name="connsiteX11" fmla="*/ 2777067 w 4576838"/>
              <a:gd name="connsiteY11" fmla="*/ 79760 h 2910045"/>
              <a:gd name="connsiteX12" fmla="*/ 2719009 w 4576838"/>
              <a:gd name="connsiteY12" fmla="*/ 94274 h 2910045"/>
              <a:gd name="connsiteX13" fmla="*/ 2631924 w 4576838"/>
              <a:gd name="connsiteY13" fmla="*/ 108788 h 2910045"/>
              <a:gd name="connsiteX14" fmla="*/ 2283581 w 4576838"/>
              <a:gd name="connsiteY14" fmla="*/ 94274 h 2910045"/>
              <a:gd name="connsiteX15" fmla="*/ 2225524 w 4576838"/>
              <a:gd name="connsiteY15" fmla="*/ 65245 h 2910045"/>
              <a:gd name="connsiteX16" fmla="*/ 1238552 w 4576838"/>
              <a:gd name="connsiteY16" fmla="*/ 50731 h 2910045"/>
              <a:gd name="connsiteX17" fmla="*/ 861181 w 4576838"/>
              <a:gd name="connsiteY17" fmla="*/ 65245 h 2910045"/>
              <a:gd name="connsiteX18" fmla="*/ 628952 w 4576838"/>
              <a:gd name="connsiteY18" fmla="*/ 94274 h 2910045"/>
              <a:gd name="connsiteX19" fmla="*/ 91924 w 4576838"/>
              <a:gd name="connsiteY19" fmla="*/ 79760 h 2910045"/>
              <a:gd name="connsiteX20" fmla="*/ 48381 w 4576838"/>
              <a:gd name="connsiteY20" fmla="*/ 65245 h 2910045"/>
              <a:gd name="connsiteX21" fmla="*/ 4838 w 4576838"/>
              <a:gd name="connsiteY21" fmla="*/ 50731 h 291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76838" h="2910045">
                <a:moveTo>
                  <a:pt x="4838" y="50731"/>
                </a:moveTo>
                <a:lnTo>
                  <a:pt x="4838" y="2910045"/>
                </a:lnTo>
                <a:lnTo>
                  <a:pt x="4576838" y="2895531"/>
                </a:lnTo>
                <a:lnTo>
                  <a:pt x="4562324" y="65245"/>
                </a:lnTo>
                <a:lnTo>
                  <a:pt x="4562324" y="65245"/>
                </a:lnTo>
                <a:cubicBezTo>
                  <a:pt x="4523619" y="45893"/>
                  <a:pt x="4488741" y="15163"/>
                  <a:pt x="4446209" y="7188"/>
                </a:cubicBezTo>
                <a:cubicBezTo>
                  <a:pt x="4407871" y="0"/>
                  <a:pt x="4368709" y="16187"/>
                  <a:pt x="4330095" y="21703"/>
                </a:cubicBezTo>
                <a:cubicBezTo>
                  <a:pt x="4120048" y="51710"/>
                  <a:pt x="4396207" y="20897"/>
                  <a:pt x="4097867" y="50731"/>
                </a:cubicBezTo>
                <a:cubicBezTo>
                  <a:pt x="3940407" y="103217"/>
                  <a:pt x="4024302" y="79760"/>
                  <a:pt x="3676952" y="79760"/>
                </a:cubicBezTo>
                <a:cubicBezTo>
                  <a:pt x="3609046" y="79760"/>
                  <a:pt x="3541485" y="70083"/>
                  <a:pt x="3473752" y="65245"/>
                </a:cubicBezTo>
                <a:cubicBezTo>
                  <a:pt x="3452101" y="60915"/>
                  <a:pt x="3330344" y="35753"/>
                  <a:pt x="3314095" y="36217"/>
                </a:cubicBezTo>
                <a:cubicBezTo>
                  <a:pt x="3266865" y="37566"/>
                  <a:pt x="2918299" y="56221"/>
                  <a:pt x="2777067" y="79760"/>
                </a:cubicBezTo>
                <a:cubicBezTo>
                  <a:pt x="2757390" y="83040"/>
                  <a:pt x="2738570" y="90362"/>
                  <a:pt x="2719009" y="94274"/>
                </a:cubicBezTo>
                <a:cubicBezTo>
                  <a:pt x="2690152" y="100045"/>
                  <a:pt x="2660952" y="103950"/>
                  <a:pt x="2631924" y="108788"/>
                </a:cubicBezTo>
                <a:cubicBezTo>
                  <a:pt x="2515810" y="103950"/>
                  <a:pt x="2399135" y="106655"/>
                  <a:pt x="2283581" y="94274"/>
                </a:cubicBezTo>
                <a:cubicBezTo>
                  <a:pt x="2262067" y="91969"/>
                  <a:pt x="2247142" y="66146"/>
                  <a:pt x="2225524" y="65245"/>
                </a:cubicBezTo>
                <a:cubicBezTo>
                  <a:pt x="1896783" y="51547"/>
                  <a:pt x="1567543" y="55569"/>
                  <a:pt x="1238552" y="50731"/>
                </a:cubicBezTo>
                <a:lnTo>
                  <a:pt x="861181" y="65245"/>
                </a:lnTo>
                <a:cubicBezTo>
                  <a:pt x="800219" y="68729"/>
                  <a:pt x="692971" y="85129"/>
                  <a:pt x="628952" y="94274"/>
                </a:cubicBezTo>
                <a:cubicBezTo>
                  <a:pt x="449943" y="89436"/>
                  <a:pt x="270775" y="88703"/>
                  <a:pt x="91924" y="79760"/>
                </a:cubicBezTo>
                <a:cubicBezTo>
                  <a:pt x="76644" y="78996"/>
                  <a:pt x="63562" y="67143"/>
                  <a:pt x="48381" y="65245"/>
                </a:cubicBezTo>
                <a:cubicBezTo>
                  <a:pt x="24377" y="62244"/>
                  <a:pt x="0" y="65245"/>
                  <a:pt x="4838" y="507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orma livre 13"/>
          <p:cNvSpPr/>
          <p:nvPr/>
        </p:nvSpPr>
        <p:spPr>
          <a:xfrm>
            <a:off x="1146629" y="5167086"/>
            <a:ext cx="2481942" cy="725714"/>
          </a:xfrm>
          <a:custGeom>
            <a:avLst/>
            <a:gdLst>
              <a:gd name="connsiteX0" fmla="*/ 101600 w 2481942"/>
              <a:gd name="connsiteY0" fmla="*/ 0 h 725714"/>
              <a:gd name="connsiteX1" fmla="*/ 101600 w 2481942"/>
              <a:gd name="connsiteY1" fmla="*/ 0 h 725714"/>
              <a:gd name="connsiteX2" fmla="*/ 304800 w 2481942"/>
              <a:gd name="connsiteY2" fmla="*/ 72571 h 725714"/>
              <a:gd name="connsiteX3" fmla="*/ 464457 w 2481942"/>
              <a:gd name="connsiteY3" fmla="*/ 101600 h 725714"/>
              <a:gd name="connsiteX4" fmla="*/ 580571 w 2481942"/>
              <a:gd name="connsiteY4" fmla="*/ 130628 h 725714"/>
              <a:gd name="connsiteX5" fmla="*/ 972457 w 2481942"/>
              <a:gd name="connsiteY5" fmla="*/ 145143 h 725714"/>
              <a:gd name="connsiteX6" fmla="*/ 1016000 w 2481942"/>
              <a:gd name="connsiteY6" fmla="*/ 159657 h 725714"/>
              <a:gd name="connsiteX7" fmla="*/ 1480457 w 2481942"/>
              <a:gd name="connsiteY7" fmla="*/ 188685 h 725714"/>
              <a:gd name="connsiteX8" fmla="*/ 1567542 w 2481942"/>
              <a:gd name="connsiteY8" fmla="*/ 217714 h 725714"/>
              <a:gd name="connsiteX9" fmla="*/ 1683657 w 2481942"/>
              <a:gd name="connsiteY9" fmla="*/ 261257 h 725714"/>
              <a:gd name="connsiteX10" fmla="*/ 1973942 w 2481942"/>
              <a:gd name="connsiteY10" fmla="*/ 275771 h 725714"/>
              <a:gd name="connsiteX11" fmla="*/ 2206171 w 2481942"/>
              <a:gd name="connsiteY11" fmla="*/ 304800 h 725714"/>
              <a:gd name="connsiteX12" fmla="*/ 2322285 w 2481942"/>
              <a:gd name="connsiteY12" fmla="*/ 319314 h 725714"/>
              <a:gd name="connsiteX13" fmla="*/ 2409371 w 2481942"/>
              <a:gd name="connsiteY13" fmla="*/ 348343 h 725714"/>
              <a:gd name="connsiteX14" fmla="*/ 2452914 w 2481942"/>
              <a:gd name="connsiteY14" fmla="*/ 362857 h 725714"/>
              <a:gd name="connsiteX15" fmla="*/ 2481942 w 2481942"/>
              <a:gd name="connsiteY15" fmla="*/ 362857 h 725714"/>
              <a:gd name="connsiteX16" fmla="*/ 2481942 w 2481942"/>
              <a:gd name="connsiteY16" fmla="*/ 725714 h 725714"/>
              <a:gd name="connsiteX17" fmla="*/ 0 w 2481942"/>
              <a:gd name="connsiteY17" fmla="*/ 580571 h 725714"/>
              <a:gd name="connsiteX18" fmla="*/ 101600 w 2481942"/>
              <a:gd name="connsiteY18" fmla="*/ 0 h 72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81942" h="725714">
                <a:moveTo>
                  <a:pt x="101600" y="0"/>
                </a:moveTo>
                <a:lnTo>
                  <a:pt x="101600" y="0"/>
                </a:lnTo>
                <a:cubicBezTo>
                  <a:pt x="109873" y="3102"/>
                  <a:pt x="279534" y="68360"/>
                  <a:pt x="304800" y="72571"/>
                </a:cubicBezTo>
                <a:cubicBezTo>
                  <a:pt x="343634" y="79043"/>
                  <a:pt x="423875" y="91454"/>
                  <a:pt x="464457" y="101600"/>
                </a:cubicBezTo>
                <a:cubicBezTo>
                  <a:pt x="521327" y="115818"/>
                  <a:pt x="509245" y="126170"/>
                  <a:pt x="580571" y="130628"/>
                </a:cubicBezTo>
                <a:cubicBezTo>
                  <a:pt x="711035" y="138782"/>
                  <a:pt x="841828" y="140305"/>
                  <a:pt x="972457" y="145143"/>
                </a:cubicBezTo>
                <a:cubicBezTo>
                  <a:pt x="986971" y="149981"/>
                  <a:pt x="1001157" y="155946"/>
                  <a:pt x="1016000" y="159657"/>
                </a:cubicBezTo>
                <a:cubicBezTo>
                  <a:pt x="1169619" y="198061"/>
                  <a:pt x="1313662" y="182508"/>
                  <a:pt x="1480457" y="188685"/>
                </a:cubicBezTo>
                <a:cubicBezTo>
                  <a:pt x="1509485" y="198361"/>
                  <a:pt x="1540174" y="204030"/>
                  <a:pt x="1567542" y="217714"/>
                </a:cubicBezTo>
                <a:cubicBezTo>
                  <a:pt x="1609146" y="238516"/>
                  <a:pt x="1636228" y="257305"/>
                  <a:pt x="1683657" y="261257"/>
                </a:cubicBezTo>
                <a:cubicBezTo>
                  <a:pt x="1780205" y="269303"/>
                  <a:pt x="1877180" y="270933"/>
                  <a:pt x="1973942" y="275771"/>
                </a:cubicBezTo>
                <a:cubicBezTo>
                  <a:pt x="2081134" y="311501"/>
                  <a:pt x="1986544" y="283883"/>
                  <a:pt x="2206171" y="304800"/>
                </a:cubicBezTo>
                <a:cubicBezTo>
                  <a:pt x="2245001" y="308498"/>
                  <a:pt x="2283580" y="314476"/>
                  <a:pt x="2322285" y="319314"/>
                </a:cubicBezTo>
                <a:lnTo>
                  <a:pt x="2409371" y="348343"/>
                </a:lnTo>
                <a:cubicBezTo>
                  <a:pt x="2423885" y="353181"/>
                  <a:pt x="2437615" y="362857"/>
                  <a:pt x="2452914" y="362857"/>
                </a:cubicBezTo>
                <a:lnTo>
                  <a:pt x="2481942" y="362857"/>
                </a:lnTo>
                <a:lnTo>
                  <a:pt x="2481942" y="725714"/>
                </a:lnTo>
                <a:lnTo>
                  <a:pt x="0" y="580571"/>
                </a:lnTo>
                <a:lnTo>
                  <a:pt x="10160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Trapezoidal)</a:t>
            </a:r>
            <a:endParaRPr lang="pt-BR" dirty="0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179512" y="3429000"/>
            <a:ext cx="439248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H="1" flipV="1">
            <a:off x="179512" y="1391514"/>
            <a:ext cx="0" cy="205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468" y="83671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pt-BR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491880" y="346093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mtClean="0">
                <a:cs typeface="Times New Roman" pitchFamily="18" charset="0"/>
              </a:rPr>
              <a:t>posição</a:t>
            </a:r>
            <a:endParaRPr lang="pt-BR" sz="1400">
              <a:cs typeface="Times New Roman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364088" y="2516703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A bacia sedimentar pode ser aproximada por um polígono trapezoidal</a:t>
            </a:r>
            <a:endParaRPr lang="pt-BR" sz="2400"/>
          </a:p>
        </p:txBody>
      </p:sp>
      <p:cxnSp>
        <p:nvCxnSpPr>
          <p:cNvPr id="25" name="Conector de seta reta 24"/>
          <p:cNvCxnSpPr/>
          <p:nvPr/>
        </p:nvCxnSpPr>
        <p:spPr>
          <a:xfrm flipH="1">
            <a:off x="3707904" y="3399972"/>
            <a:ext cx="1987196" cy="11091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a livre 23"/>
          <p:cNvSpPr/>
          <p:nvPr/>
        </p:nvSpPr>
        <p:spPr>
          <a:xfrm>
            <a:off x="1459316" y="3861048"/>
            <a:ext cx="2104572" cy="1669143"/>
          </a:xfrm>
          <a:custGeom>
            <a:avLst/>
            <a:gdLst>
              <a:gd name="connsiteX0" fmla="*/ 0 w 2104572"/>
              <a:gd name="connsiteY0" fmla="*/ 0 h 1669143"/>
              <a:gd name="connsiteX1" fmla="*/ 2104572 w 2104572"/>
              <a:gd name="connsiteY1" fmla="*/ 0 h 1669143"/>
              <a:gd name="connsiteX2" fmla="*/ 2104572 w 2104572"/>
              <a:gd name="connsiteY2" fmla="*/ 1669143 h 1669143"/>
              <a:gd name="connsiteX3" fmla="*/ 14515 w 2104572"/>
              <a:gd name="connsiteY3" fmla="*/ 1393371 h 1669143"/>
              <a:gd name="connsiteX4" fmla="*/ 0 w 2104572"/>
              <a:gd name="connsiteY4" fmla="*/ 0 h 16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2" h="1669143">
                <a:moveTo>
                  <a:pt x="0" y="0"/>
                </a:moveTo>
                <a:lnTo>
                  <a:pt x="2104572" y="0"/>
                </a:lnTo>
                <a:lnTo>
                  <a:pt x="2104572" y="1669143"/>
                </a:lnTo>
                <a:lnTo>
                  <a:pt x="14515" y="139337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>
            <a:off x="161348" y="1700808"/>
            <a:ext cx="4151086" cy="1634437"/>
          </a:xfrm>
          <a:custGeom>
            <a:avLst/>
            <a:gdLst>
              <a:gd name="connsiteX0" fmla="*/ 0 w 4151086"/>
              <a:gd name="connsiteY0" fmla="*/ 0 h 1634437"/>
              <a:gd name="connsiteX1" fmla="*/ 0 w 4151086"/>
              <a:gd name="connsiteY1" fmla="*/ 0 h 1634437"/>
              <a:gd name="connsiteX2" fmla="*/ 130628 w 4151086"/>
              <a:gd name="connsiteY2" fmla="*/ 14514 h 1634437"/>
              <a:gd name="connsiteX3" fmla="*/ 188686 w 4151086"/>
              <a:gd name="connsiteY3" fmla="*/ 29028 h 1634437"/>
              <a:gd name="connsiteX4" fmla="*/ 261257 w 4151086"/>
              <a:gd name="connsiteY4" fmla="*/ 14514 h 1634437"/>
              <a:gd name="connsiteX5" fmla="*/ 841828 w 4151086"/>
              <a:gd name="connsiteY5" fmla="*/ 29028 h 1634437"/>
              <a:gd name="connsiteX6" fmla="*/ 928914 w 4151086"/>
              <a:gd name="connsiteY6" fmla="*/ 58057 h 1634437"/>
              <a:gd name="connsiteX7" fmla="*/ 1016000 w 4151086"/>
              <a:gd name="connsiteY7" fmla="*/ 116114 h 1634437"/>
              <a:gd name="connsiteX8" fmla="*/ 1059543 w 4151086"/>
              <a:gd name="connsiteY8" fmla="*/ 203200 h 1634437"/>
              <a:gd name="connsiteX9" fmla="*/ 1074057 w 4151086"/>
              <a:gd name="connsiteY9" fmla="*/ 246743 h 1634437"/>
              <a:gd name="connsiteX10" fmla="*/ 1132114 w 4151086"/>
              <a:gd name="connsiteY10" fmla="*/ 333828 h 1634437"/>
              <a:gd name="connsiteX11" fmla="*/ 1146628 w 4151086"/>
              <a:gd name="connsiteY11" fmla="*/ 406400 h 1634437"/>
              <a:gd name="connsiteX12" fmla="*/ 1175657 w 4151086"/>
              <a:gd name="connsiteY12" fmla="*/ 493486 h 1634437"/>
              <a:gd name="connsiteX13" fmla="*/ 1204686 w 4151086"/>
              <a:gd name="connsiteY13" fmla="*/ 595086 h 1634437"/>
              <a:gd name="connsiteX14" fmla="*/ 1262743 w 4151086"/>
              <a:gd name="connsiteY14" fmla="*/ 682171 h 1634437"/>
              <a:gd name="connsiteX15" fmla="*/ 1320800 w 4151086"/>
              <a:gd name="connsiteY15" fmla="*/ 856343 h 1634437"/>
              <a:gd name="connsiteX16" fmla="*/ 1335314 w 4151086"/>
              <a:gd name="connsiteY16" fmla="*/ 899886 h 1634437"/>
              <a:gd name="connsiteX17" fmla="*/ 1422400 w 4151086"/>
              <a:gd name="connsiteY17" fmla="*/ 972457 h 1634437"/>
              <a:gd name="connsiteX18" fmla="*/ 1451428 w 4151086"/>
              <a:gd name="connsiteY18" fmla="*/ 1016000 h 1634437"/>
              <a:gd name="connsiteX19" fmla="*/ 1494971 w 4151086"/>
              <a:gd name="connsiteY19" fmla="*/ 1045028 h 1634437"/>
              <a:gd name="connsiteX20" fmla="*/ 1509486 w 4151086"/>
              <a:gd name="connsiteY20" fmla="*/ 1117600 h 1634437"/>
              <a:gd name="connsiteX21" fmla="*/ 1553028 w 4151086"/>
              <a:gd name="connsiteY21" fmla="*/ 1204686 h 1634437"/>
              <a:gd name="connsiteX22" fmla="*/ 1596571 w 4151086"/>
              <a:gd name="connsiteY22" fmla="*/ 1233714 h 1634437"/>
              <a:gd name="connsiteX23" fmla="*/ 1640114 w 4151086"/>
              <a:gd name="connsiteY23" fmla="*/ 1248228 h 1634437"/>
              <a:gd name="connsiteX24" fmla="*/ 1683657 w 4151086"/>
              <a:gd name="connsiteY24" fmla="*/ 1277257 h 1634437"/>
              <a:gd name="connsiteX25" fmla="*/ 1727200 w 4151086"/>
              <a:gd name="connsiteY25" fmla="*/ 1320800 h 1634437"/>
              <a:gd name="connsiteX26" fmla="*/ 1814286 w 4151086"/>
              <a:gd name="connsiteY26" fmla="*/ 1349828 h 1634437"/>
              <a:gd name="connsiteX27" fmla="*/ 1857828 w 4151086"/>
              <a:gd name="connsiteY27" fmla="*/ 1378857 h 1634437"/>
              <a:gd name="connsiteX28" fmla="*/ 1930400 w 4151086"/>
              <a:gd name="connsiteY28" fmla="*/ 1393371 h 1634437"/>
              <a:gd name="connsiteX29" fmla="*/ 2017486 w 4151086"/>
              <a:gd name="connsiteY29" fmla="*/ 1422400 h 1634437"/>
              <a:gd name="connsiteX30" fmla="*/ 2104571 w 4151086"/>
              <a:gd name="connsiteY30" fmla="*/ 1451428 h 1634437"/>
              <a:gd name="connsiteX31" fmla="*/ 2162628 w 4151086"/>
              <a:gd name="connsiteY31" fmla="*/ 1465943 h 1634437"/>
              <a:gd name="connsiteX32" fmla="*/ 2307771 w 4151086"/>
              <a:gd name="connsiteY32" fmla="*/ 1509486 h 1634437"/>
              <a:gd name="connsiteX33" fmla="*/ 2540000 w 4151086"/>
              <a:gd name="connsiteY33" fmla="*/ 1524000 h 1634437"/>
              <a:gd name="connsiteX34" fmla="*/ 2670628 w 4151086"/>
              <a:gd name="connsiteY34" fmla="*/ 1596571 h 1634437"/>
              <a:gd name="connsiteX35" fmla="*/ 2714171 w 4151086"/>
              <a:gd name="connsiteY35" fmla="*/ 1625600 h 1634437"/>
              <a:gd name="connsiteX36" fmla="*/ 3004457 w 4151086"/>
              <a:gd name="connsiteY36" fmla="*/ 1596571 h 1634437"/>
              <a:gd name="connsiteX37" fmla="*/ 3048000 w 4151086"/>
              <a:gd name="connsiteY37" fmla="*/ 1567543 h 1634437"/>
              <a:gd name="connsiteX38" fmla="*/ 3120571 w 4151086"/>
              <a:gd name="connsiteY38" fmla="*/ 1480457 h 1634437"/>
              <a:gd name="connsiteX39" fmla="*/ 3135086 w 4151086"/>
              <a:gd name="connsiteY39" fmla="*/ 1436914 h 1634437"/>
              <a:gd name="connsiteX40" fmla="*/ 3193143 w 4151086"/>
              <a:gd name="connsiteY40" fmla="*/ 1349828 h 1634437"/>
              <a:gd name="connsiteX41" fmla="*/ 3251200 w 4151086"/>
              <a:gd name="connsiteY41" fmla="*/ 1219200 h 1634437"/>
              <a:gd name="connsiteX42" fmla="*/ 3280228 w 4151086"/>
              <a:gd name="connsiteY42" fmla="*/ 1132114 h 1634437"/>
              <a:gd name="connsiteX43" fmla="*/ 3294743 w 4151086"/>
              <a:gd name="connsiteY43" fmla="*/ 1088571 h 1634437"/>
              <a:gd name="connsiteX44" fmla="*/ 3323771 w 4151086"/>
              <a:gd name="connsiteY44" fmla="*/ 1045028 h 1634437"/>
              <a:gd name="connsiteX45" fmla="*/ 3352800 w 4151086"/>
              <a:gd name="connsiteY45" fmla="*/ 957943 h 1634437"/>
              <a:gd name="connsiteX46" fmla="*/ 3381828 w 4151086"/>
              <a:gd name="connsiteY46" fmla="*/ 841828 h 1634437"/>
              <a:gd name="connsiteX47" fmla="*/ 3396343 w 4151086"/>
              <a:gd name="connsiteY47" fmla="*/ 667657 h 1634437"/>
              <a:gd name="connsiteX48" fmla="*/ 3425371 w 4151086"/>
              <a:gd name="connsiteY48" fmla="*/ 566057 h 1634437"/>
              <a:gd name="connsiteX49" fmla="*/ 3439886 w 4151086"/>
              <a:gd name="connsiteY49" fmla="*/ 435428 h 1634437"/>
              <a:gd name="connsiteX50" fmla="*/ 3483428 w 4151086"/>
              <a:gd name="connsiteY50" fmla="*/ 304800 h 1634437"/>
              <a:gd name="connsiteX51" fmla="*/ 3512457 w 4151086"/>
              <a:gd name="connsiteY51" fmla="*/ 203200 h 1634437"/>
              <a:gd name="connsiteX52" fmla="*/ 3541486 w 4151086"/>
              <a:gd name="connsiteY52" fmla="*/ 159657 h 1634437"/>
              <a:gd name="connsiteX53" fmla="*/ 3585028 w 4151086"/>
              <a:gd name="connsiteY53" fmla="*/ 145143 h 1634437"/>
              <a:gd name="connsiteX54" fmla="*/ 3628571 w 4151086"/>
              <a:gd name="connsiteY54" fmla="*/ 116114 h 1634437"/>
              <a:gd name="connsiteX55" fmla="*/ 3773714 w 4151086"/>
              <a:gd name="connsiteY55" fmla="*/ 87086 h 1634437"/>
              <a:gd name="connsiteX56" fmla="*/ 3860800 w 4151086"/>
              <a:gd name="connsiteY56" fmla="*/ 72571 h 1634437"/>
              <a:gd name="connsiteX57" fmla="*/ 3904343 w 4151086"/>
              <a:gd name="connsiteY57" fmla="*/ 58057 h 1634437"/>
              <a:gd name="connsiteX58" fmla="*/ 4151086 w 4151086"/>
              <a:gd name="connsiteY58" fmla="*/ 43543 h 1634437"/>
              <a:gd name="connsiteX59" fmla="*/ 4151086 w 4151086"/>
              <a:gd name="connsiteY59" fmla="*/ 43543 h 1634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151086" h="1634437">
                <a:moveTo>
                  <a:pt x="0" y="0"/>
                </a:moveTo>
                <a:lnTo>
                  <a:pt x="0" y="0"/>
                </a:lnTo>
                <a:cubicBezTo>
                  <a:pt x="43543" y="4838"/>
                  <a:pt x="87327" y="7852"/>
                  <a:pt x="130628" y="14514"/>
                </a:cubicBezTo>
                <a:cubicBezTo>
                  <a:pt x="150344" y="17547"/>
                  <a:pt x="168738" y="29028"/>
                  <a:pt x="188686" y="29028"/>
                </a:cubicBezTo>
                <a:cubicBezTo>
                  <a:pt x="213355" y="29028"/>
                  <a:pt x="237067" y="19352"/>
                  <a:pt x="261257" y="14514"/>
                </a:cubicBezTo>
                <a:cubicBezTo>
                  <a:pt x="454781" y="19352"/>
                  <a:pt x="648654" y="16430"/>
                  <a:pt x="841828" y="29028"/>
                </a:cubicBezTo>
                <a:cubicBezTo>
                  <a:pt x="872362" y="31019"/>
                  <a:pt x="928914" y="58057"/>
                  <a:pt x="928914" y="58057"/>
                </a:cubicBezTo>
                <a:cubicBezTo>
                  <a:pt x="957943" y="77409"/>
                  <a:pt x="1004968" y="83016"/>
                  <a:pt x="1016000" y="116114"/>
                </a:cubicBezTo>
                <a:cubicBezTo>
                  <a:pt x="1036030" y="176206"/>
                  <a:pt x="1022027" y="146927"/>
                  <a:pt x="1059543" y="203200"/>
                </a:cubicBezTo>
                <a:cubicBezTo>
                  <a:pt x="1064381" y="217714"/>
                  <a:pt x="1066627" y="233369"/>
                  <a:pt x="1074057" y="246743"/>
                </a:cubicBezTo>
                <a:cubicBezTo>
                  <a:pt x="1091000" y="277240"/>
                  <a:pt x="1132114" y="333828"/>
                  <a:pt x="1132114" y="333828"/>
                </a:cubicBezTo>
                <a:cubicBezTo>
                  <a:pt x="1136952" y="358019"/>
                  <a:pt x="1140137" y="382600"/>
                  <a:pt x="1146628" y="406400"/>
                </a:cubicBezTo>
                <a:cubicBezTo>
                  <a:pt x="1154679" y="435921"/>
                  <a:pt x="1168236" y="463801"/>
                  <a:pt x="1175657" y="493486"/>
                </a:cubicBezTo>
                <a:cubicBezTo>
                  <a:pt x="1179075" y="507156"/>
                  <a:pt x="1195219" y="578046"/>
                  <a:pt x="1204686" y="595086"/>
                </a:cubicBezTo>
                <a:cubicBezTo>
                  <a:pt x="1221629" y="625583"/>
                  <a:pt x="1262743" y="682171"/>
                  <a:pt x="1262743" y="682171"/>
                </a:cubicBezTo>
                <a:lnTo>
                  <a:pt x="1320800" y="856343"/>
                </a:lnTo>
                <a:cubicBezTo>
                  <a:pt x="1325638" y="870857"/>
                  <a:pt x="1324496" y="889068"/>
                  <a:pt x="1335314" y="899886"/>
                </a:cubicBezTo>
                <a:cubicBezTo>
                  <a:pt x="1391192" y="955763"/>
                  <a:pt x="1361778" y="932042"/>
                  <a:pt x="1422400" y="972457"/>
                </a:cubicBezTo>
                <a:cubicBezTo>
                  <a:pt x="1432076" y="986971"/>
                  <a:pt x="1439093" y="1003665"/>
                  <a:pt x="1451428" y="1016000"/>
                </a:cubicBezTo>
                <a:cubicBezTo>
                  <a:pt x="1463763" y="1028335"/>
                  <a:pt x="1486316" y="1029882"/>
                  <a:pt x="1494971" y="1045028"/>
                </a:cubicBezTo>
                <a:cubicBezTo>
                  <a:pt x="1507211" y="1066447"/>
                  <a:pt x="1503503" y="1093667"/>
                  <a:pt x="1509486" y="1117600"/>
                </a:cubicBezTo>
                <a:cubicBezTo>
                  <a:pt x="1517356" y="1149079"/>
                  <a:pt x="1529378" y="1181036"/>
                  <a:pt x="1553028" y="1204686"/>
                </a:cubicBezTo>
                <a:cubicBezTo>
                  <a:pt x="1565363" y="1217021"/>
                  <a:pt x="1580969" y="1225913"/>
                  <a:pt x="1596571" y="1233714"/>
                </a:cubicBezTo>
                <a:cubicBezTo>
                  <a:pt x="1610255" y="1240556"/>
                  <a:pt x="1625600" y="1243390"/>
                  <a:pt x="1640114" y="1248228"/>
                </a:cubicBezTo>
                <a:cubicBezTo>
                  <a:pt x="1654628" y="1257904"/>
                  <a:pt x="1670256" y="1266090"/>
                  <a:pt x="1683657" y="1277257"/>
                </a:cubicBezTo>
                <a:cubicBezTo>
                  <a:pt x="1699426" y="1290398"/>
                  <a:pt x="1709257" y="1310832"/>
                  <a:pt x="1727200" y="1320800"/>
                </a:cubicBezTo>
                <a:cubicBezTo>
                  <a:pt x="1753948" y="1335660"/>
                  <a:pt x="1814286" y="1349828"/>
                  <a:pt x="1814286" y="1349828"/>
                </a:cubicBezTo>
                <a:cubicBezTo>
                  <a:pt x="1828800" y="1359504"/>
                  <a:pt x="1841495" y="1372732"/>
                  <a:pt x="1857828" y="1378857"/>
                </a:cubicBezTo>
                <a:cubicBezTo>
                  <a:pt x="1880927" y="1387519"/>
                  <a:pt x="1906600" y="1386880"/>
                  <a:pt x="1930400" y="1393371"/>
                </a:cubicBezTo>
                <a:cubicBezTo>
                  <a:pt x="1959921" y="1401422"/>
                  <a:pt x="1988457" y="1412724"/>
                  <a:pt x="2017486" y="1422400"/>
                </a:cubicBezTo>
                <a:lnTo>
                  <a:pt x="2104571" y="1451428"/>
                </a:lnTo>
                <a:cubicBezTo>
                  <a:pt x="2123923" y="1456266"/>
                  <a:pt x="2143521" y="1460211"/>
                  <a:pt x="2162628" y="1465943"/>
                </a:cubicBezTo>
                <a:cubicBezTo>
                  <a:pt x="2185352" y="1472760"/>
                  <a:pt x="2274325" y="1506141"/>
                  <a:pt x="2307771" y="1509486"/>
                </a:cubicBezTo>
                <a:cubicBezTo>
                  <a:pt x="2384947" y="1517204"/>
                  <a:pt x="2462590" y="1519162"/>
                  <a:pt x="2540000" y="1524000"/>
                </a:cubicBezTo>
                <a:cubicBezTo>
                  <a:pt x="2616640" y="1549546"/>
                  <a:pt x="2570814" y="1530028"/>
                  <a:pt x="2670628" y="1596571"/>
                </a:cubicBezTo>
                <a:lnTo>
                  <a:pt x="2714171" y="1625600"/>
                </a:lnTo>
                <a:cubicBezTo>
                  <a:pt x="2728617" y="1624750"/>
                  <a:pt x="2928725" y="1634437"/>
                  <a:pt x="3004457" y="1596571"/>
                </a:cubicBezTo>
                <a:cubicBezTo>
                  <a:pt x="3020059" y="1588770"/>
                  <a:pt x="3034599" y="1578710"/>
                  <a:pt x="3048000" y="1567543"/>
                </a:cubicBezTo>
                <a:cubicBezTo>
                  <a:pt x="3075516" y="1544614"/>
                  <a:pt x="3104260" y="1513079"/>
                  <a:pt x="3120571" y="1480457"/>
                </a:cubicBezTo>
                <a:cubicBezTo>
                  <a:pt x="3127413" y="1466773"/>
                  <a:pt x="3127656" y="1450288"/>
                  <a:pt x="3135086" y="1436914"/>
                </a:cubicBezTo>
                <a:cubicBezTo>
                  <a:pt x="3152029" y="1406416"/>
                  <a:pt x="3193143" y="1349828"/>
                  <a:pt x="3193143" y="1349828"/>
                </a:cubicBezTo>
                <a:cubicBezTo>
                  <a:pt x="3227687" y="1246194"/>
                  <a:pt x="3205198" y="1288202"/>
                  <a:pt x="3251200" y="1219200"/>
                </a:cubicBezTo>
                <a:lnTo>
                  <a:pt x="3280228" y="1132114"/>
                </a:lnTo>
                <a:cubicBezTo>
                  <a:pt x="3285066" y="1117600"/>
                  <a:pt x="3286256" y="1101301"/>
                  <a:pt x="3294743" y="1088571"/>
                </a:cubicBezTo>
                <a:cubicBezTo>
                  <a:pt x="3304419" y="1074057"/>
                  <a:pt x="3316686" y="1060968"/>
                  <a:pt x="3323771" y="1045028"/>
                </a:cubicBezTo>
                <a:cubicBezTo>
                  <a:pt x="3336198" y="1017067"/>
                  <a:pt x="3343124" y="986971"/>
                  <a:pt x="3352800" y="957943"/>
                </a:cubicBezTo>
                <a:cubicBezTo>
                  <a:pt x="3375114" y="891001"/>
                  <a:pt x="3364315" y="929394"/>
                  <a:pt x="3381828" y="841828"/>
                </a:cubicBezTo>
                <a:cubicBezTo>
                  <a:pt x="3386666" y="783771"/>
                  <a:pt x="3389117" y="725465"/>
                  <a:pt x="3396343" y="667657"/>
                </a:cubicBezTo>
                <a:cubicBezTo>
                  <a:pt x="3399988" y="638497"/>
                  <a:pt x="3415731" y="594977"/>
                  <a:pt x="3425371" y="566057"/>
                </a:cubicBezTo>
                <a:cubicBezTo>
                  <a:pt x="3430209" y="522514"/>
                  <a:pt x="3431294" y="478388"/>
                  <a:pt x="3439886" y="435428"/>
                </a:cubicBezTo>
                <a:cubicBezTo>
                  <a:pt x="3454391" y="362901"/>
                  <a:pt x="3468919" y="362835"/>
                  <a:pt x="3483428" y="304800"/>
                </a:cubicBezTo>
                <a:cubicBezTo>
                  <a:pt x="3488077" y="286204"/>
                  <a:pt x="3502048" y="224018"/>
                  <a:pt x="3512457" y="203200"/>
                </a:cubicBezTo>
                <a:cubicBezTo>
                  <a:pt x="3520258" y="187598"/>
                  <a:pt x="3527864" y="170554"/>
                  <a:pt x="3541486" y="159657"/>
                </a:cubicBezTo>
                <a:cubicBezTo>
                  <a:pt x="3553433" y="150100"/>
                  <a:pt x="3570514" y="149981"/>
                  <a:pt x="3585028" y="145143"/>
                </a:cubicBezTo>
                <a:cubicBezTo>
                  <a:pt x="3599542" y="135467"/>
                  <a:pt x="3612969" y="123915"/>
                  <a:pt x="3628571" y="116114"/>
                </a:cubicBezTo>
                <a:cubicBezTo>
                  <a:pt x="3669634" y="95583"/>
                  <a:pt x="3735086" y="93029"/>
                  <a:pt x="3773714" y="87086"/>
                </a:cubicBezTo>
                <a:cubicBezTo>
                  <a:pt x="3802801" y="82611"/>
                  <a:pt x="3832072" y="78955"/>
                  <a:pt x="3860800" y="72571"/>
                </a:cubicBezTo>
                <a:cubicBezTo>
                  <a:pt x="3875735" y="69252"/>
                  <a:pt x="3889128" y="59659"/>
                  <a:pt x="3904343" y="58057"/>
                </a:cubicBezTo>
                <a:cubicBezTo>
                  <a:pt x="4045096" y="43241"/>
                  <a:pt x="4065018" y="43543"/>
                  <a:pt x="4151086" y="43543"/>
                </a:cubicBezTo>
                <a:lnTo>
                  <a:pt x="4151086" y="43543"/>
                </a:ln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/>
          <p:nvPr/>
        </p:nvSpPr>
        <p:spPr>
          <a:xfrm>
            <a:off x="139178" y="3789040"/>
            <a:ext cx="4576838" cy="2910045"/>
          </a:xfrm>
          <a:custGeom>
            <a:avLst/>
            <a:gdLst>
              <a:gd name="connsiteX0" fmla="*/ 4838 w 4576838"/>
              <a:gd name="connsiteY0" fmla="*/ 50731 h 2910045"/>
              <a:gd name="connsiteX1" fmla="*/ 4838 w 4576838"/>
              <a:gd name="connsiteY1" fmla="*/ 2910045 h 2910045"/>
              <a:gd name="connsiteX2" fmla="*/ 4576838 w 4576838"/>
              <a:gd name="connsiteY2" fmla="*/ 2895531 h 2910045"/>
              <a:gd name="connsiteX3" fmla="*/ 4562324 w 4576838"/>
              <a:gd name="connsiteY3" fmla="*/ 65245 h 2910045"/>
              <a:gd name="connsiteX4" fmla="*/ 4562324 w 4576838"/>
              <a:gd name="connsiteY4" fmla="*/ 65245 h 2910045"/>
              <a:gd name="connsiteX5" fmla="*/ 4446209 w 4576838"/>
              <a:gd name="connsiteY5" fmla="*/ 7188 h 2910045"/>
              <a:gd name="connsiteX6" fmla="*/ 4330095 w 4576838"/>
              <a:gd name="connsiteY6" fmla="*/ 21703 h 2910045"/>
              <a:gd name="connsiteX7" fmla="*/ 4097867 w 4576838"/>
              <a:gd name="connsiteY7" fmla="*/ 50731 h 2910045"/>
              <a:gd name="connsiteX8" fmla="*/ 3676952 w 4576838"/>
              <a:gd name="connsiteY8" fmla="*/ 79760 h 2910045"/>
              <a:gd name="connsiteX9" fmla="*/ 3473752 w 4576838"/>
              <a:gd name="connsiteY9" fmla="*/ 65245 h 2910045"/>
              <a:gd name="connsiteX10" fmla="*/ 3314095 w 4576838"/>
              <a:gd name="connsiteY10" fmla="*/ 36217 h 2910045"/>
              <a:gd name="connsiteX11" fmla="*/ 2777067 w 4576838"/>
              <a:gd name="connsiteY11" fmla="*/ 79760 h 2910045"/>
              <a:gd name="connsiteX12" fmla="*/ 2719009 w 4576838"/>
              <a:gd name="connsiteY12" fmla="*/ 94274 h 2910045"/>
              <a:gd name="connsiteX13" fmla="*/ 2631924 w 4576838"/>
              <a:gd name="connsiteY13" fmla="*/ 108788 h 2910045"/>
              <a:gd name="connsiteX14" fmla="*/ 2283581 w 4576838"/>
              <a:gd name="connsiteY14" fmla="*/ 94274 h 2910045"/>
              <a:gd name="connsiteX15" fmla="*/ 2225524 w 4576838"/>
              <a:gd name="connsiteY15" fmla="*/ 65245 h 2910045"/>
              <a:gd name="connsiteX16" fmla="*/ 1238552 w 4576838"/>
              <a:gd name="connsiteY16" fmla="*/ 50731 h 2910045"/>
              <a:gd name="connsiteX17" fmla="*/ 861181 w 4576838"/>
              <a:gd name="connsiteY17" fmla="*/ 65245 h 2910045"/>
              <a:gd name="connsiteX18" fmla="*/ 628952 w 4576838"/>
              <a:gd name="connsiteY18" fmla="*/ 94274 h 2910045"/>
              <a:gd name="connsiteX19" fmla="*/ 91924 w 4576838"/>
              <a:gd name="connsiteY19" fmla="*/ 79760 h 2910045"/>
              <a:gd name="connsiteX20" fmla="*/ 48381 w 4576838"/>
              <a:gd name="connsiteY20" fmla="*/ 65245 h 2910045"/>
              <a:gd name="connsiteX21" fmla="*/ 4838 w 4576838"/>
              <a:gd name="connsiteY21" fmla="*/ 50731 h 291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76838" h="2910045">
                <a:moveTo>
                  <a:pt x="4838" y="50731"/>
                </a:moveTo>
                <a:lnTo>
                  <a:pt x="4838" y="2910045"/>
                </a:lnTo>
                <a:lnTo>
                  <a:pt x="4576838" y="2895531"/>
                </a:lnTo>
                <a:lnTo>
                  <a:pt x="4562324" y="65245"/>
                </a:lnTo>
                <a:lnTo>
                  <a:pt x="4562324" y="65245"/>
                </a:lnTo>
                <a:cubicBezTo>
                  <a:pt x="4523619" y="45893"/>
                  <a:pt x="4488741" y="15163"/>
                  <a:pt x="4446209" y="7188"/>
                </a:cubicBezTo>
                <a:cubicBezTo>
                  <a:pt x="4407871" y="0"/>
                  <a:pt x="4368709" y="16187"/>
                  <a:pt x="4330095" y="21703"/>
                </a:cubicBezTo>
                <a:cubicBezTo>
                  <a:pt x="4120048" y="51710"/>
                  <a:pt x="4396207" y="20897"/>
                  <a:pt x="4097867" y="50731"/>
                </a:cubicBezTo>
                <a:cubicBezTo>
                  <a:pt x="3940407" y="103217"/>
                  <a:pt x="4024302" y="79760"/>
                  <a:pt x="3676952" y="79760"/>
                </a:cubicBezTo>
                <a:cubicBezTo>
                  <a:pt x="3609046" y="79760"/>
                  <a:pt x="3541485" y="70083"/>
                  <a:pt x="3473752" y="65245"/>
                </a:cubicBezTo>
                <a:cubicBezTo>
                  <a:pt x="3452101" y="60915"/>
                  <a:pt x="3330344" y="35753"/>
                  <a:pt x="3314095" y="36217"/>
                </a:cubicBezTo>
                <a:cubicBezTo>
                  <a:pt x="3266865" y="37566"/>
                  <a:pt x="2918299" y="56221"/>
                  <a:pt x="2777067" y="79760"/>
                </a:cubicBezTo>
                <a:cubicBezTo>
                  <a:pt x="2757390" y="83040"/>
                  <a:pt x="2738570" y="90362"/>
                  <a:pt x="2719009" y="94274"/>
                </a:cubicBezTo>
                <a:cubicBezTo>
                  <a:pt x="2690152" y="100045"/>
                  <a:pt x="2660952" y="103950"/>
                  <a:pt x="2631924" y="108788"/>
                </a:cubicBezTo>
                <a:cubicBezTo>
                  <a:pt x="2515810" y="103950"/>
                  <a:pt x="2399135" y="106655"/>
                  <a:pt x="2283581" y="94274"/>
                </a:cubicBezTo>
                <a:cubicBezTo>
                  <a:pt x="2262067" y="91969"/>
                  <a:pt x="2247142" y="66146"/>
                  <a:pt x="2225524" y="65245"/>
                </a:cubicBezTo>
                <a:cubicBezTo>
                  <a:pt x="1896783" y="51547"/>
                  <a:pt x="1567543" y="55569"/>
                  <a:pt x="1238552" y="50731"/>
                </a:cubicBezTo>
                <a:lnTo>
                  <a:pt x="861181" y="65245"/>
                </a:lnTo>
                <a:cubicBezTo>
                  <a:pt x="800219" y="68729"/>
                  <a:pt x="692971" y="85129"/>
                  <a:pt x="628952" y="94274"/>
                </a:cubicBezTo>
                <a:cubicBezTo>
                  <a:pt x="449943" y="89436"/>
                  <a:pt x="270775" y="88703"/>
                  <a:pt x="91924" y="79760"/>
                </a:cubicBezTo>
                <a:cubicBezTo>
                  <a:pt x="76644" y="78996"/>
                  <a:pt x="63562" y="67143"/>
                  <a:pt x="48381" y="65245"/>
                </a:cubicBezTo>
                <a:cubicBezTo>
                  <a:pt x="24377" y="62244"/>
                  <a:pt x="0" y="65245"/>
                  <a:pt x="4838" y="507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orma livre 13"/>
          <p:cNvSpPr/>
          <p:nvPr/>
        </p:nvSpPr>
        <p:spPr>
          <a:xfrm>
            <a:off x="1146629" y="5167086"/>
            <a:ext cx="2481942" cy="725714"/>
          </a:xfrm>
          <a:custGeom>
            <a:avLst/>
            <a:gdLst>
              <a:gd name="connsiteX0" fmla="*/ 101600 w 2481942"/>
              <a:gd name="connsiteY0" fmla="*/ 0 h 725714"/>
              <a:gd name="connsiteX1" fmla="*/ 101600 w 2481942"/>
              <a:gd name="connsiteY1" fmla="*/ 0 h 725714"/>
              <a:gd name="connsiteX2" fmla="*/ 304800 w 2481942"/>
              <a:gd name="connsiteY2" fmla="*/ 72571 h 725714"/>
              <a:gd name="connsiteX3" fmla="*/ 464457 w 2481942"/>
              <a:gd name="connsiteY3" fmla="*/ 101600 h 725714"/>
              <a:gd name="connsiteX4" fmla="*/ 580571 w 2481942"/>
              <a:gd name="connsiteY4" fmla="*/ 130628 h 725714"/>
              <a:gd name="connsiteX5" fmla="*/ 972457 w 2481942"/>
              <a:gd name="connsiteY5" fmla="*/ 145143 h 725714"/>
              <a:gd name="connsiteX6" fmla="*/ 1016000 w 2481942"/>
              <a:gd name="connsiteY6" fmla="*/ 159657 h 725714"/>
              <a:gd name="connsiteX7" fmla="*/ 1480457 w 2481942"/>
              <a:gd name="connsiteY7" fmla="*/ 188685 h 725714"/>
              <a:gd name="connsiteX8" fmla="*/ 1567542 w 2481942"/>
              <a:gd name="connsiteY8" fmla="*/ 217714 h 725714"/>
              <a:gd name="connsiteX9" fmla="*/ 1683657 w 2481942"/>
              <a:gd name="connsiteY9" fmla="*/ 261257 h 725714"/>
              <a:gd name="connsiteX10" fmla="*/ 1973942 w 2481942"/>
              <a:gd name="connsiteY10" fmla="*/ 275771 h 725714"/>
              <a:gd name="connsiteX11" fmla="*/ 2206171 w 2481942"/>
              <a:gd name="connsiteY11" fmla="*/ 304800 h 725714"/>
              <a:gd name="connsiteX12" fmla="*/ 2322285 w 2481942"/>
              <a:gd name="connsiteY12" fmla="*/ 319314 h 725714"/>
              <a:gd name="connsiteX13" fmla="*/ 2409371 w 2481942"/>
              <a:gd name="connsiteY13" fmla="*/ 348343 h 725714"/>
              <a:gd name="connsiteX14" fmla="*/ 2452914 w 2481942"/>
              <a:gd name="connsiteY14" fmla="*/ 362857 h 725714"/>
              <a:gd name="connsiteX15" fmla="*/ 2481942 w 2481942"/>
              <a:gd name="connsiteY15" fmla="*/ 362857 h 725714"/>
              <a:gd name="connsiteX16" fmla="*/ 2481942 w 2481942"/>
              <a:gd name="connsiteY16" fmla="*/ 725714 h 725714"/>
              <a:gd name="connsiteX17" fmla="*/ 0 w 2481942"/>
              <a:gd name="connsiteY17" fmla="*/ 580571 h 725714"/>
              <a:gd name="connsiteX18" fmla="*/ 101600 w 2481942"/>
              <a:gd name="connsiteY18" fmla="*/ 0 h 72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81942" h="725714">
                <a:moveTo>
                  <a:pt x="101600" y="0"/>
                </a:moveTo>
                <a:lnTo>
                  <a:pt x="101600" y="0"/>
                </a:lnTo>
                <a:cubicBezTo>
                  <a:pt x="109873" y="3102"/>
                  <a:pt x="279534" y="68360"/>
                  <a:pt x="304800" y="72571"/>
                </a:cubicBezTo>
                <a:cubicBezTo>
                  <a:pt x="343634" y="79043"/>
                  <a:pt x="423875" y="91454"/>
                  <a:pt x="464457" y="101600"/>
                </a:cubicBezTo>
                <a:cubicBezTo>
                  <a:pt x="521327" y="115818"/>
                  <a:pt x="509245" y="126170"/>
                  <a:pt x="580571" y="130628"/>
                </a:cubicBezTo>
                <a:cubicBezTo>
                  <a:pt x="711035" y="138782"/>
                  <a:pt x="841828" y="140305"/>
                  <a:pt x="972457" y="145143"/>
                </a:cubicBezTo>
                <a:cubicBezTo>
                  <a:pt x="986971" y="149981"/>
                  <a:pt x="1001157" y="155946"/>
                  <a:pt x="1016000" y="159657"/>
                </a:cubicBezTo>
                <a:cubicBezTo>
                  <a:pt x="1169619" y="198061"/>
                  <a:pt x="1313662" y="182508"/>
                  <a:pt x="1480457" y="188685"/>
                </a:cubicBezTo>
                <a:cubicBezTo>
                  <a:pt x="1509485" y="198361"/>
                  <a:pt x="1540174" y="204030"/>
                  <a:pt x="1567542" y="217714"/>
                </a:cubicBezTo>
                <a:cubicBezTo>
                  <a:pt x="1609146" y="238516"/>
                  <a:pt x="1636228" y="257305"/>
                  <a:pt x="1683657" y="261257"/>
                </a:cubicBezTo>
                <a:cubicBezTo>
                  <a:pt x="1780205" y="269303"/>
                  <a:pt x="1877180" y="270933"/>
                  <a:pt x="1973942" y="275771"/>
                </a:cubicBezTo>
                <a:cubicBezTo>
                  <a:pt x="2081134" y="311501"/>
                  <a:pt x="1986544" y="283883"/>
                  <a:pt x="2206171" y="304800"/>
                </a:cubicBezTo>
                <a:cubicBezTo>
                  <a:pt x="2245001" y="308498"/>
                  <a:pt x="2283580" y="314476"/>
                  <a:pt x="2322285" y="319314"/>
                </a:cubicBezTo>
                <a:lnTo>
                  <a:pt x="2409371" y="348343"/>
                </a:lnTo>
                <a:cubicBezTo>
                  <a:pt x="2423885" y="353181"/>
                  <a:pt x="2437615" y="362857"/>
                  <a:pt x="2452914" y="362857"/>
                </a:cubicBezTo>
                <a:lnTo>
                  <a:pt x="2481942" y="362857"/>
                </a:lnTo>
                <a:lnTo>
                  <a:pt x="2481942" y="725714"/>
                </a:lnTo>
                <a:lnTo>
                  <a:pt x="0" y="580571"/>
                </a:lnTo>
                <a:lnTo>
                  <a:pt x="10160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Trapezoidal)</a:t>
            </a:r>
            <a:endParaRPr lang="pt-BR" dirty="0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179512" y="3429000"/>
            <a:ext cx="439248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H="1" flipV="1">
            <a:off x="179512" y="1391514"/>
            <a:ext cx="0" cy="205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468" y="83671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pt-BR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491880" y="346093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mtClean="0">
                <a:cs typeface="Times New Roman" pitchFamily="18" charset="0"/>
              </a:rPr>
              <a:t>posição</a:t>
            </a:r>
            <a:endParaRPr lang="pt-BR" sz="1400">
              <a:cs typeface="Times New Roman" pitchFamily="18" charset="0"/>
            </a:endParaRPr>
          </a:p>
        </p:txBody>
      </p:sp>
      <p:sp>
        <p:nvSpPr>
          <p:cNvPr id="24" name="Forma livre 23"/>
          <p:cNvSpPr/>
          <p:nvPr/>
        </p:nvSpPr>
        <p:spPr>
          <a:xfrm>
            <a:off x="1459316" y="3861048"/>
            <a:ext cx="2104572" cy="1669143"/>
          </a:xfrm>
          <a:custGeom>
            <a:avLst/>
            <a:gdLst>
              <a:gd name="connsiteX0" fmla="*/ 0 w 2104572"/>
              <a:gd name="connsiteY0" fmla="*/ 0 h 1669143"/>
              <a:gd name="connsiteX1" fmla="*/ 2104572 w 2104572"/>
              <a:gd name="connsiteY1" fmla="*/ 0 h 1669143"/>
              <a:gd name="connsiteX2" fmla="*/ 2104572 w 2104572"/>
              <a:gd name="connsiteY2" fmla="*/ 1669143 h 1669143"/>
              <a:gd name="connsiteX3" fmla="*/ 14515 w 2104572"/>
              <a:gd name="connsiteY3" fmla="*/ 1393371 h 1669143"/>
              <a:gd name="connsiteX4" fmla="*/ 0 w 2104572"/>
              <a:gd name="connsiteY4" fmla="*/ 0 h 16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2" h="1669143">
                <a:moveTo>
                  <a:pt x="0" y="0"/>
                </a:moveTo>
                <a:lnTo>
                  <a:pt x="2104572" y="0"/>
                </a:lnTo>
                <a:lnTo>
                  <a:pt x="2104572" y="1669143"/>
                </a:lnTo>
                <a:lnTo>
                  <a:pt x="14515" y="139337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>
            <a:off x="161348" y="1700808"/>
            <a:ext cx="4151086" cy="1634437"/>
          </a:xfrm>
          <a:custGeom>
            <a:avLst/>
            <a:gdLst>
              <a:gd name="connsiteX0" fmla="*/ 0 w 4151086"/>
              <a:gd name="connsiteY0" fmla="*/ 0 h 1634437"/>
              <a:gd name="connsiteX1" fmla="*/ 0 w 4151086"/>
              <a:gd name="connsiteY1" fmla="*/ 0 h 1634437"/>
              <a:gd name="connsiteX2" fmla="*/ 130628 w 4151086"/>
              <a:gd name="connsiteY2" fmla="*/ 14514 h 1634437"/>
              <a:gd name="connsiteX3" fmla="*/ 188686 w 4151086"/>
              <a:gd name="connsiteY3" fmla="*/ 29028 h 1634437"/>
              <a:gd name="connsiteX4" fmla="*/ 261257 w 4151086"/>
              <a:gd name="connsiteY4" fmla="*/ 14514 h 1634437"/>
              <a:gd name="connsiteX5" fmla="*/ 841828 w 4151086"/>
              <a:gd name="connsiteY5" fmla="*/ 29028 h 1634437"/>
              <a:gd name="connsiteX6" fmla="*/ 928914 w 4151086"/>
              <a:gd name="connsiteY6" fmla="*/ 58057 h 1634437"/>
              <a:gd name="connsiteX7" fmla="*/ 1016000 w 4151086"/>
              <a:gd name="connsiteY7" fmla="*/ 116114 h 1634437"/>
              <a:gd name="connsiteX8" fmla="*/ 1059543 w 4151086"/>
              <a:gd name="connsiteY8" fmla="*/ 203200 h 1634437"/>
              <a:gd name="connsiteX9" fmla="*/ 1074057 w 4151086"/>
              <a:gd name="connsiteY9" fmla="*/ 246743 h 1634437"/>
              <a:gd name="connsiteX10" fmla="*/ 1132114 w 4151086"/>
              <a:gd name="connsiteY10" fmla="*/ 333828 h 1634437"/>
              <a:gd name="connsiteX11" fmla="*/ 1146628 w 4151086"/>
              <a:gd name="connsiteY11" fmla="*/ 406400 h 1634437"/>
              <a:gd name="connsiteX12" fmla="*/ 1175657 w 4151086"/>
              <a:gd name="connsiteY12" fmla="*/ 493486 h 1634437"/>
              <a:gd name="connsiteX13" fmla="*/ 1204686 w 4151086"/>
              <a:gd name="connsiteY13" fmla="*/ 595086 h 1634437"/>
              <a:gd name="connsiteX14" fmla="*/ 1262743 w 4151086"/>
              <a:gd name="connsiteY14" fmla="*/ 682171 h 1634437"/>
              <a:gd name="connsiteX15" fmla="*/ 1320800 w 4151086"/>
              <a:gd name="connsiteY15" fmla="*/ 856343 h 1634437"/>
              <a:gd name="connsiteX16" fmla="*/ 1335314 w 4151086"/>
              <a:gd name="connsiteY16" fmla="*/ 899886 h 1634437"/>
              <a:gd name="connsiteX17" fmla="*/ 1422400 w 4151086"/>
              <a:gd name="connsiteY17" fmla="*/ 972457 h 1634437"/>
              <a:gd name="connsiteX18" fmla="*/ 1451428 w 4151086"/>
              <a:gd name="connsiteY18" fmla="*/ 1016000 h 1634437"/>
              <a:gd name="connsiteX19" fmla="*/ 1494971 w 4151086"/>
              <a:gd name="connsiteY19" fmla="*/ 1045028 h 1634437"/>
              <a:gd name="connsiteX20" fmla="*/ 1509486 w 4151086"/>
              <a:gd name="connsiteY20" fmla="*/ 1117600 h 1634437"/>
              <a:gd name="connsiteX21" fmla="*/ 1553028 w 4151086"/>
              <a:gd name="connsiteY21" fmla="*/ 1204686 h 1634437"/>
              <a:gd name="connsiteX22" fmla="*/ 1596571 w 4151086"/>
              <a:gd name="connsiteY22" fmla="*/ 1233714 h 1634437"/>
              <a:gd name="connsiteX23" fmla="*/ 1640114 w 4151086"/>
              <a:gd name="connsiteY23" fmla="*/ 1248228 h 1634437"/>
              <a:gd name="connsiteX24" fmla="*/ 1683657 w 4151086"/>
              <a:gd name="connsiteY24" fmla="*/ 1277257 h 1634437"/>
              <a:gd name="connsiteX25" fmla="*/ 1727200 w 4151086"/>
              <a:gd name="connsiteY25" fmla="*/ 1320800 h 1634437"/>
              <a:gd name="connsiteX26" fmla="*/ 1814286 w 4151086"/>
              <a:gd name="connsiteY26" fmla="*/ 1349828 h 1634437"/>
              <a:gd name="connsiteX27" fmla="*/ 1857828 w 4151086"/>
              <a:gd name="connsiteY27" fmla="*/ 1378857 h 1634437"/>
              <a:gd name="connsiteX28" fmla="*/ 1930400 w 4151086"/>
              <a:gd name="connsiteY28" fmla="*/ 1393371 h 1634437"/>
              <a:gd name="connsiteX29" fmla="*/ 2017486 w 4151086"/>
              <a:gd name="connsiteY29" fmla="*/ 1422400 h 1634437"/>
              <a:gd name="connsiteX30" fmla="*/ 2104571 w 4151086"/>
              <a:gd name="connsiteY30" fmla="*/ 1451428 h 1634437"/>
              <a:gd name="connsiteX31" fmla="*/ 2162628 w 4151086"/>
              <a:gd name="connsiteY31" fmla="*/ 1465943 h 1634437"/>
              <a:gd name="connsiteX32" fmla="*/ 2307771 w 4151086"/>
              <a:gd name="connsiteY32" fmla="*/ 1509486 h 1634437"/>
              <a:gd name="connsiteX33" fmla="*/ 2540000 w 4151086"/>
              <a:gd name="connsiteY33" fmla="*/ 1524000 h 1634437"/>
              <a:gd name="connsiteX34" fmla="*/ 2670628 w 4151086"/>
              <a:gd name="connsiteY34" fmla="*/ 1596571 h 1634437"/>
              <a:gd name="connsiteX35" fmla="*/ 2714171 w 4151086"/>
              <a:gd name="connsiteY35" fmla="*/ 1625600 h 1634437"/>
              <a:gd name="connsiteX36" fmla="*/ 3004457 w 4151086"/>
              <a:gd name="connsiteY36" fmla="*/ 1596571 h 1634437"/>
              <a:gd name="connsiteX37" fmla="*/ 3048000 w 4151086"/>
              <a:gd name="connsiteY37" fmla="*/ 1567543 h 1634437"/>
              <a:gd name="connsiteX38" fmla="*/ 3120571 w 4151086"/>
              <a:gd name="connsiteY38" fmla="*/ 1480457 h 1634437"/>
              <a:gd name="connsiteX39" fmla="*/ 3135086 w 4151086"/>
              <a:gd name="connsiteY39" fmla="*/ 1436914 h 1634437"/>
              <a:gd name="connsiteX40" fmla="*/ 3193143 w 4151086"/>
              <a:gd name="connsiteY40" fmla="*/ 1349828 h 1634437"/>
              <a:gd name="connsiteX41" fmla="*/ 3251200 w 4151086"/>
              <a:gd name="connsiteY41" fmla="*/ 1219200 h 1634437"/>
              <a:gd name="connsiteX42" fmla="*/ 3280228 w 4151086"/>
              <a:gd name="connsiteY42" fmla="*/ 1132114 h 1634437"/>
              <a:gd name="connsiteX43" fmla="*/ 3294743 w 4151086"/>
              <a:gd name="connsiteY43" fmla="*/ 1088571 h 1634437"/>
              <a:gd name="connsiteX44" fmla="*/ 3323771 w 4151086"/>
              <a:gd name="connsiteY44" fmla="*/ 1045028 h 1634437"/>
              <a:gd name="connsiteX45" fmla="*/ 3352800 w 4151086"/>
              <a:gd name="connsiteY45" fmla="*/ 957943 h 1634437"/>
              <a:gd name="connsiteX46" fmla="*/ 3381828 w 4151086"/>
              <a:gd name="connsiteY46" fmla="*/ 841828 h 1634437"/>
              <a:gd name="connsiteX47" fmla="*/ 3396343 w 4151086"/>
              <a:gd name="connsiteY47" fmla="*/ 667657 h 1634437"/>
              <a:gd name="connsiteX48" fmla="*/ 3425371 w 4151086"/>
              <a:gd name="connsiteY48" fmla="*/ 566057 h 1634437"/>
              <a:gd name="connsiteX49" fmla="*/ 3439886 w 4151086"/>
              <a:gd name="connsiteY49" fmla="*/ 435428 h 1634437"/>
              <a:gd name="connsiteX50" fmla="*/ 3483428 w 4151086"/>
              <a:gd name="connsiteY50" fmla="*/ 304800 h 1634437"/>
              <a:gd name="connsiteX51" fmla="*/ 3512457 w 4151086"/>
              <a:gd name="connsiteY51" fmla="*/ 203200 h 1634437"/>
              <a:gd name="connsiteX52" fmla="*/ 3541486 w 4151086"/>
              <a:gd name="connsiteY52" fmla="*/ 159657 h 1634437"/>
              <a:gd name="connsiteX53" fmla="*/ 3585028 w 4151086"/>
              <a:gd name="connsiteY53" fmla="*/ 145143 h 1634437"/>
              <a:gd name="connsiteX54" fmla="*/ 3628571 w 4151086"/>
              <a:gd name="connsiteY54" fmla="*/ 116114 h 1634437"/>
              <a:gd name="connsiteX55" fmla="*/ 3773714 w 4151086"/>
              <a:gd name="connsiteY55" fmla="*/ 87086 h 1634437"/>
              <a:gd name="connsiteX56" fmla="*/ 3860800 w 4151086"/>
              <a:gd name="connsiteY56" fmla="*/ 72571 h 1634437"/>
              <a:gd name="connsiteX57" fmla="*/ 3904343 w 4151086"/>
              <a:gd name="connsiteY57" fmla="*/ 58057 h 1634437"/>
              <a:gd name="connsiteX58" fmla="*/ 4151086 w 4151086"/>
              <a:gd name="connsiteY58" fmla="*/ 43543 h 1634437"/>
              <a:gd name="connsiteX59" fmla="*/ 4151086 w 4151086"/>
              <a:gd name="connsiteY59" fmla="*/ 43543 h 1634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151086" h="1634437">
                <a:moveTo>
                  <a:pt x="0" y="0"/>
                </a:moveTo>
                <a:lnTo>
                  <a:pt x="0" y="0"/>
                </a:lnTo>
                <a:cubicBezTo>
                  <a:pt x="43543" y="4838"/>
                  <a:pt x="87327" y="7852"/>
                  <a:pt x="130628" y="14514"/>
                </a:cubicBezTo>
                <a:cubicBezTo>
                  <a:pt x="150344" y="17547"/>
                  <a:pt x="168738" y="29028"/>
                  <a:pt x="188686" y="29028"/>
                </a:cubicBezTo>
                <a:cubicBezTo>
                  <a:pt x="213355" y="29028"/>
                  <a:pt x="237067" y="19352"/>
                  <a:pt x="261257" y="14514"/>
                </a:cubicBezTo>
                <a:cubicBezTo>
                  <a:pt x="454781" y="19352"/>
                  <a:pt x="648654" y="16430"/>
                  <a:pt x="841828" y="29028"/>
                </a:cubicBezTo>
                <a:cubicBezTo>
                  <a:pt x="872362" y="31019"/>
                  <a:pt x="928914" y="58057"/>
                  <a:pt x="928914" y="58057"/>
                </a:cubicBezTo>
                <a:cubicBezTo>
                  <a:pt x="957943" y="77409"/>
                  <a:pt x="1004968" y="83016"/>
                  <a:pt x="1016000" y="116114"/>
                </a:cubicBezTo>
                <a:cubicBezTo>
                  <a:pt x="1036030" y="176206"/>
                  <a:pt x="1022027" y="146927"/>
                  <a:pt x="1059543" y="203200"/>
                </a:cubicBezTo>
                <a:cubicBezTo>
                  <a:pt x="1064381" y="217714"/>
                  <a:pt x="1066627" y="233369"/>
                  <a:pt x="1074057" y="246743"/>
                </a:cubicBezTo>
                <a:cubicBezTo>
                  <a:pt x="1091000" y="277240"/>
                  <a:pt x="1132114" y="333828"/>
                  <a:pt x="1132114" y="333828"/>
                </a:cubicBezTo>
                <a:cubicBezTo>
                  <a:pt x="1136952" y="358019"/>
                  <a:pt x="1140137" y="382600"/>
                  <a:pt x="1146628" y="406400"/>
                </a:cubicBezTo>
                <a:cubicBezTo>
                  <a:pt x="1154679" y="435921"/>
                  <a:pt x="1168236" y="463801"/>
                  <a:pt x="1175657" y="493486"/>
                </a:cubicBezTo>
                <a:cubicBezTo>
                  <a:pt x="1179075" y="507156"/>
                  <a:pt x="1195219" y="578046"/>
                  <a:pt x="1204686" y="595086"/>
                </a:cubicBezTo>
                <a:cubicBezTo>
                  <a:pt x="1221629" y="625583"/>
                  <a:pt x="1262743" y="682171"/>
                  <a:pt x="1262743" y="682171"/>
                </a:cubicBezTo>
                <a:lnTo>
                  <a:pt x="1320800" y="856343"/>
                </a:lnTo>
                <a:cubicBezTo>
                  <a:pt x="1325638" y="870857"/>
                  <a:pt x="1324496" y="889068"/>
                  <a:pt x="1335314" y="899886"/>
                </a:cubicBezTo>
                <a:cubicBezTo>
                  <a:pt x="1391192" y="955763"/>
                  <a:pt x="1361778" y="932042"/>
                  <a:pt x="1422400" y="972457"/>
                </a:cubicBezTo>
                <a:cubicBezTo>
                  <a:pt x="1432076" y="986971"/>
                  <a:pt x="1439093" y="1003665"/>
                  <a:pt x="1451428" y="1016000"/>
                </a:cubicBezTo>
                <a:cubicBezTo>
                  <a:pt x="1463763" y="1028335"/>
                  <a:pt x="1486316" y="1029882"/>
                  <a:pt x="1494971" y="1045028"/>
                </a:cubicBezTo>
                <a:cubicBezTo>
                  <a:pt x="1507211" y="1066447"/>
                  <a:pt x="1503503" y="1093667"/>
                  <a:pt x="1509486" y="1117600"/>
                </a:cubicBezTo>
                <a:cubicBezTo>
                  <a:pt x="1517356" y="1149079"/>
                  <a:pt x="1529378" y="1181036"/>
                  <a:pt x="1553028" y="1204686"/>
                </a:cubicBezTo>
                <a:cubicBezTo>
                  <a:pt x="1565363" y="1217021"/>
                  <a:pt x="1580969" y="1225913"/>
                  <a:pt x="1596571" y="1233714"/>
                </a:cubicBezTo>
                <a:cubicBezTo>
                  <a:pt x="1610255" y="1240556"/>
                  <a:pt x="1625600" y="1243390"/>
                  <a:pt x="1640114" y="1248228"/>
                </a:cubicBezTo>
                <a:cubicBezTo>
                  <a:pt x="1654628" y="1257904"/>
                  <a:pt x="1670256" y="1266090"/>
                  <a:pt x="1683657" y="1277257"/>
                </a:cubicBezTo>
                <a:cubicBezTo>
                  <a:pt x="1699426" y="1290398"/>
                  <a:pt x="1709257" y="1310832"/>
                  <a:pt x="1727200" y="1320800"/>
                </a:cubicBezTo>
                <a:cubicBezTo>
                  <a:pt x="1753948" y="1335660"/>
                  <a:pt x="1814286" y="1349828"/>
                  <a:pt x="1814286" y="1349828"/>
                </a:cubicBezTo>
                <a:cubicBezTo>
                  <a:pt x="1828800" y="1359504"/>
                  <a:pt x="1841495" y="1372732"/>
                  <a:pt x="1857828" y="1378857"/>
                </a:cubicBezTo>
                <a:cubicBezTo>
                  <a:pt x="1880927" y="1387519"/>
                  <a:pt x="1906600" y="1386880"/>
                  <a:pt x="1930400" y="1393371"/>
                </a:cubicBezTo>
                <a:cubicBezTo>
                  <a:pt x="1959921" y="1401422"/>
                  <a:pt x="1988457" y="1412724"/>
                  <a:pt x="2017486" y="1422400"/>
                </a:cubicBezTo>
                <a:lnTo>
                  <a:pt x="2104571" y="1451428"/>
                </a:lnTo>
                <a:cubicBezTo>
                  <a:pt x="2123923" y="1456266"/>
                  <a:pt x="2143521" y="1460211"/>
                  <a:pt x="2162628" y="1465943"/>
                </a:cubicBezTo>
                <a:cubicBezTo>
                  <a:pt x="2185352" y="1472760"/>
                  <a:pt x="2274325" y="1506141"/>
                  <a:pt x="2307771" y="1509486"/>
                </a:cubicBezTo>
                <a:cubicBezTo>
                  <a:pt x="2384947" y="1517204"/>
                  <a:pt x="2462590" y="1519162"/>
                  <a:pt x="2540000" y="1524000"/>
                </a:cubicBezTo>
                <a:cubicBezTo>
                  <a:pt x="2616640" y="1549546"/>
                  <a:pt x="2570814" y="1530028"/>
                  <a:pt x="2670628" y="1596571"/>
                </a:cubicBezTo>
                <a:lnTo>
                  <a:pt x="2714171" y="1625600"/>
                </a:lnTo>
                <a:cubicBezTo>
                  <a:pt x="2728617" y="1624750"/>
                  <a:pt x="2928725" y="1634437"/>
                  <a:pt x="3004457" y="1596571"/>
                </a:cubicBezTo>
                <a:cubicBezTo>
                  <a:pt x="3020059" y="1588770"/>
                  <a:pt x="3034599" y="1578710"/>
                  <a:pt x="3048000" y="1567543"/>
                </a:cubicBezTo>
                <a:cubicBezTo>
                  <a:pt x="3075516" y="1544614"/>
                  <a:pt x="3104260" y="1513079"/>
                  <a:pt x="3120571" y="1480457"/>
                </a:cubicBezTo>
                <a:cubicBezTo>
                  <a:pt x="3127413" y="1466773"/>
                  <a:pt x="3127656" y="1450288"/>
                  <a:pt x="3135086" y="1436914"/>
                </a:cubicBezTo>
                <a:cubicBezTo>
                  <a:pt x="3152029" y="1406416"/>
                  <a:pt x="3193143" y="1349828"/>
                  <a:pt x="3193143" y="1349828"/>
                </a:cubicBezTo>
                <a:cubicBezTo>
                  <a:pt x="3227687" y="1246194"/>
                  <a:pt x="3205198" y="1288202"/>
                  <a:pt x="3251200" y="1219200"/>
                </a:cubicBezTo>
                <a:lnTo>
                  <a:pt x="3280228" y="1132114"/>
                </a:lnTo>
                <a:cubicBezTo>
                  <a:pt x="3285066" y="1117600"/>
                  <a:pt x="3286256" y="1101301"/>
                  <a:pt x="3294743" y="1088571"/>
                </a:cubicBezTo>
                <a:cubicBezTo>
                  <a:pt x="3304419" y="1074057"/>
                  <a:pt x="3316686" y="1060968"/>
                  <a:pt x="3323771" y="1045028"/>
                </a:cubicBezTo>
                <a:cubicBezTo>
                  <a:pt x="3336198" y="1017067"/>
                  <a:pt x="3343124" y="986971"/>
                  <a:pt x="3352800" y="957943"/>
                </a:cubicBezTo>
                <a:cubicBezTo>
                  <a:pt x="3375114" y="891001"/>
                  <a:pt x="3364315" y="929394"/>
                  <a:pt x="3381828" y="841828"/>
                </a:cubicBezTo>
                <a:cubicBezTo>
                  <a:pt x="3386666" y="783771"/>
                  <a:pt x="3389117" y="725465"/>
                  <a:pt x="3396343" y="667657"/>
                </a:cubicBezTo>
                <a:cubicBezTo>
                  <a:pt x="3399988" y="638497"/>
                  <a:pt x="3415731" y="594977"/>
                  <a:pt x="3425371" y="566057"/>
                </a:cubicBezTo>
                <a:cubicBezTo>
                  <a:pt x="3430209" y="522514"/>
                  <a:pt x="3431294" y="478388"/>
                  <a:pt x="3439886" y="435428"/>
                </a:cubicBezTo>
                <a:cubicBezTo>
                  <a:pt x="3454391" y="362901"/>
                  <a:pt x="3468919" y="362835"/>
                  <a:pt x="3483428" y="304800"/>
                </a:cubicBezTo>
                <a:cubicBezTo>
                  <a:pt x="3488077" y="286204"/>
                  <a:pt x="3502048" y="224018"/>
                  <a:pt x="3512457" y="203200"/>
                </a:cubicBezTo>
                <a:cubicBezTo>
                  <a:pt x="3520258" y="187598"/>
                  <a:pt x="3527864" y="170554"/>
                  <a:pt x="3541486" y="159657"/>
                </a:cubicBezTo>
                <a:cubicBezTo>
                  <a:pt x="3553433" y="150100"/>
                  <a:pt x="3570514" y="149981"/>
                  <a:pt x="3585028" y="145143"/>
                </a:cubicBezTo>
                <a:cubicBezTo>
                  <a:pt x="3599542" y="135467"/>
                  <a:pt x="3612969" y="123915"/>
                  <a:pt x="3628571" y="116114"/>
                </a:cubicBezTo>
                <a:cubicBezTo>
                  <a:pt x="3669634" y="95583"/>
                  <a:pt x="3735086" y="93029"/>
                  <a:pt x="3773714" y="87086"/>
                </a:cubicBezTo>
                <a:cubicBezTo>
                  <a:pt x="3802801" y="82611"/>
                  <a:pt x="3832072" y="78955"/>
                  <a:pt x="3860800" y="72571"/>
                </a:cubicBezTo>
                <a:cubicBezTo>
                  <a:pt x="3875735" y="69252"/>
                  <a:pt x="3889128" y="59659"/>
                  <a:pt x="3904343" y="58057"/>
                </a:cubicBezTo>
                <a:cubicBezTo>
                  <a:pt x="4045096" y="43241"/>
                  <a:pt x="4065018" y="43543"/>
                  <a:pt x="4151086" y="43543"/>
                </a:cubicBezTo>
                <a:lnTo>
                  <a:pt x="4151086" y="43543"/>
                </a:ln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5292080" y="3789040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Cujo formato é definido pela profundidade dos vértices inferiores</a:t>
            </a:r>
            <a:endParaRPr lang="pt-BR" sz="2400"/>
          </a:p>
        </p:txBody>
      </p:sp>
      <p:cxnSp>
        <p:nvCxnSpPr>
          <p:cNvPr id="16" name="Conector de seta reta 15"/>
          <p:cNvCxnSpPr/>
          <p:nvPr/>
        </p:nvCxnSpPr>
        <p:spPr>
          <a:xfrm flipH="1">
            <a:off x="3923928" y="4293096"/>
            <a:ext cx="1656184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3707904" y="3861048"/>
            <a:ext cx="0" cy="165618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1331640" y="3846534"/>
            <a:ext cx="0" cy="140400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5854700" y="5667375"/>
          <a:ext cx="1397000" cy="534988"/>
        </p:xfrm>
        <a:graphic>
          <a:graphicData uri="http://schemas.openxmlformats.org/presentationml/2006/ole">
            <p:oleObj spid="_x0000_s9223" name="Equação" r:id="rId3" imgW="698400" imgH="266400" progId="Equation.3">
              <p:embed/>
            </p:oleObj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4659313" y="3500438"/>
          <a:ext cx="3871912" cy="1897062"/>
        </p:xfrm>
        <a:graphic>
          <a:graphicData uri="http://schemas.openxmlformats.org/presentationml/2006/ole">
            <p:oleObj spid="_x0000_s9218" name="Equação" r:id="rId4" imgW="1917360" imgH="93960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 rot="5400000">
            <a:off x="1507004" y="4947193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239713" y="3571875"/>
          <a:ext cx="2944812" cy="482600"/>
        </p:xfrm>
        <a:graphic>
          <a:graphicData uri="http://schemas.openxmlformats.org/presentationml/2006/ole">
            <p:oleObj spid="_x0000_s9219" name="Equação" r:id="rId5" imgW="1473120" imgH="241200" progId="Equation.3">
              <p:embed/>
            </p:oleObj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231775" y="4160838"/>
          <a:ext cx="3021013" cy="482600"/>
        </p:xfrm>
        <a:graphic>
          <a:graphicData uri="http://schemas.openxmlformats.org/presentationml/2006/ole">
            <p:oleObj spid="_x0000_s9220" name="Equação" r:id="rId6" imgW="1511280" imgH="241200" progId="Equation.3">
              <p:embed/>
            </p:oleObj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/>
        </p:nvGraphicFramePr>
        <p:xfrm>
          <a:off x="215900" y="5572125"/>
          <a:ext cx="2995613" cy="482600"/>
        </p:xfrm>
        <a:graphic>
          <a:graphicData uri="http://schemas.openxmlformats.org/presentationml/2006/ole">
            <p:oleObj spid="_x0000_s9221" name="Equação" r:id="rId7" imgW="1498320" imgH="241200" progId="Equation.3">
              <p:embed/>
            </p:oleObj>
          </a:graphicData>
        </a:graphic>
      </p:graphicFrame>
      <p:sp>
        <p:nvSpPr>
          <p:cNvPr id="15" name="Retângulo 14"/>
          <p:cNvSpPr/>
          <p:nvPr/>
        </p:nvSpPr>
        <p:spPr>
          <a:xfrm>
            <a:off x="6696090" y="5643578"/>
            <a:ext cx="357190" cy="56197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/>
          <p:cNvCxnSpPr>
            <a:stCxn id="15" idx="0"/>
          </p:cNvCxnSpPr>
          <p:nvPr/>
        </p:nvCxnSpPr>
        <p:spPr>
          <a:xfrm rot="5400000" flipH="1" flipV="1">
            <a:off x="6866351" y="5366160"/>
            <a:ext cx="285752" cy="26908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5429256" y="635795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matriz de sensibilidade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para posições em diferentes instantes: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Relação funcional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8" y="2673392"/>
            <a:ext cx="78788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Nessas condições, </a:t>
            </a:r>
            <a:r>
              <a:rPr lang="pt-BR" sz="2800" smtClean="0"/>
              <a:t>a relação entre a anomalia de gravidade em uma determinada posição e os parâmetros </a:t>
            </a:r>
            <a:r>
              <a:rPr lang="el-GR" sz="28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800" smtClean="0"/>
              <a:t>,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2800" smtClean="0"/>
              <a:t> e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800" smtClean="0"/>
              <a:t> é dada por uma função:</a:t>
            </a:r>
            <a:endParaRPr lang="pt-BR" sz="2800" dirty="0" smtClean="0"/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2411413" y="4652963"/>
          <a:ext cx="4313237" cy="677862"/>
        </p:xfrm>
        <a:graphic>
          <a:graphicData uri="http://schemas.openxmlformats.org/presentationml/2006/ole">
            <p:oleObj spid="_x0000_s262146" name="Equação" r:id="rId3" imgW="1130040" imgH="177480" progId="Equation.3">
              <p:embed/>
            </p:oleObj>
          </a:graphicData>
        </a:graphic>
      </p:graphicFrame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Trapezoidal)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368780" y="5949280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Que pode ser baseada, por exemplo, no trabalho de Talwani (1959)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/>
          <p:nvPr/>
        </p:nvSpPr>
        <p:spPr>
          <a:xfrm>
            <a:off x="139178" y="3789040"/>
            <a:ext cx="4576838" cy="2910045"/>
          </a:xfrm>
          <a:custGeom>
            <a:avLst/>
            <a:gdLst>
              <a:gd name="connsiteX0" fmla="*/ 4838 w 4576838"/>
              <a:gd name="connsiteY0" fmla="*/ 50731 h 2910045"/>
              <a:gd name="connsiteX1" fmla="*/ 4838 w 4576838"/>
              <a:gd name="connsiteY1" fmla="*/ 2910045 h 2910045"/>
              <a:gd name="connsiteX2" fmla="*/ 4576838 w 4576838"/>
              <a:gd name="connsiteY2" fmla="*/ 2895531 h 2910045"/>
              <a:gd name="connsiteX3" fmla="*/ 4562324 w 4576838"/>
              <a:gd name="connsiteY3" fmla="*/ 65245 h 2910045"/>
              <a:gd name="connsiteX4" fmla="*/ 4562324 w 4576838"/>
              <a:gd name="connsiteY4" fmla="*/ 65245 h 2910045"/>
              <a:gd name="connsiteX5" fmla="*/ 4446209 w 4576838"/>
              <a:gd name="connsiteY5" fmla="*/ 7188 h 2910045"/>
              <a:gd name="connsiteX6" fmla="*/ 4330095 w 4576838"/>
              <a:gd name="connsiteY6" fmla="*/ 21703 h 2910045"/>
              <a:gd name="connsiteX7" fmla="*/ 4097867 w 4576838"/>
              <a:gd name="connsiteY7" fmla="*/ 50731 h 2910045"/>
              <a:gd name="connsiteX8" fmla="*/ 3676952 w 4576838"/>
              <a:gd name="connsiteY8" fmla="*/ 79760 h 2910045"/>
              <a:gd name="connsiteX9" fmla="*/ 3473752 w 4576838"/>
              <a:gd name="connsiteY9" fmla="*/ 65245 h 2910045"/>
              <a:gd name="connsiteX10" fmla="*/ 3314095 w 4576838"/>
              <a:gd name="connsiteY10" fmla="*/ 36217 h 2910045"/>
              <a:gd name="connsiteX11" fmla="*/ 2777067 w 4576838"/>
              <a:gd name="connsiteY11" fmla="*/ 79760 h 2910045"/>
              <a:gd name="connsiteX12" fmla="*/ 2719009 w 4576838"/>
              <a:gd name="connsiteY12" fmla="*/ 94274 h 2910045"/>
              <a:gd name="connsiteX13" fmla="*/ 2631924 w 4576838"/>
              <a:gd name="connsiteY13" fmla="*/ 108788 h 2910045"/>
              <a:gd name="connsiteX14" fmla="*/ 2283581 w 4576838"/>
              <a:gd name="connsiteY14" fmla="*/ 94274 h 2910045"/>
              <a:gd name="connsiteX15" fmla="*/ 2225524 w 4576838"/>
              <a:gd name="connsiteY15" fmla="*/ 65245 h 2910045"/>
              <a:gd name="connsiteX16" fmla="*/ 1238552 w 4576838"/>
              <a:gd name="connsiteY16" fmla="*/ 50731 h 2910045"/>
              <a:gd name="connsiteX17" fmla="*/ 861181 w 4576838"/>
              <a:gd name="connsiteY17" fmla="*/ 65245 h 2910045"/>
              <a:gd name="connsiteX18" fmla="*/ 628952 w 4576838"/>
              <a:gd name="connsiteY18" fmla="*/ 94274 h 2910045"/>
              <a:gd name="connsiteX19" fmla="*/ 91924 w 4576838"/>
              <a:gd name="connsiteY19" fmla="*/ 79760 h 2910045"/>
              <a:gd name="connsiteX20" fmla="*/ 48381 w 4576838"/>
              <a:gd name="connsiteY20" fmla="*/ 65245 h 2910045"/>
              <a:gd name="connsiteX21" fmla="*/ 4838 w 4576838"/>
              <a:gd name="connsiteY21" fmla="*/ 50731 h 291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76838" h="2910045">
                <a:moveTo>
                  <a:pt x="4838" y="50731"/>
                </a:moveTo>
                <a:lnTo>
                  <a:pt x="4838" y="2910045"/>
                </a:lnTo>
                <a:lnTo>
                  <a:pt x="4576838" y="2895531"/>
                </a:lnTo>
                <a:lnTo>
                  <a:pt x="4562324" y="65245"/>
                </a:lnTo>
                <a:lnTo>
                  <a:pt x="4562324" y="65245"/>
                </a:lnTo>
                <a:cubicBezTo>
                  <a:pt x="4523619" y="45893"/>
                  <a:pt x="4488741" y="15163"/>
                  <a:pt x="4446209" y="7188"/>
                </a:cubicBezTo>
                <a:cubicBezTo>
                  <a:pt x="4407871" y="0"/>
                  <a:pt x="4368709" y="16187"/>
                  <a:pt x="4330095" y="21703"/>
                </a:cubicBezTo>
                <a:cubicBezTo>
                  <a:pt x="4120048" y="51710"/>
                  <a:pt x="4396207" y="20897"/>
                  <a:pt x="4097867" y="50731"/>
                </a:cubicBezTo>
                <a:cubicBezTo>
                  <a:pt x="3940407" y="103217"/>
                  <a:pt x="4024302" y="79760"/>
                  <a:pt x="3676952" y="79760"/>
                </a:cubicBezTo>
                <a:cubicBezTo>
                  <a:pt x="3609046" y="79760"/>
                  <a:pt x="3541485" y="70083"/>
                  <a:pt x="3473752" y="65245"/>
                </a:cubicBezTo>
                <a:cubicBezTo>
                  <a:pt x="3452101" y="60915"/>
                  <a:pt x="3330344" y="35753"/>
                  <a:pt x="3314095" y="36217"/>
                </a:cubicBezTo>
                <a:cubicBezTo>
                  <a:pt x="3266865" y="37566"/>
                  <a:pt x="2918299" y="56221"/>
                  <a:pt x="2777067" y="79760"/>
                </a:cubicBezTo>
                <a:cubicBezTo>
                  <a:pt x="2757390" y="83040"/>
                  <a:pt x="2738570" y="90362"/>
                  <a:pt x="2719009" y="94274"/>
                </a:cubicBezTo>
                <a:cubicBezTo>
                  <a:pt x="2690152" y="100045"/>
                  <a:pt x="2660952" y="103950"/>
                  <a:pt x="2631924" y="108788"/>
                </a:cubicBezTo>
                <a:cubicBezTo>
                  <a:pt x="2515810" y="103950"/>
                  <a:pt x="2399135" y="106655"/>
                  <a:pt x="2283581" y="94274"/>
                </a:cubicBezTo>
                <a:cubicBezTo>
                  <a:pt x="2262067" y="91969"/>
                  <a:pt x="2247142" y="66146"/>
                  <a:pt x="2225524" y="65245"/>
                </a:cubicBezTo>
                <a:cubicBezTo>
                  <a:pt x="1896783" y="51547"/>
                  <a:pt x="1567543" y="55569"/>
                  <a:pt x="1238552" y="50731"/>
                </a:cubicBezTo>
                <a:lnTo>
                  <a:pt x="861181" y="65245"/>
                </a:lnTo>
                <a:cubicBezTo>
                  <a:pt x="800219" y="68729"/>
                  <a:pt x="692971" y="85129"/>
                  <a:pt x="628952" y="94274"/>
                </a:cubicBezTo>
                <a:cubicBezTo>
                  <a:pt x="449943" y="89436"/>
                  <a:pt x="270775" y="88703"/>
                  <a:pt x="91924" y="79760"/>
                </a:cubicBezTo>
                <a:cubicBezTo>
                  <a:pt x="76644" y="78996"/>
                  <a:pt x="63562" y="67143"/>
                  <a:pt x="48381" y="65245"/>
                </a:cubicBezTo>
                <a:cubicBezTo>
                  <a:pt x="24377" y="62244"/>
                  <a:pt x="0" y="65245"/>
                  <a:pt x="4838" y="507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orma livre 13"/>
          <p:cNvSpPr/>
          <p:nvPr/>
        </p:nvSpPr>
        <p:spPr>
          <a:xfrm>
            <a:off x="1146629" y="5167086"/>
            <a:ext cx="2481942" cy="725714"/>
          </a:xfrm>
          <a:custGeom>
            <a:avLst/>
            <a:gdLst>
              <a:gd name="connsiteX0" fmla="*/ 101600 w 2481942"/>
              <a:gd name="connsiteY0" fmla="*/ 0 h 725714"/>
              <a:gd name="connsiteX1" fmla="*/ 101600 w 2481942"/>
              <a:gd name="connsiteY1" fmla="*/ 0 h 725714"/>
              <a:gd name="connsiteX2" fmla="*/ 304800 w 2481942"/>
              <a:gd name="connsiteY2" fmla="*/ 72571 h 725714"/>
              <a:gd name="connsiteX3" fmla="*/ 464457 w 2481942"/>
              <a:gd name="connsiteY3" fmla="*/ 101600 h 725714"/>
              <a:gd name="connsiteX4" fmla="*/ 580571 w 2481942"/>
              <a:gd name="connsiteY4" fmla="*/ 130628 h 725714"/>
              <a:gd name="connsiteX5" fmla="*/ 972457 w 2481942"/>
              <a:gd name="connsiteY5" fmla="*/ 145143 h 725714"/>
              <a:gd name="connsiteX6" fmla="*/ 1016000 w 2481942"/>
              <a:gd name="connsiteY6" fmla="*/ 159657 h 725714"/>
              <a:gd name="connsiteX7" fmla="*/ 1480457 w 2481942"/>
              <a:gd name="connsiteY7" fmla="*/ 188685 h 725714"/>
              <a:gd name="connsiteX8" fmla="*/ 1567542 w 2481942"/>
              <a:gd name="connsiteY8" fmla="*/ 217714 h 725714"/>
              <a:gd name="connsiteX9" fmla="*/ 1683657 w 2481942"/>
              <a:gd name="connsiteY9" fmla="*/ 261257 h 725714"/>
              <a:gd name="connsiteX10" fmla="*/ 1973942 w 2481942"/>
              <a:gd name="connsiteY10" fmla="*/ 275771 h 725714"/>
              <a:gd name="connsiteX11" fmla="*/ 2206171 w 2481942"/>
              <a:gd name="connsiteY11" fmla="*/ 304800 h 725714"/>
              <a:gd name="connsiteX12" fmla="*/ 2322285 w 2481942"/>
              <a:gd name="connsiteY12" fmla="*/ 319314 h 725714"/>
              <a:gd name="connsiteX13" fmla="*/ 2409371 w 2481942"/>
              <a:gd name="connsiteY13" fmla="*/ 348343 h 725714"/>
              <a:gd name="connsiteX14" fmla="*/ 2452914 w 2481942"/>
              <a:gd name="connsiteY14" fmla="*/ 362857 h 725714"/>
              <a:gd name="connsiteX15" fmla="*/ 2481942 w 2481942"/>
              <a:gd name="connsiteY15" fmla="*/ 362857 h 725714"/>
              <a:gd name="connsiteX16" fmla="*/ 2481942 w 2481942"/>
              <a:gd name="connsiteY16" fmla="*/ 725714 h 725714"/>
              <a:gd name="connsiteX17" fmla="*/ 0 w 2481942"/>
              <a:gd name="connsiteY17" fmla="*/ 580571 h 725714"/>
              <a:gd name="connsiteX18" fmla="*/ 101600 w 2481942"/>
              <a:gd name="connsiteY18" fmla="*/ 0 h 72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81942" h="725714">
                <a:moveTo>
                  <a:pt x="101600" y="0"/>
                </a:moveTo>
                <a:lnTo>
                  <a:pt x="101600" y="0"/>
                </a:lnTo>
                <a:cubicBezTo>
                  <a:pt x="109873" y="3102"/>
                  <a:pt x="279534" y="68360"/>
                  <a:pt x="304800" y="72571"/>
                </a:cubicBezTo>
                <a:cubicBezTo>
                  <a:pt x="343634" y="79043"/>
                  <a:pt x="423875" y="91454"/>
                  <a:pt x="464457" y="101600"/>
                </a:cubicBezTo>
                <a:cubicBezTo>
                  <a:pt x="521327" y="115818"/>
                  <a:pt x="509245" y="126170"/>
                  <a:pt x="580571" y="130628"/>
                </a:cubicBezTo>
                <a:cubicBezTo>
                  <a:pt x="711035" y="138782"/>
                  <a:pt x="841828" y="140305"/>
                  <a:pt x="972457" y="145143"/>
                </a:cubicBezTo>
                <a:cubicBezTo>
                  <a:pt x="986971" y="149981"/>
                  <a:pt x="1001157" y="155946"/>
                  <a:pt x="1016000" y="159657"/>
                </a:cubicBezTo>
                <a:cubicBezTo>
                  <a:pt x="1169619" y="198061"/>
                  <a:pt x="1313662" y="182508"/>
                  <a:pt x="1480457" y="188685"/>
                </a:cubicBezTo>
                <a:cubicBezTo>
                  <a:pt x="1509485" y="198361"/>
                  <a:pt x="1540174" y="204030"/>
                  <a:pt x="1567542" y="217714"/>
                </a:cubicBezTo>
                <a:cubicBezTo>
                  <a:pt x="1609146" y="238516"/>
                  <a:pt x="1636228" y="257305"/>
                  <a:pt x="1683657" y="261257"/>
                </a:cubicBezTo>
                <a:cubicBezTo>
                  <a:pt x="1780205" y="269303"/>
                  <a:pt x="1877180" y="270933"/>
                  <a:pt x="1973942" y="275771"/>
                </a:cubicBezTo>
                <a:cubicBezTo>
                  <a:pt x="2081134" y="311501"/>
                  <a:pt x="1986544" y="283883"/>
                  <a:pt x="2206171" y="304800"/>
                </a:cubicBezTo>
                <a:cubicBezTo>
                  <a:pt x="2245001" y="308498"/>
                  <a:pt x="2283580" y="314476"/>
                  <a:pt x="2322285" y="319314"/>
                </a:cubicBezTo>
                <a:lnTo>
                  <a:pt x="2409371" y="348343"/>
                </a:lnTo>
                <a:cubicBezTo>
                  <a:pt x="2423885" y="353181"/>
                  <a:pt x="2437615" y="362857"/>
                  <a:pt x="2452914" y="362857"/>
                </a:cubicBezTo>
                <a:lnTo>
                  <a:pt x="2481942" y="362857"/>
                </a:lnTo>
                <a:lnTo>
                  <a:pt x="2481942" y="725714"/>
                </a:lnTo>
                <a:lnTo>
                  <a:pt x="0" y="580571"/>
                </a:lnTo>
                <a:lnTo>
                  <a:pt x="10160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Trapezoidal)</a:t>
            </a:r>
            <a:endParaRPr lang="pt-BR" dirty="0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179512" y="3429000"/>
            <a:ext cx="439248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H="1" flipV="1">
            <a:off x="179512" y="1391514"/>
            <a:ext cx="0" cy="205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468" y="83671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pt-BR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491880" y="346093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mtClean="0">
                <a:cs typeface="Times New Roman" pitchFamily="18" charset="0"/>
              </a:rPr>
              <a:t>posição</a:t>
            </a:r>
            <a:endParaRPr lang="pt-BR" sz="1400">
              <a:cs typeface="Times New Roman" pitchFamily="18" charset="0"/>
            </a:endParaRPr>
          </a:p>
        </p:txBody>
      </p:sp>
      <p:sp>
        <p:nvSpPr>
          <p:cNvPr id="24" name="Forma livre 23"/>
          <p:cNvSpPr/>
          <p:nvPr/>
        </p:nvSpPr>
        <p:spPr>
          <a:xfrm>
            <a:off x="1459316" y="3861048"/>
            <a:ext cx="2104572" cy="1669143"/>
          </a:xfrm>
          <a:custGeom>
            <a:avLst/>
            <a:gdLst>
              <a:gd name="connsiteX0" fmla="*/ 0 w 2104572"/>
              <a:gd name="connsiteY0" fmla="*/ 0 h 1669143"/>
              <a:gd name="connsiteX1" fmla="*/ 2104572 w 2104572"/>
              <a:gd name="connsiteY1" fmla="*/ 0 h 1669143"/>
              <a:gd name="connsiteX2" fmla="*/ 2104572 w 2104572"/>
              <a:gd name="connsiteY2" fmla="*/ 1669143 h 1669143"/>
              <a:gd name="connsiteX3" fmla="*/ 14515 w 2104572"/>
              <a:gd name="connsiteY3" fmla="*/ 1393371 h 1669143"/>
              <a:gd name="connsiteX4" fmla="*/ 0 w 2104572"/>
              <a:gd name="connsiteY4" fmla="*/ 0 h 16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2" h="1669143">
                <a:moveTo>
                  <a:pt x="0" y="0"/>
                </a:moveTo>
                <a:lnTo>
                  <a:pt x="2104572" y="0"/>
                </a:lnTo>
                <a:lnTo>
                  <a:pt x="2104572" y="1669143"/>
                </a:lnTo>
                <a:lnTo>
                  <a:pt x="14515" y="139337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>
            <a:off x="161348" y="1700808"/>
            <a:ext cx="4151086" cy="1634437"/>
          </a:xfrm>
          <a:custGeom>
            <a:avLst/>
            <a:gdLst>
              <a:gd name="connsiteX0" fmla="*/ 0 w 4151086"/>
              <a:gd name="connsiteY0" fmla="*/ 0 h 1634437"/>
              <a:gd name="connsiteX1" fmla="*/ 0 w 4151086"/>
              <a:gd name="connsiteY1" fmla="*/ 0 h 1634437"/>
              <a:gd name="connsiteX2" fmla="*/ 130628 w 4151086"/>
              <a:gd name="connsiteY2" fmla="*/ 14514 h 1634437"/>
              <a:gd name="connsiteX3" fmla="*/ 188686 w 4151086"/>
              <a:gd name="connsiteY3" fmla="*/ 29028 h 1634437"/>
              <a:gd name="connsiteX4" fmla="*/ 261257 w 4151086"/>
              <a:gd name="connsiteY4" fmla="*/ 14514 h 1634437"/>
              <a:gd name="connsiteX5" fmla="*/ 841828 w 4151086"/>
              <a:gd name="connsiteY5" fmla="*/ 29028 h 1634437"/>
              <a:gd name="connsiteX6" fmla="*/ 928914 w 4151086"/>
              <a:gd name="connsiteY6" fmla="*/ 58057 h 1634437"/>
              <a:gd name="connsiteX7" fmla="*/ 1016000 w 4151086"/>
              <a:gd name="connsiteY7" fmla="*/ 116114 h 1634437"/>
              <a:gd name="connsiteX8" fmla="*/ 1059543 w 4151086"/>
              <a:gd name="connsiteY8" fmla="*/ 203200 h 1634437"/>
              <a:gd name="connsiteX9" fmla="*/ 1074057 w 4151086"/>
              <a:gd name="connsiteY9" fmla="*/ 246743 h 1634437"/>
              <a:gd name="connsiteX10" fmla="*/ 1132114 w 4151086"/>
              <a:gd name="connsiteY10" fmla="*/ 333828 h 1634437"/>
              <a:gd name="connsiteX11" fmla="*/ 1146628 w 4151086"/>
              <a:gd name="connsiteY11" fmla="*/ 406400 h 1634437"/>
              <a:gd name="connsiteX12" fmla="*/ 1175657 w 4151086"/>
              <a:gd name="connsiteY12" fmla="*/ 493486 h 1634437"/>
              <a:gd name="connsiteX13" fmla="*/ 1204686 w 4151086"/>
              <a:gd name="connsiteY13" fmla="*/ 595086 h 1634437"/>
              <a:gd name="connsiteX14" fmla="*/ 1262743 w 4151086"/>
              <a:gd name="connsiteY14" fmla="*/ 682171 h 1634437"/>
              <a:gd name="connsiteX15" fmla="*/ 1320800 w 4151086"/>
              <a:gd name="connsiteY15" fmla="*/ 856343 h 1634437"/>
              <a:gd name="connsiteX16" fmla="*/ 1335314 w 4151086"/>
              <a:gd name="connsiteY16" fmla="*/ 899886 h 1634437"/>
              <a:gd name="connsiteX17" fmla="*/ 1422400 w 4151086"/>
              <a:gd name="connsiteY17" fmla="*/ 972457 h 1634437"/>
              <a:gd name="connsiteX18" fmla="*/ 1451428 w 4151086"/>
              <a:gd name="connsiteY18" fmla="*/ 1016000 h 1634437"/>
              <a:gd name="connsiteX19" fmla="*/ 1494971 w 4151086"/>
              <a:gd name="connsiteY19" fmla="*/ 1045028 h 1634437"/>
              <a:gd name="connsiteX20" fmla="*/ 1509486 w 4151086"/>
              <a:gd name="connsiteY20" fmla="*/ 1117600 h 1634437"/>
              <a:gd name="connsiteX21" fmla="*/ 1553028 w 4151086"/>
              <a:gd name="connsiteY21" fmla="*/ 1204686 h 1634437"/>
              <a:gd name="connsiteX22" fmla="*/ 1596571 w 4151086"/>
              <a:gd name="connsiteY22" fmla="*/ 1233714 h 1634437"/>
              <a:gd name="connsiteX23" fmla="*/ 1640114 w 4151086"/>
              <a:gd name="connsiteY23" fmla="*/ 1248228 h 1634437"/>
              <a:gd name="connsiteX24" fmla="*/ 1683657 w 4151086"/>
              <a:gd name="connsiteY24" fmla="*/ 1277257 h 1634437"/>
              <a:gd name="connsiteX25" fmla="*/ 1727200 w 4151086"/>
              <a:gd name="connsiteY25" fmla="*/ 1320800 h 1634437"/>
              <a:gd name="connsiteX26" fmla="*/ 1814286 w 4151086"/>
              <a:gd name="connsiteY26" fmla="*/ 1349828 h 1634437"/>
              <a:gd name="connsiteX27" fmla="*/ 1857828 w 4151086"/>
              <a:gd name="connsiteY27" fmla="*/ 1378857 h 1634437"/>
              <a:gd name="connsiteX28" fmla="*/ 1930400 w 4151086"/>
              <a:gd name="connsiteY28" fmla="*/ 1393371 h 1634437"/>
              <a:gd name="connsiteX29" fmla="*/ 2017486 w 4151086"/>
              <a:gd name="connsiteY29" fmla="*/ 1422400 h 1634437"/>
              <a:gd name="connsiteX30" fmla="*/ 2104571 w 4151086"/>
              <a:gd name="connsiteY30" fmla="*/ 1451428 h 1634437"/>
              <a:gd name="connsiteX31" fmla="*/ 2162628 w 4151086"/>
              <a:gd name="connsiteY31" fmla="*/ 1465943 h 1634437"/>
              <a:gd name="connsiteX32" fmla="*/ 2307771 w 4151086"/>
              <a:gd name="connsiteY32" fmla="*/ 1509486 h 1634437"/>
              <a:gd name="connsiteX33" fmla="*/ 2540000 w 4151086"/>
              <a:gd name="connsiteY33" fmla="*/ 1524000 h 1634437"/>
              <a:gd name="connsiteX34" fmla="*/ 2670628 w 4151086"/>
              <a:gd name="connsiteY34" fmla="*/ 1596571 h 1634437"/>
              <a:gd name="connsiteX35" fmla="*/ 2714171 w 4151086"/>
              <a:gd name="connsiteY35" fmla="*/ 1625600 h 1634437"/>
              <a:gd name="connsiteX36" fmla="*/ 3004457 w 4151086"/>
              <a:gd name="connsiteY36" fmla="*/ 1596571 h 1634437"/>
              <a:gd name="connsiteX37" fmla="*/ 3048000 w 4151086"/>
              <a:gd name="connsiteY37" fmla="*/ 1567543 h 1634437"/>
              <a:gd name="connsiteX38" fmla="*/ 3120571 w 4151086"/>
              <a:gd name="connsiteY38" fmla="*/ 1480457 h 1634437"/>
              <a:gd name="connsiteX39" fmla="*/ 3135086 w 4151086"/>
              <a:gd name="connsiteY39" fmla="*/ 1436914 h 1634437"/>
              <a:gd name="connsiteX40" fmla="*/ 3193143 w 4151086"/>
              <a:gd name="connsiteY40" fmla="*/ 1349828 h 1634437"/>
              <a:gd name="connsiteX41" fmla="*/ 3251200 w 4151086"/>
              <a:gd name="connsiteY41" fmla="*/ 1219200 h 1634437"/>
              <a:gd name="connsiteX42" fmla="*/ 3280228 w 4151086"/>
              <a:gd name="connsiteY42" fmla="*/ 1132114 h 1634437"/>
              <a:gd name="connsiteX43" fmla="*/ 3294743 w 4151086"/>
              <a:gd name="connsiteY43" fmla="*/ 1088571 h 1634437"/>
              <a:gd name="connsiteX44" fmla="*/ 3323771 w 4151086"/>
              <a:gd name="connsiteY44" fmla="*/ 1045028 h 1634437"/>
              <a:gd name="connsiteX45" fmla="*/ 3352800 w 4151086"/>
              <a:gd name="connsiteY45" fmla="*/ 957943 h 1634437"/>
              <a:gd name="connsiteX46" fmla="*/ 3381828 w 4151086"/>
              <a:gd name="connsiteY46" fmla="*/ 841828 h 1634437"/>
              <a:gd name="connsiteX47" fmla="*/ 3396343 w 4151086"/>
              <a:gd name="connsiteY47" fmla="*/ 667657 h 1634437"/>
              <a:gd name="connsiteX48" fmla="*/ 3425371 w 4151086"/>
              <a:gd name="connsiteY48" fmla="*/ 566057 h 1634437"/>
              <a:gd name="connsiteX49" fmla="*/ 3439886 w 4151086"/>
              <a:gd name="connsiteY49" fmla="*/ 435428 h 1634437"/>
              <a:gd name="connsiteX50" fmla="*/ 3483428 w 4151086"/>
              <a:gd name="connsiteY50" fmla="*/ 304800 h 1634437"/>
              <a:gd name="connsiteX51" fmla="*/ 3512457 w 4151086"/>
              <a:gd name="connsiteY51" fmla="*/ 203200 h 1634437"/>
              <a:gd name="connsiteX52" fmla="*/ 3541486 w 4151086"/>
              <a:gd name="connsiteY52" fmla="*/ 159657 h 1634437"/>
              <a:gd name="connsiteX53" fmla="*/ 3585028 w 4151086"/>
              <a:gd name="connsiteY53" fmla="*/ 145143 h 1634437"/>
              <a:gd name="connsiteX54" fmla="*/ 3628571 w 4151086"/>
              <a:gd name="connsiteY54" fmla="*/ 116114 h 1634437"/>
              <a:gd name="connsiteX55" fmla="*/ 3773714 w 4151086"/>
              <a:gd name="connsiteY55" fmla="*/ 87086 h 1634437"/>
              <a:gd name="connsiteX56" fmla="*/ 3860800 w 4151086"/>
              <a:gd name="connsiteY56" fmla="*/ 72571 h 1634437"/>
              <a:gd name="connsiteX57" fmla="*/ 3904343 w 4151086"/>
              <a:gd name="connsiteY57" fmla="*/ 58057 h 1634437"/>
              <a:gd name="connsiteX58" fmla="*/ 4151086 w 4151086"/>
              <a:gd name="connsiteY58" fmla="*/ 43543 h 1634437"/>
              <a:gd name="connsiteX59" fmla="*/ 4151086 w 4151086"/>
              <a:gd name="connsiteY59" fmla="*/ 43543 h 1634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151086" h="1634437">
                <a:moveTo>
                  <a:pt x="0" y="0"/>
                </a:moveTo>
                <a:lnTo>
                  <a:pt x="0" y="0"/>
                </a:lnTo>
                <a:cubicBezTo>
                  <a:pt x="43543" y="4838"/>
                  <a:pt x="87327" y="7852"/>
                  <a:pt x="130628" y="14514"/>
                </a:cubicBezTo>
                <a:cubicBezTo>
                  <a:pt x="150344" y="17547"/>
                  <a:pt x="168738" y="29028"/>
                  <a:pt x="188686" y="29028"/>
                </a:cubicBezTo>
                <a:cubicBezTo>
                  <a:pt x="213355" y="29028"/>
                  <a:pt x="237067" y="19352"/>
                  <a:pt x="261257" y="14514"/>
                </a:cubicBezTo>
                <a:cubicBezTo>
                  <a:pt x="454781" y="19352"/>
                  <a:pt x="648654" y="16430"/>
                  <a:pt x="841828" y="29028"/>
                </a:cubicBezTo>
                <a:cubicBezTo>
                  <a:pt x="872362" y="31019"/>
                  <a:pt x="928914" y="58057"/>
                  <a:pt x="928914" y="58057"/>
                </a:cubicBezTo>
                <a:cubicBezTo>
                  <a:pt x="957943" y="77409"/>
                  <a:pt x="1004968" y="83016"/>
                  <a:pt x="1016000" y="116114"/>
                </a:cubicBezTo>
                <a:cubicBezTo>
                  <a:pt x="1036030" y="176206"/>
                  <a:pt x="1022027" y="146927"/>
                  <a:pt x="1059543" y="203200"/>
                </a:cubicBezTo>
                <a:cubicBezTo>
                  <a:pt x="1064381" y="217714"/>
                  <a:pt x="1066627" y="233369"/>
                  <a:pt x="1074057" y="246743"/>
                </a:cubicBezTo>
                <a:cubicBezTo>
                  <a:pt x="1091000" y="277240"/>
                  <a:pt x="1132114" y="333828"/>
                  <a:pt x="1132114" y="333828"/>
                </a:cubicBezTo>
                <a:cubicBezTo>
                  <a:pt x="1136952" y="358019"/>
                  <a:pt x="1140137" y="382600"/>
                  <a:pt x="1146628" y="406400"/>
                </a:cubicBezTo>
                <a:cubicBezTo>
                  <a:pt x="1154679" y="435921"/>
                  <a:pt x="1168236" y="463801"/>
                  <a:pt x="1175657" y="493486"/>
                </a:cubicBezTo>
                <a:cubicBezTo>
                  <a:pt x="1179075" y="507156"/>
                  <a:pt x="1195219" y="578046"/>
                  <a:pt x="1204686" y="595086"/>
                </a:cubicBezTo>
                <a:cubicBezTo>
                  <a:pt x="1221629" y="625583"/>
                  <a:pt x="1262743" y="682171"/>
                  <a:pt x="1262743" y="682171"/>
                </a:cubicBezTo>
                <a:lnTo>
                  <a:pt x="1320800" y="856343"/>
                </a:lnTo>
                <a:cubicBezTo>
                  <a:pt x="1325638" y="870857"/>
                  <a:pt x="1324496" y="889068"/>
                  <a:pt x="1335314" y="899886"/>
                </a:cubicBezTo>
                <a:cubicBezTo>
                  <a:pt x="1391192" y="955763"/>
                  <a:pt x="1361778" y="932042"/>
                  <a:pt x="1422400" y="972457"/>
                </a:cubicBezTo>
                <a:cubicBezTo>
                  <a:pt x="1432076" y="986971"/>
                  <a:pt x="1439093" y="1003665"/>
                  <a:pt x="1451428" y="1016000"/>
                </a:cubicBezTo>
                <a:cubicBezTo>
                  <a:pt x="1463763" y="1028335"/>
                  <a:pt x="1486316" y="1029882"/>
                  <a:pt x="1494971" y="1045028"/>
                </a:cubicBezTo>
                <a:cubicBezTo>
                  <a:pt x="1507211" y="1066447"/>
                  <a:pt x="1503503" y="1093667"/>
                  <a:pt x="1509486" y="1117600"/>
                </a:cubicBezTo>
                <a:cubicBezTo>
                  <a:pt x="1517356" y="1149079"/>
                  <a:pt x="1529378" y="1181036"/>
                  <a:pt x="1553028" y="1204686"/>
                </a:cubicBezTo>
                <a:cubicBezTo>
                  <a:pt x="1565363" y="1217021"/>
                  <a:pt x="1580969" y="1225913"/>
                  <a:pt x="1596571" y="1233714"/>
                </a:cubicBezTo>
                <a:cubicBezTo>
                  <a:pt x="1610255" y="1240556"/>
                  <a:pt x="1625600" y="1243390"/>
                  <a:pt x="1640114" y="1248228"/>
                </a:cubicBezTo>
                <a:cubicBezTo>
                  <a:pt x="1654628" y="1257904"/>
                  <a:pt x="1670256" y="1266090"/>
                  <a:pt x="1683657" y="1277257"/>
                </a:cubicBezTo>
                <a:cubicBezTo>
                  <a:pt x="1699426" y="1290398"/>
                  <a:pt x="1709257" y="1310832"/>
                  <a:pt x="1727200" y="1320800"/>
                </a:cubicBezTo>
                <a:cubicBezTo>
                  <a:pt x="1753948" y="1335660"/>
                  <a:pt x="1814286" y="1349828"/>
                  <a:pt x="1814286" y="1349828"/>
                </a:cubicBezTo>
                <a:cubicBezTo>
                  <a:pt x="1828800" y="1359504"/>
                  <a:pt x="1841495" y="1372732"/>
                  <a:pt x="1857828" y="1378857"/>
                </a:cubicBezTo>
                <a:cubicBezTo>
                  <a:pt x="1880927" y="1387519"/>
                  <a:pt x="1906600" y="1386880"/>
                  <a:pt x="1930400" y="1393371"/>
                </a:cubicBezTo>
                <a:cubicBezTo>
                  <a:pt x="1959921" y="1401422"/>
                  <a:pt x="1988457" y="1412724"/>
                  <a:pt x="2017486" y="1422400"/>
                </a:cubicBezTo>
                <a:lnTo>
                  <a:pt x="2104571" y="1451428"/>
                </a:lnTo>
                <a:cubicBezTo>
                  <a:pt x="2123923" y="1456266"/>
                  <a:pt x="2143521" y="1460211"/>
                  <a:pt x="2162628" y="1465943"/>
                </a:cubicBezTo>
                <a:cubicBezTo>
                  <a:pt x="2185352" y="1472760"/>
                  <a:pt x="2274325" y="1506141"/>
                  <a:pt x="2307771" y="1509486"/>
                </a:cubicBezTo>
                <a:cubicBezTo>
                  <a:pt x="2384947" y="1517204"/>
                  <a:pt x="2462590" y="1519162"/>
                  <a:pt x="2540000" y="1524000"/>
                </a:cubicBezTo>
                <a:cubicBezTo>
                  <a:pt x="2616640" y="1549546"/>
                  <a:pt x="2570814" y="1530028"/>
                  <a:pt x="2670628" y="1596571"/>
                </a:cubicBezTo>
                <a:lnTo>
                  <a:pt x="2714171" y="1625600"/>
                </a:lnTo>
                <a:cubicBezTo>
                  <a:pt x="2728617" y="1624750"/>
                  <a:pt x="2928725" y="1634437"/>
                  <a:pt x="3004457" y="1596571"/>
                </a:cubicBezTo>
                <a:cubicBezTo>
                  <a:pt x="3020059" y="1588770"/>
                  <a:pt x="3034599" y="1578710"/>
                  <a:pt x="3048000" y="1567543"/>
                </a:cubicBezTo>
                <a:cubicBezTo>
                  <a:pt x="3075516" y="1544614"/>
                  <a:pt x="3104260" y="1513079"/>
                  <a:pt x="3120571" y="1480457"/>
                </a:cubicBezTo>
                <a:cubicBezTo>
                  <a:pt x="3127413" y="1466773"/>
                  <a:pt x="3127656" y="1450288"/>
                  <a:pt x="3135086" y="1436914"/>
                </a:cubicBezTo>
                <a:cubicBezTo>
                  <a:pt x="3152029" y="1406416"/>
                  <a:pt x="3193143" y="1349828"/>
                  <a:pt x="3193143" y="1349828"/>
                </a:cubicBezTo>
                <a:cubicBezTo>
                  <a:pt x="3227687" y="1246194"/>
                  <a:pt x="3205198" y="1288202"/>
                  <a:pt x="3251200" y="1219200"/>
                </a:cubicBezTo>
                <a:lnTo>
                  <a:pt x="3280228" y="1132114"/>
                </a:lnTo>
                <a:cubicBezTo>
                  <a:pt x="3285066" y="1117600"/>
                  <a:pt x="3286256" y="1101301"/>
                  <a:pt x="3294743" y="1088571"/>
                </a:cubicBezTo>
                <a:cubicBezTo>
                  <a:pt x="3304419" y="1074057"/>
                  <a:pt x="3316686" y="1060968"/>
                  <a:pt x="3323771" y="1045028"/>
                </a:cubicBezTo>
                <a:cubicBezTo>
                  <a:pt x="3336198" y="1017067"/>
                  <a:pt x="3343124" y="986971"/>
                  <a:pt x="3352800" y="957943"/>
                </a:cubicBezTo>
                <a:cubicBezTo>
                  <a:pt x="3375114" y="891001"/>
                  <a:pt x="3364315" y="929394"/>
                  <a:pt x="3381828" y="841828"/>
                </a:cubicBezTo>
                <a:cubicBezTo>
                  <a:pt x="3386666" y="783771"/>
                  <a:pt x="3389117" y="725465"/>
                  <a:pt x="3396343" y="667657"/>
                </a:cubicBezTo>
                <a:cubicBezTo>
                  <a:pt x="3399988" y="638497"/>
                  <a:pt x="3415731" y="594977"/>
                  <a:pt x="3425371" y="566057"/>
                </a:cubicBezTo>
                <a:cubicBezTo>
                  <a:pt x="3430209" y="522514"/>
                  <a:pt x="3431294" y="478388"/>
                  <a:pt x="3439886" y="435428"/>
                </a:cubicBezTo>
                <a:cubicBezTo>
                  <a:pt x="3454391" y="362901"/>
                  <a:pt x="3468919" y="362835"/>
                  <a:pt x="3483428" y="304800"/>
                </a:cubicBezTo>
                <a:cubicBezTo>
                  <a:pt x="3488077" y="286204"/>
                  <a:pt x="3502048" y="224018"/>
                  <a:pt x="3512457" y="203200"/>
                </a:cubicBezTo>
                <a:cubicBezTo>
                  <a:pt x="3520258" y="187598"/>
                  <a:pt x="3527864" y="170554"/>
                  <a:pt x="3541486" y="159657"/>
                </a:cubicBezTo>
                <a:cubicBezTo>
                  <a:pt x="3553433" y="150100"/>
                  <a:pt x="3570514" y="149981"/>
                  <a:pt x="3585028" y="145143"/>
                </a:cubicBezTo>
                <a:cubicBezTo>
                  <a:pt x="3599542" y="135467"/>
                  <a:pt x="3612969" y="123915"/>
                  <a:pt x="3628571" y="116114"/>
                </a:cubicBezTo>
                <a:cubicBezTo>
                  <a:pt x="3669634" y="95583"/>
                  <a:pt x="3735086" y="93029"/>
                  <a:pt x="3773714" y="87086"/>
                </a:cubicBezTo>
                <a:cubicBezTo>
                  <a:pt x="3802801" y="82611"/>
                  <a:pt x="3832072" y="78955"/>
                  <a:pt x="3860800" y="72571"/>
                </a:cubicBezTo>
                <a:cubicBezTo>
                  <a:pt x="3875735" y="69252"/>
                  <a:pt x="3889128" y="59659"/>
                  <a:pt x="3904343" y="58057"/>
                </a:cubicBezTo>
                <a:cubicBezTo>
                  <a:pt x="4045096" y="43241"/>
                  <a:pt x="4065018" y="43543"/>
                  <a:pt x="4151086" y="43543"/>
                </a:cubicBezTo>
                <a:lnTo>
                  <a:pt x="4151086" y="43543"/>
                </a:ln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55576" y="4149080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pt-BR" sz="32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pt-BR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664924" y="4278582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pt-BR" sz="32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t-BR" sz="3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Conector reto 25"/>
          <p:cNvCxnSpPr/>
          <p:nvPr/>
        </p:nvCxnSpPr>
        <p:spPr>
          <a:xfrm>
            <a:off x="3707904" y="3861048"/>
            <a:ext cx="0" cy="165618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1331640" y="3846534"/>
            <a:ext cx="0" cy="140400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2267744" y="4212377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i="1" smtClean="0">
                <a:latin typeface="Times New Roman" pitchFamily="18" charset="0"/>
                <a:cs typeface="Times New Roman" pitchFamily="18" charset="0"/>
              </a:rPr>
              <a:t>ρ</a:t>
            </a:r>
            <a:endParaRPr lang="pt-BR"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diferentes posições:</a:t>
            </a:r>
            <a:endParaRPr lang="pt-BR" sz="2800" dirty="0" smtClean="0"/>
          </a:p>
        </p:txBody>
      </p:sp>
      <p:sp>
        <p:nvSpPr>
          <p:cNvPr id="15" name="CaixaDeTexto 14"/>
          <p:cNvSpPr txBox="1"/>
          <p:nvPr/>
        </p:nvSpPr>
        <p:spPr>
          <a:xfrm rot="5400000">
            <a:off x="1603202" y="4890734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Trapezoidal)</a:t>
            </a:r>
            <a:endParaRPr lang="pt-BR" dirty="0"/>
          </a:p>
        </p:txBody>
      </p:sp>
      <p:graphicFrame>
        <p:nvGraphicFramePr>
          <p:cNvPr id="246790" name="Object 6"/>
          <p:cNvGraphicFramePr>
            <a:graphicFrameLocks noChangeAspect="1"/>
          </p:cNvGraphicFramePr>
          <p:nvPr/>
        </p:nvGraphicFramePr>
        <p:xfrm>
          <a:off x="148158" y="3429000"/>
          <a:ext cx="3392488" cy="533400"/>
        </p:xfrm>
        <a:graphic>
          <a:graphicData uri="http://schemas.openxmlformats.org/presentationml/2006/ole">
            <p:oleObj spid="_x0000_s264194" name="Equação" r:id="rId3" imgW="1130040" imgH="177480" progId="Equation.3">
              <p:embed/>
            </p:oleObj>
          </a:graphicData>
        </a:graphic>
      </p:graphicFrame>
      <p:graphicFrame>
        <p:nvGraphicFramePr>
          <p:cNvPr id="246791" name="Object 7"/>
          <p:cNvGraphicFramePr>
            <a:graphicFrameLocks noChangeAspect="1"/>
          </p:cNvGraphicFramePr>
          <p:nvPr/>
        </p:nvGraphicFramePr>
        <p:xfrm>
          <a:off x="110058" y="4108450"/>
          <a:ext cx="3470275" cy="533400"/>
        </p:xfrm>
        <a:graphic>
          <a:graphicData uri="http://schemas.openxmlformats.org/presentationml/2006/ole">
            <p:oleObj spid="_x0000_s264195" name="Equação" r:id="rId4" imgW="1155600" imgH="177480" progId="Equation.3">
              <p:embed/>
            </p:oleObj>
          </a:graphicData>
        </a:graphic>
      </p:graphicFrame>
      <p:graphicFrame>
        <p:nvGraphicFramePr>
          <p:cNvPr id="246792" name="Object 8"/>
          <p:cNvGraphicFramePr>
            <a:graphicFrameLocks noChangeAspect="1"/>
          </p:cNvGraphicFramePr>
          <p:nvPr/>
        </p:nvGraphicFramePr>
        <p:xfrm>
          <a:off x="52908" y="5416550"/>
          <a:ext cx="3582988" cy="533400"/>
        </p:xfrm>
        <a:graphic>
          <a:graphicData uri="http://schemas.openxmlformats.org/presentationml/2006/ole">
            <p:oleObj spid="_x0000_s264196" name="Equação" r:id="rId5" imgW="11937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diferentes posições:</a:t>
            </a:r>
            <a:endParaRPr lang="pt-BR" sz="2800" dirty="0" smtClean="0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Trapezoidal)</a:t>
            </a:r>
            <a:endParaRPr lang="pt-BR" dirty="0"/>
          </a:p>
        </p:txBody>
      </p:sp>
      <p:graphicFrame>
        <p:nvGraphicFramePr>
          <p:cNvPr id="256005" name="Object 6"/>
          <p:cNvGraphicFramePr>
            <a:graphicFrameLocks noChangeAspect="1"/>
          </p:cNvGraphicFramePr>
          <p:nvPr/>
        </p:nvGraphicFramePr>
        <p:xfrm>
          <a:off x="4621213" y="3213100"/>
          <a:ext cx="4192587" cy="2171700"/>
        </p:xfrm>
        <a:graphic>
          <a:graphicData uri="http://schemas.openxmlformats.org/presentationml/2006/ole">
            <p:oleObj spid="_x0000_s265221" name="Equação" r:id="rId3" imgW="1396800" imgH="723600" progId="Equation.3">
              <p:embed/>
            </p:oleObj>
          </a:graphicData>
        </a:graphic>
      </p:graphicFrame>
      <p:sp>
        <p:nvSpPr>
          <p:cNvPr id="10" name="CaixaDeTexto 9"/>
          <p:cNvSpPr txBox="1"/>
          <p:nvPr/>
        </p:nvSpPr>
        <p:spPr>
          <a:xfrm rot="5400000">
            <a:off x="1603202" y="4890734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148158" y="3429000"/>
          <a:ext cx="3392488" cy="533400"/>
        </p:xfrm>
        <a:graphic>
          <a:graphicData uri="http://schemas.openxmlformats.org/presentationml/2006/ole">
            <p:oleObj spid="_x0000_s265222" name="Equação" r:id="rId4" imgW="1130040" imgH="177480" progId="Equation.3">
              <p:embed/>
            </p:oleObj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110058" y="4108450"/>
          <a:ext cx="3470275" cy="533400"/>
        </p:xfrm>
        <a:graphic>
          <a:graphicData uri="http://schemas.openxmlformats.org/presentationml/2006/ole">
            <p:oleObj spid="_x0000_s265223" name="Equação" r:id="rId5" imgW="1155600" imgH="177480" progId="Equation.3">
              <p:embed/>
            </p:oleObj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/>
        </p:nvGraphicFramePr>
        <p:xfrm>
          <a:off x="52908" y="5416550"/>
          <a:ext cx="3582988" cy="533400"/>
        </p:xfrm>
        <a:graphic>
          <a:graphicData uri="http://schemas.openxmlformats.org/presentationml/2006/ole">
            <p:oleObj spid="_x0000_s265224" name="Equação" r:id="rId6" imgW="11937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diferentes posições:</a:t>
            </a:r>
            <a:endParaRPr lang="pt-BR" sz="2800" dirty="0" smtClean="0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Trapezoidal)</a:t>
            </a:r>
            <a:endParaRPr lang="pt-BR" dirty="0"/>
          </a:p>
        </p:txBody>
      </p:sp>
      <p:graphicFrame>
        <p:nvGraphicFramePr>
          <p:cNvPr id="257030" name="Object 6"/>
          <p:cNvGraphicFramePr>
            <a:graphicFrameLocks noChangeAspect="1"/>
          </p:cNvGraphicFramePr>
          <p:nvPr/>
        </p:nvGraphicFramePr>
        <p:xfrm>
          <a:off x="5724525" y="5710238"/>
          <a:ext cx="1677988" cy="723900"/>
        </p:xfrm>
        <a:graphic>
          <a:graphicData uri="http://schemas.openxmlformats.org/presentationml/2006/ole">
            <p:oleObj spid="_x0000_s266246" name="Equação" r:id="rId3" imgW="558720" imgH="241200" progId="Equation.3">
              <p:embed/>
            </p:oleObj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4621213" y="3213100"/>
          <a:ext cx="4192587" cy="2171700"/>
        </p:xfrm>
        <a:graphic>
          <a:graphicData uri="http://schemas.openxmlformats.org/presentationml/2006/ole">
            <p:oleObj spid="_x0000_s266247" name="Equação" r:id="rId4" imgW="1396800" imgH="723600" progId="Equation.3">
              <p:embed/>
            </p:oleObj>
          </a:graphicData>
        </a:graphic>
      </p:graphicFrame>
      <p:sp>
        <p:nvSpPr>
          <p:cNvPr id="13" name="CaixaDeTexto 12"/>
          <p:cNvSpPr txBox="1"/>
          <p:nvPr/>
        </p:nvSpPr>
        <p:spPr>
          <a:xfrm rot="5400000">
            <a:off x="1603202" y="4890734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148158" y="3429000"/>
          <a:ext cx="3392488" cy="533400"/>
        </p:xfrm>
        <a:graphic>
          <a:graphicData uri="http://schemas.openxmlformats.org/presentationml/2006/ole">
            <p:oleObj spid="_x0000_s266248" name="Equação" r:id="rId5" imgW="1130040" imgH="177480" progId="Equation.3">
              <p:embed/>
            </p:oleObj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/>
        </p:nvGraphicFramePr>
        <p:xfrm>
          <a:off x="110058" y="4108450"/>
          <a:ext cx="3470275" cy="533400"/>
        </p:xfrm>
        <a:graphic>
          <a:graphicData uri="http://schemas.openxmlformats.org/presentationml/2006/ole">
            <p:oleObj spid="_x0000_s266249" name="Equação" r:id="rId6" imgW="1155600" imgH="177480" progId="Equation.3">
              <p:embed/>
            </p:oleObj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52908" y="5416550"/>
          <a:ext cx="3582988" cy="533400"/>
        </p:xfrm>
        <a:graphic>
          <a:graphicData uri="http://schemas.openxmlformats.org/presentationml/2006/ole">
            <p:oleObj spid="_x0000_s266250" name="Equação" r:id="rId7" imgW="11937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323528" y="3821113"/>
          <a:ext cx="4024313" cy="539750"/>
        </p:xfrm>
        <a:graphic>
          <a:graphicData uri="http://schemas.openxmlformats.org/presentationml/2006/ole">
            <p:oleObj spid="_x0000_s267266" name="Equação" r:id="rId3" imgW="1612800" imgH="215640" progId="Equation.3">
              <p:embed/>
            </p:oleObj>
          </a:graphicData>
        </a:graphic>
      </p:graphicFrame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Trapezoidal)</a:t>
            </a:r>
            <a:endParaRPr lang="pt-BR" dirty="0"/>
          </a:p>
        </p:txBody>
      </p:sp>
      <p:graphicFrame>
        <p:nvGraphicFramePr>
          <p:cNvPr id="249863" name="Object 6"/>
          <p:cNvGraphicFramePr>
            <a:graphicFrameLocks noChangeAspect="1"/>
          </p:cNvGraphicFramePr>
          <p:nvPr/>
        </p:nvGraphicFramePr>
        <p:xfrm>
          <a:off x="5724525" y="5710238"/>
          <a:ext cx="1677988" cy="723900"/>
        </p:xfrm>
        <a:graphic>
          <a:graphicData uri="http://schemas.openxmlformats.org/presentationml/2006/ole">
            <p:oleObj spid="_x0000_s267268" name="Equação" r:id="rId4" imgW="558720" imgH="241200" progId="Equation.3">
              <p:embed/>
            </p:oleObj>
          </a:graphicData>
        </a:graphic>
      </p:graphicFrame>
      <p:graphicFrame>
        <p:nvGraphicFramePr>
          <p:cNvPr id="267269" name="Object 5"/>
          <p:cNvGraphicFramePr>
            <a:graphicFrameLocks noChangeAspect="1"/>
          </p:cNvGraphicFramePr>
          <p:nvPr/>
        </p:nvGraphicFramePr>
        <p:xfrm>
          <a:off x="4621213" y="3213100"/>
          <a:ext cx="4192587" cy="2171700"/>
        </p:xfrm>
        <a:graphic>
          <a:graphicData uri="http://schemas.openxmlformats.org/presentationml/2006/ole">
            <p:oleObj spid="_x0000_s267269" name="Equação" r:id="rId5" imgW="1396800" imgH="723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323528" y="3821113"/>
          <a:ext cx="4024313" cy="539750"/>
        </p:xfrm>
        <a:graphic>
          <a:graphicData uri="http://schemas.openxmlformats.org/presentationml/2006/ole">
            <p:oleObj spid="_x0000_s268290" name="Equação" r:id="rId3" imgW="1612800" imgH="215640" progId="Equation.3">
              <p:embed/>
            </p:oleObj>
          </a:graphicData>
        </a:graphic>
      </p:graphicFrame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Trapezoidal)</a:t>
            </a:r>
            <a:endParaRPr lang="pt-BR" dirty="0"/>
          </a:p>
        </p:txBody>
      </p:sp>
      <p:graphicFrame>
        <p:nvGraphicFramePr>
          <p:cNvPr id="249863" name="Object 6"/>
          <p:cNvGraphicFramePr>
            <a:graphicFrameLocks noChangeAspect="1"/>
          </p:cNvGraphicFramePr>
          <p:nvPr/>
        </p:nvGraphicFramePr>
        <p:xfrm>
          <a:off x="5724525" y="5710238"/>
          <a:ext cx="1677988" cy="723900"/>
        </p:xfrm>
        <a:graphic>
          <a:graphicData uri="http://schemas.openxmlformats.org/presentationml/2006/ole">
            <p:oleObj spid="_x0000_s268292" name="Equação" r:id="rId4" imgW="558720" imgH="241200" progId="Equation.3">
              <p:embed/>
            </p:oleObj>
          </a:graphicData>
        </a:graphic>
      </p:graphicFrame>
      <p:cxnSp>
        <p:nvCxnSpPr>
          <p:cNvPr id="8" name="Conector reto 7"/>
          <p:cNvCxnSpPr/>
          <p:nvPr/>
        </p:nvCxnSpPr>
        <p:spPr>
          <a:xfrm>
            <a:off x="1295752" y="4336638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951864" y="4336638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3743960" y="4336638"/>
            <a:ext cx="468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2087776" y="4336638"/>
            <a:ext cx="468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5753156" y="6395842"/>
            <a:ext cx="792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8293" name="Object 5"/>
          <p:cNvGraphicFramePr>
            <a:graphicFrameLocks noChangeAspect="1"/>
          </p:cNvGraphicFramePr>
          <p:nvPr/>
        </p:nvGraphicFramePr>
        <p:xfrm>
          <a:off x="4621213" y="3213100"/>
          <a:ext cx="4192587" cy="2171700"/>
        </p:xfrm>
        <a:graphic>
          <a:graphicData uri="http://schemas.openxmlformats.org/presentationml/2006/ole">
            <p:oleObj spid="_x0000_s268293" name="Equação" r:id="rId5" imgW="1396800" imgH="723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323528" y="3821113"/>
          <a:ext cx="4024313" cy="539750"/>
        </p:xfrm>
        <a:graphic>
          <a:graphicData uri="http://schemas.openxmlformats.org/presentationml/2006/ole">
            <p:oleObj spid="_x0000_s269314" name="Equação" r:id="rId3" imgW="1612800" imgH="215640" progId="Equation.3">
              <p:embed/>
            </p:oleObj>
          </a:graphicData>
        </a:graphic>
      </p:graphicFrame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Trapezoidal)</a:t>
            </a:r>
            <a:endParaRPr lang="pt-BR" dirty="0"/>
          </a:p>
        </p:txBody>
      </p:sp>
      <p:graphicFrame>
        <p:nvGraphicFramePr>
          <p:cNvPr id="249863" name="Object 6"/>
          <p:cNvGraphicFramePr>
            <a:graphicFrameLocks noChangeAspect="1"/>
          </p:cNvGraphicFramePr>
          <p:nvPr/>
        </p:nvGraphicFramePr>
        <p:xfrm>
          <a:off x="5724525" y="5710238"/>
          <a:ext cx="1677988" cy="723900"/>
        </p:xfrm>
        <a:graphic>
          <a:graphicData uri="http://schemas.openxmlformats.org/presentationml/2006/ole">
            <p:oleObj spid="_x0000_s269316" name="Equação" r:id="rId4" imgW="558720" imgH="241200" progId="Equation.3">
              <p:embed/>
            </p:oleObj>
          </a:graphicData>
        </a:graphic>
      </p:graphicFrame>
      <p:graphicFrame>
        <p:nvGraphicFramePr>
          <p:cNvPr id="259077" name="Object 2"/>
          <p:cNvGraphicFramePr>
            <a:graphicFrameLocks noChangeAspect="1"/>
          </p:cNvGraphicFramePr>
          <p:nvPr/>
        </p:nvGraphicFramePr>
        <p:xfrm>
          <a:off x="387350" y="4675188"/>
          <a:ext cx="3897313" cy="857250"/>
        </p:xfrm>
        <a:graphic>
          <a:graphicData uri="http://schemas.openxmlformats.org/presentationml/2006/ole">
            <p:oleObj spid="_x0000_s269317" name="Equação" r:id="rId5" imgW="1562040" imgH="342720" progId="Equation.3">
              <p:embed/>
            </p:oleObj>
          </a:graphicData>
        </a:graphic>
      </p:graphicFrame>
      <p:sp>
        <p:nvSpPr>
          <p:cNvPr id="14" name="Retângulo 13"/>
          <p:cNvSpPr/>
          <p:nvPr/>
        </p:nvSpPr>
        <p:spPr>
          <a:xfrm>
            <a:off x="294500" y="4682164"/>
            <a:ext cx="4032448" cy="908834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702558" y="5721046"/>
            <a:ext cx="1749762" cy="732290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69318" name="Object 6"/>
          <p:cNvGraphicFramePr>
            <a:graphicFrameLocks noChangeAspect="1"/>
          </p:cNvGraphicFramePr>
          <p:nvPr/>
        </p:nvGraphicFramePr>
        <p:xfrm>
          <a:off x="4621213" y="3213100"/>
          <a:ext cx="4192587" cy="2171700"/>
        </p:xfrm>
        <a:graphic>
          <a:graphicData uri="http://schemas.openxmlformats.org/presentationml/2006/ole">
            <p:oleObj spid="_x0000_s269318" name="Equação" r:id="rId6" imgW="1396800" imgH="723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323528" y="3821113"/>
          <a:ext cx="4024313" cy="539750"/>
        </p:xfrm>
        <a:graphic>
          <a:graphicData uri="http://schemas.openxmlformats.org/presentationml/2006/ole">
            <p:oleObj spid="_x0000_s270338" name="Equação" r:id="rId3" imgW="1612800" imgH="215640" progId="Equation.3">
              <p:embed/>
            </p:oleObj>
          </a:graphicData>
        </a:graphic>
      </p:graphicFrame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Trapezoidal)</a:t>
            </a:r>
            <a:endParaRPr lang="pt-BR" dirty="0"/>
          </a:p>
        </p:txBody>
      </p:sp>
      <p:graphicFrame>
        <p:nvGraphicFramePr>
          <p:cNvPr id="249863" name="Object 6"/>
          <p:cNvGraphicFramePr>
            <a:graphicFrameLocks noChangeAspect="1"/>
          </p:cNvGraphicFramePr>
          <p:nvPr/>
        </p:nvGraphicFramePr>
        <p:xfrm>
          <a:off x="5724525" y="5710238"/>
          <a:ext cx="1677988" cy="723900"/>
        </p:xfrm>
        <a:graphic>
          <a:graphicData uri="http://schemas.openxmlformats.org/presentationml/2006/ole">
            <p:oleObj spid="_x0000_s270340" name="Equação" r:id="rId4" imgW="558720" imgH="241200" progId="Equation.3">
              <p:embed/>
            </p:oleObj>
          </a:graphicData>
        </a:graphic>
      </p:graphicFrame>
      <p:graphicFrame>
        <p:nvGraphicFramePr>
          <p:cNvPr id="259077" name="Object 2"/>
          <p:cNvGraphicFramePr>
            <a:graphicFrameLocks noChangeAspect="1"/>
          </p:cNvGraphicFramePr>
          <p:nvPr/>
        </p:nvGraphicFramePr>
        <p:xfrm>
          <a:off x="387350" y="4675188"/>
          <a:ext cx="3897313" cy="857250"/>
        </p:xfrm>
        <a:graphic>
          <a:graphicData uri="http://schemas.openxmlformats.org/presentationml/2006/ole">
            <p:oleObj spid="_x0000_s270341" name="Equação" r:id="rId5" imgW="1562040" imgH="342720" progId="Equation.3">
              <p:embed/>
            </p:oleObj>
          </a:graphicData>
        </a:graphic>
      </p:graphicFrame>
      <p:sp>
        <p:nvSpPr>
          <p:cNvPr id="14" name="Retângulo 13"/>
          <p:cNvSpPr/>
          <p:nvPr/>
        </p:nvSpPr>
        <p:spPr>
          <a:xfrm>
            <a:off x="294500" y="4682164"/>
            <a:ext cx="4032448" cy="908834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702558" y="5721046"/>
            <a:ext cx="1749762" cy="732290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/>
          <p:nvPr/>
        </p:nvCxnSpPr>
        <p:spPr>
          <a:xfrm>
            <a:off x="251520" y="4581128"/>
            <a:ext cx="4032448" cy="1152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>
            <a:off x="323528" y="4581128"/>
            <a:ext cx="4032450" cy="1080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0342" name="Object 6"/>
          <p:cNvGraphicFramePr>
            <a:graphicFrameLocks noChangeAspect="1"/>
          </p:cNvGraphicFramePr>
          <p:nvPr/>
        </p:nvGraphicFramePr>
        <p:xfrm>
          <a:off x="4621213" y="3213100"/>
          <a:ext cx="4192587" cy="2171700"/>
        </p:xfrm>
        <a:graphic>
          <a:graphicData uri="http://schemas.openxmlformats.org/presentationml/2006/ole">
            <p:oleObj spid="_x0000_s270342" name="Equação" r:id="rId6" imgW="1396800" imgH="723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323528" y="3821113"/>
          <a:ext cx="4024313" cy="539750"/>
        </p:xfrm>
        <a:graphic>
          <a:graphicData uri="http://schemas.openxmlformats.org/presentationml/2006/ole">
            <p:oleObj spid="_x0000_s271362" name="Equação" r:id="rId3" imgW="1612800" imgH="215640" progId="Equation.3">
              <p:embed/>
            </p:oleObj>
          </a:graphicData>
        </a:graphic>
      </p:graphicFrame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Trapezoidal)</a:t>
            </a:r>
            <a:endParaRPr lang="pt-BR" dirty="0"/>
          </a:p>
        </p:txBody>
      </p:sp>
      <p:graphicFrame>
        <p:nvGraphicFramePr>
          <p:cNvPr id="249863" name="Object 6"/>
          <p:cNvGraphicFramePr>
            <a:graphicFrameLocks noChangeAspect="1"/>
          </p:cNvGraphicFramePr>
          <p:nvPr/>
        </p:nvGraphicFramePr>
        <p:xfrm>
          <a:off x="5724525" y="5710238"/>
          <a:ext cx="1677988" cy="723900"/>
        </p:xfrm>
        <a:graphic>
          <a:graphicData uri="http://schemas.openxmlformats.org/presentationml/2006/ole">
            <p:oleObj spid="_x0000_s271364" name="Equação" r:id="rId4" imgW="558720" imgH="241200" progId="Equation.3">
              <p:embed/>
            </p:oleObj>
          </a:graphicData>
        </a:graphic>
      </p:graphicFrame>
      <p:graphicFrame>
        <p:nvGraphicFramePr>
          <p:cNvPr id="259077" name="Object 2"/>
          <p:cNvGraphicFramePr>
            <a:graphicFrameLocks noChangeAspect="1"/>
          </p:cNvGraphicFramePr>
          <p:nvPr/>
        </p:nvGraphicFramePr>
        <p:xfrm>
          <a:off x="387350" y="4675188"/>
          <a:ext cx="3897313" cy="857250"/>
        </p:xfrm>
        <a:graphic>
          <a:graphicData uri="http://schemas.openxmlformats.org/presentationml/2006/ole">
            <p:oleObj spid="_x0000_s271365" name="Equação" r:id="rId5" imgW="1562040" imgH="342720" progId="Equation.3">
              <p:embed/>
            </p:oleObj>
          </a:graphicData>
        </a:graphic>
      </p:graphicFrame>
      <p:sp>
        <p:nvSpPr>
          <p:cNvPr id="14" name="Retângulo 13"/>
          <p:cNvSpPr/>
          <p:nvPr/>
        </p:nvSpPr>
        <p:spPr>
          <a:xfrm>
            <a:off x="294500" y="4682164"/>
            <a:ext cx="4032448" cy="908834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702558" y="5721046"/>
            <a:ext cx="1749762" cy="732290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/>
          <p:nvPr/>
        </p:nvCxnSpPr>
        <p:spPr>
          <a:xfrm>
            <a:off x="251520" y="4581128"/>
            <a:ext cx="4032448" cy="1152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>
            <a:off x="323528" y="4581128"/>
            <a:ext cx="4032450" cy="1080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1126" name="Object 2"/>
          <p:cNvGraphicFramePr>
            <a:graphicFrameLocks noChangeAspect="1"/>
          </p:cNvGraphicFramePr>
          <p:nvPr/>
        </p:nvGraphicFramePr>
        <p:xfrm>
          <a:off x="877888" y="5930900"/>
          <a:ext cx="2914650" cy="793750"/>
        </p:xfrm>
        <a:graphic>
          <a:graphicData uri="http://schemas.openxmlformats.org/presentationml/2006/ole">
            <p:oleObj spid="_x0000_s271366" name="Equação" r:id="rId6" imgW="1168200" imgH="317160" progId="Equation.3">
              <p:embed/>
            </p:oleObj>
          </a:graphicData>
        </a:graphic>
      </p:graphicFrame>
      <p:graphicFrame>
        <p:nvGraphicFramePr>
          <p:cNvPr id="271367" name="Object 7"/>
          <p:cNvGraphicFramePr>
            <a:graphicFrameLocks noChangeAspect="1"/>
          </p:cNvGraphicFramePr>
          <p:nvPr/>
        </p:nvGraphicFramePr>
        <p:xfrm>
          <a:off x="4621213" y="3213100"/>
          <a:ext cx="4192587" cy="2171700"/>
        </p:xfrm>
        <a:graphic>
          <a:graphicData uri="http://schemas.openxmlformats.org/presentationml/2006/ole">
            <p:oleObj spid="_x0000_s271367" name="Equação" r:id="rId7" imgW="1396800" imgH="723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4659313" y="3500438"/>
          <a:ext cx="3871912" cy="1897062"/>
        </p:xfrm>
        <a:graphic>
          <a:graphicData uri="http://schemas.openxmlformats.org/presentationml/2006/ole">
            <p:oleObj spid="_x0000_s11266" name="Equação" r:id="rId3" imgW="1917360" imgH="93960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 rot="5400000">
            <a:off x="1507004" y="4947193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239713" y="3571875"/>
          <a:ext cx="2944812" cy="482600"/>
        </p:xfrm>
        <a:graphic>
          <a:graphicData uri="http://schemas.openxmlformats.org/presentationml/2006/ole">
            <p:oleObj spid="_x0000_s11267" name="Equação" r:id="rId4" imgW="1473120" imgH="241200" progId="Equation.3">
              <p:embed/>
            </p:oleObj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231775" y="4160838"/>
          <a:ext cx="3021013" cy="482600"/>
        </p:xfrm>
        <a:graphic>
          <a:graphicData uri="http://schemas.openxmlformats.org/presentationml/2006/ole">
            <p:oleObj spid="_x0000_s11268" name="Equação" r:id="rId5" imgW="1511280" imgH="241200" progId="Equation.3">
              <p:embed/>
            </p:oleObj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/>
        </p:nvGraphicFramePr>
        <p:xfrm>
          <a:off x="215900" y="5572125"/>
          <a:ext cx="2995613" cy="482600"/>
        </p:xfrm>
        <a:graphic>
          <a:graphicData uri="http://schemas.openxmlformats.org/presentationml/2006/ole">
            <p:oleObj spid="_x0000_s11269" name="Equação" r:id="rId6" imgW="1498320" imgH="241200" progId="Equation.3">
              <p:embed/>
            </p:oleObj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5429256" y="635795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matriz de sensibilidade</a:t>
            </a:r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6453201" y="3624264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4767264" y="3515554"/>
            <a:ext cx="1260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7974520" y="4033132"/>
            <a:ext cx="432000" cy="396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para posições em diferentes instantes: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4733926" y="2844225"/>
            <a:ext cx="3767164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derivada (sensibilidade) do </a:t>
            </a:r>
            <a:r>
              <a:rPr lang="pt-BR" sz="1600" dirty="0" smtClean="0">
                <a:solidFill>
                  <a:srgbClr val="FF0000"/>
                </a:solidFill>
              </a:rPr>
              <a:t>dado predito 1</a:t>
            </a:r>
            <a:r>
              <a:rPr lang="pt-BR" sz="1600" dirty="0" smtClean="0"/>
              <a:t> em relação ao </a:t>
            </a:r>
            <a:r>
              <a:rPr lang="pt-BR" sz="1600" dirty="0" smtClean="0">
                <a:solidFill>
                  <a:srgbClr val="00B050"/>
                </a:solidFill>
              </a:rPr>
              <a:t>parâmetro 1</a:t>
            </a:r>
            <a:endParaRPr lang="pt-BR" sz="1600" dirty="0">
              <a:solidFill>
                <a:srgbClr val="00B050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5854700" y="5667375"/>
          <a:ext cx="1397000" cy="534988"/>
        </p:xfrm>
        <a:graphic>
          <a:graphicData uri="http://schemas.openxmlformats.org/presentationml/2006/ole">
            <p:oleObj spid="_x0000_s11271" name="Equação" r:id="rId7" imgW="69840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57224" y="4068361"/>
            <a:ext cx="7429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Determinação da localização de um dipolo em </a:t>
            </a:r>
            <a:r>
              <a:rPr lang="pt-BR" sz="3200" dirty="0" err="1" smtClean="0"/>
              <a:t>subsuperfície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57488" y="2620028"/>
            <a:ext cx="342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FF0000"/>
                </a:solidFill>
              </a:rPr>
              <a:t>Problema Geofísico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Um corpo magnetizado em </a:t>
            </a:r>
            <a:r>
              <a:rPr lang="pt-BR" dirty="0" err="1" smtClean="0"/>
              <a:t>subsuperfície</a:t>
            </a:r>
            <a:r>
              <a:rPr lang="pt-BR" dirty="0" smtClean="0"/>
              <a:t> produz um campo magnético</a:t>
            </a:r>
          </a:p>
          <a:p>
            <a:endParaRPr lang="pt-BR" dirty="0" smtClean="0"/>
          </a:p>
          <a:p>
            <a:r>
              <a:rPr lang="pt-BR" dirty="0" smtClean="0"/>
              <a:t>O campo magnético produzido é uma grandeza vetorial, que é somado ao campo Geomagnético e produz um campo resultante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medições da intensidade do campo magnético resultante </a:t>
            </a:r>
            <a:r>
              <a:rPr lang="pt-BR" dirty="0" smtClean="0"/>
              <a:t>na superfície (Anomalia de Campo Total)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2857496"/>
            <a:ext cx="8429684" cy="307183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  <p:sp>
        <p:nvSpPr>
          <p:cNvPr id="19" name="Forma livre 18"/>
          <p:cNvSpPr/>
          <p:nvPr/>
        </p:nvSpPr>
        <p:spPr>
          <a:xfrm>
            <a:off x="139178" y="4500570"/>
            <a:ext cx="4576838" cy="2198515"/>
          </a:xfrm>
          <a:custGeom>
            <a:avLst/>
            <a:gdLst>
              <a:gd name="connsiteX0" fmla="*/ 4838 w 4576838"/>
              <a:gd name="connsiteY0" fmla="*/ 50731 h 2910045"/>
              <a:gd name="connsiteX1" fmla="*/ 4838 w 4576838"/>
              <a:gd name="connsiteY1" fmla="*/ 2910045 h 2910045"/>
              <a:gd name="connsiteX2" fmla="*/ 4576838 w 4576838"/>
              <a:gd name="connsiteY2" fmla="*/ 2895531 h 2910045"/>
              <a:gd name="connsiteX3" fmla="*/ 4562324 w 4576838"/>
              <a:gd name="connsiteY3" fmla="*/ 65245 h 2910045"/>
              <a:gd name="connsiteX4" fmla="*/ 4562324 w 4576838"/>
              <a:gd name="connsiteY4" fmla="*/ 65245 h 2910045"/>
              <a:gd name="connsiteX5" fmla="*/ 4446209 w 4576838"/>
              <a:gd name="connsiteY5" fmla="*/ 7188 h 2910045"/>
              <a:gd name="connsiteX6" fmla="*/ 4330095 w 4576838"/>
              <a:gd name="connsiteY6" fmla="*/ 21703 h 2910045"/>
              <a:gd name="connsiteX7" fmla="*/ 4097867 w 4576838"/>
              <a:gd name="connsiteY7" fmla="*/ 50731 h 2910045"/>
              <a:gd name="connsiteX8" fmla="*/ 3676952 w 4576838"/>
              <a:gd name="connsiteY8" fmla="*/ 79760 h 2910045"/>
              <a:gd name="connsiteX9" fmla="*/ 3473752 w 4576838"/>
              <a:gd name="connsiteY9" fmla="*/ 65245 h 2910045"/>
              <a:gd name="connsiteX10" fmla="*/ 3314095 w 4576838"/>
              <a:gd name="connsiteY10" fmla="*/ 36217 h 2910045"/>
              <a:gd name="connsiteX11" fmla="*/ 2777067 w 4576838"/>
              <a:gd name="connsiteY11" fmla="*/ 79760 h 2910045"/>
              <a:gd name="connsiteX12" fmla="*/ 2719009 w 4576838"/>
              <a:gd name="connsiteY12" fmla="*/ 94274 h 2910045"/>
              <a:gd name="connsiteX13" fmla="*/ 2631924 w 4576838"/>
              <a:gd name="connsiteY13" fmla="*/ 108788 h 2910045"/>
              <a:gd name="connsiteX14" fmla="*/ 2283581 w 4576838"/>
              <a:gd name="connsiteY14" fmla="*/ 94274 h 2910045"/>
              <a:gd name="connsiteX15" fmla="*/ 2225524 w 4576838"/>
              <a:gd name="connsiteY15" fmla="*/ 65245 h 2910045"/>
              <a:gd name="connsiteX16" fmla="*/ 1238552 w 4576838"/>
              <a:gd name="connsiteY16" fmla="*/ 50731 h 2910045"/>
              <a:gd name="connsiteX17" fmla="*/ 861181 w 4576838"/>
              <a:gd name="connsiteY17" fmla="*/ 65245 h 2910045"/>
              <a:gd name="connsiteX18" fmla="*/ 628952 w 4576838"/>
              <a:gd name="connsiteY18" fmla="*/ 94274 h 2910045"/>
              <a:gd name="connsiteX19" fmla="*/ 91924 w 4576838"/>
              <a:gd name="connsiteY19" fmla="*/ 79760 h 2910045"/>
              <a:gd name="connsiteX20" fmla="*/ 48381 w 4576838"/>
              <a:gd name="connsiteY20" fmla="*/ 65245 h 2910045"/>
              <a:gd name="connsiteX21" fmla="*/ 4838 w 4576838"/>
              <a:gd name="connsiteY21" fmla="*/ 50731 h 291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76838" h="2910045">
                <a:moveTo>
                  <a:pt x="4838" y="50731"/>
                </a:moveTo>
                <a:lnTo>
                  <a:pt x="4838" y="2910045"/>
                </a:lnTo>
                <a:lnTo>
                  <a:pt x="4576838" y="2895531"/>
                </a:lnTo>
                <a:lnTo>
                  <a:pt x="4562324" y="65245"/>
                </a:lnTo>
                <a:lnTo>
                  <a:pt x="4562324" y="65245"/>
                </a:lnTo>
                <a:cubicBezTo>
                  <a:pt x="4523619" y="45893"/>
                  <a:pt x="4488741" y="15163"/>
                  <a:pt x="4446209" y="7188"/>
                </a:cubicBezTo>
                <a:cubicBezTo>
                  <a:pt x="4407871" y="0"/>
                  <a:pt x="4368709" y="16187"/>
                  <a:pt x="4330095" y="21703"/>
                </a:cubicBezTo>
                <a:cubicBezTo>
                  <a:pt x="4120048" y="51710"/>
                  <a:pt x="4396207" y="20897"/>
                  <a:pt x="4097867" y="50731"/>
                </a:cubicBezTo>
                <a:cubicBezTo>
                  <a:pt x="3940407" y="103217"/>
                  <a:pt x="4024302" y="79760"/>
                  <a:pt x="3676952" y="79760"/>
                </a:cubicBezTo>
                <a:cubicBezTo>
                  <a:pt x="3609046" y="79760"/>
                  <a:pt x="3541485" y="70083"/>
                  <a:pt x="3473752" y="65245"/>
                </a:cubicBezTo>
                <a:cubicBezTo>
                  <a:pt x="3452101" y="60915"/>
                  <a:pt x="3330344" y="35753"/>
                  <a:pt x="3314095" y="36217"/>
                </a:cubicBezTo>
                <a:cubicBezTo>
                  <a:pt x="3266865" y="37566"/>
                  <a:pt x="2918299" y="56221"/>
                  <a:pt x="2777067" y="79760"/>
                </a:cubicBezTo>
                <a:cubicBezTo>
                  <a:pt x="2757390" y="83040"/>
                  <a:pt x="2738570" y="90362"/>
                  <a:pt x="2719009" y="94274"/>
                </a:cubicBezTo>
                <a:cubicBezTo>
                  <a:pt x="2690152" y="100045"/>
                  <a:pt x="2660952" y="103950"/>
                  <a:pt x="2631924" y="108788"/>
                </a:cubicBezTo>
                <a:cubicBezTo>
                  <a:pt x="2515810" y="103950"/>
                  <a:pt x="2399135" y="106655"/>
                  <a:pt x="2283581" y="94274"/>
                </a:cubicBezTo>
                <a:cubicBezTo>
                  <a:pt x="2262067" y="91969"/>
                  <a:pt x="2247142" y="66146"/>
                  <a:pt x="2225524" y="65245"/>
                </a:cubicBezTo>
                <a:cubicBezTo>
                  <a:pt x="1896783" y="51547"/>
                  <a:pt x="1567543" y="55569"/>
                  <a:pt x="1238552" y="50731"/>
                </a:cubicBezTo>
                <a:lnTo>
                  <a:pt x="861181" y="65245"/>
                </a:lnTo>
                <a:cubicBezTo>
                  <a:pt x="800219" y="68729"/>
                  <a:pt x="692971" y="85129"/>
                  <a:pt x="628952" y="94274"/>
                </a:cubicBezTo>
                <a:cubicBezTo>
                  <a:pt x="449943" y="89436"/>
                  <a:pt x="270775" y="88703"/>
                  <a:pt x="91924" y="79760"/>
                </a:cubicBezTo>
                <a:cubicBezTo>
                  <a:pt x="76644" y="78996"/>
                  <a:pt x="63562" y="67143"/>
                  <a:pt x="48381" y="65245"/>
                </a:cubicBezTo>
                <a:cubicBezTo>
                  <a:pt x="24377" y="62244"/>
                  <a:pt x="0" y="65245"/>
                  <a:pt x="4838" y="50731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rma livre 22"/>
          <p:cNvSpPr/>
          <p:nvPr/>
        </p:nvSpPr>
        <p:spPr>
          <a:xfrm>
            <a:off x="2323111" y="5214950"/>
            <a:ext cx="870802" cy="672841"/>
          </a:xfrm>
          <a:custGeom>
            <a:avLst/>
            <a:gdLst>
              <a:gd name="connsiteX0" fmla="*/ 1587 w 870802"/>
              <a:gd name="connsiteY0" fmla="*/ 209550 h 672841"/>
              <a:gd name="connsiteX1" fmla="*/ 11112 w 870802"/>
              <a:gd name="connsiteY1" fmla="*/ 85725 h 672841"/>
              <a:gd name="connsiteX2" fmla="*/ 30162 w 870802"/>
              <a:gd name="connsiteY2" fmla="*/ 57150 h 672841"/>
              <a:gd name="connsiteX3" fmla="*/ 58737 w 870802"/>
              <a:gd name="connsiteY3" fmla="*/ 28575 h 672841"/>
              <a:gd name="connsiteX4" fmla="*/ 87312 w 870802"/>
              <a:gd name="connsiteY4" fmla="*/ 19050 h 672841"/>
              <a:gd name="connsiteX5" fmla="*/ 182562 w 870802"/>
              <a:gd name="connsiteY5" fmla="*/ 0 h 672841"/>
              <a:gd name="connsiteX6" fmla="*/ 534987 w 870802"/>
              <a:gd name="connsiteY6" fmla="*/ 9525 h 672841"/>
              <a:gd name="connsiteX7" fmla="*/ 592137 w 870802"/>
              <a:gd name="connsiteY7" fmla="*/ 38100 h 672841"/>
              <a:gd name="connsiteX8" fmla="*/ 630237 w 870802"/>
              <a:gd name="connsiteY8" fmla="*/ 47625 h 672841"/>
              <a:gd name="connsiteX9" fmla="*/ 687387 w 870802"/>
              <a:gd name="connsiteY9" fmla="*/ 85725 h 672841"/>
              <a:gd name="connsiteX10" fmla="*/ 715962 w 870802"/>
              <a:gd name="connsiteY10" fmla="*/ 104775 h 672841"/>
              <a:gd name="connsiteX11" fmla="*/ 744537 w 870802"/>
              <a:gd name="connsiteY11" fmla="*/ 133350 h 672841"/>
              <a:gd name="connsiteX12" fmla="*/ 811212 w 870802"/>
              <a:gd name="connsiteY12" fmla="*/ 219075 h 672841"/>
              <a:gd name="connsiteX13" fmla="*/ 839787 w 870802"/>
              <a:gd name="connsiteY13" fmla="*/ 247650 h 672841"/>
              <a:gd name="connsiteX14" fmla="*/ 849312 w 870802"/>
              <a:gd name="connsiteY14" fmla="*/ 438150 h 672841"/>
              <a:gd name="connsiteX15" fmla="*/ 830262 w 870802"/>
              <a:gd name="connsiteY15" fmla="*/ 466725 h 672841"/>
              <a:gd name="connsiteX16" fmla="*/ 773112 w 870802"/>
              <a:gd name="connsiteY16" fmla="*/ 504825 h 672841"/>
              <a:gd name="connsiteX17" fmla="*/ 735012 w 870802"/>
              <a:gd name="connsiteY17" fmla="*/ 600075 h 672841"/>
              <a:gd name="connsiteX18" fmla="*/ 715962 w 870802"/>
              <a:gd name="connsiteY18" fmla="*/ 628650 h 672841"/>
              <a:gd name="connsiteX19" fmla="*/ 658812 w 870802"/>
              <a:gd name="connsiteY19" fmla="*/ 666750 h 672841"/>
              <a:gd name="connsiteX20" fmla="*/ 496887 w 870802"/>
              <a:gd name="connsiteY20" fmla="*/ 647700 h 672841"/>
              <a:gd name="connsiteX21" fmla="*/ 420687 w 870802"/>
              <a:gd name="connsiteY21" fmla="*/ 628650 h 672841"/>
              <a:gd name="connsiteX22" fmla="*/ 392112 w 870802"/>
              <a:gd name="connsiteY22" fmla="*/ 619125 h 672841"/>
              <a:gd name="connsiteX23" fmla="*/ 363537 w 870802"/>
              <a:gd name="connsiteY23" fmla="*/ 600075 h 672841"/>
              <a:gd name="connsiteX24" fmla="*/ 325437 w 870802"/>
              <a:gd name="connsiteY24" fmla="*/ 581025 h 672841"/>
              <a:gd name="connsiteX25" fmla="*/ 296862 w 870802"/>
              <a:gd name="connsiteY25" fmla="*/ 561975 h 672841"/>
              <a:gd name="connsiteX26" fmla="*/ 268287 w 870802"/>
              <a:gd name="connsiteY26" fmla="*/ 552450 h 672841"/>
              <a:gd name="connsiteX27" fmla="*/ 239712 w 870802"/>
              <a:gd name="connsiteY27" fmla="*/ 533400 h 672841"/>
              <a:gd name="connsiteX28" fmla="*/ 211137 w 870802"/>
              <a:gd name="connsiteY28" fmla="*/ 523875 h 672841"/>
              <a:gd name="connsiteX29" fmla="*/ 153987 w 870802"/>
              <a:gd name="connsiteY29" fmla="*/ 476250 h 672841"/>
              <a:gd name="connsiteX30" fmla="*/ 125412 w 870802"/>
              <a:gd name="connsiteY30" fmla="*/ 457200 h 672841"/>
              <a:gd name="connsiteX31" fmla="*/ 87312 w 870802"/>
              <a:gd name="connsiteY31" fmla="*/ 400050 h 672841"/>
              <a:gd name="connsiteX32" fmla="*/ 77787 w 870802"/>
              <a:gd name="connsiteY32" fmla="*/ 371475 h 672841"/>
              <a:gd name="connsiteX33" fmla="*/ 58737 w 870802"/>
              <a:gd name="connsiteY33" fmla="*/ 342900 h 672841"/>
              <a:gd name="connsiteX34" fmla="*/ 39687 w 870802"/>
              <a:gd name="connsiteY34" fmla="*/ 285750 h 672841"/>
              <a:gd name="connsiteX35" fmla="*/ 20637 w 870802"/>
              <a:gd name="connsiteY35" fmla="*/ 257175 h 672841"/>
              <a:gd name="connsiteX36" fmla="*/ 1587 w 870802"/>
              <a:gd name="connsiteY36" fmla="*/ 209550 h 67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70802" h="672841">
                <a:moveTo>
                  <a:pt x="1587" y="209550"/>
                </a:moveTo>
                <a:cubicBezTo>
                  <a:pt x="0" y="180975"/>
                  <a:pt x="3483" y="126413"/>
                  <a:pt x="11112" y="85725"/>
                </a:cubicBezTo>
                <a:cubicBezTo>
                  <a:pt x="13222" y="74473"/>
                  <a:pt x="22833" y="65944"/>
                  <a:pt x="30162" y="57150"/>
                </a:cubicBezTo>
                <a:cubicBezTo>
                  <a:pt x="38786" y="46802"/>
                  <a:pt x="47529" y="36047"/>
                  <a:pt x="58737" y="28575"/>
                </a:cubicBezTo>
                <a:cubicBezTo>
                  <a:pt x="67091" y="23006"/>
                  <a:pt x="77658" y="21808"/>
                  <a:pt x="87312" y="19050"/>
                </a:cubicBezTo>
                <a:cubicBezTo>
                  <a:pt x="127097" y="7683"/>
                  <a:pt x="137654" y="7485"/>
                  <a:pt x="182562" y="0"/>
                </a:cubicBezTo>
                <a:cubicBezTo>
                  <a:pt x="300037" y="3175"/>
                  <a:pt x="417616" y="3656"/>
                  <a:pt x="534987" y="9525"/>
                </a:cubicBezTo>
                <a:cubicBezTo>
                  <a:pt x="565278" y="11040"/>
                  <a:pt x="565634" y="26741"/>
                  <a:pt x="592137" y="38100"/>
                </a:cubicBezTo>
                <a:cubicBezTo>
                  <a:pt x="604169" y="43257"/>
                  <a:pt x="617537" y="44450"/>
                  <a:pt x="630237" y="47625"/>
                </a:cubicBezTo>
                <a:lnTo>
                  <a:pt x="687387" y="85725"/>
                </a:lnTo>
                <a:cubicBezTo>
                  <a:pt x="696912" y="92075"/>
                  <a:pt x="707867" y="96680"/>
                  <a:pt x="715962" y="104775"/>
                </a:cubicBezTo>
                <a:lnTo>
                  <a:pt x="744537" y="133350"/>
                </a:lnTo>
                <a:cubicBezTo>
                  <a:pt x="762581" y="187483"/>
                  <a:pt x="746962" y="154825"/>
                  <a:pt x="811212" y="219075"/>
                </a:cubicBezTo>
                <a:lnTo>
                  <a:pt x="839787" y="247650"/>
                </a:lnTo>
                <a:cubicBezTo>
                  <a:pt x="868182" y="332836"/>
                  <a:pt x="870802" y="316373"/>
                  <a:pt x="849312" y="438150"/>
                </a:cubicBezTo>
                <a:cubicBezTo>
                  <a:pt x="847323" y="449423"/>
                  <a:pt x="838877" y="459187"/>
                  <a:pt x="830262" y="466725"/>
                </a:cubicBezTo>
                <a:cubicBezTo>
                  <a:pt x="813032" y="481802"/>
                  <a:pt x="773112" y="504825"/>
                  <a:pt x="773112" y="504825"/>
                </a:cubicBezTo>
                <a:cubicBezTo>
                  <a:pt x="757500" y="551661"/>
                  <a:pt x="757436" y="560833"/>
                  <a:pt x="735012" y="600075"/>
                </a:cubicBezTo>
                <a:cubicBezTo>
                  <a:pt x="729332" y="610014"/>
                  <a:pt x="724577" y="621112"/>
                  <a:pt x="715962" y="628650"/>
                </a:cubicBezTo>
                <a:cubicBezTo>
                  <a:pt x="698732" y="643727"/>
                  <a:pt x="658812" y="666750"/>
                  <a:pt x="658812" y="666750"/>
                </a:cubicBezTo>
                <a:cubicBezTo>
                  <a:pt x="420768" y="649747"/>
                  <a:pt x="589070" y="672841"/>
                  <a:pt x="496887" y="647700"/>
                </a:cubicBezTo>
                <a:cubicBezTo>
                  <a:pt x="471628" y="640811"/>
                  <a:pt x="445525" y="636929"/>
                  <a:pt x="420687" y="628650"/>
                </a:cubicBezTo>
                <a:cubicBezTo>
                  <a:pt x="411162" y="625475"/>
                  <a:pt x="401092" y="623615"/>
                  <a:pt x="392112" y="619125"/>
                </a:cubicBezTo>
                <a:cubicBezTo>
                  <a:pt x="381873" y="614005"/>
                  <a:pt x="373476" y="605755"/>
                  <a:pt x="363537" y="600075"/>
                </a:cubicBezTo>
                <a:cubicBezTo>
                  <a:pt x="351209" y="593030"/>
                  <a:pt x="337765" y="588070"/>
                  <a:pt x="325437" y="581025"/>
                </a:cubicBezTo>
                <a:cubicBezTo>
                  <a:pt x="315498" y="575345"/>
                  <a:pt x="307101" y="567095"/>
                  <a:pt x="296862" y="561975"/>
                </a:cubicBezTo>
                <a:cubicBezTo>
                  <a:pt x="287882" y="557485"/>
                  <a:pt x="277267" y="556940"/>
                  <a:pt x="268287" y="552450"/>
                </a:cubicBezTo>
                <a:cubicBezTo>
                  <a:pt x="258048" y="547330"/>
                  <a:pt x="249951" y="538520"/>
                  <a:pt x="239712" y="533400"/>
                </a:cubicBezTo>
                <a:cubicBezTo>
                  <a:pt x="230732" y="528910"/>
                  <a:pt x="220117" y="528365"/>
                  <a:pt x="211137" y="523875"/>
                </a:cubicBezTo>
                <a:cubicBezTo>
                  <a:pt x="175664" y="506138"/>
                  <a:pt x="185585" y="502582"/>
                  <a:pt x="153987" y="476250"/>
                </a:cubicBezTo>
                <a:cubicBezTo>
                  <a:pt x="145193" y="468921"/>
                  <a:pt x="134937" y="463550"/>
                  <a:pt x="125412" y="457200"/>
                </a:cubicBezTo>
                <a:cubicBezTo>
                  <a:pt x="112712" y="438150"/>
                  <a:pt x="94552" y="421770"/>
                  <a:pt x="87312" y="400050"/>
                </a:cubicBezTo>
                <a:cubicBezTo>
                  <a:pt x="84137" y="390525"/>
                  <a:pt x="82277" y="380455"/>
                  <a:pt x="77787" y="371475"/>
                </a:cubicBezTo>
                <a:cubicBezTo>
                  <a:pt x="72667" y="361236"/>
                  <a:pt x="63386" y="353361"/>
                  <a:pt x="58737" y="342900"/>
                </a:cubicBezTo>
                <a:cubicBezTo>
                  <a:pt x="50582" y="324550"/>
                  <a:pt x="50826" y="302458"/>
                  <a:pt x="39687" y="285750"/>
                </a:cubicBezTo>
                <a:cubicBezTo>
                  <a:pt x="33337" y="276225"/>
                  <a:pt x="25757" y="267414"/>
                  <a:pt x="20637" y="257175"/>
                </a:cubicBezTo>
                <a:cubicBezTo>
                  <a:pt x="1020" y="217941"/>
                  <a:pt x="3175" y="238125"/>
                  <a:pt x="1587" y="209550"/>
                </a:cubicBezTo>
                <a:close/>
              </a:path>
            </a:pathLst>
          </a:cu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 5"/>
          <p:cNvSpPr/>
          <p:nvPr/>
        </p:nvSpPr>
        <p:spPr>
          <a:xfrm>
            <a:off x="139178" y="4500570"/>
            <a:ext cx="4576838" cy="2198515"/>
          </a:xfrm>
          <a:custGeom>
            <a:avLst/>
            <a:gdLst>
              <a:gd name="connsiteX0" fmla="*/ 4838 w 4576838"/>
              <a:gd name="connsiteY0" fmla="*/ 50731 h 2910045"/>
              <a:gd name="connsiteX1" fmla="*/ 4838 w 4576838"/>
              <a:gd name="connsiteY1" fmla="*/ 2910045 h 2910045"/>
              <a:gd name="connsiteX2" fmla="*/ 4576838 w 4576838"/>
              <a:gd name="connsiteY2" fmla="*/ 2895531 h 2910045"/>
              <a:gd name="connsiteX3" fmla="*/ 4562324 w 4576838"/>
              <a:gd name="connsiteY3" fmla="*/ 65245 h 2910045"/>
              <a:gd name="connsiteX4" fmla="*/ 4562324 w 4576838"/>
              <a:gd name="connsiteY4" fmla="*/ 65245 h 2910045"/>
              <a:gd name="connsiteX5" fmla="*/ 4446209 w 4576838"/>
              <a:gd name="connsiteY5" fmla="*/ 7188 h 2910045"/>
              <a:gd name="connsiteX6" fmla="*/ 4330095 w 4576838"/>
              <a:gd name="connsiteY6" fmla="*/ 21703 h 2910045"/>
              <a:gd name="connsiteX7" fmla="*/ 4097867 w 4576838"/>
              <a:gd name="connsiteY7" fmla="*/ 50731 h 2910045"/>
              <a:gd name="connsiteX8" fmla="*/ 3676952 w 4576838"/>
              <a:gd name="connsiteY8" fmla="*/ 79760 h 2910045"/>
              <a:gd name="connsiteX9" fmla="*/ 3473752 w 4576838"/>
              <a:gd name="connsiteY9" fmla="*/ 65245 h 2910045"/>
              <a:gd name="connsiteX10" fmla="*/ 3314095 w 4576838"/>
              <a:gd name="connsiteY10" fmla="*/ 36217 h 2910045"/>
              <a:gd name="connsiteX11" fmla="*/ 2777067 w 4576838"/>
              <a:gd name="connsiteY11" fmla="*/ 79760 h 2910045"/>
              <a:gd name="connsiteX12" fmla="*/ 2719009 w 4576838"/>
              <a:gd name="connsiteY12" fmla="*/ 94274 h 2910045"/>
              <a:gd name="connsiteX13" fmla="*/ 2631924 w 4576838"/>
              <a:gd name="connsiteY13" fmla="*/ 108788 h 2910045"/>
              <a:gd name="connsiteX14" fmla="*/ 2283581 w 4576838"/>
              <a:gd name="connsiteY14" fmla="*/ 94274 h 2910045"/>
              <a:gd name="connsiteX15" fmla="*/ 2225524 w 4576838"/>
              <a:gd name="connsiteY15" fmla="*/ 65245 h 2910045"/>
              <a:gd name="connsiteX16" fmla="*/ 1238552 w 4576838"/>
              <a:gd name="connsiteY16" fmla="*/ 50731 h 2910045"/>
              <a:gd name="connsiteX17" fmla="*/ 861181 w 4576838"/>
              <a:gd name="connsiteY17" fmla="*/ 65245 h 2910045"/>
              <a:gd name="connsiteX18" fmla="*/ 628952 w 4576838"/>
              <a:gd name="connsiteY18" fmla="*/ 94274 h 2910045"/>
              <a:gd name="connsiteX19" fmla="*/ 91924 w 4576838"/>
              <a:gd name="connsiteY19" fmla="*/ 79760 h 2910045"/>
              <a:gd name="connsiteX20" fmla="*/ 48381 w 4576838"/>
              <a:gd name="connsiteY20" fmla="*/ 65245 h 2910045"/>
              <a:gd name="connsiteX21" fmla="*/ 4838 w 4576838"/>
              <a:gd name="connsiteY21" fmla="*/ 50731 h 291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76838" h="2910045">
                <a:moveTo>
                  <a:pt x="4838" y="50731"/>
                </a:moveTo>
                <a:lnTo>
                  <a:pt x="4838" y="2910045"/>
                </a:lnTo>
                <a:lnTo>
                  <a:pt x="4576838" y="2895531"/>
                </a:lnTo>
                <a:lnTo>
                  <a:pt x="4562324" y="65245"/>
                </a:lnTo>
                <a:lnTo>
                  <a:pt x="4562324" y="65245"/>
                </a:lnTo>
                <a:cubicBezTo>
                  <a:pt x="4523619" y="45893"/>
                  <a:pt x="4488741" y="15163"/>
                  <a:pt x="4446209" y="7188"/>
                </a:cubicBezTo>
                <a:cubicBezTo>
                  <a:pt x="4407871" y="0"/>
                  <a:pt x="4368709" y="16187"/>
                  <a:pt x="4330095" y="21703"/>
                </a:cubicBezTo>
                <a:cubicBezTo>
                  <a:pt x="4120048" y="51710"/>
                  <a:pt x="4396207" y="20897"/>
                  <a:pt x="4097867" y="50731"/>
                </a:cubicBezTo>
                <a:cubicBezTo>
                  <a:pt x="3940407" y="103217"/>
                  <a:pt x="4024302" y="79760"/>
                  <a:pt x="3676952" y="79760"/>
                </a:cubicBezTo>
                <a:cubicBezTo>
                  <a:pt x="3609046" y="79760"/>
                  <a:pt x="3541485" y="70083"/>
                  <a:pt x="3473752" y="65245"/>
                </a:cubicBezTo>
                <a:cubicBezTo>
                  <a:pt x="3452101" y="60915"/>
                  <a:pt x="3330344" y="35753"/>
                  <a:pt x="3314095" y="36217"/>
                </a:cubicBezTo>
                <a:cubicBezTo>
                  <a:pt x="3266865" y="37566"/>
                  <a:pt x="2918299" y="56221"/>
                  <a:pt x="2777067" y="79760"/>
                </a:cubicBezTo>
                <a:cubicBezTo>
                  <a:pt x="2757390" y="83040"/>
                  <a:pt x="2738570" y="90362"/>
                  <a:pt x="2719009" y="94274"/>
                </a:cubicBezTo>
                <a:cubicBezTo>
                  <a:pt x="2690152" y="100045"/>
                  <a:pt x="2660952" y="103950"/>
                  <a:pt x="2631924" y="108788"/>
                </a:cubicBezTo>
                <a:cubicBezTo>
                  <a:pt x="2515810" y="103950"/>
                  <a:pt x="2399135" y="106655"/>
                  <a:pt x="2283581" y="94274"/>
                </a:cubicBezTo>
                <a:cubicBezTo>
                  <a:pt x="2262067" y="91969"/>
                  <a:pt x="2247142" y="66146"/>
                  <a:pt x="2225524" y="65245"/>
                </a:cubicBezTo>
                <a:cubicBezTo>
                  <a:pt x="1896783" y="51547"/>
                  <a:pt x="1567543" y="55569"/>
                  <a:pt x="1238552" y="50731"/>
                </a:cubicBezTo>
                <a:lnTo>
                  <a:pt x="861181" y="65245"/>
                </a:lnTo>
                <a:cubicBezTo>
                  <a:pt x="800219" y="68729"/>
                  <a:pt x="692971" y="85129"/>
                  <a:pt x="628952" y="94274"/>
                </a:cubicBezTo>
                <a:cubicBezTo>
                  <a:pt x="449943" y="89436"/>
                  <a:pt x="270775" y="88703"/>
                  <a:pt x="91924" y="79760"/>
                </a:cubicBezTo>
                <a:cubicBezTo>
                  <a:pt x="76644" y="78996"/>
                  <a:pt x="63562" y="67143"/>
                  <a:pt x="48381" y="65245"/>
                </a:cubicBezTo>
                <a:cubicBezTo>
                  <a:pt x="24377" y="62244"/>
                  <a:pt x="0" y="65245"/>
                  <a:pt x="4838" y="50731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715008" y="3286124"/>
            <a:ext cx="2857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 corpo adquire magnetização</a:t>
            </a:r>
            <a:endParaRPr lang="pt-BR" sz="2400" dirty="0"/>
          </a:p>
        </p:txBody>
      </p:sp>
      <p:sp>
        <p:nvSpPr>
          <p:cNvPr id="20" name="Forma livre 19"/>
          <p:cNvSpPr/>
          <p:nvPr/>
        </p:nvSpPr>
        <p:spPr>
          <a:xfrm>
            <a:off x="2323111" y="5214950"/>
            <a:ext cx="870802" cy="672841"/>
          </a:xfrm>
          <a:custGeom>
            <a:avLst/>
            <a:gdLst>
              <a:gd name="connsiteX0" fmla="*/ 1587 w 870802"/>
              <a:gd name="connsiteY0" fmla="*/ 209550 h 672841"/>
              <a:gd name="connsiteX1" fmla="*/ 11112 w 870802"/>
              <a:gd name="connsiteY1" fmla="*/ 85725 h 672841"/>
              <a:gd name="connsiteX2" fmla="*/ 30162 w 870802"/>
              <a:gd name="connsiteY2" fmla="*/ 57150 h 672841"/>
              <a:gd name="connsiteX3" fmla="*/ 58737 w 870802"/>
              <a:gd name="connsiteY3" fmla="*/ 28575 h 672841"/>
              <a:gd name="connsiteX4" fmla="*/ 87312 w 870802"/>
              <a:gd name="connsiteY4" fmla="*/ 19050 h 672841"/>
              <a:gd name="connsiteX5" fmla="*/ 182562 w 870802"/>
              <a:gd name="connsiteY5" fmla="*/ 0 h 672841"/>
              <a:gd name="connsiteX6" fmla="*/ 534987 w 870802"/>
              <a:gd name="connsiteY6" fmla="*/ 9525 h 672841"/>
              <a:gd name="connsiteX7" fmla="*/ 592137 w 870802"/>
              <a:gd name="connsiteY7" fmla="*/ 38100 h 672841"/>
              <a:gd name="connsiteX8" fmla="*/ 630237 w 870802"/>
              <a:gd name="connsiteY8" fmla="*/ 47625 h 672841"/>
              <a:gd name="connsiteX9" fmla="*/ 687387 w 870802"/>
              <a:gd name="connsiteY9" fmla="*/ 85725 h 672841"/>
              <a:gd name="connsiteX10" fmla="*/ 715962 w 870802"/>
              <a:gd name="connsiteY10" fmla="*/ 104775 h 672841"/>
              <a:gd name="connsiteX11" fmla="*/ 744537 w 870802"/>
              <a:gd name="connsiteY11" fmla="*/ 133350 h 672841"/>
              <a:gd name="connsiteX12" fmla="*/ 811212 w 870802"/>
              <a:gd name="connsiteY12" fmla="*/ 219075 h 672841"/>
              <a:gd name="connsiteX13" fmla="*/ 839787 w 870802"/>
              <a:gd name="connsiteY13" fmla="*/ 247650 h 672841"/>
              <a:gd name="connsiteX14" fmla="*/ 849312 w 870802"/>
              <a:gd name="connsiteY14" fmla="*/ 438150 h 672841"/>
              <a:gd name="connsiteX15" fmla="*/ 830262 w 870802"/>
              <a:gd name="connsiteY15" fmla="*/ 466725 h 672841"/>
              <a:gd name="connsiteX16" fmla="*/ 773112 w 870802"/>
              <a:gd name="connsiteY16" fmla="*/ 504825 h 672841"/>
              <a:gd name="connsiteX17" fmla="*/ 735012 w 870802"/>
              <a:gd name="connsiteY17" fmla="*/ 600075 h 672841"/>
              <a:gd name="connsiteX18" fmla="*/ 715962 w 870802"/>
              <a:gd name="connsiteY18" fmla="*/ 628650 h 672841"/>
              <a:gd name="connsiteX19" fmla="*/ 658812 w 870802"/>
              <a:gd name="connsiteY19" fmla="*/ 666750 h 672841"/>
              <a:gd name="connsiteX20" fmla="*/ 496887 w 870802"/>
              <a:gd name="connsiteY20" fmla="*/ 647700 h 672841"/>
              <a:gd name="connsiteX21" fmla="*/ 420687 w 870802"/>
              <a:gd name="connsiteY21" fmla="*/ 628650 h 672841"/>
              <a:gd name="connsiteX22" fmla="*/ 392112 w 870802"/>
              <a:gd name="connsiteY22" fmla="*/ 619125 h 672841"/>
              <a:gd name="connsiteX23" fmla="*/ 363537 w 870802"/>
              <a:gd name="connsiteY23" fmla="*/ 600075 h 672841"/>
              <a:gd name="connsiteX24" fmla="*/ 325437 w 870802"/>
              <a:gd name="connsiteY24" fmla="*/ 581025 h 672841"/>
              <a:gd name="connsiteX25" fmla="*/ 296862 w 870802"/>
              <a:gd name="connsiteY25" fmla="*/ 561975 h 672841"/>
              <a:gd name="connsiteX26" fmla="*/ 268287 w 870802"/>
              <a:gd name="connsiteY26" fmla="*/ 552450 h 672841"/>
              <a:gd name="connsiteX27" fmla="*/ 239712 w 870802"/>
              <a:gd name="connsiteY27" fmla="*/ 533400 h 672841"/>
              <a:gd name="connsiteX28" fmla="*/ 211137 w 870802"/>
              <a:gd name="connsiteY28" fmla="*/ 523875 h 672841"/>
              <a:gd name="connsiteX29" fmla="*/ 153987 w 870802"/>
              <a:gd name="connsiteY29" fmla="*/ 476250 h 672841"/>
              <a:gd name="connsiteX30" fmla="*/ 125412 w 870802"/>
              <a:gd name="connsiteY30" fmla="*/ 457200 h 672841"/>
              <a:gd name="connsiteX31" fmla="*/ 87312 w 870802"/>
              <a:gd name="connsiteY31" fmla="*/ 400050 h 672841"/>
              <a:gd name="connsiteX32" fmla="*/ 77787 w 870802"/>
              <a:gd name="connsiteY32" fmla="*/ 371475 h 672841"/>
              <a:gd name="connsiteX33" fmla="*/ 58737 w 870802"/>
              <a:gd name="connsiteY33" fmla="*/ 342900 h 672841"/>
              <a:gd name="connsiteX34" fmla="*/ 39687 w 870802"/>
              <a:gd name="connsiteY34" fmla="*/ 285750 h 672841"/>
              <a:gd name="connsiteX35" fmla="*/ 20637 w 870802"/>
              <a:gd name="connsiteY35" fmla="*/ 257175 h 672841"/>
              <a:gd name="connsiteX36" fmla="*/ 1587 w 870802"/>
              <a:gd name="connsiteY36" fmla="*/ 209550 h 67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70802" h="672841">
                <a:moveTo>
                  <a:pt x="1587" y="209550"/>
                </a:moveTo>
                <a:cubicBezTo>
                  <a:pt x="0" y="180975"/>
                  <a:pt x="3483" y="126413"/>
                  <a:pt x="11112" y="85725"/>
                </a:cubicBezTo>
                <a:cubicBezTo>
                  <a:pt x="13222" y="74473"/>
                  <a:pt x="22833" y="65944"/>
                  <a:pt x="30162" y="57150"/>
                </a:cubicBezTo>
                <a:cubicBezTo>
                  <a:pt x="38786" y="46802"/>
                  <a:pt x="47529" y="36047"/>
                  <a:pt x="58737" y="28575"/>
                </a:cubicBezTo>
                <a:cubicBezTo>
                  <a:pt x="67091" y="23006"/>
                  <a:pt x="77658" y="21808"/>
                  <a:pt x="87312" y="19050"/>
                </a:cubicBezTo>
                <a:cubicBezTo>
                  <a:pt x="127097" y="7683"/>
                  <a:pt x="137654" y="7485"/>
                  <a:pt x="182562" y="0"/>
                </a:cubicBezTo>
                <a:cubicBezTo>
                  <a:pt x="300037" y="3175"/>
                  <a:pt x="417616" y="3656"/>
                  <a:pt x="534987" y="9525"/>
                </a:cubicBezTo>
                <a:cubicBezTo>
                  <a:pt x="565278" y="11040"/>
                  <a:pt x="565634" y="26741"/>
                  <a:pt x="592137" y="38100"/>
                </a:cubicBezTo>
                <a:cubicBezTo>
                  <a:pt x="604169" y="43257"/>
                  <a:pt x="617537" y="44450"/>
                  <a:pt x="630237" y="47625"/>
                </a:cubicBezTo>
                <a:lnTo>
                  <a:pt x="687387" y="85725"/>
                </a:lnTo>
                <a:cubicBezTo>
                  <a:pt x="696912" y="92075"/>
                  <a:pt x="707867" y="96680"/>
                  <a:pt x="715962" y="104775"/>
                </a:cubicBezTo>
                <a:lnTo>
                  <a:pt x="744537" y="133350"/>
                </a:lnTo>
                <a:cubicBezTo>
                  <a:pt x="762581" y="187483"/>
                  <a:pt x="746962" y="154825"/>
                  <a:pt x="811212" y="219075"/>
                </a:cubicBezTo>
                <a:lnTo>
                  <a:pt x="839787" y="247650"/>
                </a:lnTo>
                <a:cubicBezTo>
                  <a:pt x="868182" y="332836"/>
                  <a:pt x="870802" y="316373"/>
                  <a:pt x="849312" y="438150"/>
                </a:cubicBezTo>
                <a:cubicBezTo>
                  <a:pt x="847323" y="449423"/>
                  <a:pt x="838877" y="459187"/>
                  <a:pt x="830262" y="466725"/>
                </a:cubicBezTo>
                <a:cubicBezTo>
                  <a:pt x="813032" y="481802"/>
                  <a:pt x="773112" y="504825"/>
                  <a:pt x="773112" y="504825"/>
                </a:cubicBezTo>
                <a:cubicBezTo>
                  <a:pt x="757500" y="551661"/>
                  <a:pt x="757436" y="560833"/>
                  <a:pt x="735012" y="600075"/>
                </a:cubicBezTo>
                <a:cubicBezTo>
                  <a:pt x="729332" y="610014"/>
                  <a:pt x="724577" y="621112"/>
                  <a:pt x="715962" y="628650"/>
                </a:cubicBezTo>
                <a:cubicBezTo>
                  <a:pt x="698732" y="643727"/>
                  <a:pt x="658812" y="666750"/>
                  <a:pt x="658812" y="666750"/>
                </a:cubicBezTo>
                <a:cubicBezTo>
                  <a:pt x="420768" y="649747"/>
                  <a:pt x="589070" y="672841"/>
                  <a:pt x="496887" y="647700"/>
                </a:cubicBezTo>
                <a:cubicBezTo>
                  <a:pt x="471628" y="640811"/>
                  <a:pt x="445525" y="636929"/>
                  <a:pt x="420687" y="628650"/>
                </a:cubicBezTo>
                <a:cubicBezTo>
                  <a:pt x="411162" y="625475"/>
                  <a:pt x="401092" y="623615"/>
                  <a:pt x="392112" y="619125"/>
                </a:cubicBezTo>
                <a:cubicBezTo>
                  <a:pt x="381873" y="614005"/>
                  <a:pt x="373476" y="605755"/>
                  <a:pt x="363537" y="600075"/>
                </a:cubicBezTo>
                <a:cubicBezTo>
                  <a:pt x="351209" y="593030"/>
                  <a:pt x="337765" y="588070"/>
                  <a:pt x="325437" y="581025"/>
                </a:cubicBezTo>
                <a:cubicBezTo>
                  <a:pt x="315498" y="575345"/>
                  <a:pt x="307101" y="567095"/>
                  <a:pt x="296862" y="561975"/>
                </a:cubicBezTo>
                <a:cubicBezTo>
                  <a:pt x="287882" y="557485"/>
                  <a:pt x="277267" y="556940"/>
                  <a:pt x="268287" y="552450"/>
                </a:cubicBezTo>
                <a:cubicBezTo>
                  <a:pt x="258048" y="547330"/>
                  <a:pt x="249951" y="538520"/>
                  <a:pt x="239712" y="533400"/>
                </a:cubicBezTo>
                <a:cubicBezTo>
                  <a:pt x="230732" y="528910"/>
                  <a:pt x="220117" y="528365"/>
                  <a:pt x="211137" y="523875"/>
                </a:cubicBezTo>
                <a:cubicBezTo>
                  <a:pt x="175664" y="506138"/>
                  <a:pt x="185585" y="502582"/>
                  <a:pt x="153987" y="476250"/>
                </a:cubicBezTo>
                <a:cubicBezTo>
                  <a:pt x="145193" y="468921"/>
                  <a:pt x="134937" y="463550"/>
                  <a:pt x="125412" y="457200"/>
                </a:cubicBezTo>
                <a:cubicBezTo>
                  <a:pt x="112712" y="438150"/>
                  <a:pt x="94552" y="421770"/>
                  <a:pt x="87312" y="400050"/>
                </a:cubicBezTo>
                <a:cubicBezTo>
                  <a:pt x="84137" y="390525"/>
                  <a:pt x="82277" y="380455"/>
                  <a:pt x="77787" y="371475"/>
                </a:cubicBezTo>
                <a:cubicBezTo>
                  <a:pt x="72667" y="361236"/>
                  <a:pt x="63386" y="353361"/>
                  <a:pt x="58737" y="342900"/>
                </a:cubicBezTo>
                <a:cubicBezTo>
                  <a:pt x="50582" y="324550"/>
                  <a:pt x="50826" y="302458"/>
                  <a:pt x="39687" y="285750"/>
                </a:cubicBezTo>
                <a:cubicBezTo>
                  <a:pt x="33337" y="276225"/>
                  <a:pt x="25757" y="267414"/>
                  <a:pt x="20637" y="257175"/>
                </a:cubicBezTo>
                <a:cubicBezTo>
                  <a:pt x="1020" y="217941"/>
                  <a:pt x="3175" y="238125"/>
                  <a:pt x="1587" y="209550"/>
                </a:cubicBezTo>
                <a:close/>
              </a:path>
            </a:pathLst>
          </a:cu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baixo 20"/>
          <p:cNvSpPr/>
          <p:nvPr/>
        </p:nvSpPr>
        <p:spPr>
          <a:xfrm rot="7476432">
            <a:off x="2546990" y="5278876"/>
            <a:ext cx="357190" cy="4286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715008" y="3286124"/>
            <a:ext cx="2857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 produz um campo magnético</a:t>
            </a:r>
            <a:endParaRPr lang="pt-BR" sz="2400" dirty="0"/>
          </a:p>
        </p:txBody>
      </p:sp>
      <p:sp>
        <p:nvSpPr>
          <p:cNvPr id="24" name="Forma livre 23"/>
          <p:cNvSpPr/>
          <p:nvPr/>
        </p:nvSpPr>
        <p:spPr>
          <a:xfrm>
            <a:off x="139178" y="4500570"/>
            <a:ext cx="4576838" cy="2198515"/>
          </a:xfrm>
          <a:custGeom>
            <a:avLst/>
            <a:gdLst>
              <a:gd name="connsiteX0" fmla="*/ 4838 w 4576838"/>
              <a:gd name="connsiteY0" fmla="*/ 50731 h 2910045"/>
              <a:gd name="connsiteX1" fmla="*/ 4838 w 4576838"/>
              <a:gd name="connsiteY1" fmla="*/ 2910045 h 2910045"/>
              <a:gd name="connsiteX2" fmla="*/ 4576838 w 4576838"/>
              <a:gd name="connsiteY2" fmla="*/ 2895531 h 2910045"/>
              <a:gd name="connsiteX3" fmla="*/ 4562324 w 4576838"/>
              <a:gd name="connsiteY3" fmla="*/ 65245 h 2910045"/>
              <a:gd name="connsiteX4" fmla="*/ 4562324 w 4576838"/>
              <a:gd name="connsiteY4" fmla="*/ 65245 h 2910045"/>
              <a:gd name="connsiteX5" fmla="*/ 4446209 w 4576838"/>
              <a:gd name="connsiteY5" fmla="*/ 7188 h 2910045"/>
              <a:gd name="connsiteX6" fmla="*/ 4330095 w 4576838"/>
              <a:gd name="connsiteY6" fmla="*/ 21703 h 2910045"/>
              <a:gd name="connsiteX7" fmla="*/ 4097867 w 4576838"/>
              <a:gd name="connsiteY7" fmla="*/ 50731 h 2910045"/>
              <a:gd name="connsiteX8" fmla="*/ 3676952 w 4576838"/>
              <a:gd name="connsiteY8" fmla="*/ 79760 h 2910045"/>
              <a:gd name="connsiteX9" fmla="*/ 3473752 w 4576838"/>
              <a:gd name="connsiteY9" fmla="*/ 65245 h 2910045"/>
              <a:gd name="connsiteX10" fmla="*/ 3314095 w 4576838"/>
              <a:gd name="connsiteY10" fmla="*/ 36217 h 2910045"/>
              <a:gd name="connsiteX11" fmla="*/ 2777067 w 4576838"/>
              <a:gd name="connsiteY11" fmla="*/ 79760 h 2910045"/>
              <a:gd name="connsiteX12" fmla="*/ 2719009 w 4576838"/>
              <a:gd name="connsiteY12" fmla="*/ 94274 h 2910045"/>
              <a:gd name="connsiteX13" fmla="*/ 2631924 w 4576838"/>
              <a:gd name="connsiteY13" fmla="*/ 108788 h 2910045"/>
              <a:gd name="connsiteX14" fmla="*/ 2283581 w 4576838"/>
              <a:gd name="connsiteY14" fmla="*/ 94274 h 2910045"/>
              <a:gd name="connsiteX15" fmla="*/ 2225524 w 4576838"/>
              <a:gd name="connsiteY15" fmla="*/ 65245 h 2910045"/>
              <a:gd name="connsiteX16" fmla="*/ 1238552 w 4576838"/>
              <a:gd name="connsiteY16" fmla="*/ 50731 h 2910045"/>
              <a:gd name="connsiteX17" fmla="*/ 861181 w 4576838"/>
              <a:gd name="connsiteY17" fmla="*/ 65245 h 2910045"/>
              <a:gd name="connsiteX18" fmla="*/ 628952 w 4576838"/>
              <a:gd name="connsiteY18" fmla="*/ 94274 h 2910045"/>
              <a:gd name="connsiteX19" fmla="*/ 91924 w 4576838"/>
              <a:gd name="connsiteY19" fmla="*/ 79760 h 2910045"/>
              <a:gd name="connsiteX20" fmla="*/ 48381 w 4576838"/>
              <a:gd name="connsiteY20" fmla="*/ 65245 h 2910045"/>
              <a:gd name="connsiteX21" fmla="*/ 4838 w 4576838"/>
              <a:gd name="connsiteY21" fmla="*/ 50731 h 291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76838" h="2910045">
                <a:moveTo>
                  <a:pt x="4838" y="50731"/>
                </a:moveTo>
                <a:lnTo>
                  <a:pt x="4838" y="2910045"/>
                </a:lnTo>
                <a:lnTo>
                  <a:pt x="4576838" y="2895531"/>
                </a:lnTo>
                <a:lnTo>
                  <a:pt x="4562324" y="65245"/>
                </a:lnTo>
                <a:lnTo>
                  <a:pt x="4562324" y="65245"/>
                </a:lnTo>
                <a:cubicBezTo>
                  <a:pt x="4523619" y="45893"/>
                  <a:pt x="4488741" y="15163"/>
                  <a:pt x="4446209" y="7188"/>
                </a:cubicBezTo>
                <a:cubicBezTo>
                  <a:pt x="4407871" y="0"/>
                  <a:pt x="4368709" y="16187"/>
                  <a:pt x="4330095" y="21703"/>
                </a:cubicBezTo>
                <a:cubicBezTo>
                  <a:pt x="4120048" y="51710"/>
                  <a:pt x="4396207" y="20897"/>
                  <a:pt x="4097867" y="50731"/>
                </a:cubicBezTo>
                <a:cubicBezTo>
                  <a:pt x="3940407" y="103217"/>
                  <a:pt x="4024302" y="79760"/>
                  <a:pt x="3676952" y="79760"/>
                </a:cubicBezTo>
                <a:cubicBezTo>
                  <a:pt x="3609046" y="79760"/>
                  <a:pt x="3541485" y="70083"/>
                  <a:pt x="3473752" y="65245"/>
                </a:cubicBezTo>
                <a:cubicBezTo>
                  <a:pt x="3452101" y="60915"/>
                  <a:pt x="3330344" y="35753"/>
                  <a:pt x="3314095" y="36217"/>
                </a:cubicBezTo>
                <a:cubicBezTo>
                  <a:pt x="3266865" y="37566"/>
                  <a:pt x="2918299" y="56221"/>
                  <a:pt x="2777067" y="79760"/>
                </a:cubicBezTo>
                <a:cubicBezTo>
                  <a:pt x="2757390" y="83040"/>
                  <a:pt x="2738570" y="90362"/>
                  <a:pt x="2719009" y="94274"/>
                </a:cubicBezTo>
                <a:cubicBezTo>
                  <a:pt x="2690152" y="100045"/>
                  <a:pt x="2660952" y="103950"/>
                  <a:pt x="2631924" y="108788"/>
                </a:cubicBezTo>
                <a:cubicBezTo>
                  <a:pt x="2515810" y="103950"/>
                  <a:pt x="2399135" y="106655"/>
                  <a:pt x="2283581" y="94274"/>
                </a:cubicBezTo>
                <a:cubicBezTo>
                  <a:pt x="2262067" y="91969"/>
                  <a:pt x="2247142" y="66146"/>
                  <a:pt x="2225524" y="65245"/>
                </a:cubicBezTo>
                <a:cubicBezTo>
                  <a:pt x="1896783" y="51547"/>
                  <a:pt x="1567543" y="55569"/>
                  <a:pt x="1238552" y="50731"/>
                </a:cubicBezTo>
                <a:lnTo>
                  <a:pt x="861181" y="65245"/>
                </a:lnTo>
                <a:cubicBezTo>
                  <a:pt x="800219" y="68729"/>
                  <a:pt x="692971" y="85129"/>
                  <a:pt x="628952" y="94274"/>
                </a:cubicBezTo>
                <a:cubicBezTo>
                  <a:pt x="449943" y="89436"/>
                  <a:pt x="270775" y="88703"/>
                  <a:pt x="91924" y="79760"/>
                </a:cubicBezTo>
                <a:cubicBezTo>
                  <a:pt x="76644" y="78996"/>
                  <a:pt x="63562" y="67143"/>
                  <a:pt x="48381" y="65245"/>
                </a:cubicBezTo>
                <a:cubicBezTo>
                  <a:pt x="24377" y="62244"/>
                  <a:pt x="0" y="65245"/>
                  <a:pt x="4838" y="50731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Grupo 11"/>
          <p:cNvGrpSpPr/>
          <p:nvPr/>
        </p:nvGrpSpPr>
        <p:grpSpPr>
          <a:xfrm rot="18667329">
            <a:off x="1281515" y="3889329"/>
            <a:ext cx="2829156" cy="3360473"/>
            <a:chOff x="1214414" y="2428868"/>
            <a:chExt cx="1714512" cy="1000132"/>
          </a:xfrm>
        </p:grpSpPr>
        <p:sp>
          <p:nvSpPr>
            <p:cNvPr id="26" name="Elipse 25"/>
            <p:cNvSpPr/>
            <p:nvPr/>
          </p:nvSpPr>
          <p:spPr>
            <a:xfrm>
              <a:off x="2071670" y="2428868"/>
              <a:ext cx="857256" cy="10001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1214414" y="2428868"/>
              <a:ext cx="857256" cy="10001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8" name="Forma livre 27"/>
          <p:cNvSpPr/>
          <p:nvPr/>
        </p:nvSpPr>
        <p:spPr>
          <a:xfrm>
            <a:off x="2323111" y="5214950"/>
            <a:ext cx="870802" cy="672841"/>
          </a:xfrm>
          <a:custGeom>
            <a:avLst/>
            <a:gdLst>
              <a:gd name="connsiteX0" fmla="*/ 1587 w 870802"/>
              <a:gd name="connsiteY0" fmla="*/ 209550 h 672841"/>
              <a:gd name="connsiteX1" fmla="*/ 11112 w 870802"/>
              <a:gd name="connsiteY1" fmla="*/ 85725 h 672841"/>
              <a:gd name="connsiteX2" fmla="*/ 30162 w 870802"/>
              <a:gd name="connsiteY2" fmla="*/ 57150 h 672841"/>
              <a:gd name="connsiteX3" fmla="*/ 58737 w 870802"/>
              <a:gd name="connsiteY3" fmla="*/ 28575 h 672841"/>
              <a:gd name="connsiteX4" fmla="*/ 87312 w 870802"/>
              <a:gd name="connsiteY4" fmla="*/ 19050 h 672841"/>
              <a:gd name="connsiteX5" fmla="*/ 182562 w 870802"/>
              <a:gd name="connsiteY5" fmla="*/ 0 h 672841"/>
              <a:gd name="connsiteX6" fmla="*/ 534987 w 870802"/>
              <a:gd name="connsiteY6" fmla="*/ 9525 h 672841"/>
              <a:gd name="connsiteX7" fmla="*/ 592137 w 870802"/>
              <a:gd name="connsiteY7" fmla="*/ 38100 h 672841"/>
              <a:gd name="connsiteX8" fmla="*/ 630237 w 870802"/>
              <a:gd name="connsiteY8" fmla="*/ 47625 h 672841"/>
              <a:gd name="connsiteX9" fmla="*/ 687387 w 870802"/>
              <a:gd name="connsiteY9" fmla="*/ 85725 h 672841"/>
              <a:gd name="connsiteX10" fmla="*/ 715962 w 870802"/>
              <a:gd name="connsiteY10" fmla="*/ 104775 h 672841"/>
              <a:gd name="connsiteX11" fmla="*/ 744537 w 870802"/>
              <a:gd name="connsiteY11" fmla="*/ 133350 h 672841"/>
              <a:gd name="connsiteX12" fmla="*/ 811212 w 870802"/>
              <a:gd name="connsiteY12" fmla="*/ 219075 h 672841"/>
              <a:gd name="connsiteX13" fmla="*/ 839787 w 870802"/>
              <a:gd name="connsiteY13" fmla="*/ 247650 h 672841"/>
              <a:gd name="connsiteX14" fmla="*/ 849312 w 870802"/>
              <a:gd name="connsiteY14" fmla="*/ 438150 h 672841"/>
              <a:gd name="connsiteX15" fmla="*/ 830262 w 870802"/>
              <a:gd name="connsiteY15" fmla="*/ 466725 h 672841"/>
              <a:gd name="connsiteX16" fmla="*/ 773112 w 870802"/>
              <a:gd name="connsiteY16" fmla="*/ 504825 h 672841"/>
              <a:gd name="connsiteX17" fmla="*/ 735012 w 870802"/>
              <a:gd name="connsiteY17" fmla="*/ 600075 h 672841"/>
              <a:gd name="connsiteX18" fmla="*/ 715962 w 870802"/>
              <a:gd name="connsiteY18" fmla="*/ 628650 h 672841"/>
              <a:gd name="connsiteX19" fmla="*/ 658812 w 870802"/>
              <a:gd name="connsiteY19" fmla="*/ 666750 h 672841"/>
              <a:gd name="connsiteX20" fmla="*/ 496887 w 870802"/>
              <a:gd name="connsiteY20" fmla="*/ 647700 h 672841"/>
              <a:gd name="connsiteX21" fmla="*/ 420687 w 870802"/>
              <a:gd name="connsiteY21" fmla="*/ 628650 h 672841"/>
              <a:gd name="connsiteX22" fmla="*/ 392112 w 870802"/>
              <a:gd name="connsiteY22" fmla="*/ 619125 h 672841"/>
              <a:gd name="connsiteX23" fmla="*/ 363537 w 870802"/>
              <a:gd name="connsiteY23" fmla="*/ 600075 h 672841"/>
              <a:gd name="connsiteX24" fmla="*/ 325437 w 870802"/>
              <a:gd name="connsiteY24" fmla="*/ 581025 h 672841"/>
              <a:gd name="connsiteX25" fmla="*/ 296862 w 870802"/>
              <a:gd name="connsiteY25" fmla="*/ 561975 h 672841"/>
              <a:gd name="connsiteX26" fmla="*/ 268287 w 870802"/>
              <a:gd name="connsiteY26" fmla="*/ 552450 h 672841"/>
              <a:gd name="connsiteX27" fmla="*/ 239712 w 870802"/>
              <a:gd name="connsiteY27" fmla="*/ 533400 h 672841"/>
              <a:gd name="connsiteX28" fmla="*/ 211137 w 870802"/>
              <a:gd name="connsiteY28" fmla="*/ 523875 h 672841"/>
              <a:gd name="connsiteX29" fmla="*/ 153987 w 870802"/>
              <a:gd name="connsiteY29" fmla="*/ 476250 h 672841"/>
              <a:gd name="connsiteX30" fmla="*/ 125412 w 870802"/>
              <a:gd name="connsiteY30" fmla="*/ 457200 h 672841"/>
              <a:gd name="connsiteX31" fmla="*/ 87312 w 870802"/>
              <a:gd name="connsiteY31" fmla="*/ 400050 h 672841"/>
              <a:gd name="connsiteX32" fmla="*/ 77787 w 870802"/>
              <a:gd name="connsiteY32" fmla="*/ 371475 h 672841"/>
              <a:gd name="connsiteX33" fmla="*/ 58737 w 870802"/>
              <a:gd name="connsiteY33" fmla="*/ 342900 h 672841"/>
              <a:gd name="connsiteX34" fmla="*/ 39687 w 870802"/>
              <a:gd name="connsiteY34" fmla="*/ 285750 h 672841"/>
              <a:gd name="connsiteX35" fmla="*/ 20637 w 870802"/>
              <a:gd name="connsiteY35" fmla="*/ 257175 h 672841"/>
              <a:gd name="connsiteX36" fmla="*/ 1587 w 870802"/>
              <a:gd name="connsiteY36" fmla="*/ 209550 h 67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70802" h="672841">
                <a:moveTo>
                  <a:pt x="1587" y="209550"/>
                </a:moveTo>
                <a:cubicBezTo>
                  <a:pt x="0" y="180975"/>
                  <a:pt x="3483" y="126413"/>
                  <a:pt x="11112" y="85725"/>
                </a:cubicBezTo>
                <a:cubicBezTo>
                  <a:pt x="13222" y="74473"/>
                  <a:pt x="22833" y="65944"/>
                  <a:pt x="30162" y="57150"/>
                </a:cubicBezTo>
                <a:cubicBezTo>
                  <a:pt x="38786" y="46802"/>
                  <a:pt x="47529" y="36047"/>
                  <a:pt x="58737" y="28575"/>
                </a:cubicBezTo>
                <a:cubicBezTo>
                  <a:pt x="67091" y="23006"/>
                  <a:pt x="77658" y="21808"/>
                  <a:pt x="87312" y="19050"/>
                </a:cubicBezTo>
                <a:cubicBezTo>
                  <a:pt x="127097" y="7683"/>
                  <a:pt x="137654" y="7485"/>
                  <a:pt x="182562" y="0"/>
                </a:cubicBezTo>
                <a:cubicBezTo>
                  <a:pt x="300037" y="3175"/>
                  <a:pt x="417616" y="3656"/>
                  <a:pt x="534987" y="9525"/>
                </a:cubicBezTo>
                <a:cubicBezTo>
                  <a:pt x="565278" y="11040"/>
                  <a:pt x="565634" y="26741"/>
                  <a:pt x="592137" y="38100"/>
                </a:cubicBezTo>
                <a:cubicBezTo>
                  <a:pt x="604169" y="43257"/>
                  <a:pt x="617537" y="44450"/>
                  <a:pt x="630237" y="47625"/>
                </a:cubicBezTo>
                <a:lnTo>
                  <a:pt x="687387" y="85725"/>
                </a:lnTo>
                <a:cubicBezTo>
                  <a:pt x="696912" y="92075"/>
                  <a:pt x="707867" y="96680"/>
                  <a:pt x="715962" y="104775"/>
                </a:cubicBezTo>
                <a:lnTo>
                  <a:pt x="744537" y="133350"/>
                </a:lnTo>
                <a:cubicBezTo>
                  <a:pt x="762581" y="187483"/>
                  <a:pt x="746962" y="154825"/>
                  <a:pt x="811212" y="219075"/>
                </a:cubicBezTo>
                <a:lnTo>
                  <a:pt x="839787" y="247650"/>
                </a:lnTo>
                <a:cubicBezTo>
                  <a:pt x="868182" y="332836"/>
                  <a:pt x="870802" y="316373"/>
                  <a:pt x="849312" y="438150"/>
                </a:cubicBezTo>
                <a:cubicBezTo>
                  <a:pt x="847323" y="449423"/>
                  <a:pt x="838877" y="459187"/>
                  <a:pt x="830262" y="466725"/>
                </a:cubicBezTo>
                <a:cubicBezTo>
                  <a:pt x="813032" y="481802"/>
                  <a:pt x="773112" y="504825"/>
                  <a:pt x="773112" y="504825"/>
                </a:cubicBezTo>
                <a:cubicBezTo>
                  <a:pt x="757500" y="551661"/>
                  <a:pt x="757436" y="560833"/>
                  <a:pt x="735012" y="600075"/>
                </a:cubicBezTo>
                <a:cubicBezTo>
                  <a:pt x="729332" y="610014"/>
                  <a:pt x="724577" y="621112"/>
                  <a:pt x="715962" y="628650"/>
                </a:cubicBezTo>
                <a:cubicBezTo>
                  <a:pt x="698732" y="643727"/>
                  <a:pt x="658812" y="666750"/>
                  <a:pt x="658812" y="666750"/>
                </a:cubicBezTo>
                <a:cubicBezTo>
                  <a:pt x="420768" y="649747"/>
                  <a:pt x="589070" y="672841"/>
                  <a:pt x="496887" y="647700"/>
                </a:cubicBezTo>
                <a:cubicBezTo>
                  <a:pt x="471628" y="640811"/>
                  <a:pt x="445525" y="636929"/>
                  <a:pt x="420687" y="628650"/>
                </a:cubicBezTo>
                <a:cubicBezTo>
                  <a:pt x="411162" y="625475"/>
                  <a:pt x="401092" y="623615"/>
                  <a:pt x="392112" y="619125"/>
                </a:cubicBezTo>
                <a:cubicBezTo>
                  <a:pt x="381873" y="614005"/>
                  <a:pt x="373476" y="605755"/>
                  <a:pt x="363537" y="600075"/>
                </a:cubicBezTo>
                <a:cubicBezTo>
                  <a:pt x="351209" y="593030"/>
                  <a:pt x="337765" y="588070"/>
                  <a:pt x="325437" y="581025"/>
                </a:cubicBezTo>
                <a:cubicBezTo>
                  <a:pt x="315498" y="575345"/>
                  <a:pt x="307101" y="567095"/>
                  <a:pt x="296862" y="561975"/>
                </a:cubicBezTo>
                <a:cubicBezTo>
                  <a:pt x="287882" y="557485"/>
                  <a:pt x="277267" y="556940"/>
                  <a:pt x="268287" y="552450"/>
                </a:cubicBezTo>
                <a:cubicBezTo>
                  <a:pt x="258048" y="547330"/>
                  <a:pt x="249951" y="538520"/>
                  <a:pt x="239712" y="533400"/>
                </a:cubicBezTo>
                <a:cubicBezTo>
                  <a:pt x="230732" y="528910"/>
                  <a:pt x="220117" y="528365"/>
                  <a:pt x="211137" y="523875"/>
                </a:cubicBezTo>
                <a:cubicBezTo>
                  <a:pt x="175664" y="506138"/>
                  <a:pt x="185585" y="502582"/>
                  <a:pt x="153987" y="476250"/>
                </a:cubicBezTo>
                <a:cubicBezTo>
                  <a:pt x="145193" y="468921"/>
                  <a:pt x="134937" y="463550"/>
                  <a:pt x="125412" y="457200"/>
                </a:cubicBezTo>
                <a:cubicBezTo>
                  <a:pt x="112712" y="438150"/>
                  <a:pt x="94552" y="421770"/>
                  <a:pt x="87312" y="400050"/>
                </a:cubicBezTo>
                <a:cubicBezTo>
                  <a:pt x="84137" y="390525"/>
                  <a:pt x="82277" y="380455"/>
                  <a:pt x="77787" y="371475"/>
                </a:cubicBezTo>
                <a:cubicBezTo>
                  <a:pt x="72667" y="361236"/>
                  <a:pt x="63386" y="353361"/>
                  <a:pt x="58737" y="342900"/>
                </a:cubicBezTo>
                <a:cubicBezTo>
                  <a:pt x="50582" y="324550"/>
                  <a:pt x="50826" y="302458"/>
                  <a:pt x="39687" y="285750"/>
                </a:cubicBezTo>
                <a:cubicBezTo>
                  <a:pt x="33337" y="276225"/>
                  <a:pt x="25757" y="267414"/>
                  <a:pt x="20637" y="257175"/>
                </a:cubicBezTo>
                <a:cubicBezTo>
                  <a:pt x="1020" y="217941"/>
                  <a:pt x="3175" y="238125"/>
                  <a:pt x="1587" y="209550"/>
                </a:cubicBezTo>
                <a:close/>
              </a:path>
            </a:pathLst>
          </a:cu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 para baixo 28"/>
          <p:cNvSpPr/>
          <p:nvPr/>
        </p:nvSpPr>
        <p:spPr>
          <a:xfrm rot="7476432">
            <a:off x="2546990" y="5278876"/>
            <a:ext cx="357190" cy="4286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 para a direita 29"/>
          <p:cNvSpPr/>
          <p:nvPr/>
        </p:nvSpPr>
        <p:spPr>
          <a:xfrm rot="14890550">
            <a:off x="1673591" y="4424884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a direita 30"/>
          <p:cNvSpPr/>
          <p:nvPr/>
        </p:nvSpPr>
        <p:spPr>
          <a:xfrm rot="11653150">
            <a:off x="1320251" y="4816917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a direita 31"/>
          <p:cNvSpPr/>
          <p:nvPr/>
        </p:nvSpPr>
        <p:spPr>
          <a:xfrm rot="1289653">
            <a:off x="2424056" y="3787420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 para a direita 32"/>
          <p:cNvSpPr/>
          <p:nvPr/>
        </p:nvSpPr>
        <p:spPr>
          <a:xfrm rot="2419104">
            <a:off x="3411823" y="4427752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a direita 33"/>
          <p:cNvSpPr/>
          <p:nvPr/>
        </p:nvSpPr>
        <p:spPr>
          <a:xfrm rot="3706839">
            <a:off x="831443" y="5688190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a direita 34"/>
          <p:cNvSpPr/>
          <p:nvPr/>
        </p:nvSpPr>
        <p:spPr>
          <a:xfrm rot="3994420">
            <a:off x="4198655" y="5432092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a direita 35"/>
          <p:cNvSpPr/>
          <p:nvPr/>
        </p:nvSpPr>
        <p:spPr>
          <a:xfrm rot="12184423">
            <a:off x="3476361" y="6089980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Seta para a direita 36"/>
          <p:cNvSpPr/>
          <p:nvPr/>
        </p:nvSpPr>
        <p:spPr>
          <a:xfrm rot="14418746">
            <a:off x="3196310" y="6355058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Um corpo magnetizado em </a:t>
            </a:r>
            <a:r>
              <a:rPr lang="pt-BR" dirty="0" err="1" smtClean="0"/>
              <a:t>subsuperfície</a:t>
            </a:r>
            <a:r>
              <a:rPr lang="pt-BR" dirty="0" smtClean="0"/>
              <a:t> produz um campo magnético</a:t>
            </a:r>
          </a:p>
          <a:p>
            <a:endParaRPr lang="pt-BR" dirty="0" smtClean="0"/>
          </a:p>
          <a:p>
            <a:r>
              <a:rPr lang="pt-BR" dirty="0" smtClean="0"/>
              <a:t>O campo magnético produzido é uma grandeza vetorial, que é somado ao campo Geomagnético e gera um campo resultante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medições da intensidade do campo magnético resultante </a:t>
            </a:r>
            <a:r>
              <a:rPr lang="pt-BR" dirty="0" smtClean="0"/>
              <a:t>na superfície (Anomalia de Campo Total)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7158" y="4500570"/>
            <a:ext cx="8429684" cy="135732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85720" y="1571612"/>
            <a:ext cx="8429684" cy="114300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429256" y="2428868"/>
            <a:ext cx="2857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Campo Geomagnético</a:t>
            </a:r>
            <a:endParaRPr lang="pt-BR" sz="2400" dirty="0"/>
          </a:p>
        </p:txBody>
      </p:sp>
      <p:sp>
        <p:nvSpPr>
          <p:cNvPr id="24" name="Seta para baixo 23"/>
          <p:cNvSpPr/>
          <p:nvPr/>
        </p:nvSpPr>
        <p:spPr>
          <a:xfrm rot="7476432">
            <a:off x="4149362" y="3057526"/>
            <a:ext cx="144000" cy="42862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 para baixo 24"/>
          <p:cNvSpPr/>
          <p:nvPr/>
        </p:nvSpPr>
        <p:spPr>
          <a:xfrm rot="7476432">
            <a:off x="3374660" y="3057526"/>
            <a:ext cx="144000" cy="42862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 para baixo 25"/>
          <p:cNvSpPr/>
          <p:nvPr/>
        </p:nvSpPr>
        <p:spPr>
          <a:xfrm rot="7476432">
            <a:off x="1825260" y="3057526"/>
            <a:ext cx="144000" cy="42862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 para baixo 26"/>
          <p:cNvSpPr/>
          <p:nvPr/>
        </p:nvSpPr>
        <p:spPr>
          <a:xfrm rot="7476432">
            <a:off x="275860" y="3057526"/>
            <a:ext cx="144000" cy="42862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eta para baixo 27"/>
          <p:cNvSpPr/>
          <p:nvPr/>
        </p:nvSpPr>
        <p:spPr>
          <a:xfrm rot="7476432">
            <a:off x="1050560" y="3057526"/>
            <a:ext cx="144000" cy="42862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 para baixo 28"/>
          <p:cNvSpPr/>
          <p:nvPr/>
        </p:nvSpPr>
        <p:spPr>
          <a:xfrm rot="7476432">
            <a:off x="2599960" y="3057526"/>
            <a:ext cx="144000" cy="42862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de seta reta 31"/>
          <p:cNvCxnSpPr/>
          <p:nvPr/>
        </p:nvCxnSpPr>
        <p:spPr>
          <a:xfrm rot="10800000" flipV="1">
            <a:off x="4714876" y="2786058"/>
            <a:ext cx="1143008" cy="3571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5643570" y="3753153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Campo do corpo</a:t>
            </a:r>
            <a:endParaRPr lang="pt-BR" sz="2400" dirty="0"/>
          </a:p>
        </p:txBody>
      </p:sp>
      <p:cxnSp>
        <p:nvCxnSpPr>
          <p:cNvPr id="34" name="Conector de seta reta 33"/>
          <p:cNvCxnSpPr/>
          <p:nvPr/>
        </p:nvCxnSpPr>
        <p:spPr>
          <a:xfrm rot="10800000" flipV="1">
            <a:off x="3500431" y="4026762"/>
            <a:ext cx="2357455" cy="3309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orma livre 35"/>
          <p:cNvSpPr/>
          <p:nvPr/>
        </p:nvSpPr>
        <p:spPr>
          <a:xfrm>
            <a:off x="139178" y="4500570"/>
            <a:ext cx="4576838" cy="2198515"/>
          </a:xfrm>
          <a:custGeom>
            <a:avLst/>
            <a:gdLst>
              <a:gd name="connsiteX0" fmla="*/ 4838 w 4576838"/>
              <a:gd name="connsiteY0" fmla="*/ 50731 h 2910045"/>
              <a:gd name="connsiteX1" fmla="*/ 4838 w 4576838"/>
              <a:gd name="connsiteY1" fmla="*/ 2910045 h 2910045"/>
              <a:gd name="connsiteX2" fmla="*/ 4576838 w 4576838"/>
              <a:gd name="connsiteY2" fmla="*/ 2895531 h 2910045"/>
              <a:gd name="connsiteX3" fmla="*/ 4562324 w 4576838"/>
              <a:gd name="connsiteY3" fmla="*/ 65245 h 2910045"/>
              <a:gd name="connsiteX4" fmla="*/ 4562324 w 4576838"/>
              <a:gd name="connsiteY4" fmla="*/ 65245 h 2910045"/>
              <a:gd name="connsiteX5" fmla="*/ 4446209 w 4576838"/>
              <a:gd name="connsiteY5" fmla="*/ 7188 h 2910045"/>
              <a:gd name="connsiteX6" fmla="*/ 4330095 w 4576838"/>
              <a:gd name="connsiteY6" fmla="*/ 21703 h 2910045"/>
              <a:gd name="connsiteX7" fmla="*/ 4097867 w 4576838"/>
              <a:gd name="connsiteY7" fmla="*/ 50731 h 2910045"/>
              <a:gd name="connsiteX8" fmla="*/ 3676952 w 4576838"/>
              <a:gd name="connsiteY8" fmla="*/ 79760 h 2910045"/>
              <a:gd name="connsiteX9" fmla="*/ 3473752 w 4576838"/>
              <a:gd name="connsiteY9" fmla="*/ 65245 h 2910045"/>
              <a:gd name="connsiteX10" fmla="*/ 3314095 w 4576838"/>
              <a:gd name="connsiteY10" fmla="*/ 36217 h 2910045"/>
              <a:gd name="connsiteX11" fmla="*/ 2777067 w 4576838"/>
              <a:gd name="connsiteY11" fmla="*/ 79760 h 2910045"/>
              <a:gd name="connsiteX12" fmla="*/ 2719009 w 4576838"/>
              <a:gd name="connsiteY12" fmla="*/ 94274 h 2910045"/>
              <a:gd name="connsiteX13" fmla="*/ 2631924 w 4576838"/>
              <a:gd name="connsiteY13" fmla="*/ 108788 h 2910045"/>
              <a:gd name="connsiteX14" fmla="*/ 2283581 w 4576838"/>
              <a:gd name="connsiteY14" fmla="*/ 94274 h 2910045"/>
              <a:gd name="connsiteX15" fmla="*/ 2225524 w 4576838"/>
              <a:gd name="connsiteY15" fmla="*/ 65245 h 2910045"/>
              <a:gd name="connsiteX16" fmla="*/ 1238552 w 4576838"/>
              <a:gd name="connsiteY16" fmla="*/ 50731 h 2910045"/>
              <a:gd name="connsiteX17" fmla="*/ 861181 w 4576838"/>
              <a:gd name="connsiteY17" fmla="*/ 65245 h 2910045"/>
              <a:gd name="connsiteX18" fmla="*/ 628952 w 4576838"/>
              <a:gd name="connsiteY18" fmla="*/ 94274 h 2910045"/>
              <a:gd name="connsiteX19" fmla="*/ 91924 w 4576838"/>
              <a:gd name="connsiteY19" fmla="*/ 79760 h 2910045"/>
              <a:gd name="connsiteX20" fmla="*/ 48381 w 4576838"/>
              <a:gd name="connsiteY20" fmla="*/ 65245 h 2910045"/>
              <a:gd name="connsiteX21" fmla="*/ 4838 w 4576838"/>
              <a:gd name="connsiteY21" fmla="*/ 50731 h 291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76838" h="2910045">
                <a:moveTo>
                  <a:pt x="4838" y="50731"/>
                </a:moveTo>
                <a:lnTo>
                  <a:pt x="4838" y="2910045"/>
                </a:lnTo>
                <a:lnTo>
                  <a:pt x="4576838" y="2895531"/>
                </a:lnTo>
                <a:lnTo>
                  <a:pt x="4562324" y="65245"/>
                </a:lnTo>
                <a:lnTo>
                  <a:pt x="4562324" y="65245"/>
                </a:lnTo>
                <a:cubicBezTo>
                  <a:pt x="4523619" y="45893"/>
                  <a:pt x="4488741" y="15163"/>
                  <a:pt x="4446209" y="7188"/>
                </a:cubicBezTo>
                <a:cubicBezTo>
                  <a:pt x="4407871" y="0"/>
                  <a:pt x="4368709" y="16187"/>
                  <a:pt x="4330095" y="21703"/>
                </a:cubicBezTo>
                <a:cubicBezTo>
                  <a:pt x="4120048" y="51710"/>
                  <a:pt x="4396207" y="20897"/>
                  <a:pt x="4097867" y="50731"/>
                </a:cubicBezTo>
                <a:cubicBezTo>
                  <a:pt x="3940407" y="103217"/>
                  <a:pt x="4024302" y="79760"/>
                  <a:pt x="3676952" y="79760"/>
                </a:cubicBezTo>
                <a:cubicBezTo>
                  <a:pt x="3609046" y="79760"/>
                  <a:pt x="3541485" y="70083"/>
                  <a:pt x="3473752" y="65245"/>
                </a:cubicBezTo>
                <a:cubicBezTo>
                  <a:pt x="3452101" y="60915"/>
                  <a:pt x="3330344" y="35753"/>
                  <a:pt x="3314095" y="36217"/>
                </a:cubicBezTo>
                <a:cubicBezTo>
                  <a:pt x="3266865" y="37566"/>
                  <a:pt x="2918299" y="56221"/>
                  <a:pt x="2777067" y="79760"/>
                </a:cubicBezTo>
                <a:cubicBezTo>
                  <a:pt x="2757390" y="83040"/>
                  <a:pt x="2738570" y="90362"/>
                  <a:pt x="2719009" y="94274"/>
                </a:cubicBezTo>
                <a:cubicBezTo>
                  <a:pt x="2690152" y="100045"/>
                  <a:pt x="2660952" y="103950"/>
                  <a:pt x="2631924" y="108788"/>
                </a:cubicBezTo>
                <a:cubicBezTo>
                  <a:pt x="2515810" y="103950"/>
                  <a:pt x="2399135" y="106655"/>
                  <a:pt x="2283581" y="94274"/>
                </a:cubicBezTo>
                <a:cubicBezTo>
                  <a:pt x="2262067" y="91969"/>
                  <a:pt x="2247142" y="66146"/>
                  <a:pt x="2225524" y="65245"/>
                </a:cubicBezTo>
                <a:cubicBezTo>
                  <a:pt x="1896783" y="51547"/>
                  <a:pt x="1567543" y="55569"/>
                  <a:pt x="1238552" y="50731"/>
                </a:cubicBezTo>
                <a:lnTo>
                  <a:pt x="861181" y="65245"/>
                </a:lnTo>
                <a:cubicBezTo>
                  <a:pt x="800219" y="68729"/>
                  <a:pt x="692971" y="85129"/>
                  <a:pt x="628952" y="94274"/>
                </a:cubicBezTo>
                <a:cubicBezTo>
                  <a:pt x="449943" y="89436"/>
                  <a:pt x="270775" y="88703"/>
                  <a:pt x="91924" y="79760"/>
                </a:cubicBezTo>
                <a:cubicBezTo>
                  <a:pt x="76644" y="78996"/>
                  <a:pt x="63562" y="67143"/>
                  <a:pt x="48381" y="65245"/>
                </a:cubicBezTo>
                <a:cubicBezTo>
                  <a:pt x="24377" y="62244"/>
                  <a:pt x="0" y="65245"/>
                  <a:pt x="4838" y="50731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7" name="Grupo 11"/>
          <p:cNvGrpSpPr/>
          <p:nvPr/>
        </p:nvGrpSpPr>
        <p:grpSpPr>
          <a:xfrm rot="18667329">
            <a:off x="1281515" y="3889329"/>
            <a:ext cx="2829156" cy="3360473"/>
            <a:chOff x="1214414" y="2428868"/>
            <a:chExt cx="1714512" cy="1000132"/>
          </a:xfrm>
        </p:grpSpPr>
        <p:sp>
          <p:nvSpPr>
            <p:cNvPr id="38" name="Elipse 37"/>
            <p:cNvSpPr/>
            <p:nvPr/>
          </p:nvSpPr>
          <p:spPr>
            <a:xfrm>
              <a:off x="2071670" y="2428868"/>
              <a:ext cx="857256" cy="10001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1214414" y="2428868"/>
              <a:ext cx="857256" cy="10001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0" name="Forma livre 39"/>
          <p:cNvSpPr/>
          <p:nvPr/>
        </p:nvSpPr>
        <p:spPr>
          <a:xfrm>
            <a:off x="2323111" y="5214950"/>
            <a:ext cx="870802" cy="672841"/>
          </a:xfrm>
          <a:custGeom>
            <a:avLst/>
            <a:gdLst>
              <a:gd name="connsiteX0" fmla="*/ 1587 w 870802"/>
              <a:gd name="connsiteY0" fmla="*/ 209550 h 672841"/>
              <a:gd name="connsiteX1" fmla="*/ 11112 w 870802"/>
              <a:gd name="connsiteY1" fmla="*/ 85725 h 672841"/>
              <a:gd name="connsiteX2" fmla="*/ 30162 w 870802"/>
              <a:gd name="connsiteY2" fmla="*/ 57150 h 672841"/>
              <a:gd name="connsiteX3" fmla="*/ 58737 w 870802"/>
              <a:gd name="connsiteY3" fmla="*/ 28575 h 672841"/>
              <a:gd name="connsiteX4" fmla="*/ 87312 w 870802"/>
              <a:gd name="connsiteY4" fmla="*/ 19050 h 672841"/>
              <a:gd name="connsiteX5" fmla="*/ 182562 w 870802"/>
              <a:gd name="connsiteY5" fmla="*/ 0 h 672841"/>
              <a:gd name="connsiteX6" fmla="*/ 534987 w 870802"/>
              <a:gd name="connsiteY6" fmla="*/ 9525 h 672841"/>
              <a:gd name="connsiteX7" fmla="*/ 592137 w 870802"/>
              <a:gd name="connsiteY7" fmla="*/ 38100 h 672841"/>
              <a:gd name="connsiteX8" fmla="*/ 630237 w 870802"/>
              <a:gd name="connsiteY8" fmla="*/ 47625 h 672841"/>
              <a:gd name="connsiteX9" fmla="*/ 687387 w 870802"/>
              <a:gd name="connsiteY9" fmla="*/ 85725 h 672841"/>
              <a:gd name="connsiteX10" fmla="*/ 715962 w 870802"/>
              <a:gd name="connsiteY10" fmla="*/ 104775 h 672841"/>
              <a:gd name="connsiteX11" fmla="*/ 744537 w 870802"/>
              <a:gd name="connsiteY11" fmla="*/ 133350 h 672841"/>
              <a:gd name="connsiteX12" fmla="*/ 811212 w 870802"/>
              <a:gd name="connsiteY12" fmla="*/ 219075 h 672841"/>
              <a:gd name="connsiteX13" fmla="*/ 839787 w 870802"/>
              <a:gd name="connsiteY13" fmla="*/ 247650 h 672841"/>
              <a:gd name="connsiteX14" fmla="*/ 849312 w 870802"/>
              <a:gd name="connsiteY14" fmla="*/ 438150 h 672841"/>
              <a:gd name="connsiteX15" fmla="*/ 830262 w 870802"/>
              <a:gd name="connsiteY15" fmla="*/ 466725 h 672841"/>
              <a:gd name="connsiteX16" fmla="*/ 773112 w 870802"/>
              <a:gd name="connsiteY16" fmla="*/ 504825 h 672841"/>
              <a:gd name="connsiteX17" fmla="*/ 735012 w 870802"/>
              <a:gd name="connsiteY17" fmla="*/ 600075 h 672841"/>
              <a:gd name="connsiteX18" fmla="*/ 715962 w 870802"/>
              <a:gd name="connsiteY18" fmla="*/ 628650 h 672841"/>
              <a:gd name="connsiteX19" fmla="*/ 658812 w 870802"/>
              <a:gd name="connsiteY19" fmla="*/ 666750 h 672841"/>
              <a:gd name="connsiteX20" fmla="*/ 496887 w 870802"/>
              <a:gd name="connsiteY20" fmla="*/ 647700 h 672841"/>
              <a:gd name="connsiteX21" fmla="*/ 420687 w 870802"/>
              <a:gd name="connsiteY21" fmla="*/ 628650 h 672841"/>
              <a:gd name="connsiteX22" fmla="*/ 392112 w 870802"/>
              <a:gd name="connsiteY22" fmla="*/ 619125 h 672841"/>
              <a:gd name="connsiteX23" fmla="*/ 363537 w 870802"/>
              <a:gd name="connsiteY23" fmla="*/ 600075 h 672841"/>
              <a:gd name="connsiteX24" fmla="*/ 325437 w 870802"/>
              <a:gd name="connsiteY24" fmla="*/ 581025 h 672841"/>
              <a:gd name="connsiteX25" fmla="*/ 296862 w 870802"/>
              <a:gd name="connsiteY25" fmla="*/ 561975 h 672841"/>
              <a:gd name="connsiteX26" fmla="*/ 268287 w 870802"/>
              <a:gd name="connsiteY26" fmla="*/ 552450 h 672841"/>
              <a:gd name="connsiteX27" fmla="*/ 239712 w 870802"/>
              <a:gd name="connsiteY27" fmla="*/ 533400 h 672841"/>
              <a:gd name="connsiteX28" fmla="*/ 211137 w 870802"/>
              <a:gd name="connsiteY28" fmla="*/ 523875 h 672841"/>
              <a:gd name="connsiteX29" fmla="*/ 153987 w 870802"/>
              <a:gd name="connsiteY29" fmla="*/ 476250 h 672841"/>
              <a:gd name="connsiteX30" fmla="*/ 125412 w 870802"/>
              <a:gd name="connsiteY30" fmla="*/ 457200 h 672841"/>
              <a:gd name="connsiteX31" fmla="*/ 87312 w 870802"/>
              <a:gd name="connsiteY31" fmla="*/ 400050 h 672841"/>
              <a:gd name="connsiteX32" fmla="*/ 77787 w 870802"/>
              <a:gd name="connsiteY32" fmla="*/ 371475 h 672841"/>
              <a:gd name="connsiteX33" fmla="*/ 58737 w 870802"/>
              <a:gd name="connsiteY33" fmla="*/ 342900 h 672841"/>
              <a:gd name="connsiteX34" fmla="*/ 39687 w 870802"/>
              <a:gd name="connsiteY34" fmla="*/ 285750 h 672841"/>
              <a:gd name="connsiteX35" fmla="*/ 20637 w 870802"/>
              <a:gd name="connsiteY35" fmla="*/ 257175 h 672841"/>
              <a:gd name="connsiteX36" fmla="*/ 1587 w 870802"/>
              <a:gd name="connsiteY36" fmla="*/ 209550 h 67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70802" h="672841">
                <a:moveTo>
                  <a:pt x="1587" y="209550"/>
                </a:moveTo>
                <a:cubicBezTo>
                  <a:pt x="0" y="180975"/>
                  <a:pt x="3483" y="126413"/>
                  <a:pt x="11112" y="85725"/>
                </a:cubicBezTo>
                <a:cubicBezTo>
                  <a:pt x="13222" y="74473"/>
                  <a:pt x="22833" y="65944"/>
                  <a:pt x="30162" y="57150"/>
                </a:cubicBezTo>
                <a:cubicBezTo>
                  <a:pt x="38786" y="46802"/>
                  <a:pt x="47529" y="36047"/>
                  <a:pt x="58737" y="28575"/>
                </a:cubicBezTo>
                <a:cubicBezTo>
                  <a:pt x="67091" y="23006"/>
                  <a:pt x="77658" y="21808"/>
                  <a:pt x="87312" y="19050"/>
                </a:cubicBezTo>
                <a:cubicBezTo>
                  <a:pt x="127097" y="7683"/>
                  <a:pt x="137654" y="7485"/>
                  <a:pt x="182562" y="0"/>
                </a:cubicBezTo>
                <a:cubicBezTo>
                  <a:pt x="300037" y="3175"/>
                  <a:pt x="417616" y="3656"/>
                  <a:pt x="534987" y="9525"/>
                </a:cubicBezTo>
                <a:cubicBezTo>
                  <a:pt x="565278" y="11040"/>
                  <a:pt x="565634" y="26741"/>
                  <a:pt x="592137" y="38100"/>
                </a:cubicBezTo>
                <a:cubicBezTo>
                  <a:pt x="604169" y="43257"/>
                  <a:pt x="617537" y="44450"/>
                  <a:pt x="630237" y="47625"/>
                </a:cubicBezTo>
                <a:lnTo>
                  <a:pt x="687387" y="85725"/>
                </a:lnTo>
                <a:cubicBezTo>
                  <a:pt x="696912" y="92075"/>
                  <a:pt x="707867" y="96680"/>
                  <a:pt x="715962" y="104775"/>
                </a:cubicBezTo>
                <a:lnTo>
                  <a:pt x="744537" y="133350"/>
                </a:lnTo>
                <a:cubicBezTo>
                  <a:pt x="762581" y="187483"/>
                  <a:pt x="746962" y="154825"/>
                  <a:pt x="811212" y="219075"/>
                </a:cubicBezTo>
                <a:lnTo>
                  <a:pt x="839787" y="247650"/>
                </a:lnTo>
                <a:cubicBezTo>
                  <a:pt x="868182" y="332836"/>
                  <a:pt x="870802" y="316373"/>
                  <a:pt x="849312" y="438150"/>
                </a:cubicBezTo>
                <a:cubicBezTo>
                  <a:pt x="847323" y="449423"/>
                  <a:pt x="838877" y="459187"/>
                  <a:pt x="830262" y="466725"/>
                </a:cubicBezTo>
                <a:cubicBezTo>
                  <a:pt x="813032" y="481802"/>
                  <a:pt x="773112" y="504825"/>
                  <a:pt x="773112" y="504825"/>
                </a:cubicBezTo>
                <a:cubicBezTo>
                  <a:pt x="757500" y="551661"/>
                  <a:pt x="757436" y="560833"/>
                  <a:pt x="735012" y="600075"/>
                </a:cubicBezTo>
                <a:cubicBezTo>
                  <a:pt x="729332" y="610014"/>
                  <a:pt x="724577" y="621112"/>
                  <a:pt x="715962" y="628650"/>
                </a:cubicBezTo>
                <a:cubicBezTo>
                  <a:pt x="698732" y="643727"/>
                  <a:pt x="658812" y="666750"/>
                  <a:pt x="658812" y="666750"/>
                </a:cubicBezTo>
                <a:cubicBezTo>
                  <a:pt x="420768" y="649747"/>
                  <a:pt x="589070" y="672841"/>
                  <a:pt x="496887" y="647700"/>
                </a:cubicBezTo>
                <a:cubicBezTo>
                  <a:pt x="471628" y="640811"/>
                  <a:pt x="445525" y="636929"/>
                  <a:pt x="420687" y="628650"/>
                </a:cubicBezTo>
                <a:cubicBezTo>
                  <a:pt x="411162" y="625475"/>
                  <a:pt x="401092" y="623615"/>
                  <a:pt x="392112" y="619125"/>
                </a:cubicBezTo>
                <a:cubicBezTo>
                  <a:pt x="381873" y="614005"/>
                  <a:pt x="373476" y="605755"/>
                  <a:pt x="363537" y="600075"/>
                </a:cubicBezTo>
                <a:cubicBezTo>
                  <a:pt x="351209" y="593030"/>
                  <a:pt x="337765" y="588070"/>
                  <a:pt x="325437" y="581025"/>
                </a:cubicBezTo>
                <a:cubicBezTo>
                  <a:pt x="315498" y="575345"/>
                  <a:pt x="307101" y="567095"/>
                  <a:pt x="296862" y="561975"/>
                </a:cubicBezTo>
                <a:cubicBezTo>
                  <a:pt x="287882" y="557485"/>
                  <a:pt x="277267" y="556940"/>
                  <a:pt x="268287" y="552450"/>
                </a:cubicBezTo>
                <a:cubicBezTo>
                  <a:pt x="258048" y="547330"/>
                  <a:pt x="249951" y="538520"/>
                  <a:pt x="239712" y="533400"/>
                </a:cubicBezTo>
                <a:cubicBezTo>
                  <a:pt x="230732" y="528910"/>
                  <a:pt x="220117" y="528365"/>
                  <a:pt x="211137" y="523875"/>
                </a:cubicBezTo>
                <a:cubicBezTo>
                  <a:pt x="175664" y="506138"/>
                  <a:pt x="185585" y="502582"/>
                  <a:pt x="153987" y="476250"/>
                </a:cubicBezTo>
                <a:cubicBezTo>
                  <a:pt x="145193" y="468921"/>
                  <a:pt x="134937" y="463550"/>
                  <a:pt x="125412" y="457200"/>
                </a:cubicBezTo>
                <a:cubicBezTo>
                  <a:pt x="112712" y="438150"/>
                  <a:pt x="94552" y="421770"/>
                  <a:pt x="87312" y="400050"/>
                </a:cubicBezTo>
                <a:cubicBezTo>
                  <a:pt x="84137" y="390525"/>
                  <a:pt x="82277" y="380455"/>
                  <a:pt x="77787" y="371475"/>
                </a:cubicBezTo>
                <a:cubicBezTo>
                  <a:pt x="72667" y="361236"/>
                  <a:pt x="63386" y="353361"/>
                  <a:pt x="58737" y="342900"/>
                </a:cubicBezTo>
                <a:cubicBezTo>
                  <a:pt x="50582" y="324550"/>
                  <a:pt x="50826" y="302458"/>
                  <a:pt x="39687" y="285750"/>
                </a:cubicBezTo>
                <a:cubicBezTo>
                  <a:pt x="33337" y="276225"/>
                  <a:pt x="25757" y="267414"/>
                  <a:pt x="20637" y="257175"/>
                </a:cubicBezTo>
                <a:cubicBezTo>
                  <a:pt x="1020" y="217941"/>
                  <a:pt x="3175" y="238125"/>
                  <a:pt x="1587" y="209550"/>
                </a:cubicBezTo>
                <a:close/>
              </a:path>
            </a:pathLst>
          </a:cu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Seta para baixo 40"/>
          <p:cNvSpPr/>
          <p:nvPr/>
        </p:nvSpPr>
        <p:spPr>
          <a:xfrm rot="7476432">
            <a:off x="2546990" y="5278876"/>
            <a:ext cx="357190" cy="4286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Seta para a direita 41"/>
          <p:cNvSpPr/>
          <p:nvPr/>
        </p:nvSpPr>
        <p:spPr>
          <a:xfrm rot="14890550">
            <a:off x="1673591" y="4424884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Seta para a direita 42"/>
          <p:cNvSpPr/>
          <p:nvPr/>
        </p:nvSpPr>
        <p:spPr>
          <a:xfrm rot="11653150">
            <a:off x="1320251" y="4816917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Seta para a direita 43"/>
          <p:cNvSpPr/>
          <p:nvPr/>
        </p:nvSpPr>
        <p:spPr>
          <a:xfrm rot="1289653">
            <a:off x="2424056" y="3787420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eta para a direita 44"/>
          <p:cNvSpPr/>
          <p:nvPr/>
        </p:nvSpPr>
        <p:spPr>
          <a:xfrm rot="2419104">
            <a:off x="3411823" y="4427752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Seta para a direita 45"/>
          <p:cNvSpPr/>
          <p:nvPr/>
        </p:nvSpPr>
        <p:spPr>
          <a:xfrm rot="3706839">
            <a:off x="831443" y="5688190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a direita 46"/>
          <p:cNvSpPr/>
          <p:nvPr/>
        </p:nvSpPr>
        <p:spPr>
          <a:xfrm rot="3994420">
            <a:off x="4198655" y="5432092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a direita 47"/>
          <p:cNvSpPr/>
          <p:nvPr/>
        </p:nvSpPr>
        <p:spPr>
          <a:xfrm rot="12184423">
            <a:off x="3476361" y="6089980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Seta para a direita 48"/>
          <p:cNvSpPr/>
          <p:nvPr/>
        </p:nvSpPr>
        <p:spPr>
          <a:xfrm rot="14418746">
            <a:off x="3196310" y="6355058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214942" y="3643314"/>
            <a:ext cx="2857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 campo resultante é uma soma vetorial</a:t>
            </a:r>
            <a:endParaRPr lang="pt-BR" sz="2400" dirty="0"/>
          </a:p>
        </p:txBody>
      </p:sp>
      <p:sp>
        <p:nvSpPr>
          <p:cNvPr id="24" name="Seta para baixo 23"/>
          <p:cNvSpPr/>
          <p:nvPr/>
        </p:nvSpPr>
        <p:spPr>
          <a:xfrm rot="7476432">
            <a:off x="4149362" y="3057526"/>
            <a:ext cx="144000" cy="42862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 para baixo 24"/>
          <p:cNvSpPr/>
          <p:nvPr/>
        </p:nvSpPr>
        <p:spPr>
          <a:xfrm rot="7476432">
            <a:off x="3374660" y="3057526"/>
            <a:ext cx="144000" cy="42862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 para baixo 25"/>
          <p:cNvSpPr/>
          <p:nvPr/>
        </p:nvSpPr>
        <p:spPr>
          <a:xfrm rot="7476432">
            <a:off x="1825260" y="3057526"/>
            <a:ext cx="144000" cy="42862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 para baixo 26"/>
          <p:cNvSpPr/>
          <p:nvPr/>
        </p:nvSpPr>
        <p:spPr>
          <a:xfrm rot="7476432">
            <a:off x="275860" y="3057526"/>
            <a:ext cx="144000" cy="42862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eta para baixo 27"/>
          <p:cNvSpPr/>
          <p:nvPr/>
        </p:nvSpPr>
        <p:spPr>
          <a:xfrm rot="7476432">
            <a:off x="1050560" y="3057526"/>
            <a:ext cx="144000" cy="42862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 para baixo 28"/>
          <p:cNvSpPr/>
          <p:nvPr/>
        </p:nvSpPr>
        <p:spPr>
          <a:xfrm rot="7476432">
            <a:off x="2599960" y="3057526"/>
            <a:ext cx="144000" cy="42862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de seta reta 35"/>
          <p:cNvCxnSpPr>
            <a:stCxn id="23" idx="1"/>
          </p:cNvCxnSpPr>
          <p:nvPr/>
        </p:nvCxnSpPr>
        <p:spPr>
          <a:xfrm rot="10800000" flipV="1">
            <a:off x="3571868" y="4058812"/>
            <a:ext cx="1643074" cy="1560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rma livre 37"/>
          <p:cNvSpPr/>
          <p:nvPr/>
        </p:nvSpPr>
        <p:spPr>
          <a:xfrm>
            <a:off x="139178" y="4500570"/>
            <a:ext cx="4576838" cy="2198515"/>
          </a:xfrm>
          <a:custGeom>
            <a:avLst/>
            <a:gdLst>
              <a:gd name="connsiteX0" fmla="*/ 4838 w 4576838"/>
              <a:gd name="connsiteY0" fmla="*/ 50731 h 2910045"/>
              <a:gd name="connsiteX1" fmla="*/ 4838 w 4576838"/>
              <a:gd name="connsiteY1" fmla="*/ 2910045 h 2910045"/>
              <a:gd name="connsiteX2" fmla="*/ 4576838 w 4576838"/>
              <a:gd name="connsiteY2" fmla="*/ 2895531 h 2910045"/>
              <a:gd name="connsiteX3" fmla="*/ 4562324 w 4576838"/>
              <a:gd name="connsiteY3" fmla="*/ 65245 h 2910045"/>
              <a:gd name="connsiteX4" fmla="*/ 4562324 w 4576838"/>
              <a:gd name="connsiteY4" fmla="*/ 65245 h 2910045"/>
              <a:gd name="connsiteX5" fmla="*/ 4446209 w 4576838"/>
              <a:gd name="connsiteY5" fmla="*/ 7188 h 2910045"/>
              <a:gd name="connsiteX6" fmla="*/ 4330095 w 4576838"/>
              <a:gd name="connsiteY6" fmla="*/ 21703 h 2910045"/>
              <a:gd name="connsiteX7" fmla="*/ 4097867 w 4576838"/>
              <a:gd name="connsiteY7" fmla="*/ 50731 h 2910045"/>
              <a:gd name="connsiteX8" fmla="*/ 3676952 w 4576838"/>
              <a:gd name="connsiteY8" fmla="*/ 79760 h 2910045"/>
              <a:gd name="connsiteX9" fmla="*/ 3473752 w 4576838"/>
              <a:gd name="connsiteY9" fmla="*/ 65245 h 2910045"/>
              <a:gd name="connsiteX10" fmla="*/ 3314095 w 4576838"/>
              <a:gd name="connsiteY10" fmla="*/ 36217 h 2910045"/>
              <a:gd name="connsiteX11" fmla="*/ 2777067 w 4576838"/>
              <a:gd name="connsiteY11" fmla="*/ 79760 h 2910045"/>
              <a:gd name="connsiteX12" fmla="*/ 2719009 w 4576838"/>
              <a:gd name="connsiteY12" fmla="*/ 94274 h 2910045"/>
              <a:gd name="connsiteX13" fmla="*/ 2631924 w 4576838"/>
              <a:gd name="connsiteY13" fmla="*/ 108788 h 2910045"/>
              <a:gd name="connsiteX14" fmla="*/ 2283581 w 4576838"/>
              <a:gd name="connsiteY14" fmla="*/ 94274 h 2910045"/>
              <a:gd name="connsiteX15" fmla="*/ 2225524 w 4576838"/>
              <a:gd name="connsiteY15" fmla="*/ 65245 h 2910045"/>
              <a:gd name="connsiteX16" fmla="*/ 1238552 w 4576838"/>
              <a:gd name="connsiteY16" fmla="*/ 50731 h 2910045"/>
              <a:gd name="connsiteX17" fmla="*/ 861181 w 4576838"/>
              <a:gd name="connsiteY17" fmla="*/ 65245 h 2910045"/>
              <a:gd name="connsiteX18" fmla="*/ 628952 w 4576838"/>
              <a:gd name="connsiteY18" fmla="*/ 94274 h 2910045"/>
              <a:gd name="connsiteX19" fmla="*/ 91924 w 4576838"/>
              <a:gd name="connsiteY19" fmla="*/ 79760 h 2910045"/>
              <a:gd name="connsiteX20" fmla="*/ 48381 w 4576838"/>
              <a:gd name="connsiteY20" fmla="*/ 65245 h 2910045"/>
              <a:gd name="connsiteX21" fmla="*/ 4838 w 4576838"/>
              <a:gd name="connsiteY21" fmla="*/ 50731 h 291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76838" h="2910045">
                <a:moveTo>
                  <a:pt x="4838" y="50731"/>
                </a:moveTo>
                <a:lnTo>
                  <a:pt x="4838" y="2910045"/>
                </a:lnTo>
                <a:lnTo>
                  <a:pt x="4576838" y="2895531"/>
                </a:lnTo>
                <a:lnTo>
                  <a:pt x="4562324" y="65245"/>
                </a:lnTo>
                <a:lnTo>
                  <a:pt x="4562324" y="65245"/>
                </a:lnTo>
                <a:cubicBezTo>
                  <a:pt x="4523619" y="45893"/>
                  <a:pt x="4488741" y="15163"/>
                  <a:pt x="4446209" y="7188"/>
                </a:cubicBezTo>
                <a:cubicBezTo>
                  <a:pt x="4407871" y="0"/>
                  <a:pt x="4368709" y="16187"/>
                  <a:pt x="4330095" y="21703"/>
                </a:cubicBezTo>
                <a:cubicBezTo>
                  <a:pt x="4120048" y="51710"/>
                  <a:pt x="4396207" y="20897"/>
                  <a:pt x="4097867" y="50731"/>
                </a:cubicBezTo>
                <a:cubicBezTo>
                  <a:pt x="3940407" y="103217"/>
                  <a:pt x="4024302" y="79760"/>
                  <a:pt x="3676952" y="79760"/>
                </a:cubicBezTo>
                <a:cubicBezTo>
                  <a:pt x="3609046" y="79760"/>
                  <a:pt x="3541485" y="70083"/>
                  <a:pt x="3473752" y="65245"/>
                </a:cubicBezTo>
                <a:cubicBezTo>
                  <a:pt x="3452101" y="60915"/>
                  <a:pt x="3330344" y="35753"/>
                  <a:pt x="3314095" y="36217"/>
                </a:cubicBezTo>
                <a:cubicBezTo>
                  <a:pt x="3266865" y="37566"/>
                  <a:pt x="2918299" y="56221"/>
                  <a:pt x="2777067" y="79760"/>
                </a:cubicBezTo>
                <a:cubicBezTo>
                  <a:pt x="2757390" y="83040"/>
                  <a:pt x="2738570" y="90362"/>
                  <a:pt x="2719009" y="94274"/>
                </a:cubicBezTo>
                <a:cubicBezTo>
                  <a:pt x="2690152" y="100045"/>
                  <a:pt x="2660952" y="103950"/>
                  <a:pt x="2631924" y="108788"/>
                </a:cubicBezTo>
                <a:cubicBezTo>
                  <a:pt x="2515810" y="103950"/>
                  <a:pt x="2399135" y="106655"/>
                  <a:pt x="2283581" y="94274"/>
                </a:cubicBezTo>
                <a:cubicBezTo>
                  <a:pt x="2262067" y="91969"/>
                  <a:pt x="2247142" y="66146"/>
                  <a:pt x="2225524" y="65245"/>
                </a:cubicBezTo>
                <a:cubicBezTo>
                  <a:pt x="1896783" y="51547"/>
                  <a:pt x="1567543" y="55569"/>
                  <a:pt x="1238552" y="50731"/>
                </a:cubicBezTo>
                <a:lnTo>
                  <a:pt x="861181" y="65245"/>
                </a:lnTo>
                <a:cubicBezTo>
                  <a:pt x="800219" y="68729"/>
                  <a:pt x="692971" y="85129"/>
                  <a:pt x="628952" y="94274"/>
                </a:cubicBezTo>
                <a:cubicBezTo>
                  <a:pt x="449943" y="89436"/>
                  <a:pt x="270775" y="88703"/>
                  <a:pt x="91924" y="79760"/>
                </a:cubicBezTo>
                <a:cubicBezTo>
                  <a:pt x="76644" y="78996"/>
                  <a:pt x="63562" y="67143"/>
                  <a:pt x="48381" y="65245"/>
                </a:cubicBezTo>
                <a:cubicBezTo>
                  <a:pt x="24377" y="62244"/>
                  <a:pt x="0" y="65245"/>
                  <a:pt x="4838" y="50731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Grupo 11"/>
          <p:cNvGrpSpPr/>
          <p:nvPr/>
        </p:nvGrpSpPr>
        <p:grpSpPr>
          <a:xfrm rot="18667329">
            <a:off x="1281515" y="3889329"/>
            <a:ext cx="2829156" cy="3360473"/>
            <a:chOff x="1214414" y="2428868"/>
            <a:chExt cx="1714512" cy="1000132"/>
          </a:xfrm>
        </p:grpSpPr>
        <p:sp>
          <p:nvSpPr>
            <p:cNvPr id="40" name="Elipse 39"/>
            <p:cNvSpPr/>
            <p:nvPr/>
          </p:nvSpPr>
          <p:spPr>
            <a:xfrm>
              <a:off x="2071670" y="2428868"/>
              <a:ext cx="857256" cy="10001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1214414" y="2428868"/>
              <a:ext cx="857256" cy="10001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Forma livre 41"/>
          <p:cNvSpPr/>
          <p:nvPr/>
        </p:nvSpPr>
        <p:spPr>
          <a:xfrm>
            <a:off x="2323111" y="5214950"/>
            <a:ext cx="870802" cy="672841"/>
          </a:xfrm>
          <a:custGeom>
            <a:avLst/>
            <a:gdLst>
              <a:gd name="connsiteX0" fmla="*/ 1587 w 870802"/>
              <a:gd name="connsiteY0" fmla="*/ 209550 h 672841"/>
              <a:gd name="connsiteX1" fmla="*/ 11112 w 870802"/>
              <a:gd name="connsiteY1" fmla="*/ 85725 h 672841"/>
              <a:gd name="connsiteX2" fmla="*/ 30162 w 870802"/>
              <a:gd name="connsiteY2" fmla="*/ 57150 h 672841"/>
              <a:gd name="connsiteX3" fmla="*/ 58737 w 870802"/>
              <a:gd name="connsiteY3" fmla="*/ 28575 h 672841"/>
              <a:gd name="connsiteX4" fmla="*/ 87312 w 870802"/>
              <a:gd name="connsiteY4" fmla="*/ 19050 h 672841"/>
              <a:gd name="connsiteX5" fmla="*/ 182562 w 870802"/>
              <a:gd name="connsiteY5" fmla="*/ 0 h 672841"/>
              <a:gd name="connsiteX6" fmla="*/ 534987 w 870802"/>
              <a:gd name="connsiteY6" fmla="*/ 9525 h 672841"/>
              <a:gd name="connsiteX7" fmla="*/ 592137 w 870802"/>
              <a:gd name="connsiteY7" fmla="*/ 38100 h 672841"/>
              <a:gd name="connsiteX8" fmla="*/ 630237 w 870802"/>
              <a:gd name="connsiteY8" fmla="*/ 47625 h 672841"/>
              <a:gd name="connsiteX9" fmla="*/ 687387 w 870802"/>
              <a:gd name="connsiteY9" fmla="*/ 85725 h 672841"/>
              <a:gd name="connsiteX10" fmla="*/ 715962 w 870802"/>
              <a:gd name="connsiteY10" fmla="*/ 104775 h 672841"/>
              <a:gd name="connsiteX11" fmla="*/ 744537 w 870802"/>
              <a:gd name="connsiteY11" fmla="*/ 133350 h 672841"/>
              <a:gd name="connsiteX12" fmla="*/ 811212 w 870802"/>
              <a:gd name="connsiteY12" fmla="*/ 219075 h 672841"/>
              <a:gd name="connsiteX13" fmla="*/ 839787 w 870802"/>
              <a:gd name="connsiteY13" fmla="*/ 247650 h 672841"/>
              <a:gd name="connsiteX14" fmla="*/ 849312 w 870802"/>
              <a:gd name="connsiteY14" fmla="*/ 438150 h 672841"/>
              <a:gd name="connsiteX15" fmla="*/ 830262 w 870802"/>
              <a:gd name="connsiteY15" fmla="*/ 466725 h 672841"/>
              <a:gd name="connsiteX16" fmla="*/ 773112 w 870802"/>
              <a:gd name="connsiteY16" fmla="*/ 504825 h 672841"/>
              <a:gd name="connsiteX17" fmla="*/ 735012 w 870802"/>
              <a:gd name="connsiteY17" fmla="*/ 600075 h 672841"/>
              <a:gd name="connsiteX18" fmla="*/ 715962 w 870802"/>
              <a:gd name="connsiteY18" fmla="*/ 628650 h 672841"/>
              <a:gd name="connsiteX19" fmla="*/ 658812 w 870802"/>
              <a:gd name="connsiteY19" fmla="*/ 666750 h 672841"/>
              <a:gd name="connsiteX20" fmla="*/ 496887 w 870802"/>
              <a:gd name="connsiteY20" fmla="*/ 647700 h 672841"/>
              <a:gd name="connsiteX21" fmla="*/ 420687 w 870802"/>
              <a:gd name="connsiteY21" fmla="*/ 628650 h 672841"/>
              <a:gd name="connsiteX22" fmla="*/ 392112 w 870802"/>
              <a:gd name="connsiteY22" fmla="*/ 619125 h 672841"/>
              <a:gd name="connsiteX23" fmla="*/ 363537 w 870802"/>
              <a:gd name="connsiteY23" fmla="*/ 600075 h 672841"/>
              <a:gd name="connsiteX24" fmla="*/ 325437 w 870802"/>
              <a:gd name="connsiteY24" fmla="*/ 581025 h 672841"/>
              <a:gd name="connsiteX25" fmla="*/ 296862 w 870802"/>
              <a:gd name="connsiteY25" fmla="*/ 561975 h 672841"/>
              <a:gd name="connsiteX26" fmla="*/ 268287 w 870802"/>
              <a:gd name="connsiteY26" fmla="*/ 552450 h 672841"/>
              <a:gd name="connsiteX27" fmla="*/ 239712 w 870802"/>
              <a:gd name="connsiteY27" fmla="*/ 533400 h 672841"/>
              <a:gd name="connsiteX28" fmla="*/ 211137 w 870802"/>
              <a:gd name="connsiteY28" fmla="*/ 523875 h 672841"/>
              <a:gd name="connsiteX29" fmla="*/ 153987 w 870802"/>
              <a:gd name="connsiteY29" fmla="*/ 476250 h 672841"/>
              <a:gd name="connsiteX30" fmla="*/ 125412 w 870802"/>
              <a:gd name="connsiteY30" fmla="*/ 457200 h 672841"/>
              <a:gd name="connsiteX31" fmla="*/ 87312 w 870802"/>
              <a:gd name="connsiteY31" fmla="*/ 400050 h 672841"/>
              <a:gd name="connsiteX32" fmla="*/ 77787 w 870802"/>
              <a:gd name="connsiteY32" fmla="*/ 371475 h 672841"/>
              <a:gd name="connsiteX33" fmla="*/ 58737 w 870802"/>
              <a:gd name="connsiteY33" fmla="*/ 342900 h 672841"/>
              <a:gd name="connsiteX34" fmla="*/ 39687 w 870802"/>
              <a:gd name="connsiteY34" fmla="*/ 285750 h 672841"/>
              <a:gd name="connsiteX35" fmla="*/ 20637 w 870802"/>
              <a:gd name="connsiteY35" fmla="*/ 257175 h 672841"/>
              <a:gd name="connsiteX36" fmla="*/ 1587 w 870802"/>
              <a:gd name="connsiteY36" fmla="*/ 209550 h 67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70802" h="672841">
                <a:moveTo>
                  <a:pt x="1587" y="209550"/>
                </a:moveTo>
                <a:cubicBezTo>
                  <a:pt x="0" y="180975"/>
                  <a:pt x="3483" y="126413"/>
                  <a:pt x="11112" y="85725"/>
                </a:cubicBezTo>
                <a:cubicBezTo>
                  <a:pt x="13222" y="74473"/>
                  <a:pt x="22833" y="65944"/>
                  <a:pt x="30162" y="57150"/>
                </a:cubicBezTo>
                <a:cubicBezTo>
                  <a:pt x="38786" y="46802"/>
                  <a:pt x="47529" y="36047"/>
                  <a:pt x="58737" y="28575"/>
                </a:cubicBezTo>
                <a:cubicBezTo>
                  <a:pt x="67091" y="23006"/>
                  <a:pt x="77658" y="21808"/>
                  <a:pt x="87312" y="19050"/>
                </a:cubicBezTo>
                <a:cubicBezTo>
                  <a:pt x="127097" y="7683"/>
                  <a:pt x="137654" y="7485"/>
                  <a:pt x="182562" y="0"/>
                </a:cubicBezTo>
                <a:cubicBezTo>
                  <a:pt x="300037" y="3175"/>
                  <a:pt x="417616" y="3656"/>
                  <a:pt x="534987" y="9525"/>
                </a:cubicBezTo>
                <a:cubicBezTo>
                  <a:pt x="565278" y="11040"/>
                  <a:pt x="565634" y="26741"/>
                  <a:pt x="592137" y="38100"/>
                </a:cubicBezTo>
                <a:cubicBezTo>
                  <a:pt x="604169" y="43257"/>
                  <a:pt x="617537" y="44450"/>
                  <a:pt x="630237" y="47625"/>
                </a:cubicBezTo>
                <a:lnTo>
                  <a:pt x="687387" y="85725"/>
                </a:lnTo>
                <a:cubicBezTo>
                  <a:pt x="696912" y="92075"/>
                  <a:pt x="707867" y="96680"/>
                  <a:pt x="715962" y="104775"/>
                </a:cubicBezTo>
                <a:lnTo>
                  <a:pt x="744537" y="133350"/>
                </a:lnTo>
                <a:cubicBezTo>
                  <a:pt x="762581" y="187483"/>
                  <a:pt x="746962" y="154825"/>
                  <a:pt x="811212" y="219075"/>
                </a:cubicBezTo>
                <a:lnTo>
                  <a:pt x="839787" y="247650"/>
                </a:lnTo>
                <a:cubicBezTo>
                  <a:pt x="868182" y="332836"/>
                  <a:pt x="870802" y="316373"/>
                  <a:pt x="849312" y="438150"/>
                </a:cubicBezTo>
                <a:cubicBezTo>
                  <a:pt x="847323" y="449423"/>
                  <a:pt x="838877" y="459187"/>
                  <a:pt x="830262" y="466725"/>
                </a:cubicBezTo>
                <a:cubicBezTo>
                  <a:pt x="813032" y="481802"/>
                  <a:pt x="773112" y="504825"/>
                  <a:pt x="773112" y="504825"/>
                </a:cubicBezTo>
                <a:cubicBezTo>
                  <a:pt x="757500" y="551661"/>
                  <a:pt x="757436" y="560833"/>
                  <a:pt x="735012" y="600075"/>
                </a:cubicBezTo>
                <a:cubicBezTo>
                  <a:pt x="729332" y="610014"/>
                  <a:pt x="724577" y="621112"/>
                  <a:pt x="715962" y="628650"/>
                </a:cubicBezTo>
                <a:cubicBezTo>
                  <a:pt x="698732" y="643727"/>
                  <a:pt x="658812" y="666750"/>
                  <a:pt x="658812" y="666750"/>
                </a:cubicBezTo>
                <a:cubicBezTo>
                  <a:pt x="420768" y="649747"/>
                  <a:pt x="589070" y="672841"/>
                  <a:pt x="496887" y="647700"/>
                </a:cubicBezTo>
                <a:cubicBezTo>
                  <a:pt x="471628" y="640811"/>
                  <a:pt x="445525" y="636929"/>
                  <a:pt x="420687" y="628650"/>
                </a:cubicBezTo>
                <a:cubicBezTo>
                  <a:pt x="411162" y="625475"/>
                  <a:pt x="401092" y="623615"/>
                  <a:pt x="392112" y="619125"/>
                </a:cubicBezTo>
                <a:cubicBezTo>
                  <a:pt x="381873" y="614005"/>
                  <a:pt x="373476" y="605755"/>
                  <a:pt x="363537" y="600075"/>
                </a:cubicBezTo>
                <a:cubicBezTo>
                  <a:pt x="351209" y="593030"/>
                  <a:pt x="337765" y="588070"/>
                  <a:pt x="325437" y="581025"/>
                </a:cubicBezTo>
                <a:cubicBezTo>
                  <a:pt x="315498" y="575345"/>
                  <a:pt x="307101" y="567095"/>
                  <a:pt x="296862" y="561975"/>
                </a:cubicBezTo>
                <a:cubicBezTo>
                  <a:pt x="287882" y="557485"/>
                  <a:pt x="277267" y="556940"/>
                  <a:pt x="268287" y="552450"/>
                </a:cubicBezTo>
                <a:cubicBezTo>
                  <a:pt x="258048" y="547330"/>
                  <a:pt x="249951" y="538520"/>
                  <a:pt x="239712" y="533400"/>
                </a:cubicBezTo>
                <a:cubicBezTo>
                  <a:pt x="230732" y="528910"/>
                  <a:pt x="220117" y="528365"/>
                  <a:pt x="211137" y="523875"/>
                </a:cubicBezTo>
                <a:cubicBezTo>
                  <a:pt x="175664" y="506138"/>
                  <a:pt x="185585" y="502582"/>
                  <a:pt x="153987" y="476250"/>
                </a:cubicBezTo>
                <a:cubicBezTo>
                  <a:pt x="145193" y="468921"/>
                  <a:pt x="134937" y="463550"/>
                  <a:pt x="125412" y="457200"/>
                </a:cubicBezTo>
                <a:cubicBezTo>
                  <a:pt x="112712" y="438150"/>
                  <a:pt x="94552" y="421770"/>
                  <a:pt x="87312" y="400050"/>
                </a:cubicBezTo>
                <a:cubicBezTo>
                  <a:pt x="84137" y="390525"/>
                  <a:pt x="82277" y="380455"/>
                  <a:pt x="77787" y="371475"/>
                </a:cubicBezTo>
                <a:cubicBezTo>
                  <a:pt x="72667" y="361236"/>
                  <a:pt x="63386" y="353361"/>
                  <a:pt x="58737" y="342900"/>
                </a:cubicBezTo>
                <a:cubicBezTo>
                  <a:pt x="50582" y="324550"/>
                  <a:pt x="50826" y="302458"/>
                  <a:pt x="39687" y="285750"/>
                </a:cubicBezTo>
                <a:cubicBezTo>
                  <a:pt x="33337" y="276225"/>
                  <a:pt x="25757" y="267414"/>
                  <a:pt x="20637" y="257175"/>
                </a:cubicBezTo>
                <a:cubicBezTo>
                  <a:pt x="1020" y="217941"/>
                  <a:pt x="3175" y="238125"/>
                  <a:pt x="1587" y="209550"/>
                </a:cubicBezTo>
                <a:close/>
              </a:path>
            </a:pathLst>
          </a:cu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Seta para baixo 42"/>
          <p:cNvSpPr/>
          <p:nvPr/>
        </p:nvSpPr>
        <p:spPr>
          <a:xfrm rot="7476432">
            <a:off x="2546990" y="5278876"/>
            <a:ext cx="357190" cy="4286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Seta para a direita 43"/>
          <p:cNvSpPr/>
          <p:nvPr/>
        </p:nvSpPr>
        <p:spPr>
          <a:xfrm rot="14890550">
            <a:off x="1673591" y="4424884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eta para a direita 44"/>
          <p:cNvSpPr/>
          <p:nvPr/>
        </p:nvSpPr>
        <p:spPr>
          <a:xfrm rot="11653150">
            <a:off x="1320251" y="4816917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Seta para a direita 45"/>
          <p:cNvSpPr/>
          <p:nvPr/>
        </p:nvSpPr>
        <p:spPr>
          <a:xfrm rot="1289653">
            <a:off x="2424056" y="3787420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a direita 46"/>
          <p:cNvSpPr/>
          <p:nvPr/>
        </p:nvSpPr>
        <p:spPr>
          <a:xfrm rot="2419104">
            <a:off x="3411823" y="4427752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a direita 47"/>
          <p:cNvSpPr/>
          <p:nvPr/>
        </p:nvSpPr>
        <p:spPr>
          <a:xfrm rot="3706839">
            <a:off x="831443" y="5688190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Seta para a direita 48"/>
          <p:cNvSpPr/>
          <p:nvPr/>
        </p:nvSpPr>
        <p:spPr>
          <a:xfrm rot="3994420">
            <a:off x="4198655" y="5432092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Seta para a direita 49"/>
          <p:cNvSpPr/>
          <p:nvPr/>
        </p:nvSpPr>
        <p:spPr>
          <a:xfrm rot="12184423">
            <a:off x="3476361" y="6089980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Seta para a direita 50"/>
          <p:cNvSpPr/>
          <p:nvPr/>
        </p:nvSpPr>
        <p:spPr>
          <a:xfrm rot="14418746">
            <a:off x="3196310" y="6355058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Seta para baixo 51"/>
          <p:cNvSpPr/>
          <p:nvPr/>
        </p:nvSpPr>
        <p:spPr>
          <a:xfrm rot="7476432">
            <a:off x="3215374" y="4024313"/>
            <a:ext cx="144000" cy="42862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Seta para baixo 52"/>
          <p:cNvSpPr/>
          <p:nvPr/>
        </p:nvSpPr>
        <p:spPr>
          <a:xfrm rot="7476432">
            <a:off x="2181904" y="3457579"/>
            <a:ext cx="144000" cy="42862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7476432">
            <a:off x="1752093" y="4391028"/>
            <a:ext cx="144000" cy="42862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Um corpo magnetizado em </a:t>
            </a:r>
            <a:r>
              <a:rPr lang="pt-BR" dirty="0" err="1" smtClean="0"/>
              <a:t>subsuperfície</a:t>
            </a:r>
            <a:r>
              <a:rPr lang="pt-BR" dirty="0" smtClean="0"/>
              <a:t> produz um campo magnético</a:t>
            </a:r>
          </a:p>
          <a:p>
            <a:endParaRPr lang="pt-BR" dirty="0" smtClean="0"/>
          </a:p>
          <a:p>
            <a:r>
              <a:rPr lang="pt-BR" dirty="0" smtClean="0"/>
              <a:t>O campo magnético produzido é uma grandeza vetorial, que é somado ao campo Geomagnético e gera um campo resultante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medições da intensidade do campo magnético resultante na superfície (Anomalia de Campo Total)</a:t>
            </a:r>
            <a:endParaRPr lang="pt-BR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85720" y="1571612"/>
            <a:ext cx="8429684" cy="29289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 5"/>
          <p:cNvSpPr/>
          <p:nvPr/>
        </p:nvSpPr>
        <p:spPr>
          <a:xfrm>
            <a:off x="139178" y="4500570"/>
            <a:ext cx="4576838" cy="2198515"/>
          </a:xfrm>
          <a:custGeom>
            <a:avLst/>
            <a:gdLst>
              <a:gd name="connsiteX0" fmla="*/ 4838 w 4576838"/>
              <a:gd name="connsiteY0" fmla="*/ 50731 h 2910045"/>
              <a:gd name="connsiteX1" fmla="*/ 4838 w 4576838"/>
              <a:gd name="connsiteY1" fmla="*/ 2910045 h 2910045"/>
              <a:gd name="connsiteX2" fmla="*/ 4576838 w 4576838"/>
              <a:gd name="connsiteY2" fmla="*/ 2895531 h 2910045"/>
              <a:gd name="connsiteX3" fmla="*/ 4562324 w 4576838"/>
              <a:gd name="connsiteY3" fmla="*/ 65245 h 2910045"/>
              <a:gd name="connsiteX4" fmla="*/ 4562324 w 4576838"/>
              <a:gd name="connsiteY4" fmla="*/ 65245 h 2910045"/>
              <a:gd name="connsiteX5" fmla="*/ 4446209 w 4576838"/>
              <a:gd name="connsiteY5" fmla="*/ 7188 h 2910045"/>
              <a:gd name="connsiteX6" fmla="*/ 4330095 w 4576838"/>
              <a:gd name="connsiteY6" fmla="*/ 21703 h 2910045"/>
              <a:gd name="connsiteX7" fmla="*/ 4097867 w 4576838"/>
              <a:gd name="connsiteY7" fmla="*/ 50731 h 2910045"/>
              <a:gd name="connsiteX8" fmla="*/ 3676952 w 4576838"/>
              <a:gd name="connsiteY8" fmla="*/ 79760 h 2910045"/>
              <a:gd name="connsiteX9" fmla="*/ 3473752 w 4576838"/>
              <a:gd name="connsiteY9" fmla="*/ 65245 h 2910045"/>
              <a:gd name="connsiteX10" fmla="*/ 3314095 w 4576838"/>
              <a:gd name="connsiteY10" fmla="*/ 36217 h 2910045"/>
              <a:gd name="connsiteX11" fmla="*/ 2777067 w 4576838"/>
              <a:gd name="connsiteY11" fmla="*/ 79760 h 2910045"/>
              <a:gd name="connsiteX12" fmla="*/ 2719009 w 4576838"/>
              <a:gd name="connsiteY12" fmla="*/ 94274 h 2910045"/>
              <a:gd name="connsiteX13" fmla="*/ 2631924 w 4576838"/>
              <a:gd name="connsiteY13" fmla="*/ 108788 h 2910045"/>
              <a:gd name="connsiteX14" fmla="*/ 2283581 w 4576838"/>
              <a:gd name="connsiteY14" fmla="*/ 94274 h 2910045"/>
              <a:gd name="connsiteX15" fmla="*/ 2225524 w 4576838"/>
              <a:gd name="connsiteY15" fmla="*/ 65245 h 2910045"/>
              <a:gd name="connsiteX16" fmla="*/ 1238552 w 4576838"/>
              <a:gd name="connsiteY16" fmla="*/ 50731 h 2910045"/>
              <a:gd name="connsiteX17" fmla="*/ 861181 w 4576838"/>
              <a:gd name="connsiteY17" fmla="*/ 65245 h 2910045"/>
              <a:gd name="connsiteX18" fmla="*/ 628952 w 4576838"/>
              <a:gd name="connsiteY18" fmla="*/ 94274 h 2910045"/>
              <a:gd name="connsiteX19" fmla="*/ 91924 w 4576838"/>
              <a:gd name="connsiteY19" fmla="*/ 79760 h 2910045"/>
              <a:gd name="connsiteX20" fmla="*/ 48381 w 4576838"/>
              <a:gd name="connsiteY20" fmla="*/ 65245 h 2910045"/>
              <a:gd name="connsiteX21" fmla="*/ 4838 w 4576838"/>
              <a:gd name="connsiteY21" fmla="*/ 50731 h 291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76838" h="2910045">
                <a:moveTo>
                  <a:pt x="4838" y="50731"/>
                </a:moveTo>
                <a:lnTo>
                  <a:pt x="4838" y="2910045"/>
                </a:lnTo>
                <a:lnTo>
                  <a:pt x="4576838" y="2895531"/>
                </a:lnTo>
                <a:lnTo>
                  <a:pt x="4562324" y="65245"/>
                </a:lnTo>
                <a:lnTo>
                  <a:pt x="4562324" y="65245"/>
                </a:lnTo>
                <a:cubicBezTo>
                  <a:pt x="4523619" y="45893"/>
                  <a:pt x="4488741" y="15163"/>
                  <a:pt x="4446209" y="7188"/>
                </a:cubicBezTo>
                <a:cubicBezTo>
                  <a:pt x="4407871" y="0"/>
                  <a:pt x="4368709" y="16187"/>
                  <a:pt x="4330095" y="21703"/>
                </a:cubicBezTo>
                <a:cubicBezTo>
                  <a:pt x="4120048" y="51710"/>
                  <a:pt x="4396207" y="20897"/>
                  <a:pt x="4097867" y="50731"/>
                </a:cubicBezTo>
                <a:cubicBezTo>
                  <a:pt x="3940407" y="103217"/>
                  <a:pt x="4024302" y="79760"/>
                  <a:pt x="3676952" y="79760"/>
                </a:cubicBezTo>
                <a:cubicBezTo>
                  <a:pt x="3609046" y="79760"/>
                  <a:pt x="3541485" y="70083"/>
                  <a:pt x="3473752" y="65245"/>
                </a:cubicBezTo>
                <a:cubicBezTo>
                  <a:pt x="3452101" y="60915"/>
                  <a:pt x="3330344" y="35753"/>
                  <a:pt x="3314095" y="36217"/>
                </a:cubicBezTo>
                <a:cubicBezTo>
                  <a:pt x="3266865" y="37566"/>
                  <a:pt x="2918299" y="56221"/>
                  <a:pt x="2777067" y="79760"/>
                </a:cubicBezTo>
                <a:cubicBezTo>
                  <a:pt x="2757390" y="83040"/>
                  <a:pt x="2738570" y="90362"/>
                  <a:pt x="2719009" y="94274"/>
                </a:cubicBezTo>
                <a:cubicBezTo>
                  <a:pt x="2690152" y="100045"/>
                  <a:pt x="2660952" y="103950"/>
                  <a:pt x="2631924" y="108788"/>
                </a:cubicBezTo>
                <a:cubicBezTo>
                  <a:pt x="2515810" y="103950"/>
                  <a:pt x="2399135" y="106655"/>
                  <a:pt x="2283581" y="94274"/>
                </a:cubicBezTo>
                <a:cubicBezTo>
                  <a:pt x="2262067" y="91969"/>
                  <a:pt x="2247142" y="66146"/>
                  <a:pt x="2225524" y="65245"/>
                </a:cubicBezTo>
                <a:cubicBezTo>
                  <a:pt x="1896783" y="51547"/>
                  <a:pt x="1567543" y="55569"/>
                  <a:pt x="1238552" y="50731"/>
                </a:cubicBezTo>
                <a:lnTo>
                  <a:pt x="861181" y="65245"/>
                </a:lnTo>
                <a:cubicBezTo>
                  <a:pt x="800219" y="68729"/>
                  <a:pt x="692971" y="85129"/>
                  <a:pt x="628952" y="94274"/>
                </a:cubicBezTo>
                <a:cubicBezTo>
                  <a:pt x="449943" y="89436"/>
                  <a:pt x="270775" y="88703"/>
                  <a:pt x="91924" y="79760"/>
                </a:cubicBezTo>
                <a:cubicBezTo>
                  <a:pt x="76644" y="78996"/>
                  <a:pt x="63562" y="67143"/>
                  <a:pt x="48381" y="65245"/>
                </a:cubicBezTo>
                <a:cubicBezTo>
                  <a:pt x="24377" y="62244"/>
                  <a:pt x="0" y="65245"/>
                  <a:pt x="4838" y="50731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  <p:grpSp>
        <p:nvGrpSpPr>
          <p:cNvPr id="2" name="Grupo 11"/>
          <p:cNvGrpSpPr/>
          <p:nvPr/>
        </p:nvGrpSpPr>
        <p:grpSpPr>
          <a:xfrm rot="18667329">
            <a:off x="1281515" y="3889329"/>
            <a:ext cx="2829156" cy="3360473"/>
            <a:chOff x="1214414" y="2428868"/>
            <a:chExt cx="1714512" cy="1000132"/>
          </a:xfrm>
        </p:grpSpPr>
        <p:sp>
          <p:nvSpPr>
            <p:cNvPr id="10" name="Elipse 9"/>
            <p:cNvSpPr/>
            <p:nvPr/>
          </p:nvSpPr>
          <p:spPr>
            <a:xfrm>
              <a:off x="2071670" y="2428868"/>
              <a:ext cx="857256" cy="10001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1214414" y="2428868"/>
              <a:ext cx="857256" cy="10001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Forma livre 8"/>
          <p:cNvSpPr/>
          <p:nvPr/>
        </p:nvSpPr>
        <p:spPr>
          <a:xfrm>
            <a:off x="2323111" y="5214950"/>
            <a:ext cx="870802" cy="672841"/>
          </a:xfrm>
          <a:custGeom>
            <a:avLst/>
            <a:gdLst>
              <a:gd name="connsiteX0" fmla="*/ 1587 w 870802"/>
              <a:gd name="connsiteY0" fmla="*/ 209550 h 672841"/>
              <a:gd name="connsiteX1" fmla="*/ 11112 w 870802"/>
              <a:gd name="connsiteY1" fmla="*/ 85725 h 672841"/>
              <a:gd name="connsiteX2" fmla="*/ 30162 w 870802"/>
              <a:gd name="connsiteY2" fmla="*/ 57150 h 672841"/>
              <a:gd name="connsiteX3" fmla="*/ 58737 w 870802"/>
              <a:gd name="connsiteY3" fmla="*/ 28575 h 672841"/>
              <a:gd name="connsiteX4" fmla="*/ 87312 w 870802"/>
              <a:gd name="connsiteY4" fmla="*/ 19050 h 672841"/>
              <a:gd name="connsiteX5" fmla="*/ 182562 w 870802"/>
              <a:gd name="connsiteY5" fmla="*/ 0 h 672841"/>
              <a:gd name="connsiteX6" fmla="*/ 534987 w 870802"/>
              <a:gd name="connsiteY6" fmla="*/ 9525 h 672841"/>
              <a:gd name="connsiteX7" fmla="*/ 592137 w 870802"/>
              <a:gd name="connsiteY7" fmla="*/ 38100 h 672841"/>
              <a:gd name="connsiteX8" fmla="*/ 630237 w 870802"/>
              <a:gd name="connsiteY8" fmla="*/ 47625 h 672841"/>
              <a:gd name="connsiteX9" fmla="*/ 687387 w 870802"/>
              <a:gd name="connsiteY9" fmla="*/ 85725 h 672841"/>
              <a:gd name="connsiteX10" fmla="*/ 715962 w 870802"/>
              <a:gd name="connsiteY10" fmla="*/ 104775 h 672841"/>
              <a:gd name="connsiteX11" fmla="*/ 744537 w 870802"/>
              <a:gd name="connsiteY11" fmla="*/ 133350 h 672841"/>
              <a:gd name="connsiteX12" fmla="*/ 811212 w 870802"/>
              <a:gd name="connsiteY12" fmla="*/ 219075 h 672841"/>
              <a:gd name="connsiteX13" fmla="*/ 839787 w 870802"/>
              <a:gd name="connsiteY13" fmla="*/ 247650 h 672841"/>
              <a:gd name="connsiteX14" fmla="*/ 849312 w 870802"/>
              <a:gd name="connsiteY14" fmla="*/ 438150 h 672841"/>
              <a:gd name="connsiteX15" fmla="*/ 830262 w 870802"/>
              <a:gd name="connsiteY15" fmla="*/ 466725 h 672841"/>
              <a:gd name="connsiteX16" fmla="*/ 773112 w 870802"/>
              <a:gd name="connsiteY16" fmla="*/ 504825 h 672841"/>
              <a:gd name="connsiteX17" fmla="*/ 735012 w 870802"/>
              <a:gd name="connsiteY17" fmla="*/ 600075 h 672841"/>
              <a:gd name="connsiteX18" fmla="*/ 715962 w 870802"/>
              <a:gd name="connsiteY18" fmla="*/ 628650 h 672841"/>
              <a:gd name="connsiteX19" fmla="*/ 658812 w 870802"/>
              <a:gd name="connsiteY19" fmla="*/ 666750 h 672841"/>
              <a:gd name="connsiteX20" fmla="*/ 496887 w 870802"/>
              <a:gd name="connsiteY20" fmla="*/ 647700 h 672841"/>
              <a:gd name="connsiteX21" fmla="*/ 420687 w 870802"/>
              <a:gd name="connsiteY21" fmla="*/ 628650 h 672841"/>
              <a:gd name="connsiteX22" fmla="*/ 392112 w 870802"/>
              <a:gd name="connsiteY22" fmla="*/ 619125 h 672841"/>
              <a:gd name="connsiteX23" fmla="*/ 363537 w 870802"/>
              <a:gd name="connsiteY23" fmla="*/ 600075 h 672841"/>
              <a:gd name="connsiteX24" fmla="*/ 325437 w 870802"/>
              <a:gd name="connsiteY24" fmla="*/ 581025 h 672841"/>
              <a:gd name="connsiteX25" fmla="*/ 296862 w 870802"/>
              <a:gd name="connsiteY25" fmla="*/ 561975 h 672841"/>
              <a:gd name="connsiteX26" fmla="*/ 268287 w 870802"/>
              <a:gd name="connsiteY26" fmla="*/ 552450 h 672841"/>
              <a:gd name="connsiteX27" fmla="*/ 239712 w 870802"/>
              <a:gd name="connsiteY27" fmla="*/ 533400 h 672841"/>
              <a:gd name="connsiteX28" fmla="*/ 211137 w 870802"/>
              <a:gd name="connsiteY28" fmla="*/ 523875 h 672841"/>
              <a:gd name="connsiteX29" fmla="*/ 153987 w 870802"/>
              <a:gd name="connsiteY29" fmla="*/ 476250 h 672841"/>
              <a:gd name="connsiteX30" fmla="*/ 125412 w 870802"/>
              <a:gd name="connsiteY30" fmla="*/ 457200 h 672841"/>
              <a:gd name="connsiteX31" fmla="*/ 87312 w 870802"/>
              <a:gd name="connsiteY31" fmla="*/ 400050 h 672841"/>
              <a:gd name="connsiteX32" fmla="*/ 77787 w 870802"/>
              <a:gd name="connsiteY32" fmla="*/ 371475 h 672841"/>
              <a:gd name="connsiteX33" fmla="*/ 58737 w 870802"/>
              <a:gd name="connsiteY33" fmla="*/ 342900 h 672841"/>
              <a:gd name="connsiteX34" fmla="*/ 39687 w 870802"/>
              <a:gd name="connsiteY34" fmla="*/ 285750 h 672841"/>
              <a:gd name="connsiteX35" fmla="*/ 20637 w 870802"/>
              <a:gd name="connsiteY35" fmla="*/ 257175 h 672841"/>
              <a:gd name="connsiteX36" fmla="*/ 1587 w 870802"/>
              <a:gd name="connsiteY36" fmla="*/ 209550 h 67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70802" h="672841">
                <a:moveTo>
                  <a:pt x="1587" y="209550"/>
                </a:moveTo>
                <a:cubicBezTo>
                  <a:pt x="0" y="180975"/>
                  <a:pt x="3483" y="126413"/>
                  <a:pt x="11112" y="85725"/>
                </a:cubicBezTo>
                <a:cubicBezTo>
                  <a:pt x="13222" y="74473"/>
                  <a:pt x="22833" y="65944"/>
                  <a:pt x="30162" y="57150"/>
                </a:cubicBezTo>
                <a:cubicBezTo>
                  <a:pt x="38786" y="46802"/>
                  <a:pt x="47529" y="36047"/>
                  <a:pt x="58737" y="28575"/>
                </a:cubicBezTo>
                <a:cubicBezTo>
                  <a:pt x="67091" y="23006"/>
                  <a:pt x="77658" y="21808"/>
                  <a:pt x="87312" y="19050"/>
                </a:cubicBezTo>
                <a:cubicBezTo>
                  <a:pt x="127097" y="7683"/>
                  <a:pt x="137654" y="7485"/>
                  <a:pt x="182562" y="0"/>
                </a:cubicBezTo>
                <a:cubicBezTo>
                  <a:pt x="300037" y="3175"/>
                  <a:pt x="417616" y="3656"/>
                  <a:pt x="534987" y="9525"/>
                </a:cubicBezTo>
                <a:cubicBezTo>
                  <a:pt x="565278" y="11040"/>
                  <a:pt x="565634" y="26741"/>
                  <a:pt x="592137" y="38100"/>
                </a:cubicBezTo>
                <a:cubicBezTo>
                  <a:pt x="604169" y="43257"/>
                  <a:pt x="617537" y="44450"/>
                  <a:pt x="630237" y="47625"/>
                </a:cubicBezTo>
                <a:lnTo>
                  <a:pt x="687387" y="85725"/>
                </a:lnTo>
                <a:cubicBezTo>
                  <a:pt x="696912" y="92075"/>
                  <a:pt x="707867" y="96680"/>
                  <a:pt x="715962" y="104775"/>
                </a:cubicBezTo>
                <a:lnTo>
                  <a:pt x="744537" y="133350"/>
                </a:lnTo>
                <a:cubicBezTo>
                  <a:pt x="762581" y="187483"/>
                  <a:pt x="746962" y="154825"/>
                  <a:pt x="811212" y="219075"/>
                </a:cubicBezTo>
                <a:lnTo>
                  <a:pt x="839787" y="247650"/>
                </a:lnTo>
                <a:cubicBezTo>
                  <a:pt x="868182" y="332836"/>
                  <a:pt x="870802" y="316373"/>
                  <a:pt x="849312" y="438150"/>
                </a:cubicBezTo>
                <a:cubicBezTo>
                  <a:pt x="847323" y="449423"/>
                  <a:pt x="838877" y="459187"/>
                  <a:pt x="830262" y="466725"/>
                </a:cubicBezTo>
                <a:cubicBezTo>
                  <a:pt x="813032" y="481802"/>
                  <a:pt x="773112" y="504825"/>
                  <a:pt x="773112" y="504825"/>
                </a:cubicBezTo>
                <a:cubicBezTo>
                  <a:pt x="757500" y="551661"/>
                  <a:pt x="757436" y="560833"/>
                  <a:pt x="735012" y="600075"/>
                </a:cubicBezTo>
                <a:cubicBezTo>
                  <a:pt x="729332" y="610014"/>
                  <a:pt x="724577" y="621112"/>
                  <a:pt x="715962" y="628650"/>
                </a:cubicBezTo>
                <a:cubicBezTo>
                  <a:pt x="698732" y="643727"/>
                  <a:pt x="658812" y="666750"/>
                  <a:pt x="658812" y="666750"/>
                </a:cubicBezTo>
                <a:cubicBezTo>
                  <a:pt x="420768" y="649747"/>
                  <a:pt x="589070" y="672841"/>
                  <a:pt x="496887" y="647700"/>
                </a:cubicBezTo>
                <a:cubicBezTo>
                  <a:pt x="471628" y="640811"/>
                  <a:pt x="445525" y="636929"/>
                  <a:pt x="420687" y="628650"/>
                </a:cubicBezTo>
                <a:cubicBezTo>
                  <a:pt x="411162" y="625475"/>
                  <a:pt x="401092" y="623615"/>
                  <a:pt x="392112" y="619125"/>
                </a:cubicBezTo>
                <a:cubicBezTo>
                  <a:pt x="381873" y="614005"/>
                  <a:pt x="373476" y="605755"/>
                  <a:pt x="363537" y="600075"/>
                </a:cubicBezTo>
                <a:cubicBezTo>
                  <a:pt x="351209" y="593030"/>
                  <a:pt x="337765" y="588070"/>
                  <a:pt x="325437" y="581025"/>
                </a:cubicBezTo>
                <a:cubicBezTo>
                  <a:pt x="315498" y="575345"/>
                  <a:pt x="307101" y="567095"/>
                  <a:pt x="296862" y="561975"/>
                </a:cubicBezTo>
                <a:cubicBezTo>
                  <a:pt x="287882" y="557485"/>
                  <a:pt x="277267" y="556940"/>
                  <a:pt x="268287" y="552450"/>
                </a:cubicBezTo>
                <a:cubicBezTo>
                  <a:pt x="258048" y="547330"/>
                  <a:pt x="249951" y="538520"/>
                  <a:pt x="239712" y="533400"/>
                </a:cubicBezTo>
                <a:cubicBezTo>
                  <a:pt x="230732" y="528910"/>
                  <a:pt x="220117" y="528365"/>
                  <a:pt x="211137" y="523875"/>
                </a:cubicBezTo>
                <a:cubicBezTo>
                  <a:pt x="175664" y="506138"/>
                  <a:pt x="185585" y="502582"/>
                  <a:pt x="153987" y="476250"/>
                </a:cubicBezTo>
                <a:cubicBezTo>
                  <a:pt x="145193" y="468921"/>
                  <a:pt x="134937" y="463550"/>
                  <a:pt x="125412" y="457200"/>
                </a:cubicBezTo>
                <a:cubicBezTo>
                  <a:pt x="112712" y="438150"/>
                  <a:pt x="94552" y="421770"/>
                  <a:pt x="87312" y="400050"/>
                </a:cubicBezTo>
                <a:cubicBezTo>
                  <a:pt x="84137" y="390525"/>
                  <a:pt x="82277" y="380455"/>
                  <a:pt x="77787" y="371475"/>
                </a:cubicBezTo>
                <a:cubicBezTo>
                  <a:pt x="72667" y="361236"/>
                  <a:pt x="63386" y="353361"/>
                  <a:pt x="58737" y="342900"/>
                </a:cubicBezTo>
                <a:cubicBezTo>
                  <a:pt x="50582" y="324550"/>
                  <a:pt x="50826" y="302458"/>
                  <a:pt x="39687" y="285750"/>
                </a:cubicBezTo>
                <a:cubicBezTo>
                  <a:pt x="33337" y="276225"/>
                  <a:pt x="25757" y="267414"/>
                  <a:pt x="20637" y="257175"/>
                </a:cubicBezTo>
                <a:cubicBezTo>
                  <a:pt x="1020" y="217941"/>
                  <a:pt x="3175" y="238125"/>
                  <a:pt x="1587" y="209550"/>
                </a:cubicBezTo>
                <a:close/>
              </a:path>
            </a:pathLst>
          </a:cu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baixo 11"/>
          <p:cNvSpPr/>
          <p:nvPr/>
        </p:nvSpPr>
        <p:spPr>
          <a:xfrm rot="7476432">
            <a:off x="2546990" y="5278876"/>
            <a:ext cx="357190" cy="4286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 rot="14890550">
            <a:off x="1673591" y="4424884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15"/>
          <p:cNvSpPr/>
          <p:nvPr/>
        </p:nvSpPr>
        <p:spPr>
          <a:xfrm rot="11653150">
            <a:off x="1320251" y="4816917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a direita 16"/>
          <p:cNvSpPr/>
          <p:nvPr/>
        </p:nvSpPr>
        <p:spPr>
          <a:xfrm rot="1289653">
            <a:off x="2424056" y="3787420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 rot="2419104">
            <a:off x="3411823" y="4427752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a direita 18"/>
          <p:cNvSpPr/>
          <p:nvPr/>
        </p:nvSpPr>
        <p:spPr>
          <a:xfrm rot="3706839">
            <a:off x="831443" y="5688190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direita 19"/>
          <p:cNvSpPr/>
          <p:nvPr/>
        </p:nvSpPr>
        <p:spPr>
          <a:xfrm rot="3994420">
            <a:off x="4198655" y="5432092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direita 20"/>
          <p:cNvSpPr/>
          <p:nvPr/>
        </p:nvSpPr>
        <p:spPr>
          <a:xfrm rot="12184423">
            <a:off x="3476361" y="6089980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 para a direita 21"/>
          <p:cNvSpPr/>
          <p:nvPr/>
        </p:nvSpPr>
        <p:spPr>
          <a:xfrm rot="14418746">
            <a:off x="3196310" y="6355058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 para baixo 29"/>
          <p:cNvSpPr/>
          <p:nvPr/>
        </p:nvSpPr>
        <p:spPr>
          <a:xfrm rot="7476432">
            <a:off x="3215374" y="4024313"/>
            <a:ext cx="144000" cy="42862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7476432">
            <a:off x="2181904" y="3457579"/>
            <a:ext cx="144000" cy="42862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7476432">
            <a:off x="1752093" y="4391028"/>
            <a:ext cx="144000" cy="42862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de seta reta 32"/>
          <p:cNvCxnSpPr/>
          <p:nvPr/>
        </p:nvCxnSpPr>
        <p:spPr>
          <a:xfrm>
            <a:off x="357157" y="3429000"/>
            <a:ext cx="396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rot="16200000" flipV="1">
            <a:off x="-647767" y="2433630"/>
            <a:ext cx="20097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rma livre 39"/>
          <p:cNvSpPr/>
          <p:nvPr/>
        </p:nvSpPr>
        <p:spPr>
          <a:xfrm>
            <a:off x="357158" y="1903460"/>
            <a:ext cx="3643338" cy="1239788"/>
          </a:xfrm>
          <a:custGeom>
            <a:avLst/>
            <a:gdLst>
              <a:gd name="connsiteX0" fmla="*/ 0 w 2933700"/>
              <a:gd name="connsiteY0" fmla="*/ 934988 h 1239788"/>
              <a:gd name="connsiteX1" fmla="*/ 200025 w 2933700"/>
              <a:gd name="connsiteY1" fmla="*/ 915938 h 1239788"/>
              <a:gd name="connsiteX2" fmla="*/ 228600 w 2933700"/>
              <a:gd name="connsiteY2" fmla="*/ 896888 h 1239788"/>
              <a:gd name="connsiteX3" fmla="*/ 266700 w 2933700"/>
              <a:gd name="connsiteY3" fmla="*/ 839738 h 1239788"/>
              <a:gd name="connsiteX4" fmla="*/ 285750 w 2933700"/>
              <a:gd name="connsiteY4" fmla="*/ 782588 h 1239788"/>
              <a:gd name="connsiteX5" fmla="*/ 295275 w 2933700"/>
              <a:gd name="connsiteY5" fmla="*/ 754013 h 1239788"/>
              <a:gd name="connsiteX6" fmla="*/ 314325 w 2933700"/>
              <a:gd name="connsiteY6" fmla="*/ 715913 h 1239788"/>
              <a:gd name="connsiteX7" fmla="*/ 333375 w 2933700"/>
              <a:gd name="connsiteY7" fmla="*/ 649238 h 1239788"/>
              <a:gd name="connsiteX8" fmla="*/ 352425 w 2933700"/>
              <a:gd name="connsiteY8" fmla="*/ 592088 h 1239788"/>
              <a:gd name="connsiteX9" fmla="*/ 371475 w 2933700"/>
              <a:gd name="connsiteY9" fmla="*/ 534938 h 1239788"/>
              <a:gd name="connsiteX10" fmla="*/ 381000 w 2933700"/>
              <a:gd name="connsiteY10" fmla="*/ 506363 h 1239788"/>
              <a:gd name="connsiteX11" fmla="*/ 390525 w 2933700"/>
              <a:gd name="connsiteY11" fmla="*/ 449213 h 1239788"/>
              <a:gd name="connsiteX12" fmla="*/ 409575 w 2933700"/>
              <a:gd name="connsiteY12" fmla="*/ 382538 h 1239788"/>
              <a:gd name="connsiteX13" fmla="*/ 428625 w 2933700"/>
              <a:gd name="connsiteY13" fmla="*/ 296813 h 1239788"/>
              <a:gd name="connsiteX14" fmla="*/ 447675 w 2933700"/>
              <a:gd name="connsiteY14" fmla="*/ 239663 h 1239788"/>
              <a:gd name="connsiteX15" fmla="*/ 457200 w 2933700"/>
              <a:gd name="connsiteY15" fmla="*/ 201563 h 1239788"/>
              <a:gd name="connsiteX16" fmla="*/ 485775 w 2933700"/>
              <a:gd name="connsiteY16" fmla="*/ 115838 h 1239788"/>
              <a:gd name="connsiteX17" fmla="*/ 514350 w 2933700"/>
              <a:gd name="connsiteY17" fmla="*/ 58688 h 1239788"/>
              <a:gd name="connsiteX18" fmla="*/ 542925 w 2933700"/>
              <a:gd name="connsiteY18" fmla="*/ 39638 h 1239788"/>
              <a:gd name="connsiteX19" fmla="*/ 600075 w 2933700"/>
              <a:gd name="connsiteY19" fmla="*/ 1538 h 1239788"/>
              <a:gd name="connsiteX20" fmla="*/ 752475 w 2933700"/>
              <a:gd name="connsiteY20" fmla="*/ 11063 h 1239788"/>
              <a:gd name="connsiteX21" fmla="*/ 781050 w 2933700"/>
              <a:gd name="connsiteY21" fmla="*/ 39638 h 1239788"/>
              <a:gd name="connsiteX22" fmla="*/ 828675 w 2933700"/>
              <a:gd name="connsiteY22" fmla="*/ 125363 h 1239788"/>
              <a:gd name="connsiteX23" fmla="*/ 866775 w 2933700"/>
              <a:gd name="connsiteY23" fmla="*/ 182513 h 1239788"/>
              <a:gd name="connsiteX24" fmla="*/ 885825 w 2933700"/>
              <a:gd name="connsiteY24" fmla="*/ 239663 h 1239788"/>
              <a:gd name="connsiteX25" fmla="*/ 904875 w 2933700"/>
              <a:gd name="connsiteY25" fmla="*/ 268238 h 1239788"/>
              <a:gd name="connsiteX26" fmla="*/ 952500 w 2933700"/>
              <a:gd name="connsiteY26" fmla="*/ 334913 h 1239788"/>
              <a:gd name="connsiteX27" fmla="*/ 971550 w 2933700"/>
              <a:gd name="connsiteY27" fmla="*/ 363488 h 1239788"/>
              <a:gd name="connsiteX28" fmla="*/ 990600 w 2933700"/>
              <a:gd name="connsiteY28" fmla="*/ 420638 h 1239788"/>
              <a:gd name="connsiteX29" fmla="*/ 1009650 w 2933700"/>
              <a:gd name="connsiteY29" fmla="*/ 449213 h 1239788"/>
              <a:gd name="connsiteX30" fmla="*/ 1047750 w 2933700"/>
              <a:gd name="connsiteY30" fmla="*/ 582563 h 1239788"/>
              <a:gd name="connsiteX31" fmla="*/ 1076325 w 2933700"/>
              <a:gd name="connsiteY31" fmla="*/ 639713 h 1239788"/>
              <a:gd name="connsiteX32" fmla="*/ 1095375 w 2933700"/>
              <a:gd name="connsiteY32" fmla="*/ 668288 h 1239788"/>
              <a:gd name="connsiteX33" fmla="*/ 1114425 w 2933700"/>
              <a:gd name="connsiteY33" fmla="*/ 706388 h 1239788"/>
              <a:gd name="connsiteX34" fmla="*/ 1181100 w 2933700"/>
              <a:gd name="connsiteY34" fmla="*/ 792113 h 1239788"/>
              <a:gd name="connsiteX35" fmla="*/ 1209675 w 2933700"/>
              <a:gd name="connsiteY35" fmla="*/ 849263 h 1239788"/>
              <a:gd name="connsiteX36" fmla="*/ 1219200 w 2933700"/>
              <a:gd name="connsiteY36" fmla="*/ 877838 h 1239788"/>
              <a:gd name="connsiteX37" fmla="*/ 1257300 w 2933700"/>
              <a:gd name="connsiteY37" fmla="*/ 934988 h 1239788"/>
              <a:gd name="connsiteX38" fmla="*/ 1276350 w 2933700"/>
              <a:gd name="connsiteY38" fmla="*/ 963563 h 1239788"/>
              <a:gd name="connsiteX39" fmla="*/ 1295400 w 2933700"/>
              <a:gd name="connsiteY39" fmla="*/ 992138 h 1239788"/>
              <a:gd name="connsiteX40" fmla="*/ 1323975 w 2933700"/>
              <a:gd name="connsiteY40" fmla="*/ 1020713 h 1239788"/>
              <a:gd name="connsiteX41" fmla="*/ 1362075 w 2933700"/>
              <a:gd name="connsiteY41" fmla="*/ 1077863 h 1239788"/>
              <a:gd name="connsiteX42" fmla="*/ 1447800 w 2933700"/>
              <a:gd name="connsiteY42" fmla="*/ 1135013 h 1239788"/>
              <a:gd name="connsiteX43" fmla="*/ 1476375 w 2933700"/>
              <a:gd name="connsiteY43" fmla="*/ 1154063 h 1239788"/>
              <a:gd name="connsiteX44" fmla="*/ 1533525 w 2933700"/>
              <a:gd name="connsiteY44" fmla="*/ 1182638 h 1239788"/>
              <a:gd name="connsiteX45" fmla="*/ 1590675 w 2933700"/>
              <a:gd name="connsiteY45" fmla="*/ 1201688 h 1239788"/>
              <a:gd name="connsiteX46" fmla="*/ 1619250 w 2933700"/>
              <a:gd name="connsiteY46" fmla="*/ 1220738 h 1239788"/>
              <a:gd name="connsiteX47" fmla="*/ 1685925 w 2933700"/>
              <a:gd name="connsiteY47" fmla="*/ 1239788 h 1239788"/>
              <a:gd name="connsiteX48" fmla="*/ 1876425 w 2933700"/>
              <a:gd name="connsiteY48" fmla="*/ 1230263 h 1239788"/>
              <a:gd name="connsiteX49" fmla="*/ 1905000 w 2933700"/>
              <a:gd name="connsiteY49" fmla="*/ 1220738 h 1239788"/>
              <a:gd name="connsiteX50" fmla="*/ 1962150 w 2933700"/>
              <a:gd name="connsiteY50" fmla="*/ 1182638 h 1239788"/>
              <a:gd name="connsiteX51" fmla="*/ 1990725 w 2933700"/>
              <a:gd name="connsiteY51" fmla="*/ 1163588 h 1239788"/>
              <a:gd name="connsiteX52" fmla="*/ 2019300 w 2933700"/>
              <a:gd name="connsiteY52" fmla="*/ 1106438 h 1239788"/>
              <a:gd name="connsiteX53" fmla="*/ 2057400 w 2933700"/>
              <a:gd name="connsiteY53" fmla="*/ 1049288 h 1239788"/>
              <a:gd name="connsiteX54" fmla="*/ 2095500 w 2933700"/>
              <a:gd name="connsiteY54" fmla="*/ 1001663 h 1239788"/>
              <a:gd name="connsiteX55" fmla="*/ 2114550 w 2933700"/>
              <a:gd name="connsiteY55" fmla="*/ 973088 h 1239788"/>
              <a:gd name="connsiteX56" fmla="*/ 2228850 w 2933700"/>
              <a:gd name="connsiteY56" fmla="*/ 915938 h 1239788"/>
              <a:gd name="connsiteX57" fmla="*/ 2257425 w 2933700"/>
              <a:gd name="connsiteY57" fmla="*/ 906413 h 1239788"/>
              <a:gd name="connsiteX58" fmla="*/ 2362200 w 2933700"/>
              <a:gd name="connsiteY58" fmla="*/ 896888 h 1239788"/>
              <a:gd name="connsiteX59" fmla="*/ 2647950 w 2933700"/>
              <a:gd name="connsiteY59" fmla="*/ 906413 h 1239788"/>
              <a:gd name="connsiteX60" fmla="*/ 2933700 w 2933700"/>
              <a:gd name="connsiteY60" fmla="*/ 915938 h 1239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933700" h="1239788">
                <a:moveTo>
                  <a:pt x="0" y="934988"/>
                </a:moveTo>
                <a:cubicBezTo>
                  <a:pt x="4300" y="934749"/>
                  <a:pt x="148228" y="941837"/>
                  <a:pt x="200025" y="915938"/>
                </a:cubicBezTo>
                <a:cubicBezTo>
                  <a:pt x="210264" y="910818"/>
                  <a:pt x="219075" y="903238"/>
                  <a:pt x="228600" y="896888"/>
                </a:cubicBezTo>
                <a:cubicBezTo>
                  <a:pt x="241300" y="877838"/>
                  <a:pt x="259460" y="861458"/>
                  <a:pt x="266700" y="839738"/>
                </a:cubicBezTo>
                <a:lnTo>
                  <a:pt x="285750" y="782588"/>
                </a:lnTo>
                <a:cubicBezTo>
                  <a:pt x="288925" y="773063"/>
                  <a:pt x="290785" y="762993"/>
                  <a:pt x="295275" y="754013"/>
                </a:cubicBezTo>
                <a:cubicBezTo>
                  <a:pt x="301625" y="741313"/>
                  <a:pt x="308732" y="728964"/>
                  <a:pt x="314325" y="715913"/>
                </a:cubicBezTo>
                <a:cubicBezTo>
                  <a:pt x="324995" y="691016"/>
                  <a:pt x="325319" y="676091"/>
                  <a:pt x="333375" y="649238"/>
                </a:cubicBezTo>
                <a:cubicBezTo>
                  <a:pt x="339145" y="630004"/>
                  <a:pt x="346075" y="611138"/>
                  <a:pt x="352425" y="592088"/>
                </a:cubicBezTo>
                <a:lnTo>
                  <a:pt x="371475" y="534938"/>
                </a:lnTo>
                <a:cubicBezTo>
                  <a:pt x="374650" y="525413"/>
                  <a:pt x="379349" y="516267"/>
                  <a:pt x="381000" y="506363"/>
                </a:cubicBezTo>
                <a:cubicBezTo>
                  <a:pt x="384175" y="487313"/>
                  <a:pt x="386737" y="468151"/>
                  <a:pt x="390525" y="449213"/>
                </a:cubicBezTo>
                <a:cubicBezTo>
                  <a:pt x="408342" y="360130"/>
                  <a:pt x="391419" y="455164"/>
                  <a:pt x="409575" y="382538"/>
                </a:cubicBezTo>
                <a:cubicBezTo>
                  <a:pt x="423170" y="328156"/>
                  <a:pt x="413958" y="345703"/>
                  <a:pt x="428625" y="296813"/>
                </a:cubicBezTo>
                <a:cubicBezTo>
                  <a:pt x="434395" y="277579"/>
                  <a:pt x="442805" y="259144"/>
                  <a:pt x="447675" y="239663"/>
                </a:cubicBezTo>
                <a:cubicBezTo>
                  <a:pt x="450850" y="226963"/>
                  <a:pt x="453438" y="214102"/>
                  <a:pt x="457200" y="201563"/>
                </a:cubicBezTo>
                <a:lnTo>
                  <a:pt x="485775" y="115838"/>
                </a:lnTo>
                <a:cubicBezTo>
                  <a:pt x="493522" y="92597"/>
                  <a:pt x="495886" y="77152"/>
                  <a:pt x="514350" y="58688"/>
                </a:cubicBezTo>
                <a:cubicBezTo>
                  <a:pt x="522445" y="50593"/>
                  <a:pt x="534131" y="46967"/>
                  <a:pt x="542925" y="39638"/>
                </a:cubicBezTo>
                <a:cubicBezTo>
                  <a:pt x="590491" y="0"/>
                  <a:pt x="549857" y="18277"/>
                  <a:pt x="600075" y="1538"/>
                </a:cubicBezTo>
                <a:cubicBezTo>
                  <a:pt x="650875" y="4713"/>
                  <a:pt x="702668" y="577"/>
                  <a:pt x="752475" y="11063"/>
                </a:cubicBezTo>
                <a:cubicBezTo>
                  <a:pt x="765656" y="13838"/>
                  <a:pt x="772780" y="29005"/>
                  <a:pt x="781050" y="39638"/>
                </a:cubicBezTo>
                <a:cubicBezTo>
                  <a:pt x="895728" y="187081"/>
                  <a:pt x="780771" y="39135"/>
                  <a:pt x="828675" y="125363"/>
                </a:cubicBezTo>
                <a:cubicBezTo>
                  <a:pt x="839794" y="145377"/>
                  <a:pt x="859535" y="160793"/>
                  <a:pt x="866775" y="182513"/>
                </a:cubicBezTo>
                <a:cubicBezTo>
                  <a:pt x="873125" y="201563"/>
                  <a:pt x="874686" y="222955"/>
                  <a:pt x="885825" y="239663"/>
                </a:cubicBezTo>
                <a:cubicBezTo>
                  <a:pt x="892175" y="249188"/>
                  <a:pt x="900226" y="257777"/>
                  <a:pt x="904875" y="268238"/>
                </a:cubicBezTo>
                <a:cubicBezTo>
                  <a:pt x="935797" y="337812"/>
                  <a:pt x="900527" y="317589"/>
                  <a:pt x="952500" y="334913"/>
                </a:cubicBezTo>
                <a:cubicBezTo>
                  <a:pt x="958850" y="344438"/>
                  <a:pt x="966901" y="353027"/>
                  <a:pt x="971550" y="363488"/>
                </a:cubicBezTo>
                <a:cubicBezTo>
                  <a:pt x="979705" y="381838"/>
                  <a:pt x="979461" y="403930"/>
                  <a:pt x="990600" y="420638"/>
                </a:cubicBezTo>
                <a:lnTo>
                  <a:pt x="1009650" y="449213"/>
                </a:lnTo>
                <a:cubicBezTo>
                  <a:pt x="1012190" y="459374"/>
                  <a:pt x="1036818" y="566165"/>
                  <a:pt x="1047750" y="582563"/>
                </a:cubicBezTo>
                <a:cubicBezTo>
                  <a:pt x="1102345" y="664455"/>
                  <a:pt x="1036890" y="560843"/>
                  <a:pt x="1076325" y="639713"/>
                </a:cubicBezTo>
                <a:cubicBezTo>
                  <a:pt x="1081445" y="649952"/>
                  <a:pt x="1089695" y="658349"/>
                  <a:pt x="1095375" y="668288"/>
                </a:cubicBezTo>
                <a:cubicBezTo>
                  <a:pt x="1102420" y="680616"/>
                  <a:pt x="1107120" y="694212"/>
                  <a:pt x="1114425" y="706388"/>
                </a:cubicBezTo>
                <a:cubicBezTo>
                  <a:pt x="1148604" y="763353"/>
                  <a:pt x="1143039" y="754052"/>
                  <a:pt x="1181100" y="792113"/>
                </a:cubicBezTo>
                <a:cubicBezTo>
                  <a:pt x="1205041" y="863937"/>
                  <a:pt x="1172746" y="775405"/>
                  <a:pt x="1209675" y="849263"/>
                </a:cubicBezTo>
                <a:cubicBezTo>
                  <a:pt x="1214165" y="858243"/>
                  <a:pt x="1214324" y="869061"/>
                  <a:pt x="1219200" y="877838"/>
                </a:cubicBezTo>
                <a:cubicBezTo>
                  <a:pt x="1230319" y="897852"/>
                  <a:pt x="1244600" y="915938"/>
                  <a:pt x="1257300" y="934988"/>
                </a:cubicBezTo>
                <a:lnTo>
                  <a:pt x="1276350" y="963563"/>
                </a:lnTo>
                <a:cubicBezTo>
                  <a:pt x="1282700" y="973088"/>
                  <a:pt x="1287305" y="984043"/>
                  <a:pt x="1295400" y="992138"/>
                </a:cubicBezTo>
                <a:cubicBezTo>
                  <a:pt x="1304925" y="1001663"/>
                  <a:pt x="1315705" y="1010080"/>
                  <a:pt x="1323975" y="1020713"/>
                </a:cubicBezTo>
                <a:cubicBezTo>
                  <a:pt x="1338031" y="1038785"/>
                  <a:pt x="1343025" y="1065163"/>
                  <a:pt x="1362075" y="1077863"/>
                </a:cubicBezTo>
                <a:lnTo>
                  <a:pt x="1447800" y="1135013"/>
                </a:lnTo>
                <a:cubicBezTo>
                  <a:pt x="1457325" y="1141363"/>
                  <a:pt x="1465515" y="1150443"/>
                  <a:pt x="1476375" y="1154063"/>
                </a:cubicBezTo>
                <a:cubicBezTo>
                  <a:pt x="1580588" y="1188801"/>
                  <a:pt x="1422738" y="1133399"/>
                  <a:pt x="1533525" y="1182638"/>
                </a:cubicBezTo>
                <a:cubicBezTo>
                  <a:pt x="1551875" y="1190793"/>
                  <a:pt x="1573967" y="1190549"/>
                  <a:pt x="1590675" y="1201688"/>
                </a:cubicBezTo>
                <a:cubicBezTo>
                  <a:pt x="1600200" y="1208038"/>
                  <a:pt x="1609011" y="1215618"/>
                  <a:pt x="1619250" y="1220738"/>
                </a:cubicBezTo>
                <a:cubicBezTo>
                  <a:pt x="1632915" y="1227570"/>
                  <a:pt x="1673718" y="1236736"/>
                  <a:pt x="1685925" y="1239788"/>
                </a:cubicBezTo>
                <a:cubicBezTo>
                  <a:pt x="1749425" y="1236613"/>
                  <a:pt x="1813085" y="1235771"/>
                  <a:pt x="1876425" y="1230263"/>
                </a:cubicBezTo>
                <a:cubicBezTo>
                  <a:pt x="1886427" y="1229393"/>
                  <a:pt x="1896223" y="1225614"/>
                  <a:pt x="1905000" y="1220738"/>
                </a:cubicBezTo>
                <a:cubicBezTo>
                  <a:pt x="1925014" y="1209619"/>
                  <a:pt x="1943100" y="1195338"/>
                  <a:pt x="1962150" y="1182638"/>
                </a:cubicBezTo>
                <a:lnTo>
                  <a:pt x="1990725" y="1163588"/>
                </a:lnTo>
                <a:cubicBezTo>
                  <a:pt x="2014666" y="1091764"/>
                  <a:pt x="1982371" y="1180296"/>
                  <a:pt x="2019300" y="1106438"/>
                </a:cubicBezTo>
                <a:cubicBezTo>
                  <a:pt x="2046869" y="1051299"/>
                  <a:pt x="2003231" y="1103457"/>
                  <a:pt x="2057400" y="1049288"/>
                </a:cubicBezTo>
                <a:cubicBezTo>
                  <a:pt x="2075943" y="993658"/>
                  <a:pt x="2052416" y="1044747"/>
                  <a:pt x="2095500" y="1001663"/>
                </a:cubicBezTo>
                <a:cubicBezTo>
                  <a:pt x="2103595" y="993568"/>
                  <a:pt x="2105935" y="980626"/>
                  <a:pt x="2114550" y="973088"/>
                </a:cubicBezTo>
                <a:cubicBezTo>
                  <a:pt x="2160001" y="933318"/>
                  <a:pt x="2174894" y="933923"/>
                  <a:pt x="2228850" y="915938"/>
                </a:cubicBezTo>
                <a:cubicBezTo>
                  <a:pt x="2238375" y="912763"/>
                  <a:pt x="2247426" y="907322"/>
                  <a:pt x="2257425" y="906413"/>
                </a:cubicBezTo>
                <a:lnTo>
                  <a:pt x="2362200" y="896888"/>
                </a:lnTo>
                <a:lnTo>
                  <a:pt x="2647950" y="906413"/>
                </a:lnTo>
                <a:cubicBezTo>
                  <a:pt x="2925713" y="917524"/>
                  <a:pt x="2747129" y="915938"/>
                  <a:pt x="2933700" y="915938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0" y="1071546"/>
            <a:ext cx="428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pt-BR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357554" y="342900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>
                <a:cs typeface="Times New Roman" pitchFamily="18" charset="0"/>
              </a:rPr>
              <a:t>posição</a:t>
            </a:r>
            <a:endParaRPr lang="pt-BR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9330"/>
            <a:ext cx="8686800" cy="4874314"/>
          </a:xfrm>
        </p:spPr>
        <p:txBody>
          <a:bodyPr>
            <a:noAutofit/>
          </a:bodyPr>
          <a:lstStyle/>
          <a:p>
            <a:r>
              <a:rPr lang="pt-BR" sz="2400" dirty="0" smtClean="0"/>
              <a:t>Exemplos</a:t>
            </a:r>
          </a:p>
          <a:p>
            <a:pPr lvl="1"/>
            <a:r>
              <a:rPr lang="pt-BR" sz="1800" dirty="0" smtClean="0"/>
              <a:t>Movimento uniformemente acelerado</a:t>
            </a:r>
          </a:p>
          <a:p>
            <a:pPr lvl="1"/>
            <a:r>
              <a:rPr lang="pt-BR" sz="1800" dirty="0" smtClean="0"/>
              <a:t>Ajuste de rede</a:t>
            </a:r>
          </a:p>
          <a:p>
            <a:pPr lvl="1"/>
            <a:r>
              <a:rPr lang="pt-BR" sz="1800" smtClean="0"/>
              <a:t>Perfilagem Sísmica Vertical</a:t>
            </a:r>
            <a:endParaRPr lang="pt-BR" sz="1800" dirty="0" smtClean="0"/>
          </a:p>
          <a:p>
            <a:pPr lvl="1"/>
            <a:r>
              <a:rPr lang="pt-BR" sz="1800" dirty="0" smtClean="0"/>
              <a:t>Sísmica de Reflexão</a:t>
            </a:r>
          </a:p>
          <a:p>
            <a:pPr lvl="2"/>
            <a:r>
              <a:rPr lang="pt-BR" sz="1600" dirty="0" smtClean="0"/>
              <a:t>Refletor plano paralelo</a:t>
            </a:r>
          </a:p>
          <a:p>
            <a:pPr lvl="2"/>
            <a:r>
              <a:rPr lang="pt-BR" sz="1600" dirty="0" smtClean="0"/>
              <a:t>Refletor plano inclinado (Perpendicular ao </a:t>
            </a:r>
            <a:r>
              <a:rPr lang="pt-BR" sz="1600" dirty="0" err="1" smtClean="0"/>
              <a:t>strike</a:t>
            </a:r>
            <a:r>
              <a:rPr lang="pt-BR" sz="1600" dirty="0" smtClean="0"/>
              <a:t>)</a:t>
            </a:r>
          </a:p>
          <a:p>
            <a:pPr lvl="1"/>
            <a:r>
              <a:rPr lang="pt-BR" sz="1800" smtClean="0"/>
              <a:t>Determinação Epicentral</a:t>
            </a:r>
            <a:endParaRPr lang="pt-BR" sz="1800" dirty="0" smtClean="0"/>
          </a:p>
          <a:p>
            <a:pPr lvl="1"/>
            <a:r>
              <a:rPr lang="pt-BR" sz="1800" dirty="0" smtClean="0"/>
              <a:t>Sinal Climático</a:t>
            </a:r>
          </a:p>
          <a:p>
            <a:pPr lvl="2"/>
            <a:r>
              <a:rPr lang="pt-BR" sz="1600" smtClean="0"/>
              <a:t>Perturbação Abrupta</a:t>
            </a:r>
            <a:endParaRPr lang="pt-BR" sz="1600" dirty="0" smtClean="0"/>
          </a:p>
          <a:p>
            <a:pPr lvl="2"/>
            <a:r>
              <a:rPr lang="pt-BR" sz="1600" smtClean="0"/>
              <a:t>Perturbação Linear</a:t>
            </a:r>
            <a:endParaRPr lang="pt-BR" sz="1600" dirty="0" smtClean="0"/>
          </a:p>
          <a:p>
            <a:pPr lvl="1"/>
            <a:r>
              <a:rPr lang="pt-BR" sz="1800" dirty="0" err="1" smtClean="0"/>
              <a:t>Gravimetria</a:t>
            </a:r>
            <a:endParaRPr lang="pt-BR" sz="1800" dirty="0" smtClean="0"/>
          </a:p>
          <a:p>
            <a:pPr lvl="2"/>
            <a:r>
              <a:rPr lang="pt-BR" sz="1600" dirty="0" smtClean="0"/>
              <a:t>Bacia Triangular</a:t>
            </a:r>
          </a:p>
          <a:p>
            <a:pPr lvl="2"/>
            <a:r>
              <a:rPr lang="pt-BR" sz="1600" smtClean="0"/>
              <a:t>Bacia Trapezoidal</a:t>
            </a:r>
            <a:endParaRPr lang="pt-BR" sz="1600" dirty="0" smtClean="0"/>
          </a:p>
          <a:p>
            <a:pPr lvl="1"/>
            <a:r>
              <a:rPr lang="pt-BR" sz="1800" dirty="0" err="1" smtClean="0"/>
              <a:t>Magnetometria</a:t>
            </a:r>
            <a:endParaRPr lang="pt-BR" sz="1800" dirty="0" smtClean="0"/>
          </a:p>
          <a:p>
            <a:pPr lvl="2"/>
            <a:r>
              <a:rPr lang="pt-BR" sz="1600" dirty="0" smtClean="0"/>
              <a:t>Separação regional-residual</a:t>
            </a:r>
          </a:p>
          <a:p>
            <a:pPr lvl="2"/>
            <a:r>
              <a:rPr lang="pt-BR" sz="1600" dirty="0" smtClean="0"/>
              <a:t>Esfera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4659313" y="3500438"/>
          <a:ext cx="3871912" cy="1897062"/>
        </p:xfrm>
        <a:graphic>
          <a:graphicData uri="http://schemas.openxmlformats.org/presentationml/2006/ole">
            <p:oleObj spid="_x0000_s12290" name="Equação" r:id="rId3" imgW="1917360" imgH="93960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 rot="5400000">
            <a:off x="1507004" y="4947193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239713" y="3571875"/>
          <a:ext cx="2944812" cy="482600"/>
        </p:xfrm>
        <a:graphic>
          <a:graphicData uri="http://schemas.openxmlformats.org/presentationml/2006/ole">
            <p:oleObj spid="_x0000_s12291" name="Equação" r:id="rId4" imgW="1473120" imgH="241200" progId="Equation.3">
              <p:embed/>
            </p:oleObj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231775" y="4160838"/>
          <a:ext cx="3021013" cy="482600"/>
        </p:xfrm>
        <a:graphic>
          <a:graphicData uri="http://schemas.openxmlformats.org/presentationml/2006/ole">
            <p:oleObj spid="_x0000_s12292" name="Equação" r:id="rId5" imgW="1511280" imgH="241200" progId="Equation.3">
              <p:embed/>
            </p:oleObj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/>
        </p:nvGraphicFramePr>
        <p:xfrm>
          <a:off x="215900" y="5572125"/>
          <a:ext cx="2995613" cy="482600"/>
        </p:xfrm>
        <a:graphic>
          <a:graphicData uri="http://schemas.openxmlformats.org/presentationml/2006/ole">
            <p:oleObj spid="_x0000_s12293" name="Equação" r:id="rId6" imgW="1498320" imgH="241200" progId="Equation.3">
              <p:embed/>
            </p:oleObj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5429256" y="635795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matriz de sensibilidade</a:t>
            </a:r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6991367" y="3513454"/>
            <a:ext cx="857256" cy="50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4767264" y="3515554"/>
            <a:ext cx="1260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7974520" y="4514148"/>
            <a:ext cx="432000" cy="396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para posições em diferentes instantes: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4733926" y="2844225"/>
            <a:ext cx="3767164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derivada (sensibilidade) do </a:t>
            </a:r>
            <a:r>
              <a:rPr lang="pt-BR" sz="1600" dirty="0" smtClean="0">
                <a:solidFill>
                  <a:srgbClr val="FF0000"/>
                </a:solidFill>
              </a:rPr>
              <a:t>dado predito 1</a:t>
            </a:r>
            <a:r>
              <a:rPr lang="pt-BR" sz="1600" dirty="0" smtClean="0"/>
              <a:t> em relação ao </a:t>
            </a:r>
            <a:r>
              <a:rPr lang="pt-BR" sz="1600" dirty="0" smtClean="0">
                <a:solidFill>
                  <a:srgbClr val="00B050"/>
                </a:solidFill>
              </a:rPr>
              <a:t>parâmetro 2</a:t>
            </a:r>
            <a:endParaRPr lang="pt-BR" sz="1600" dirty="0">
              <a:solidFill>
                <a:srgbClr val="00B050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5854700" y="5667375"/>
          <a:ext cx="1397000" cy="534988"/>
        </p:xfrm>
        <a:graphic>
          <a:graphicData uri="http://schemas.openxmlformats.org/presentationml/2006/ole">
            <p:oleObj spid="_x0000_s12295" name="Equação" r:id="rId7" imgW="69840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Parametrização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8" y="2500306"/>
            <a:ext cx="83487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Considerando que </a:t>
            </a:r>
            <a:r>
              <a:rPr lang="pt-BR" sz="2800" dirty="0" smtClean="0"/>
              <a:t>a rocha encaixante é não-magnética, que o campo geomagnético é constante, que a magnetização é induzida e que o corpo pode ser aproximado por um dipolo, a anomalia de campo total pode ser descrita em termos dos parâmetros:</a:t>
            </a:r>
            <a:endParaRPr lang="pt-BR" sz="2800" dirty="0" smtClean="0"/>
          </a:p>
          <a:p>
            <a:endParaRPr lang="pt-BR" sz="1600" dirty="0" smtClean="0"/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</a:t>
            </a:r>
            <a:r>
              <a:rPr lang="pt-BR" sz="2800" dirty="0" smtClean="0"/>
              <a:t>Suscetibilidade magnética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800" dirty="0" smtClean="0"/>
              <a:t> do corpo</a:t>
            </a:r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</a:t>
            </a:r>
            <a:r>
              <a:rPr lang="pt-BR" sz="2800" dirty="0" smtClean="0"/>
              <a:t>Componentes </a:t>
            </a:r>
            <a:r>
              <a:rPr lang="pt-BR" sz="28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BR" sz="2800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800" dirty="0" smtClean="0"/>
              <a:t>, </a:t>
            </a:r>
            <a:r>
              <a:rPr lang="pt-BR" sz="28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BR" sz="2800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pt-BR" sz="2800" dirty="0" smtClean="0"/>
              <a:t> e </a:t>
            </a:r>
            <a:r>
              <a:rPr lang="pt-BR" sz="28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BR" sz="2800" baseline="-25000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pt-BR" sz="2800" dirty="0" smtClean="0"/>
              <a:t> do campo geomagnético</a:t>
            </a:r>
            <a:endParaRPr lang="pt-BR" sz="2800" dirty="0" smtClean="0"/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</a:t>
            </a:r>
            <a:r>
              <a:rPr lang="pt-BR" sz="2800" dirty="0" smtClean="0"/>
              <a:t>Coordenadas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800" dirty="0" smtClean="0"/>
              <a:t>,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pt-BR" sz="2800" dirty="0" smtClean="0"/>
              <a:t> e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pt-BR" sz="2800" dirty="0" smtClean="0"/>
              <a:t> do dipolo</a:t>
            </a:r>
            <a:endParaRPr lang="pt-BR" sz="2800" dirty="0" smtClean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/>
          <p:nvPr/>
        </p:nvSpPr>
        <p:spPr>
          <a:xfrm>
            <a:off x="139178" y="3789040"/>
            <a:ext cx="4576838" cy="2910045"/>
          </a:xfrm>
          <a:custGeom>
            <a:avLst/>
            <a:gdLst>
              <a:gd name="connsiteX0" fmla="*/ 4838 w 4576838"/>
              <a:gd name="connsiteY0" fmla="*/ 50731 h 2910045"/>
              <a:gd name="connsiteX1" fmla="*/ 4838 w 4576838"/>
              <a:gd name="connsiteY1" fmla="*/ 2910045 h 2910045"/>
              <a:gd name="connsiteX2" fmla="*/ 4576838 w 4576838"/>
              <a:gd name="connsiteY2" fmla="*/ 2895531 h 2910045"/>
              <a:gd name="connsiteX3" fmla="*/ 4562324 w 4576838"/>
              <a:gd name="connsiteY3" fmla="*/ 65245 h 2910045"/>
              <a:gd name="connsiteX4" fmla="*/ 4562324 w 4576838"/>
              <a:gd name="connsiteY4" fmla="*/ 65245 h 2910045"/>
              <a:gd name="connsiteX5" fmla="*/ 4446209 w 4576838"/>
              <a:gd name="connsiteY5" fmla="*/ 7188 h 2910045"/>
              <a:gd name="connsiteX6" fmla="*/ 4330095 w 4576838"/>
              <a:gd name="connsiteY6" fmla="*/ 21703 h 2910045"/>
              <a:gd name="connsiteX7" fmla="*/ 4097867 w 4576838"/>
              <a:gd name="connsiteY7" fmla="*/ 50731 h 2910045"/>
              <a:gd name="connsiteX8" fmla="*/ 3676952 w 4576838"/>
              <a:gd name="connsiteY8" fmla="*/ 79760 h 2910045"/>
              <a:gd name="connsiteX9" fmla="*/ 3473752 w 4576838"/>
              <a:gd name="connsiteY9" fmla="*/ 65245 h 2910045"/>
              <a:gd name="connsiteX10" fmla="*/ 3314095 w 4576838"/>
              <a:gd name="connsiteY10" fmla="*/ 36217 h 2910045"/>
              <a:gd name="connsiteX11" fmla="*/ 2777067 w 4576838"/>
              <a:gd name="connsiteY11" fmla="*/ 79760 h 2910045"/>
              <a:gd name="connsiteX12" fmla="*/ 2719009 w 4576838"/>
              <a:gd name="connsiteY12" fmla="*/ 94274 h 2910045"/>
              <a:gd name="connsiteX13" fmla="*/ 2631924 w 4576838"/>
              <a:gd name="connsiteY13" fmla="*/ 108788 h 2910045"/>
              <a:gd name="connsiteX14" fmla="*/ 2283581 w 4576838"/>
              <a:gd name="connsiteY14" fmla="*/ 94274 h 2910045"/>
              <a:gd name="connsiteX15" fmla="*/ 2225524 w 4576838"/>
              <a:gd name="connsiteY15" fmla="*/ 65245 h 2910045"/>
              <a:gd name="connsiteX16" fmla="*/ 1238552 w 4576838"/>
              <a:gd name="connsiteY16" fmla="*/ 50731 h 2910045"/>
              <a:gd name="connsiteX17" fmla="*/ 861181 w 4576838"/>
              <a:gd name="connsiteY17" fmla="*/ 65245 h 2910045"/>
              <a:gd name="connsiteX18" fmla="*/ 628952 w 4576838"/>
              <a:gd name="connsiteY18" fmla="*/ 94274 h 2910045"/>
              <a:gd name="connsiteX19" fmla="*/ 91924 w 4576838"/>
              <a:gd name="connsiteY19" fmla="*/ 79760 h 2910045"/>
              <a:gd name="connsiteX20" fmla="*/ 48381 w 4576838"/>
              <a:gd name="connsiteY20" fmla="*/ 65245 h 2910045"/>
              <a:gd name="connsiteX21" fmla="*/ 4838 w 4576838"/>
              <a:gd name="connsiteY21" fmla="*/ 50731 h 291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76838" h="2910045">
                <a:moveTo>
                  <a:pt x="4838" y="50731"/>
                </a:moveTo>
                <a:lnTo>
                  <a:pt x="4838" y="2910045"/>
                </a:lnTo>
                <a:lnTo>
                  <a:pt x="4576838" y="2895531"/>
                </a:lnTo>
                <a:lnTo>
                  <a:pt x="4562324" y="65245"/>
                </a:lnTo>
                <a:lnTo>
                  <a:pt x="4562324" y="65245"/>
                </a:lnTo>
                <a:cubicBezTo>
                  <a:pt x="4523619" y="45893"/>
                  <a:pt x="4488741" y="15163"/>
                  <a:pt x="4446209" y="7188"/>
                </a:cubicBezTo>
                <a:cubicBezTo>
                  <a:pt x="4407871" y="0"/>
                  <a:pt x="4368709" y="16187"/>
                  <a:pt x="4330095" y="21703"/>
                </a:cubicBezTo>
                <a:cubicBezTo>
                  <a:pt x="4120048" y="51710"/>
                  <a:pt x="4396207" y="20897"/>
                  <a:pt x="4097867" y="50731"/>
                </a:cubicBezTo>
                <a:cubicBezTo>
                  <a:pt x="3940407" y="103217"/>
                  <a:pt x="4024302" y="79760"/>
                  <a:pt x="3676952" y="79760"/>
                </a:cubicBezTo>
                <a:cubicBezTo>
                  <a:pt x="3609046" y="79760"/>
                  <a:pt x="3541485" y="70083"/>
                  <a:pt x="3473752" y="65245"/>
                </a:cubicBezTo>
                <a:cubicBezTo>
                  <a:pt x="3452101" y="60915"/>
                  <a:pt x="3330344" y="35753"/>
                  <a:pt x="3314095" y="36217"/>
                </a:cubicBezTo>
                <a:cubicBezTo>
                  <a:pt x="3266865" y="37566"/>
                  <a:pt x="2918299" y="56221"/>
                  <a:pt x="2777067" y="79760"/>
                </a:cubicBezTo>
                <a:cubicBezTo>
                  <a:pt x="2757390" y="83040"/>
                  <a:pt x="2738570" y="90362"/>
                  <a:pt x="2719009" y="94274"/>
                </a:cubicBezTo>
                <a:cubicBezTo>
                  <a:pt x="2690152" y="100045"/>
                  <a:pt x="2660952" y="103950"/>
                  <a:pt x="2631924" y="108788"/>
                </a:cubicBezTo>
                <a:cubicBezTo>
                  <a:pt x="2515810" y="103950"/>
                  <a:pt x="2399135" y="106655"/>
                  <a:pt x="2283581" y="94274"/>
                </a:cubicBezTo>
                <a:cubicBezTo>
                  <a:pt x="2262067" y="91969"/>
                  <a:pt x="2247142" y="66146"/>
                  <a:pt x="2225524" y="65245"/>
                </a:cubicBezTo>
                <a:cubicBezTo>
                  <a:pt x="1896783" y="51547"/>
                  <a:pt x="1567543" y="55569"/>
                  <a:pt x="1238552" y="50731"/>
                </a:cubicBezTo>
                <a:lnTo>
                  <a:pt x="861181" y="65245"/>
                </a:lnTo>
                <a:cubicBezTo>
                  <a:pt x="800219" y="68729"/>
                  <a:pt x="692971" y="85129"/>
                  <a:pt x="628952" y="94274"/>
                </a:cubicBezTo>
                <a:cubicBezTo>
                  <a:pt x="449943" y="89436"/>
                  <a:pt x="270775" y="88703"/>
                  <a:pt x="91924" y="79760"/>
                </a:cubicBezTo>
                <a:cubicBezTo>
                  <a:pt x="76644" y="78996"/>
                  <a:pt x="63562" y="67143"/>
                  <a:pt x="48381" y="65245"/>
                </a:cubicBezTo>
                <a:cubicBezTo>
                  <a:pt x="24377" y="62244"/>
                  <a:pt x="0" y="65245"/>
                  <a:pt x="4838" y="507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orma livre 13"/>
          <p:cNvSpPr/>
          <p:nvPr/>
        </p:nvSpPr>
        <p:spPr>
          <a:xfrm>
            <a:off x="1146629" y="5167086"/>
            <a:ext cx="2481942" cy="725714"/>
          </a:xfrm>
          <a:custGeom>
            <a:avLst/>
            <a:gdLst>
              <a:gd name="connsiteX0" fmla="*/ 101600 w 2481942"/>
              <a:gd name="connsiteY0" fmla="*/ 0 h 725714"/>
              <a:gd name="connsiteX1" fmla="*/ 101600 w 2481942"/>
              <a:gd name="connsiteY1" fmla="*/ 0 h 725714"/>
              <a:gd name="connsiteX2" fmla="*/ 304800 w 2481942"/>
              <a:gd name="connsiteY2" fmla="*/ 72571 h 725714"/>
              <a:gd name="connsiteX3" fmla="*/ 464457 w 2481942"/>
              <a:gd name="connsiteY3" fmla="*/ 101600 h 725714"/>
              <a:gd name="connsiteX4" fmla="*/ 580571 w 2481942"/>
              <a:gd name="connsiteY4" fmla="*/ 130628 h 725714"/>
              <a:gd name="connsiteX5" fmla="*/ 972457 w 2481942"/>
              <a:gd name="connsiteY5" fmla="*/ 145143 h 725714"/>
              <a:gd name="connsiteX6" fmla="*/ 1016000 w 2481942"/>
              <a:gd name="connsiteY6" fmla="*/ 159657 h 725714"/>
              <a:gd name="connsiteX7" fmla="*/ 1480457 w 2481942"/>
              <a:gd name="connsiteY7" fmla="*/ 188685 h 725714"/>
              <a:gd name="connsiteX8" fmla="*/ 1567542 w 2481942"/>
              <a:gd name="connsiteY8" fmla="*/ 217714 h 725714"/>
              <a:gd name="connsiteX9" fmla="*/ 1683657 w 2481942"/>
              <a:gd name="connsiteY9" fmla="*/ 261257 h 725714"/>
              <a:gd name="connsiteX10" fmla="*/ 1973942 w 2481942"/>
              <a:gd name="connsiteY10" fmla="*/ 275771 h 725714"/>
              <a:gd name="connsiteX11" fmla="*/ 2206171 w 2481942"/>
              <a:gd name="connsiteY11" fmla="*/ 304800 h 725714"/>
              <a:gd name="connsiteX12" fmla="*/ 2322285 w 2481942"/>
              <a:gd name="connsiteY12" fmla="*/ 319314 h 725714"/>
              <a:gd name="connsiteX13" fmla="*/ 2409371 w 2481942"/>
              <a:gd name="connsiteY13" fmla="*/ 348343 h 725714"/>
              <a:gd name="connsiteX14" fmla="*/ 2452914 w 2481942"/>
              <a:gd name="connsiteY14" fmla="*/ 362857 h 725714"/>
              <a:gd name="connsiteX15" fmla="*/ 2481942 w 2481942"/>
              <a:gd name="connsiteY15" fmla="*/ 362857 h 725714"/>
              <a:gd name="connsiteX16" fmla="*/ 2481942 w 2481942"/>
              <a:gd name="connsiteY16" fmla="*/ 725714 h 725714"/>
              <a:gd name="connsiteX17" fmla="*/ 0 w 2481942"/>
              <a:gd name="connsiteY17" fmla="*/ 580571 h 725714"/>
              <a:gd name="connsiteX18" fmla="*/ 101600 w 2481942"/>
              <a:gd name="connsiteY18" fmla="*/ 0 h 72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81942" h="725714">
                <a:moveTo>
                  <a:pt x="101600" y="0"/>
                </a:moveTo>
                <a:lnTo>
                  <a:pt x="101600" y="0"/>
                </a:lnTo>
                <a:cubicBezTo>
                  <a:pt x="109873" y="3102"/>
                  <a:pt x="279534" y="68360"/>
                  <a:pt x="304800" y="72571"/>
                </a:cubicBezTo>
                <a:cubicBezTo>
                  <a:pt x="343634" y="79043"/>
                  <a:pt x="423875" y="91454"/>
                  <a:pt x="464457" y="101600"/>
                </a:cubicBezTo>
                <a:cubicBezTo>
                  <a:pt x="521327" y="115818"/>
                  <a:pt x="509245" y="126170"/>
                  <a:pt x="580571" y="130628"/>
                </a:cubicBezTo>
                <a:cubicBezTo>
                  <a:pt x="711035" y="138782"/>
                  <a:pt x="841828" y="140305"/>
                  <a:pt x="972457" y="145143"/>
                </a:cubicBezTo>
                <a:cubicBezTo>
                  <a:pt x="986971" y="149981"/>
                  <a:pt x="1001157" y="155946"/>
                  <a:pt x="1016000" y="159657"/>
                </a:cubicBezTo>
                <a:cubicBezTo>
                  <a:pt x="1169619" y="198061"/>
                  <a:pt x="1313662" y="182508"/>
                  <a:pt x="1480457" y="188685"/>
                </a:cubicBezTo>
                <a:cubicBezTo>
                  <a:pt x="1509485" y="198361"/>
                  <a:pt x="1540174" y="204030"/>
                  <a:pt x="1567542" y="217714"/>
                </a:cubicBezTo>
                <a:cubicBezTo>
                  <a:pt x="1609146" y="238516"/>
                  <a:pt x="1636228" y="257305"/>
                  <a:pt x="1683657" y="261257"/>
                </a:cubicBezTo>
                <a:cubicBezTo>
                  <a:pt x="1780205" y="269303"/>
                  <a:pt x="1877180" y="270933"/>
                  <a:pt x="1973942" y="275771"/>
                </a:cubicBezTo>
                <a:cubicBezTo>
                  <a:pt x="2081134" y="311501"/>
                  <a:pt x="1986544" y="283883"/>
                  <a:pt x="2206171" y="304800"/>
                </a:cubicBezTo>
                <a:cubicBezTo>
                  <a:pt x="2245001" y="308498"/>
                  <a:pt x="2283580" y="314476"/>
                  <a:pt x="2322285" y="319314"/>
                </a:cubicBezTo>
                <a:lnTo>
                  <a:pt x="2409371" y="348343"/>
                </a:lnTo>
                <a:cubicBezTo>
                  <a:pt x="2423885" y="353181"/>
                  <a:pt x="2437615" y="362857"/>
                  <a:pt x="2452914" y="362857"/>
                </a:cubicBezTo>
                <a:lnTo>
                  <a:pt x="2481942" y="362857"/>
                </a:lnTo>
                <a:lnTo>
                  <a:pt x="2481942" y="725714"/>
                </a:lnTo>
                <a:lnTo>
                  <a:pt x="0" y="580571"/>
                </a:lnTo>
                <a:lnTo>
                  <a:pt x="10160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179512" y="3429000"/>
            <a:ext cx="439248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H="1" flipV="1">
            <a:off x="179512" y="1391514"/>
            <a:ext cx="0" cy="205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468" y="83671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pt-BR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491880" y="346093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mtClean="0">
                <a:cs typeface="Times New Roman" pitchFamily="18" charset="0"/>
              </a:rPr>
              <a:t>posição</a:t>
            </a:r>
            <a:endParaRPr lang="pt-BR" sz="1400">
              <a:cs typeface="Times New Roman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364088" y="2516703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A bacia sedimentar pode ser aproximada por um polígono trapezoidal</a:t>
            </a:r>
            <a:endParaRPr lang="pt-BR" sz="2400"/>
          </a:p>
        </p:txBody>
      </p:sp>
      <p:cxnSp>
        <p:nvCxnSpPr>
          <p:cNvPr id="25" name="Conector de seta reta 24"/>
          <p:cNvCxnSpPr/>
          <p:nvPr/>
        </p:nvCxnSpPr>
        <p:spPr>
          <a:xfrm flipH="1">
            <a:off x="3707904" y="3399972"/>
            <a:ext cx="1987196" cy="11091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a livre 23"/>
          <p:cNvSpPr/>
          <p:nvPr/>
        </p:nvSpPr>
        <p:spPr>
          <a:xfrm>
            <a:off x="1459316" y="3861048"/>
            <a:ext cx="2104572" cy="1669143"/>
          </a:xfrm>
          <a:custGeom>
            <a:avLst/>
            <a:gdLst>
              <a:gd name="connsiteX0" fmla="*/ 0 w 2104572"/>
              <a:gd name="connsiteY0" fmla="*/ 0 h 1669143"/>
              <a:gd name="connsiteX1" fmla="*/ 2104572 w 2104572"/>
              <a:gd name="connsiteY1" fmla="*/ 0 h 1669143"/>
              <a:gd name="connsiteX2" fmla="*/ 2104572 w 2104572"/>
              <a:gd name="connsiteY2" fmla="*/ 1669143 h 1669143"/>
              <a:gd name="connsiteX3" fmla="*/ 14515 w 2104572"/>
              <a:gd name="connsiteY3" fmla="*/ 1393371 h 1669143"/>
              <a:gd name="connsiteX4" fmla="*/ 0 w 2104572"/>
              <a:gd name="connsiteY4" fmla="*/ 0 h 16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2" h="1669143">
                <a:moveTo>
                  <a:pt x="0" y="0"/>
                </a:moveTo>
                <a:lnTo>
                  <a:pt x="2104572" y="0"/>
                </a:lnTo>
                <a:lnTo>
                  <a:pt x="2104572" y="1669143"/>
                </a:lnTo>
                <a:lnTo>
                  <a:pt x="14515" y="139337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>
            <a:off x="161348" y="1700808"/>
            <a:ext cx="4151086" cy="1634437"/>
          </a:xfrm>
          <a:custGeom>
            <a:avLst/>
            <a:gdLst>
              <a:gd name="connsiteX0" fmla="*/ 0 w 4151086"/>
              <a:gd name="connsiteY0" fmla="*/ 0 h 1634437"/>
              <a:gd name="connsiteX1" fmla="*/ 0 w 4151086"/>
              <a:gd name="connsiteY1" fmla="*/ 0 h 1634437"/>
              <a:gd name="connsiteX2" fmla="*/ 130628 w 4151086"/>
              <a:gd name="connsiteY2" fmla="*/ 14514 h 1634437"/>
              <a:gd name="connsiteX3" fmla="*/ 188686 w 4151086"/>
              <a:gd name="connsiteY3" fmla="*/ 29028 h 1634437"/>
              <a:gd name="connsiteX4" fmla="*/ 261257 w 4151086"/>
              <a:gd name="connsiteY4" fmla="*/ 14514 h 1634437"/>
              <a:gd name="connsiteX5" fmla="*/ 841828 w 4151086"/>
              <a:gd name="connsiteY5" fmla="*/ 29028 h 1634437"/>
              <a:gd name="connsiteX6" fmla="*/ 928914 w 4151086"/>
              <a:gd name="connsiteY6" fmla="*/ 58057 h 1634437"/>
              <a:gd name="connsiteX7" fmla="*/ 1016000 w 4151086"/>
              <a:gd name="connsiteY7" fmla="*/ 116114 h 1634437"/>
              <a:gd name="connsiteX8" fmla="*/ 1059543 w 4151086"/>
              <a:gd name="connsiteY8" fmla="*/ 203200 h 1634437"/>
              <a:gd name="connsiteX9" fmla="*/ 1074057 w 4151086"/>
              <a:gd name="connsiteY9" fmla="*/ 246743 h 1634437"/>
              <a:gd name="connsiteX10" fmla="*/ 1132114 w 4151086"/>
              <a:gd name="connsiteY10" fmla="*/ 333828 h 1634437"/>
              <a:gd name="connsiteX11" fmla="*/ 1146628 w 4151086"/>
              <a:gd name="connsiteY11" fmla="*/ 406400 h 1634437"/>
              <a:gd name="connsiteX12" fmla="*/ 1175657 w 4151086"/>
              <a:gd name="connsiteY12" fmla="*/ 493486 h 1634437"/>
              <a:gd name="connsiteX13" fmla="*/ 1204686 w 4151086"/>
              <a:gd name="connsiteY13" fmla="*/ 595086 h 1634437"/>
              <a:gd name="connsiteX14" fmla="*/ 1262743 w 4151086"/>
              <a:gd name="connsiteY14" fmla="*/ 682171 h 1634437"/>
              <a:gd name="connsiteX15" fmla="*/ 1320800 w 4151086"/>
              <a:gd name="connsiteY15" fmla="*/ 856343 h 1634437"/>
              <a:gd name="connsiteX16" fmla="*/ 1335314 w 4151086"/>
              <a:gd name="connsiteY16" fmla="*/ 899886 h 1634437"/>
              <a:gd name="connsiteX17" fmla="*/ 1422400 w 4151086"/>
              <a:gd name="connsiteY17" fmla="*/ 972457 h 1634437"/>
              <a:gd name="connsiteX18" fmla="*/ 1451428 w 4151086"/>
              <a:gd name="connsiteY18" fmla="*/ 1016000 h 1634437"/>
              <a:gd name="connsiteX19" fmla="*/ 1494971 w 4151086"/>
              <a:gd name="connsiteY19" fmla="*/ 1045028 h 1634437"/>
              <a:gd name="connsiteX20" fmla="*/ 1509486 w 4151086"/>
              <a:gd name="connsiteY20" fmla="*/ 1117600 h 1634437"/>
              <a:gd name="connsiteX21" fmla="*/ 1553028 w 4151086"/>
              <a:gd name="connsiteY21" fmla="*/ 1204686 h 1634437"/>
              <a:gd name="connsiteX22" fmla="*/ 1596571 w 4151086"/>
              <a:gd name="connsiteY22" fmla="*/ 1233714 h 1634437"/>
              <a:gd name="connsiteX23" fmla="*/ 1640114 w 4151086"/>
              <a:gd name="connsiteY23" fmla="*/ 1248228 h 1634437"/>
              <a:gd name="connsiteX24" fmla="*/ 1683657 w 4151086"/>
              <a:gd name="connsiteY24" fmla="*/ 1277257 h 1634437"/>
              <a:gd name="connsiteX25" fmla="*/ 1727200 w 4151086"/>
              <a:gd name="connsiteY25" fmla="*/ 1320800 h 1634437"/>
              <a:gd name="connsiteX26" fmla="*/ 1814286 w 4151086"/>
              <a:gd name="connsiteY26" fmla="*/ 1349828 h 1634437"/>
              <a:gd name="connsiteX27" fmla="*/ 1857828 w 4151086"/>
              <a:gd name="connsiteY27" fmla="*/ 1378857 h 1634437"/>
              <a:gd name="connsiteX28" fmla="*/ 1930400 w 4151086"/>
              <a:gd name="connsiteY28" fmla="*/ 1393371 h 1634437"/>
              <a:gd name="connsiteX29" fmla="*/ 2017486 w 4151086"/>
              <a:gd name="connsiteY29" fmla="*/ 1422400 h 1634437"/>
              <a:gd name="connsiteX30" fmla="*/ 2104571 w 4151086"/>
              <a:gd name="connsiteY30" fmla="*/ 1451428 h 1634437"/>
              <a:gd name="connsiteX31" fmla="*/ 2162628 w 4151086"/>
              <a:gd name="connsiteY31" fmla="*/ 1465943 h 1634437"/>
              <a:gd name="connsiteX32" fmla="*/ 2307771 w 4151086"/>
              <a:gd name="connsiteY32" fmla="*/ 1509486 h 1634437"/>
              <a:gd name="connsiteX33" fmla="*/ 2540000 w 4151086"/>
              <a:gd name="connsiteY33" fmla="*/ 1524000 h 1634437"/>
              <a:gd name="connsiteX34" fmla="*/ 2670628 w 4151086"/>
              <a:gd name="connsiteY34" fmla="*/ 1596571 h 1634437"/>
              <a:gd name="connsiteX35" fmla="*/ 2714171 w 4151086"/>
              <a:gd name="connsiteY35" fmla="*/ 1625600 h 1634437"/>
              <a:gd name="connsiteX36" fmla="*/ 3004457 w 4151086"/>
              <a:gd name="connsiteY36" fmla="*/ 1596571 h 1634437"/>
              <a:gd name="connsiteX37" fmla="*/ 3048000 w 4151086"/>
              <a:gd name="connsiteY37" fmla="*/ 1567543 h 1634437"/>
              <a:gd name="connsiteX38" fmla="*/ 3120571 w 4151086"/>
              <a:gd name="connsiteY38" fmla="*/ 1480457 h 1634437"/>
              <a:gd name="connsiteX39" fmla="*/ 3135086 w 4151086"/>
              <a:gd name="connsiteY39" fmla="*/ 1436914 h 1634437"/>
              <a:gd name="connsiteX40" fmla="*/ 3193143 w 4151086"/>
              <a:gd name="connsiteY40" fmla="*/ 1349828 h 1634437"/>
              <a:gd name="connsiteX41" fmla="*/ 3251200 w 4151086"/>
              <a:gd name="connsiteY41" fmla="*/ 1219200 h 1634437"/>
              <a:gd name="connsiteX42" fmla="*/ 3280228 w 4151086"/>
              <a:gd name="connsiteY42" fmla="*/ 1132114 h 1634437"/>
              <a:gd name="connsiteX43" fmla="*/ 3294743 w 4151086"/>
              <a:gd name="connsiteY43" fmla="*/ 1088571 h 1634437"/>
              <a:gd name="connsiteX44" fmla="*/ 3323771 w 4151086"/>
              <a:gd name="connsiteY44" fmla="*/ 1045028 h 1634437"/>
              <a:gd name="connsiteX45" fmla="*/ 3352800 w 4151086"/>
              <a:gd name="connsiteY45" fmla="*/ 957943 h 1634437"/>
              <a:gd name="connsiteX46" fmla="*/ 3381828 w 4151086"/>
              <a:gd name="connsiteY46" fmla="*/ 841828 h 1634437"/>
              <a:gd name="connsiteX47" fmla="*/ 3396343 w 4151086"/>
              <a:gd name="connsiteY47" fmla="*/ 667657 h 1634437"/>
              <a:gd name="connsiteX48" fmla="*/ 3425371 w 4151086"/>
              <a:gd name="connsiteY48" fmla="*/ 566057 h 1634437"/>
              <a:gd name="connsiteX49" fmla="*/ 3439886 w 4151086"/>
              <a:gd name="connsiteY49" fmla="*/ 435428 h 1634437"/>
              <a:gd name="connsiteX50" fmla="*/ 3483428 w 4151086"/>
              <a:gd name="connsiteY50" fmla="*/ 304800 h 1634437"/>
              <a:gd name="connsiteX51" fmla="*/ 3512457 w 4151086"/>
              <a:gd name="connsiteY51" fmla="*/ 203200 h 1634437"/>
              <a:gd name="connsiteX52" fmla="*/ 3541486 w 4151086"/>
              <a:gd name="connsiteY52" fmla="*/ 159657 h 1634437"/>
              <a:gd name="connsiteX53" fmla="*/ 3585028 w 4151086"/>
              <a:gd name="connsiteY53" fmla="*/ 145143 h 1634437"/>
              <a:gd name="connsiteX54" fmla="*/ 3628571 w 4151086"/>
              <a:gd name="connsiteY54" fmla="*/ 116114 h 1634437"/>
              <a:gd name="connsiteX55" fmla="*/ 3773714 w 4151086"/>
              <a:gd name="connsiteY55" fmla="*/ 87086 h 1634437"/>
              <a:gd name="connsiteX56" fmla="*/ 3860800 w 4151086"/>
              <a:gd name="connsiteY56" fmla="*/ 72571 h 1634437"/>
              <a:gd name="connsiteX57" fmla="*/ 3904343 w 4151086"/>
              <a:gd name="connsiteY57" fmla="*/ 58057 h 1634437"/>
              <a:gd name="connsiteX58" fmla="*/ 4151086 w 4151086"/>
              <a:gd name="connsiteY58" fmla="*/ 43543 h 1634437"/>
              <a:gd name="connsiteX59" fmla="*/ 4151086 w 4151086"/>
              <a:gd name="connsiteY59" fmla="*/ 43543 h 1634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151086" h="1634437">
                <a:moveTo>
                  <a:pt x="0" y="0"/>
                </a:moveTo>
                <a:lnTo>
                  <a:pt x="0" y="0"/>
                </a:lnTo>
                <a:cubicBezTo>
                  <a:pt x="43543" y="4838"/>
                  <a:pt x="87327" y="7852"/>
                  <a:pt x="130628" y="14514"/>
                </a:cubicBezTo>
                <a:cubicBezTo>
                  <a:pt x="150344" y="17547"/>
                  <a:pt x="168738" y="29028"/>
                  <a:pt x="188686" y="29028"/>
                </a:cubicBezTo>
                <a:cubicBezTo>
                  <a:pt x="213355" y="29028"/>
                  <a:pt x="237067" y="19352"/>
                  <a:pt x="261257" y="14514"/>
                </a:cubicBezTo>
                <a:cubicBezTo>
                  <a:pt x="454781" y="19352"/>
                  <a:pt x="648654" y="16430"/>
                  <a:pt x="841828" y="29028"/>
                </a:cubicBezTo>
                <a:cubicBezTo>
                  <a:pt x="872362" y="31019"/>
                  <a:pt x="928914" y="58057"/>
                  <a:pt x="928914" y="58057"/>
                </a:cubicBezTo>
                <a:cubicBezTo>
                  <a:pt x="957943" y="77409"/>
                  <a:pt x="1004968" y="83016"/>
                  <a:pt x="1016000" y="116114"/>
                </a:cubicBezTo>
                <a:cubicBezTo>
                  <a:pt x="1036030" y="176206"/>
                  <a:pt x="1022027" y="146927"/>
                  <a:pt x="1059543" y="203200"/>
                </a:cubicBezTo>
                <a:cubicBezTo>
                  <a:pt x="1064381" y="217714"/>
                  <a:pt x="1066627" y="233369"/>
                  <a:pt x="1074057" y="246743"/>
                </a:cubicBezTo>
                <a:cubicBezTo>
                  <a:pt x="1091000" y="277240"/>
                  <a:pt x="1132114" y="333828"/>
                  <a:pt x="1132114" y="333828"/>
                </a:cubicBezTo>
                <a:cubicBezTo>
                  <a:pt x="1136952" y="358019"/>
                  <a:pt x="1140137" y="382600"/>
                  <a:pt x="1146628" y="406400"/>
                </a:cubicBezTo>
                <a:cubicBezTo>
                  <a:pt x="1154679" y="435921"/>
                  <a:pt x="1168236" y="463801"/>
                  <a:pt x="1175657" y="493486"/>
                </a:cubicBezTo>
                <a:cubicBezTo>
                  <a:pt x="1179075" y="507156"/>
                  <a:pt x="1195219" y="578046"/>
                  <a:pt x="1204686" y="595086"/>
                </a:cubicBezTo>
                <a:cubicBezTo>
                  <a:pt x="1221629" y="625583"/>
                  <a:pt x="1262743" y="682171"/>
                  <a:pt x="1262743" y="682171"/>
                </a:cubicBezTo>
                <a:lnTo>
                  <a:pt x="1320800" y="856343"/>
                </a:lnTo>
                <a:cubicBezTo>
                  <a:pt x="1325638" y="870857"/>
                  <a:pt x="1324496" y="889068"/>
                  <a:pt x="1335314" y="899886"/>
                </a:cubicBezTo>
                <a:cubicBezTo>
                  <a:pt x="1391192" y="955763"/>
                  <a:pt x="1361778" y="932042"/>
                  <a:pt x="1422400" y="972457"/>
                </a:cubicBezTo>
                <a:cubicBezTo>
                  <a:pt x="1432076" y="986971"/>
                  <a:pt x="1439093" y="1003665"/>
                  <a:pt x="1451428" y="1016000"/>
                </a:cubicBezTo>
                <a:cubicBezTo>
                  <a:pt x="1463763" y="1028335"/>
                  <a:pt x="1486316" y="1029882"/>
                  <a:pt x="1494971" y="1045028"/>
                </a:cubicBezTo>
                <a:cubicBezTo>
                  <a:pt x="1507211" y="1066447"/>
                  <a:pt x="1503503" y="1093667"/>
                  <a:pt x="1509486" y="1117600"/>
                </a:cubicBezTo>
                <a:cubicBezTo>
                  <a:pt x="1517356" y="1149079"/>
                  <a:pt x="1529378" y="1181036"/>
                  <a:pt x="1553028" y="1204686"/>
                </a:cubicBezTo>
                <a:cubicBezTo>
                  <a:pt x="1565363" y="1217021"/>
                  <a:pt x="1580969" y="1225913"/>
                  <a:pt x="1596571" y="1233714"/>
                </a:cubicBezTo>
                <a:cubicBezTo>
                  <a:pt x="1610255" y="1240556"/>
                  <a:pt x="1625600" y="1243390"/>
                  <a:pt x="1640114" y="1248228"/>
                </a:cubicBezTo>
                <a:cubicBezTo>
                  <a:pt x="1654628" y="1257904"/>
                  <a:pt x="1670256" y="1266090"/>
                  <a:pt x="1683657" y="1277257"/>
                </a:cubicBezTo>
                <a:cubicBezTo>
                  <a:pt x="1699426" y="1290398"/>
                  <a:pt x="1709257" y="1310832"/>
                  <a:pt x="1727200" y="1320800"/>
                </a:cubicBezTo>
                <a:cubicBezTo>
                  <a:pt x="1753948" y="1335660"/>
                  <a:pt x="1814286" y="1349828"/>
                  <a:pt x="1814286" y="1349828"/>
                </a:cubicBezTo>
                <a:cubicBezTo>
                  <a:pt x="1828800" y="1359504"/>
                  <a:pt x="1841495" y="1372732"/>
                  <a:pt x="1857828" y="1378857"/>
                </a:cubicBezTo>
                <a:cubicBezTo>
                  <a:pt x="1880927" y="1387519"/>
                  <a:pt x="1906600" y="1386880"/>
                  <a:pt x="1930400" y="1393371"/>
                </a:cubicBezTo>
                <a:cubicBezTo>
                  <a:pt x="1959921" y="1401422"/>
                  <a:pt x="1988457" y="1412724"/>
                  <a:pt x="2017486" y="1422400"/>
                </a:cubicBezTo>
                <a:lnTo>
                  <a:pt x="2104571" y="1451428"/>
                </a:lnTo>
                <a:cubicBezTo>
                  <a:pt x="2123923" y="1456266"/>
                  <a:pt x="2143521" y="1460211"/>
                  <a:pt x="2162628" y="1465943"/>
                </a:cubicBezTo>
                <a:cubicBezTo>
                  <a:pt x="2185352" y="1472760"/>
                  <a:pt x="2274325" y="1506141"/>
                  <a:pt x="2307771" y="1509486"/>
                </a:cubicBezTo>
                <a:cubicBezTo>
                  <a:pt x="2384947" y="1517204"/>
                  <a:pt x="2462590" y="1519162"/>
                  <a:pt x="2540000" y="1524000"/>
                </a:cubicBezTo>
                <a:cubicBezTo>
                  <a:pt x="2616640" y="1549546"/>
                  <a:pt x="2570814" y="1530028"/>
                  <a:pt x="2670628" y="1596571"/>
                </a:cubicBezTo>
                <a:lnTo>
                  <a:pt x="2714171" y="1625600"/>
                </a:lnTo>
                <a:cubicBezTo>
                  <a:pt x="2728617" y="1624750"/>
                  <a:pt x="2928725" y="1634437"/>
                  <a:pt x="3004457" y="1596571"/>
                </a:cubicBezTo>
                <a:cubicBezTo>
                  <a:pt x="3020059" y="1588770"/>
                  <a:pt x="3034599" y="1578710"/>
                  <a:pt x="3048000" y="1567543"/>
                </a:cubicBezTo>
                <a:cubicBezTo>
                  <a:pt x="3075516" y="1544614"/>
                  <a:pt x="3104260" y="1513079"/>
                  <a:pt x="3120571" y="1480457"/>
                </a:cubicBezTo>
                <a:cubicBezTo>
                  <a:pt x="3127413" y="1466773"/>
                  <a:pt x="3127656" y="1450288"/>
                  <a:pt x="3135086" y="1436914"/>
                </a:cubicBezTo>
                <a:cubicBezTo>
                  <a:pt x="3152029" y="1406416"/>
                  <a:pt x="3193143" y="1349828"/>
                  <a:pt x="3193143" y="1349828"/>
                </a:cubicBezTo>
                <a:cubicBezTo>
                  <a:pt x="3227687" y="1246194"/>
                  <a:pt x="3205198" y="1288202"/>
                  <a:pt x="3251200" y="1219200"/>
                </a:cubicBezTo>
                <a:lnTo>
                  <a:pt x="3280228" y="1132114"/>
                </a:lnTo>
                <a:cubicBezTo>
                  <a:pt x="3285066" y="1117600"/>
                  <a:pt x="3286256" y="1101301"/>
                  <a:pt x="3294743" y="1088571"/>
                </a:cubicBezTo>
                <a:cubicBezTo>
                  <a:pt x="3304419" y="1074057"/>
                  <a:pt x="3316686" y="1060968"/>
                  <a:pt x="3323771" y="1045028"/>
                </a:cubicBezTo>
                <a:cubicBezTo>
                  <a:pt x="3336198" y="1017067"/>
                  <a:pt x="3343124" y="986971"/>
                  <a:pt x="3352800" y="957943"/>
                </a:cubicBezTo>
                <a:cubicBezTo>
                  <a:pt x="3375114" y="891001"/>
                  <a:pt x="3364315" y="929394"/>
                  <a:pt x="3381828" y="841828"/>
                </a:cubicBezTo>
                <a:cubicBezTo>
                  <a:pt x="3386666" y="783771"/>
                  <a:pt x="3389117" y="725465"/>
                  <a:pt x="3396343" y="667657"/>
                </a:cubicBezTo>
                <a:cubicBezTo>
                  <a:pt x="3399988" y="638497"/>
                  <a:pt x="3415731" y="594977"/>
                  <a:pt x="3425371" y="566057"/>
                </a:cubicBezTo>
                <a:cubicBezTo>
                  <a:pt x="3430209" y="522514"/>
                  <a:pt x="3431294" y="478388"/>
                  <a:pt x="3439886" y="435428"/>
                </a:cubicBezTo>
                <a:cubicBezTo>
                  <a:pt x="3454391" y="362901"/>
                  <a:pt x="3468919" y="362835"/>
                  <a:pt x="3483428" y="304800"/>
                </a:cubicBezTo>
                <a:cubicBezTo>
                  <a:pt x="3488077" y="286204"/>
                  <a:pt x="3502048" y="224018"/>
                  <a:pt x="3512457" y="203200"/>
                </a:cubicBezTo>
                <a:cubicBezTo>
                  <a:pt x="3520258" y="187598"/>
                  <a:pt x="3527864" y="170554"/>
                  <a:pt x="3541486" y="159657"/>
                </a:cubicBezTo>
                <a:cubicBezTo>
                  <a:pt x="3553433" y="150100"/>
                  <a:pt x="3570514" y="149981"/>
                  <a:pt x="3585028" y="145143"/>
                </a:cubicBezTo>
                <a:cubicBezTo>
                  <a:pt x="3599542" y="135467"/>
                  <a:pt x="3612969" y="123915"/>
                  <a:pt x="3628571" y="116114"/>
                </a:cubicBezTo>
                <a:cubicBezTo>
                  <a:pt x="3669634" y="95583"/>
                  <a:pt x="3735086" y="93029"/>
                  <a:pt x="3773714" y="87086"/>
                </a:cubicBezTo>
                <a:cubicBezTo>
                  <a:pt x="3802801" y="82611"/>
                  <a:pt x="3832072" y="78955"/>
                  <a:pt x="3860800" y="72571"/>
                </a:cubicBezTo>
                <a:cubicBezTo>
                  <a:pt x="3875735" y="69252"/>
                  <a:pt x="3889128" y="59659"/>
                  <a:pt x="3904343" y="58057"/>
                </a:cubicBezTo>
                <a:cubicBezTo>
                  <a:pt x="4045096" y="43241"/>
                  <a:pt x="4065018" y="43543"/>
                  <a:pt x="4151086" y="43543"/>
                </a:cubicBezTo>
                <a:lnTo>
                  <a:pt x="4151086" y="43543"/>
                </a:ln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/>
          <p:nvPr/>
        </p:nvSpPr>
        <p:spPr>
          <a:xfrm>
            <a:off x="139178" y="3789040"/>
            <a:ext cx="4576838" cy="2910045"/>
          </a:xfrm>
          <a:custGeom>
            <a:avLst/>
            <a:gdLst>
              <a:gd name="connsiteX0" fmla="*/ 4838 w 4576838"/>
              <a:gd name="connsiteY0" fmla="*/ 50731 h 2910045"/>
              <a:gd name="connsiteX1" fmla="*/ 4838 w 4576838"/>
              <a:gd name="connsiteY1" fmla="*/ 2910045 h 2910045"/>
              <a:gd name="connsiteX2" fmla="*/ 4576838 w 4576838"/>
              <a:gd name="connsiteY2" fmla="*/ 2895531 h 2910045"/>
              <a:gd name="connsiteX3" fmla="*/ 4562324 w 4576838"/>
              <a:gd name="connsiteY3" fmla="*/ 65245 h 2910045"/>
              <a:gd name="connsiteX4" fmla="*/ 4562324 w 4576838"/>
              <a:gd name="connsiteY4" fmla="*/ 65245 h 2910045"/>
              <a:gd name="connsiteX5" fmla="*/ 4446209 w 4576838"/>
              <a:gd name="connsiteY5" fmla="*/ 7188 h 2910045"/>
              <a:gd name="connsiteX6" fmla="*/ 4330095 w 4576838"/>
              <a:gd name="connsiteY6" fmla="*/ 21703 h 2910045"/>
              <a:gd name="connsiteX7" fmla="*/ 4097867 w 4576838"/>
              <a:gd name="connsiteY7" fmla="*/ 50731 h 2910045"/>
              <a:gd name="connsiteX8" fmla="*/ 3676952 w 4576838"/>
              <a:gd name="connsiteY8" fmla="*/ 79760 h 2910045"/>
              <a:gd name="connsiteX9" fmla="*/ 3473752 w 4576838"/>
              <a:gd name="connsiteY9" fmla="*/ 65245 h 2910045"/>
              <a:gd name="connsiteX10" fmla="*/ 3314095 w 4576838"/>
              <a:gd name="connsiteY10" fmla="*/ 36217 h 2910045"/>
              <a:gd name="connsiteX11" fmla="*/ 2777067 w 4576838"/>
              <a:gd name="connsiteY11" fmla="*/ 79760 h 2910045"/>
              <a:gd name="connsiteX12" fmla="*/ 2719009 w 4576838"/>
              <a:gd name="connsiteY12" fmla="*/ 94274 h 2910045"/>
              <a:gd name="connsiteX13" fmla="*/ 2631924 w 4576838"/>
              <a:gd name="connsiteY13" fmla="*/ 108788 h 2910045"/>
              <a:gd name="connsiteX14" fmla="*/ 2283581 w 4576838"/>
              <a:gd name="connsiteY14" fmla="*/ 94274 h 2910045"/>
              <a:gd name="connsiteX15" fmla="*/ 2225524 w 4576838"/>
              <a:gd name="connsiteY15" fmla="*/ 65245 h 2910045"/>
              <a:gd name="connsiteX16" fmla="*/ 1238552 w 4576838"/>
              <a:gd name="connsiteY16" fmla="*/ 50731 h 2910045"/>
              <a:gd name="connsiteX17" fmla="*/ 861181 w 4576838"/>
              <a:gd name="connsiteY17" fmla="*/ 65245 h 2910045"/>
              <a:gd name="connsiteX18" fmla="*/ 628952 w 4576838"/>
              <a:gd name="connsiteY18" fmla="*/ 94274 h 2910045"/>
              <a:gd name="connsiteX19" fmla="*/ 91924 w 4576838"/>
              <a:gd name="connsiteY19" fmla="*/ 79760 h 2910045"/>
              <a:gd name="connsiteX20" fmla="*/ 48381 w 4576838"/>
              <a:gd name="connsiteY20" fmla="*/ 65245 h 2910045"/>
              <a:gd name="connsiteX21" fmla="*/ 4838 w 4576838"/>
              <a:gd name="connsiteY21" fmla="*/ 50731 h 291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76838" h="2910045">
                <a:moveTo>
                  <a:pt x="4838" y="50731"/>
                </a:moveTo>
                <a:lnTo>
                  <a:pt x="4838" y="2910045"/>
                </a:lnTo>
                <a:lnTo>
                  <a:pt x="4576838" y="2895531"/>
                </a:lnTo>
                <a:lnTo>
                  <a:pt x="4562324" y="65245"/>
                </a:lnTo>
                <a:lnTo>
                  <a:pt x="4562324" y="65245"/>
                </a:lnTo>
                <a:cubicBezTo>
                  <a:pt x="4523619" y="45893"/>
                  <a:pt x="4488741" y="15163"/>
                  <a:pt x="4446209" y="7188"/>
                </a:cubicBezTo>
                <a:cubicBezTo>
                  <a:pt x="4407871" y="0"/>
                  <a:pt x="4368709" y="16187"/>
                  <a:pt x="4330095" y="21703"/>
                </a:cubicBezTo>
                <a:cubicBezTo>
                  <a:pt x="4120048" y="51710"/>
                  <a:pt x="4396207" y="20897"/>
                  <a:pt x="4097867" y="50731"/>
                </a:cubicBezTo>
                <a:cubicBezTo>
                  <a:pt x="3940407" y="103217"/>
                  <a:pt x="4024302" y="79760"/>
                  <a:pt x="3676952" y="79760"/>
                </a:cubicBezTo>
                <a:cubicBezTo>
                  <a:pt x="3609046" y="79760"/>
                  <a:pt x="3541485" y="70083"/>
                  <a:pt x="3473752" y="65245"/>
                </a:cubicBezTo>
                <a:cubicBezTo>
                  <a:pt x="3452101" y="60915"/>
                  <a:pt x="3330344" y="35753"/>
                  <a:pt x="3314095" y="36217"/>
                </a:cubicBezTo>
                <a:cubicBezTo>
                  <a:pt x="3266865" y="37566"/>
                  <a:pt x="2918299" y="56221"/>
                  <a:pt x="2777067" y="79760"/>
                </a:cubicBezTo>
                <a:cubicBezTo>
                  <a:pt x="2757390" y="83040"/>
                  <a:pt x="2738570" y="90362"/>
                  <a:pt x="2719009" y="94274"/>
                </a:cubicBezTo>
                <a:cubicBezTo>
                  <a:pt x="2690152" y="100045"/>
                  <a:pt x="2660952" y="103950"/>
                  <a:pt x="2631924" y="108788"/>
                </a:cubicBezTo>
                <a:cubicBezTo>
                  <a:pt x="2515810" y="103950"/>
                  <a:pt x="2399135" y="106655"/>
                  <a:pt x="2283581" y="94274"/>
                </a:cubicBezTo>
                <a:cubicBezTo>
                  <a:pt x="2262067" y="91969"/>
                  <a:pt x="2247142" y="66146"/>
                  <a:pt x="2225524" y="65245"/>
                </a:cubicBezTo>
                <a:cubicBezTo>
                  <a:pt x="1896783" y="51547"/>
                  <a:pt x="1567543" y="55569"/>
                  <a:pt x="1238552" y="50731"/>
                </a:cubicBezTo>
                <a:lnTo>
                  <a:pt x="861181" y="65245"/>
                </a:lnTo>
                <a:cubicBezTo>
                  <a:pt x="800219" y="68729"/>
                  <a:pt x="692971" y="85129"/>
                  <a:pt x="628952" y="94274"/>
                </a:cubicBezTo>
                <a:cubicBezTo>
                  <a:pt x="449943" y="89436"/>
                  <a:pt x="270775" y="88703"/>
                  <a:pt x="91924" y="79760"/>
                </a:cubicBezTo>
                <a:cubicBezTo>
                  <a:pt x="76644" y="78996"/>
                  <a:pt x="63562" y="67143"/>
                  <a:pt x="48381" y="65245"/>
                </a:cubicBezTo>
                <a:cubicBezTo>
                  <a:pt x="24377" y="62244"/>
                  <a:pt x="0" y="65245"/>
                  <a:pt x="4838" y="507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orma livre 13"/>
          <p:cNvSpPr/>
          <p:nvPr/>
        </p:nvSpPr>
        <p:spPr>
          <a:xfrm>
            <a:off x="1146629" y="5167086"/>
            <a:ext cx="2481942" cy="725714"/>
          </a:xfrm>
          <a:custGeom>
            <a:avLst/>
            <a:gdLst>
              <a:gd name="connsiteX0" fmla="*/ 101600 w 2481942"/>
              <a:gd name="connsiteY0" fmla="*/ 0 h 725714"/>
              <a:gd name="connsiteX1" fmla="*/ 101600 w 2481942"/>
              <a:gd name="connsiteY1" fmla="*/ 0 h 725714"/>
              <a:gd name="connsiteX2" fmla="*/ 304800 w 2481942"/>
              <a:gd name="connsiteY2" fmla="*/ 72571 h 725714"/>
              <a:gd name="connsiteX3" fmla="*/ 464457 w 2481942"/>
              <a:gd name="connsiteY3" fmla="*/ 101600 h 725714"/>
              <a:gd name="connsiteX4" fmla="*/ 580571 w 2481942"/>
              <a:gd name="connsiteY4" fmla="*/ 130628 h 725714"/>
              <a:gd name="connsiteX5" fmla="*/ 972457 w 2481942"/>
              <a:gd name="connsiteY5" fmla="*/ 145143 h 725714"/>
              <a:gd name="connsiteX6" fmla="*/ 1016000 w 2481942"/>
              <a:gd name="connsiteY6" fmla="*/ 159657 h 725714"/>
              <a:gd name="connsiteX7" fmla="*/ 1480457 w 2481942"/>
              <a:gd name="connsiteY7" fmla="*/ 188685 h 725714"/>
              <a:gd name="connsiteX8" fmla="*/ 1567542 w 2481942"/>
              <a:gd name="connsiteY8" fmla="*/ 217714 h 725714"/>
              <a:gd name="connsiteX9" fmla="*/ 1683657 w 2481942"/>
              <a:gd name="connsiteY9" fmla="*/ 261257 h 725714"/>
              <a:gd name="connsiteX10" fmla="*/ 1973942 w 2481942"/>
              <a:gd name="connsiteY10" fmla="*/ 275771 h 725714"/>
              <a:gd name="connsiteX11" fmla="*/ 2206171 w 2481942"/>
              <a:gd name="connsiteY11" fmla="*/ 304800 h 725714"/>
              <a:gd name="connsiteX12" fmla="*/ 2322285 w 2481942"/>
              <a:gd name="connsiteY12" fmla="*/ 319314 h 725714"/>
              <a:gd name="connsiteX13" fmla="*/ 2409371 w 2481942"/>
              <a:gd name="connsiteY13" fmla="*/ 348343 h 725714"/>
              <a:gd name="connsiteX14" fmla="*/ 2452914 w 2481942"/>
              <a:gd name="connsiteY14" fmla="*/ 362857 h 725714"/>
              <a:gd name="connsiteX15" fmla="*/ 2481942 w 2481942"/>
              <a:gd name="connsiteY15" fmla="*/ 362857 h 725714"/>
              <a:gd name="connsiteX16" fmla="*/ 2481942 w 2481942"/>
              <a:gd name="connsiteY16" fmla="*/ 725714 h 725714"/>
              <a:gd name="connsiteX17" fmla="*/ 0 w 2481942"/>
              <a:gd name="connsiteY17" fmla="*/ 580571 h 725714"/>
              <a:gd name="connsiteX18" fmla="*/ 101600 w 2481942"/>
              <a:gd name="connsiteY18" fmla="*/ 0 h 72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81942" h="725714">
                <a:moveTo>
                  <a:pt x="101600" y="0"/>
                </a:moveTo>
                <a:lnTo>
                  <a:pt x="101600" y="0"/>
                </a:lnTo>
                <a:cubicBezTo>
                  <a:pt x="109873" y="3102"/>
                  <a:pt x="279534" y="68360"/>
                  <a:pt x="304800" y="72571"/>
                </a:cubicBezTo>
                <a:cubicBezTo>
                  <a:pt x="343634" y="79043"/>
                  <a:pt x="423875" y="91454"/>
                  <a:pt x="464457" y="101600"/>
                </a:cubicBezTo>
                <a:cubicBezTo>
                  <a:pt x="521327" y="115818"/>
                  <a:pt x="509245" y="126170"/>
                  <a:pt x="580571" y="130628"/>
                </a:cubicBezTo>
                <a:cubicBezTo>
                  <a:pt x="711035" y="138782"/>
                  <a:pt x="841828" y="140305"/>
                  <a:pt x="972457" y="145143"/>
                </a:cubicBezTo>
                <a:cubicBezTo>
                  <a:pt x="986971" y="149981"/>
                  <a:pt x="1001157" y="155946"/>
                  <a:pt x="1016000" y="159657"/>
                </a:cubicBezTo>
                <a:cubicBezTo>
                  <a:pt x="1169619" y="198061"/>
                  <a:pt x="1313662" y="182508"/>
                  <a:pt x="1480457" y="188685"/>
                </a:cubicBezTo>
                <a:cubicBezTo>
                  <a:pt x="1509485" y="198361"/>
                  <a:pt x="1540174" y="204030"/>
                  <a:pt x="1567542" y="217714"/>
                </a:cubicBezTo>
                <a:cubicBezTo>
                  <a:pt x="1609146" y="238516"/>
                  <a:pt x="1636228" y="257305"/>
                  <a:pt x="1683657" y="261257"/>
                </a:cubicBezTo>
                <a:cubicBezTo>
                  <a:pt x="1780205" y="269303"/>
                  <a:pt x="1877180" y="270933"/>
                  <a:pt x="1973942" y="275771"/>
                </a:cubicBezTo>
                <a:cubicBezTo>
                  <a:pt x="2081134" y="311501"/>
                  <a:pt x="1986544" y="283883"/>
                  <a:pt x="2206171" y="304800"/>
                </a:cubicBezTo>
                <a:cubicBezTo>
                  <a:pt x="2245001" y="308498"/>
                  <a:pt x="2283580" y="314476"/>
                  <a:pt x="2322285" y="319314"/>
                </a:cubicBezTo>
                <a:lnTo>
                  <a:pt x="2409371" y="348343"/>
                </a:lnTo>
                <a:cubicBezTo>
                  <a:pt x="2423885" y="353181"/>
                  <a:pt x="2437615" y="362857"/>
                  <a:pt x="2452914" y="362857"/>
                </a:cubicBezTo>
                <a:lnTo>
                  <a:pt x="2481942" y="362857"/>
                </a:lnTo>
                <a:lnTo>
                  <a:pt x="2481942" y="725714"/>
                </a:lnTo>
                <a:lnTo>
                  <a:pt x="0" y="580571"/>
                </a:lnTo>
                <a:lnTo>
                  <a:pt x="10160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179512" y="3429000"/>
            <a:ext cx="439248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H="1" flipV="1">
            <a:off x="179512" y="1391514"/>
            <a:ext cx="0" cy="205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468" y="83671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pt-BR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491880" y="346093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mtClean="0">
                <a:cs typeface="Times New Roman" pitchFamily="18" charset="0"/>
              </a:rPr>
              <a:t>posição</a:t>
            </a:r>
            <a:endParaRPr lang="pt-BR" sz="1400">
              <a:cs typeface="Times New Roman" pitchFamily="18" charset="0"/>
            </a:endParaRPr>
          </a:p>
        </p:txBody>
      </p:sp>
      <p:sp>
        <p:nvSpPr>
          <p:cNvPr id="24" name="Forma livre 23"/>
          <p:cNvSpPr/>
          <p:nvPr/>
        </p:nvSpPr>
        <p:spPr>
          <a:xfrm>
            <a:off x="1459316" y="3861048"/>
            <a:ext cx="2104572" cy="1669143"/>
          </a:xfrm>
          <a:custGeom>
            <a:avLst/>
            <a:gdLst>
              <a:gd name="connsiteX0" fmla="*/ 0 w 2104572"/>
              <a:gd name="connsiteY0" fmla="*/ 0 h 1669143"/>
              <a:gd name="connsiteX1" fmla="*/ 2104572 w 2104572"/>
              <a:gd name="connsiteY1" fmla="*/ 0 h 1669143"/>
              <a:gd name="connsiteX2" fmla="*/ 2104572 w 2104572"/>
              <a:gd name="connsiteY2" fmla="*/ 1669143 h 1669143"/>
              <a:gd name="connsiteX3" fmla="*/ 14515 w 2104572"/>
              <a:gd name="connsiteY3" fmla="*/ 1393371 h 1669143"/>
              <a:gd name="connsiteX4" fmla="*/ 0 w 2104572"/>
              <a:gd name="connsiteY4" fmla="*/ 0 h 16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2" h="1669143">
                <a:moveTo>
                  <a:pt x="0" y="0"/>
                </a:moveTo>
                <a:lnTo>
                  <a:pt x="2104572" y="0"/>
                </a:lnTo>
                <a:lnTo>
                  <a:pt x="2104572" y="1669143"/>
                </a:lnTo>
                <a:lnTo>
                  <a:pt x="14515" y="139337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>
            <a:off x="161348" y="1700808"/>
            <a:ext cx="4151086" cy="1634437"/>
          </a:xfrm>
          <a:custGeom>
            <a:avLst/>
            <a:gdLst>
              <a:gd name="connsiteX0" fmla="*/ 0 w 4151086"/>
              <a:gd name="connsiteY0" fmla="*/ 0 h 1634437"/>
              <a:gd name="connsiteX1" fmla="*/ 0 w 4151086"/>
              <a:gd name="connsiteY1" fmla="*/ 0 h 1634437"/>
              <a:gd name="connsiteX2" fmla="*/ 130628 w 4151086"/>
              <a:gd name="connsiteY2" fmla="*/ 14514 h 1634437"/>
              <a:gd name="connsiteX3" fmla="*/ 188686 w 4151086"/>
              <a:gd name="connsiteY3" fmla="*/ 29028 h 1634437"/>
              <a:gd name="connsiteX4" fmla="*/ 261257 w 4151086"/>
              <a:gd name="connsiteY4" fmla="*/ 14514 h 1634437"/>
              <a:gd name="connsiteX5" fmla="*/ 841828 w 4151086"/>
              <a:gd name="connsiteY5" fmla="*/ 29028 h 1634437"/>
              <a:gd name="connsiteX6" fmla="*/ 928914 w 4151086"/>
              <a:gd name="connsiteY6" fmla="*/ 58057 h 1634437"/>
              <a:gd name="connsiteX7" fmla="*/ 1016000 w 4151086"/>
              <a:gd name="connsiteY7" fmla="*/ 116114 h 1634437"/>
              <a:gd name="connsiteX8" fmla="*/ 1059543 w 4151086"/>
              <a:gd name="connsiteY8" fmla="*/ 203200 h 1634437"/>
              <a:gd name="connsiteX9" fmla="*/ 1074057 w 4151086"/>
              <a:gd name="connsiteY9" fmla="*/ 246743 h 1634437"/>
              <a:gd name="connsiteX10" fmla="*/ 1132114 w 4151086"/>
              <a:gd name="connsiteY10" fmla="*/ 333828 h 1634437"/>
              <a:gd name="connsiteX11" fmla="*/ 1146628 w 4151086"/>
              <a:gd name="connsiteY11" fmla="*/ 406400 h 1634437"/>
              <a:gd name="connsiteX12" fmla="*/ 1175657 w 4151086"/>
              <a:gd name="connsiteY12" fmla="*/ 493486 h 1634437"/>
              <a:gd name="connsiteX13" fmla="*/ 1204686 w 4151086"/>
              <a:gd name="connsiteY13" fmla="*/ 595086 h 1634437"/>
              <a:gd name="connsiteX14" fmla="*/ 1262743 w 4151086"/>
              <a:gd name="connsiteY14" fmla="*/ 682171 h 1634437"/>
              <a:gd name="connsiteX15" fmla="*/ 1320800 w 4151086"/>
              <a:gd name="connsiteY15" fmla="*/ 856343 h 1634437"/>
              <a:gd name="connsiteX16" fmla="*/ 1335314 w 4151086"/>
              <a:gd name="connsiteY16" fmla="*/ 899886 h 1634437"/>
              <a:gd name="connsiteX17" fmla="*/ 1422400 w 4151086"/>
              <a:gd name="connsiteY17" fmla="*/ 972457 h 1634437"/>
              <a:gd name="connsiteX18" fmla="*/ 1451428 w 4151086"/>
              <a:gd name="connsiteY18" fmla="*/ 1016000 h 1634437"/>
              <a:gd name="connsiteX19" fmla="*/ 1494971 w 4151086"/>
              <a:gd name="connsiteY19" fmla="*/ 1045028 h 1634437"/>
              <a:gd name="connsiteX20" fmla="*/ 1509486 w 4151086"/>
              <a:gd name="connsiteY20" fmla="*/ 1117600 h 1634437"/>
              <a:gd name="connsiteX21" fmla="*/ 1553028 w 4151086"/>
              <a:gd name="connsiteY21" fmla="*/ 1204686 h 1634437"/>
              <a:gd name="connsiteX22" fmla="*/ 1596571 w 4151086"/>
              <a:gd name="connsiteY22" fmla="*/ 1233714 h 1634437"/>
              <a:gd name="connsiteX23" fmla="*/ 1640114 w 4151086"/>
              <a:gd name="connsiteY23" fmla="*/ 1248228 h 1634437"/>
              <a:gd name="connsiteX24" fmla="*/ 1683657 w 4151086"/>
              <a:gd name="connsiteY24" fmla="*/ 1277257 h 1634437"/>
              <a:gd name="connsiteX25" fmla="*/ 1727200 w 4151086"/>
              <a:gd name="connsiteY25" fmla="*/ 1320800 h 1634437"/>
              <a:gd name="connsiteX26" fmla="*/ 1814286 w 4151086"/>
              <a:gd name="connsiteY26" fmla="*/ 1349828 h 1634437"/>
              <a:gd name="connsiteX27" fmla="*/ 1857828 w 4151086"/>
              <a:gd name="connsiteY27" fmla="*/ 1378857 h 1634437"/>
              <a:gd name="connsiteX28" fmla="*/ 1930400 w 4151086"/>
              <a:gd name="connsiteY28" fmla="*/ 1393371 h 1634437"/>
              <a:gd name="connsiteX29" fmla="*/ 2017486 w 4151086"/>
              <a:gd name="connsiteY29" fmla="*/ 1422400 h 1634437"/>
              <a:gd name="connsiteX30" fmla="*/ 2104571 w 4151086"/>
              <a:gd name="connsiteY30" fmla="*/ 1451428 h 1634437"/>
              <a:gd name="connsiteX31" fmla="*/ 2162628 w 4151086"/>
              <a:gd name="connsiteY31" fmla="*/ 1465943 h 1634437"/>
              <a:gd name="connsiteX32" fmla="*/ 2307771 w 4151086"/>
              <a:gd name="connsiteY32" fmla="*/ 1509486 h 1634437"/>
              <a:gd name="connsiteX33" fmla="*/ 2540000 w 4151086"/>
              <a:gd name="connsiteY33" fmla="*/ 1524000 h 1634437"/>
              <a:gd name="connsiteX34" fmla="*/ 2670628 w 4151086"/>
              <a:gd name="connsiteY34" fmla="*/ 1596571 h 1634437"/>
              <a:gd name="connsiteX35" fmla="*/ 2714171 w 4151086"/>
              <a:gd name="connsiteY35" fmla="*/ 1625600 h 1634437"/>
              <a:gd name="connsiteX36" fmla="*/ 3004457 w 4151086"/>
              <a:gd name="connsiteY36" fmla="*/ 1596571 h 1634437"/>
              <a:gd name="connsiteX37" fmla="*/ 3048000 w 4151086"/>
              <a:gd name="connsiteY37" fmla="*/ 1567543 h 1634437"/>
              <a:gd name="connsiteX38" fmla="*/ 3120571 w 4151086"/>
              <a:gd name="connsiteY38" fmla="*/ 1480457 h 1634437"/>
              <a:gd name="connsiteX39" fmla="*/ 3135086 w 4151086"/>
              <a:gd name="connsiteY39" fmla="*/ 1436914 h 1634437"/>
              <a:gd name="connsiteX40" fmla="*/ 3193143 w 4151086"/>
              <a:gd name="connsiteY40" fmla="*/ 1349828 h 1634437"/>
              <a:gd name="connsiteX41" fmla="*/ 3251200 w 4151086"/>
              <a:gd name="connsiteY41" fmla="*/ 1219200 h 1634437"/>
              <a:gd name="connsiteX42" fmla="*/ 3280228 w 4151086"/>
              <a:gd name="connsiteY42" fmla="*/ 1132114 h 1634437"/>
              <a:gd name="connsiteX43" fmla="*/ 3294743 w 4151086"/>
              <a:gd name="connsiteY43" fmla="*/ 1088571 h 1634437"/>
              <a:gd name="connsiteX44" fmla="*/ 3323771 w 4151086"/>
              <a:gd name="connsiteY44" fmla="*/ 1045028 h 1634437"/>
              <a:gd name="connsiteX45" fmla="*/ 3352800 w 4151086"/>
              <a:gd name="connsiteY45" fmla="*/ 957943 h 1634437"/>
              <a:gd name="connsiteX46" fmla="*/ 3381828 w 4151086"/>
              <a:gd name="connsiteY46" fmla="*/ 841828 h 1634437"/>
              <a:gd name="connsiteX47" fmla="*/ 3396343 w 4151086"/>
              <a:gd name="connsiteY47" fmla="*/ 667657 h 1634437"/>
              <a:gd name="connsiteX48" fmla="*/ 3425371 w 4151086"/>
              <a:gd name="connsiteY48" fmla="*/ 566057 h 1634437"/>
              <a:gd name="connsiteX49" fmla="*/ 3439886 w 4151086"/>
              <a:gd name="connsiteY49" fmla="*/ 435428 h 1634437"/>
              <a:gd name="connsiteX50" fmla="*/ 3483428 w 4151086"/>
              <a:gd name="connsiteY50" fmla="*/ 304800 h 1634437"/>
              <a:gd name="connsiteX51" fmla="*/ 3512457 w 4151086"/>
              <a:gd name="connsiteY51" fmla="*/ 203200 h 1634437"/>
              <a:gd name="connsiteX52" fmla="*/ 3541486 w 4151086"/>
              <a:gd name="connsiteY52" fmla="*/ 159657 h 1634437"/>
              <a:gd name="connsiteX53" fmla="*/ 3585028 w 4151086"/>
              <a:gd name="connsiteY53" fmla="*/ 145143 h 1634437"/>
              <a:gd name="connsiteX54" fmla="*/ 3628571 w 4151086"/>
              <a:gd name="connsiteY54" fmla="*/ 116114 h 1634437"/>
              <a:gd name="connsiteX55" fmla="*/ 3773714 w 4151086"/>
              <a:gd name="connsiteY55" fmla="*/ 87086 h 1634437"/>
              <a:gd name="connsiteX56" fmla="*/ 3860800 w 4151086"/>
              <a:gd name="connsiteY56" fmla="*/ 72571 h 1634437"/>
              <a:gd name="connsiteX57" fmla="*/ 3904343 w 4151086"/>
              <a:gd name="connsiteY57" fmla="*/ 58057 h 1634437"/>
              <a:gd name="connsiteX58" fmla="*/ 4151086 w 4151086"/>
              <a:gd name="connsiteY58" fmla="*/ 43543 h 1634437"/>
              <a:gd name="connsiteX59" fmla="*/ 4151086 w 4151086"/>
              <a:gd name="connsiteY59" fmla="*/ 43543 h 1634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151086" h="1634437">
                <a:moveTo>
                  <a:pt x="0" y="0"/>
                </a:moveTo>
                <a:lnTo>
                  <a:pt x="0" y="0"/>
                </a:lnTo>
                <a:cubicBezTo>
                  <a:pt x="43543" y="4838"/>
                  <a:pt x="87327" y="7852"/>
                  <a:pt x="130628" y="14514"/>
                </a:cubicBezTo>
                <a:cubicBezTo>
                  <a:pt x="150344" y="17547"/>
                  <a:pt x="168738" y="29028"/>
                  <a:pt x="188686" y="29028"/>
                </a:cubicBezTo>
                <a:cubicBezTo>
                  <a:pt x="213355" y="29028"/>
                  <a:pt x="237067" y="19352"/>
                  <a:pt x="261257" y="14514"/>
                </a:cubicBezTo>
                <a:cubicBezTo>
                  <a:pt x="454781" y="19352"/>
                  <a:pt x="648654" y="16430"/>
                  <a:pt x="841828" y="29028"/>
                </a:cubicBezTo>
                <a:cubicBezTo>
                  <a:pt x="872362" y="31019"/>
                  <a:pt x="928914" y="58057"/>
                  <a:pt x="928914" y="58057"/>
                </a:cubicBezTo>
                <a:cubicBezTo>
                  <a:pt x="957943" y="77409"/>
                  <a:pt x="1004968" y="83016"/>
                  <a:pt x="1016000" y="116114"/>
                </a:cubicBezTo>
                <a:cubicBezTo>
                  <a:pt x="1036030" y="176206"/>
                  <a:pt x="1022027" y="146927"/>
                  <a:pt x="1059543" y="203200"/>
                </a:cubicBezTo>
                <a:cubicBezTo>
                  <a:pt x="1064381" y="217714"/>
                  <a:pt x="1066627" y="233369"/>
                  <a:pt x="1074057" y="246743"/>
                </a:cubicBezTo>
                <a:cubicBezTo>
                  <a:pt x="1091000" y="277240"/>
                  <a:pt x="1132114" y="333828"/>
                  <a:pt x="1132114" y="333828"/>
                </a:cubicBezTo>
                <a:cubicBezTo>
                  <a:pt x="1136952" y="358019"/>
                  <a:pt x="1140137" y="382600"/>
                  <a:pt x="1146628" y="406400"/>
                </a:cubicBezTo>
                <a:cubicBezTo>
                  <a:pt x="1154679" y="435921"/>
                  <a:pt x="1168236" y="463801"/>
                  <a:pt x="1175657" y="493486"/>
                </a:cubicBezTo>
                <a:cubicBezTo>
                  <a:pt x="1179075" y="507156"/>
                  <a:pt x="1195219" y="578046"/>
                  <a:pt x="1204686" y="595086"/>
                </a:cubicBezTo>
                <a:cubicBezTo>
                  <a:pt x="1221629" y="625583"/>
                  <a:pt x="1262743" y="682171"/>
                  <a:pt x="1262743" y="682171"/>
                </a:cubicBezTo>
                <a:lnTo>
                  <a:pt x="1320800" y="856343"/>
                </a:lnTo>
                <a:cubicBezTo>
                  <a:pt x="1325638" y="870857"/>
                  <a:pt x="1324496" y="889068"/>
                  <a:pt x="1335314" y="899886"/>
                </a:cubicBezTo>
                <a:cubicBezTo>
                  <a:pt x="1391192" y="955763"/>
                  <a:pt x="1361778" y="932042"/>
                  <a:pt x="1422400" y="972457"/>
                </a:cubicBezTo>
                <a:cubicBezTo>
                  <a:pt x="1432076" y="986971"/>
                  <a:pt x="1439093" y="1003665"/>
                  <a:pt x="1451428" y="1016000"/>
                </a:cubicBezTo>
                <a:cubicBezTo>
                  <a:pt x="1463763" y="1028335"/>
                  <a:pt x="1486316" y="1029882"/>
                  <a:pt x="1494971" y="1045028"/>
                </a:cubicBezTo>
                <a:cubicBezTo>
                  <a:pt x="1507211" y="1066447"/>
                  <a:pt x="1503503" y="1093667"/>
                  <a:pt x="1509486" y="1117600"/>
                </a:cubicBezTo>
                <a:cubicBezTo>
                  <a:pt x="1517356" y="1149079"/>
                  <a:pt x="1529378" y="1181036"/>
                  <a:pt x="1553028" y="1204686"/>
                </a:cubicBezTo>
                <a:cubicBezTo>
                  <a:pt x="1565363" y="1217021"/>
                  <a:pt x="1580969" y="1225913"/>
                  <a:pt x="1596571" y="1233714"/>
                </a:cubicBezTo>
                <a:cubicBezTo>
                  <a:pt x="1610255" y="1240556"/>
                  <a:pt x="1625600" y="1243390"/>
                  <a:pt x="1640114" y="1248228"/>
                </a:cubicBezTo>
                <a:cubicBezTo>
                  <a:pt x="1654628" y="1257904"/>
                  <a:pt x="1670256" y="1266090"/>
                  <a:pt x="1683657" y="1277257"/>
                </a:cubicBezTo>
                <a:cubicBezTo>
                  <a:pt x="1699426" y="1290398"/>
                  <a:pt x="1709257" y="1310832"/>
                  <a:pt x="1727200" y="1320800"/>
                </a:cubicBezTo>
                <a:cubicBezTo>
                  <a:pt x="1753948" y="1335660"/>
                  <a:pt x="1814286" y="1349828"/>
                  <a:pt x="1814286" y="1349828"/>
                </a:cubicBezTo>
                <a:cubicBezTo>
                  <a:pt x="1828800" y="1359504"/>
                  <a:pt x="1841495" y="1372732"/>
                  <a:pt x="1857828" y="1378857"/>
                </a:cubicBezTo>
                <a:cubicBezTo>
                  <a:pt x="1880927" y="1387519"/>
                  <a:pt x="1906600" y="1386880"/>
                  <a:pt x="1930400" y="1393371"/>
                </a:cubicBezTo>
                <a:cubicBezTo>
                  <a:pt x="1959921" y="1401422"/>
                  <a:pt x="1988457" y="1412724"/>
                  <a:pt x="2017486" y="1422400"/>
                </a:cubicBezTo>
                <a:lnTo>
                  <a:pt x="2104571" y="1451428"/>
                </a:lnTo>
                <a:cubicBezTo>
                  <a:pt x="2123923" y="1456266"/>
                  <a:pt x="2143521" y="1460211"/>
                  <a:pt x="2162628" y="1465943"/>
                </a:cubicBezTo>
                <a:cubicBezTo>
                  <a:pt x="2185352" y="1472760"/>
                  <a:pt x="2274325" y="1506141"/>
                  <a:pt x="2307771" y="1509486"/>
                </a:cubicBezTo>
                <a:cubicBezTo>
                  <a:pt x="2384947" y="1517204"/>
                  <a:pt x="2462590" y="1519162"/>
                  <a:pt x="2540000" y="1524000"/>
                </a:cubicBezTo>
                <a:cubicBezTo>
                  <a:pt x="2616640" y="1549546"/>
                  <a:pt x="2570814" y="1530028"/>
                  <a:pt x="2670628" y="1596571"/>
                </a:cubicBezTo>
                <a:lnTo>
                  <a:pt x="2714171" y="1625600"/>
                </a:lnTo>
                <a:cubicBezTo>
                  <a:pt x="2728617" y="1624750"/>
                  <a:pt x="2928725" y="1634437"/>
                  <a:pt x="3004457" y="1596571"/>
                </a:cubicBezTo>
                <a:cubicBezTo>
                  <a:pt x="3020059" y="1588770"/>
                  <a:pt x="3034599" y="1578710"/>
                  <a:pt x="3048000" y="1567543"/>
                </a:cubicBezTo>
                <a:cubicBezTo>
                  <a:pt x="3075516" y="1544614"/>
                  <a:pt x="3104260" y="1513079"/>
                  <a:pt x="3120571" y="1480457"/>
                </a:cubicBezTo>
                <a:cubicBezTo>
                  <a:pt x="3127413" y="1466773"/>
                  <a:pt x="3127656" y="1450288"/>
                  <a:pt x="3135086" y="1436914"/>
                </a:cubicBezTo>
                <a:cubicBezTo>
                  <a:pt x="3152029" y="1406416"/>
                  <a:pt x="3193143" y="1349828"/>
                  <a:pt x="3193143" y="1349828"/>
                </a:cubicBezTo>
                <a:cubicBezTo>
                  <a:pt x="3227687" y="1246194"/>
                  <a:pt x="3205198" y="1288202"/>
                  <a:pt x="3251200" y="1219200"/>
                </a:cubicBezTo>
                <a:lnTo>
                  <a:pt x="3280228" y="1132114"/>
                </a:lnTo>
                <a:cubicBezTo>
                  <a:pt x="3285066" y="1117600"/>
                  <a:pt x="3286256" y="1101301"/>
                  <a:pt x="3294743" y="1088571"/>
                </a:cubicBezTo>
                <a:cubicBezTo>
                  <a:pt x="3304419" y="1074057"/>
                  <a:pt x="3316686" y="1060968"/>
                  <a:pt x="3323771" y="1045028"/>
                </a:cubicBezTo>
                <a:cubicBezTo>
                  <a:pt x="3336198" y="1017067"/>
                  <a:pt x="3343124" y="986971"/>
                  <a:pt x="3352800" y="957943"/>
                </a:cubicBezTo>
                <a:cubicBezTo>
                  <a:pt x="3375114" y="891001"/>
                  <a:pt x="3364315" y="929394"/>
                  <a:pt x="3381828" y="841828"/>
                </a:cubicBezTo>
                <a:cubicBezTo>
                  <a:pt x="3386666" y="783771"/>
                  <a:pt x="3389117" y="725465"/>
                  <a:pt x="3396343" y="667657"/>
                </a:cubicBezTo>
                <a:cubicBezTo>
                  <a:pt x="3399988" y="638497"/>
                  <a:pt x="3415731" y="594977"/>
                  <a:pt x="3425371" y="566057"/>
                </a:cubicBezTo>
                <a:cubicBezTo>
                  <a:pt x="3430209" y="522514"/>
                  <a:pt x="3431294" y="478388"/>
                  <a:pt x="3439886" y="435428"/>
                </a:cubicBezTo>
                <a:cubicBezTo>
                  <a:pt x="3454391" y="362901"/>
                  <a:pt x="3468919" y="362835"/>
                  <a:pt x="3483428" y="304800"/>
                </a:cubicBezTo>
                <a:cubicBezTo>
                  <a:pt x="3488077" y="286204"/>
                  <a:pt x="3502048" y="224018"/>
                  <a:pt x="3512457" y="203200"/>
                </a:cubicBezTo>
                <a:cubicBezTo>
                  <a:pt x="3520258" y="187598"/>
                  <a:pt x="3527864" y="170554"/>
                  <a:pt x="3541486" y="159657"/>
                </a:cubicBezTo>
                <a:cubicBezTo>
                  <a:pt x="3553433" y="150100"/>
                  <a:pt x="3570514" y="149981"/>
                  <a:pt x="3585028" y="145143"/>
                </a:cubicBezTo>
                <a:cubicBezTo>
                  <a:pt x="3599542" y="135467"/>
                  <a:pt x="3612969" y="123915"/>
                  <a:pt x="3628571" y="116114"/>
                </a:cubicBezTo>
                <a:cubicBezTo>
                  <a:pt x="3669634" y="95583"/>
                  <a:pt x="3735086" y="93029"/>
                  <a:pt x="3773714" y="87086"/>
                </a:cubicBezTo>
                <a:cubicBezTo>
                  <a:pt x="3802801" y="82611"/>
                  <a:pt x="3832072" y="78955"/>
                  <a:pt x="3860800" y="72571"/>
                </a:cubicBezTo>
                <a:cubicBezTo>
                  <a:pt x="3875735" y="69252"/>
                  <a:pt x="3889128" y="59659"/>
                  <a:pt x="3904343" y="58057"/>
                </a:cubicBezTo>
                <a:cubicBezTo>
                  <a:pt x="4045096" y="43241"/>
                  <a:pt x="4065018" y="43543"/>
                  <a:pt x="4151086" y="43543"/>
                </a:cubicBezTo>
                <a:lnTo>
                  <a:pt x="4151086" y="43543"/>
                </a:ln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5292080" y="3789040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Cujo formato é definido pela profundidade dos vértices inferiores</a:t>
            </a:r>
            <a:endParaRPr lang="pt-BR" sz="2400"/>
          </a:p>
        </p:txBody>
      </p:sp>
      <p:cxnSp>
        <p:nvCxnSpPr>
          <p:cNvPr id="16" name="Conector de seta reta 15"/>
          <p:cNvCxnSpPr/>
          <p:nvPr/>
        </p:nvCxnSpPr>
        <p:spPr>
          <a:xfrm flipH="1">
            <a:off x="3923928" y="4293096"/>
            <a:ext cx="1656184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3707904" y="3861048"/>
            <a:ext cx="0" cy="165618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1331640" y="3846534"/>
            <a:ext cx="0" cy="140400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Relação funcional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8" y="2673392"/>
            <a:ext cx="78788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Nessas condições, </a:t>
            </a:r>
            <a:r>
              <a:rPr lang="pt-BR" sz="2800" smtClean="0"/>
              <a:t>a relação entre a anomalia de gravidade em uma determinada posição e os parâmetros </a:t>
            </a:r>
            <a:r>
              <a:rPr lang="el-GR" sz="28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800" smtClean="0"/>
              <a:t>,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2800" smtClean="0"/>
              <a:t> e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800" smtClean="0"/>
              <a:t> é dada por uma função:</a:t>
            </a:r>
            <a:endParaRPr lang="pt-BR" sz="2800" dirty="0" smtClean="0"/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4071934" y="4000504"/>
          <a:ext cx="3633788" cy="2711450"/>
        </p:xfrm>
        <a:graphic>
          <a:graphicData uri="http://schemas.openxmlformats.org/presentationml/2006/ole">
            <p:oleObj spid="_x0000_s390146" name="Equação" r:id="rId3" imgW="952200" imgH="711000" progId="Equation.3">
              <p:embed/>
            </p:oleObj>
          </a:graphicData>
        </a:graphic>
      </p:graphicFrame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  <p:graphicFrame>
        <p:nvGraphicFramePr>
          <p:cNvPr id="390147" name="Object 3"/>
          <p:cNvGraphicFramePr>
            <a:graphicFrameLocks noChangeAspect="1"/>
          </p:cNvGraphicFramePr>
          <p:nvPr/>
        </p:nvGraphicFramePr>
        <p:xfrm>
          <a:off x="374635" y="4357694"/>
          <a:ext cx="1828800" cy="433387"/>
        </p:xfrm>
        <a:graphic>
          <a:graphicData uri="http://schemas.openxmlformats.org/presentationml/2006/ole">
            <p:oleObj spid="_x0000_s390147" name="Equação" r:id="rId4" imgW="1015920" imgH="241200" progId="Equation.3">
              <p:embed/>
            </p:oleObj>
          </a:graphicData>
        </a:graphic>
      </p:graphicFrame>
      <p:graphicFrame>
        <p:nvGraphicFramePr>
          <p:cNvPr id="390148" name="Object 4"/>
          <p:cNvGraphicFramePr>
            <a:graphicFrameLocks noChangeAspect="1"/>
          </p:cNvGraphicFramePr>
          <p:nvPr/>
        </p:nvGraphicFramePr>
        <p:xfrm>
          <a:off x="729442" y="4909356"/>
          <a:ext cx="1119187" cy="411163"/>
        </p:xfrm>
        <a:graphic>
          <a:graphicData uri="http://schemas.openxmlformats.org/presentationml/2006/ole">
            <p:oleObj spid="_x0000_s390148" name="Equação" r:id="rId5" imgW="622080" imgH="228600" progId="Equation.3">
              <p:embed/>
            </p:oleObj>
          </a:graphicData>
        </a:graphic>
      </p:graphicFrame>
      <p:graphicFrame>
        <p:nvGraphicFramePr>
          <p:cNvPr id="390149" name="Object 5"/>
          <p:cNvGraphicFramePr>
            <a:graphicFrameLocks noChangeAspect="1"/>
          </p:cNvGraphicFramePr>
          <p:nvPr/>
        </p:nvGraphicFramePr>
        <p:xfrm>
          <a:off x="77773" y="5438795"/>
          <a:ext cx="2422525" cy="776287"/>
        </p:xfrm>
        <a:graphic>
          <a:graphicData uri="http://schemas.openxmlformats.org/presentationml/2006/ole">
            <p:oleObj spid="_x0000_s390149" name="Equação" r:id="rId6" imgW="134604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/>
          <p:nvPr/>
        </p:nvSpPr>
        <p:spPr>
          <a:xfrm>
            <a:off x="139178" y="3789040"/>
            <a:ext cx="4576838" cy="2910045"/>
          </a:xfrm>
          <a:custGeom>
            <a:avLst/>
            <a:gdLst>
              <a:gd name="connsiteX0" fmla="*/ 4838 w 4576838"/>
              <a:gd name="connsiteY0" fmla="*/ 50731 h 2910045"/>
              <a:gd name="connsiteX1" fmla="*/ 4838 w 4576838"/>
              <a:gd name="connsiteY1" fmla="*/ 2910045 h 2910045"/>
              <a:gd name="connsiteX2" fmla="*/ 4576838 w 4576838"/>
              <a:gd name="connsiteY2" fmla="*/ 2895531 h 2910045"/>
              <a:gd name="connsiteX3" fmla="*/ 4562324 w 4576838"/>
              <a:gd name="connsiteY3" fmla="*/ 65245 h 2910045"/>
              <a:gd name="connsiteX4" fmla="*/ 4562324 w 4576838"/>
              <a:gd name="connsiteY4" fmla="*/ 65245 h 2910045"/>
              <a:gd name="connsiteX5" fmla="*/ 4446209 w 4576838"/>
              <a:gd name="connsiteY5" fmla="*/ 7188 h 2910045"/>
              <a:gd name="connsiteX6" fmla="*/ 4330095 w 4576838"/>
              <a:gd name="connsiteY6" fmla="*/ 21703 h 2910045"/>
              <a:gd name="connsiteX7" fmla="*/ 4097867 w 4576838"/>
              <a:gd name="connsiteY7" fmla="*/ 50731 h 2910045"/>
              <a:gd name="connsiteX8" fmla="*/ 3676952 w 4576838"/>
              <a:gd name="connsiteY8" fmla="*/ 79760 h 2910045"/>
              <a:gd name="connsiteX9" fmla="*/ 3473752 w 4576838"/>
              <a:gd name="connsiteY9" fmla="*/ 65245 h 2910045"/>
              <a:gd name="connsiteX10" fmla="*/ 3314095 w 4576838"/>
              <a:gd name="connsiteY10" fmla="*/ 36217 h 2910045"/>
              <a:gd name="connsiteX11" fmla="*/ 2777067 w 4576838"/>
              <a:gd name="connsiteY11" fmla="*/ 79760 h 2910045"/>
              <a:gd name="connsiteX12" fmla="*/ 2719009 w 4576838"/>
              <a:gd name="connsiteY12" fmla="*/ 94274 h 2910045"/>
              <a:gd name="connsiteX13" fmla="*/ 2631924 w 4576838"/>
              <a:gd name="connsiteY13" fmla="*/ 108788 h 2910045"/>
              <a:gd name="connsiteX14" fmla="*/ 2283581 w 4576838"/>
              <a:gd name="connsiteY14" fmla="*/ 94274 h 2910045"/>
              <a:gd name="connsiteX15" fmla="*/ 2225524 w 4576838"/>
              <a:gd name="connsiteY15" fmla="*/ 65245 h 2910045"/>
              <a:gd name="connsiteX16" fmla="*/ 1238552 w 4576838"/>
              <a:gd name="connsiteY16" fmla="*/ 50731 h 2910045"/>
              <a:gd name="connsiteX17" fmla="*/ 861181 w 4576838"/>
              <a:gd name="connsiteY17" fmla="*/ 65245 h 2910045"/>
              <a:gd name="connsiteX18" fmla="*/ 628952 w 4576838"/>
              <a:gd name="connsiteY18" fmla="*/ 94274 h 2910045"/>
              <a:gd name="connsiteX19" fmla="*/ 91924 w 4576838"/>
              <a:gd name="connsiteY19" fmla="*/ 79760 h 2910045"/>
              <a:gd name="connsiteX20" fmla="*/ 48381 w 4576838"/>
              <a:gd name="connsiteY20" fmla="*/ 65245 h 2910045"/>
              <a:gd name="connsiteX21" fmla="*/ 4838 w 4576838"/>
              <a:gd name="connsiteY21" fmla="*/ 50731 h 291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76838" h="2910045">
                <a:moveTo>
                  <a:pt x="4838" y="50731"/>
                </a:moveTo>
                <a:lnTo>
                  <a:pt x="4838" y="2910045"/>
                </a:lnTo>
                <a:lnTo>
                  <a:pt x="4576838" y="2895531"/>
                </a:lnTo>
                <a:lnTo>
                  <a:pt x="4562324" y="65245"/>
                </a:lnTo>
                <a:lnTo>
                  <a:pt x="4562324" y="65245"/>
                </a:lnTo>
                <a:cubicBezTo>
                  <a:pt x="4523619" y="45893"/>
                  <a:pt x="4488741" y="15163"/>
                  <a:pt x="4446209" y="7188"/>
                </a:cubicBezTo>
                <a:cubicBezTo>
                  <a:pt x="4407871" y="0"/>
                  <a:pt x="4368709" y="16187"/>
                  <a:pt x="4330095" y="21703"/>
                </a:cubicBezTo>
                <a:cubicBezTo>
                  <a:pt x="4120048" y="51710"/>
                  <a:pt x="4396207" y="20897"/>
                  <a:pt x="4097867" y="50731"/>
                </a:cubicBezTo>
                <a:cubicBezTo>
                  <a:pt x="3940407" y="103217"/>
                  <a:pt x="4024302" y="79760"/>
                  <a:pt x="3676952" y="79760"/>
                </a:cubicBezTo>
                <a:cubicBezTo>
                  <a:pt x="3609046" y="79760"/>
                  <a:pt x="3541485" y="70083"/>
                  <a:pt x="3473752" y="65245"/>
                </a:cubicBezTo>
                <a:cubicBezTo>
                  <a:pt x="3452101" y="60915"/>
                  <a:pt x="3330344" y="35753"/>
                  <a:pt x="3314095" y="36217"/>
                </a:cubicBezTo>
                <a:cubicBezTo>
                  <a:pt x="3266865" y="37566"/>
                  <a:pt x="2918299" y="56221"/>
                  <a:pt x="2777067" y="79760"/>
                </a:cubicBezTo>
                <a:cubicBezTo>
                  <a:pt x="2757390" y="83040"/>
                  <a:pt x="2738570" y="90362"/>
                  <a:pt x="2719009" y="94274"/>
                </a:cubicBezTo>
                <a:cubicBezTo>
                  <a:pt x="2690152" y="100045"/>
                  <a:pt x="2660952" y="103950"/>
                  <a:pt x="2631924" y="108788"/>
                </a:cubicBezTo>
                <a:cubicBezTo>
                  <a:pt x="2515810" y="103950"/>
                  <a:pt x="2399135" y="106655"/>
                  <a:pt x="2283581" y="94274"/>
                </a:cubicBezTo>
                <a:cubicBezTo>
                  <a:pt x="2262067" y="91969"/>
                  <a:pt x="2247142" y="66146"/>
                  <a:pt x="2225524" y="65245"/>
                </a:cubicBezTo>
                <a:cubicBezTo>
                  <a:pt x="1896783" y="51547"/>
                  <a:pt x="1567543" y="55569"/>
                  <a:pt x="1238552" y="50731"/>
                </a:cubicBezTo>
                <a:lnTo>
                  <a:pt x="861181" y="65245"/>
                </a:lnTo>
                <a:cubicBezTo>
                  <a:pt x="800219" y="68729"/>
                  <a:pt x="692971" y="85129"/>
                  <a:pt x="628952" y="94274"/>
                </a:cubicBezTo>
                <a:cubicBezTo>
                  <a:pt x="449943" y="89436"/>
                  <a:pt x="270775" y="88703"/>
                  <a:pt x="91924" y="79760"/>
                </a:cubicBezTo>
                <a:cubicBezTo>
                  <a:pt x="76644" y="78996"/>
                  <a:pt x="63562" y="67143"/>
                  <a:pt x="48381" y="65245"/>
                </a:cubicBezTo>
                <a:cubicBezTo>
                  <a:pt x="24377" y="62244"/>
                  <a:pt x="0" y="65245"/>
                  <a:pt x="4838" y="507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orma livre 13"/>
          <p:cNvSpPr/>
          <p:nvPr/>
        </p:nvSpPr>
        <p:spPr>
          <a:xfrm>
            <a:off x="1146629" y="5167086"/>
            <a:ext cx="2481942" cy="725714"/>
          </a:xfrm>
          <a:custGeom>
            <a:avLst/>
            <a:gdLst>
              <a:gd name="connsiteX0" fmla="*/ 101600 w 2481942"/>
              <a:gd name="connsiteY0" fmla="*/ 0 h 725714"/>
              <a:gd name="connsiteX1" fmla="*/ 101600 w 2481942"/>
              <a:gd name="connsiteY1" fmla="*/ 0 h 725714"/>
              <a:gd name="connsiteX2" fmla="*/ 304800 w 2481942"/>
              <a:gd name="connsiteY2" fmla="*/ 72571 h 725714"/>
              <a:gd name="connsiteX3" fmla="*/ 464457 w 2481942"/>
              <a:gd name="connsiteY3" fmla="*/ 101600 h 725714"/>
              <a:gd name="connsiteX4" fmla="*/ 580571 w 2481942"/>
              <a:gd name="connsiteY4" fmla="*/ 130628 h 725714"/>
              <a:gd name="connsiteX5" fmla="*/ 972457 w 2481942"/>
              <a:gd name="connsiteY5" fmla="*/ 145143 h 725714"/>
              <a:gd name="connsiteX6" fmla="*/ 1016000 w 2481942"/>
              <a:gd name="connsiteY6" fmla="*/ 159657 h 725714"/>
              <a:gd name="connsiteX7" fmla="*/ 1480457 w 2481942"/>
              <a:gd name="connsiteY7" fmla="*/ 188685 h 725714"/>
              <a:gd name="connsiteX8" fmla="*/ 1567542 w 2481942"/>
              <a:gd name="connsiteY8" fmla="*/ 217714 h 725714"/>
              <a:gd name="connsiteX9" fmla="*/ 1683657 w 2481942"/>
              <a:gd name="connsiteY9" fmla="*/ 261257 h 725714"/>
              <a:gd name="connsiteX10" fmla="*/ 1973942 w 2481942"/>
              <a:gd name="connsiteY10" fmla="*/ 275771 h 725714"/>
              <a:gd name="connsiteX11" fmla="*/ 2206171 w 2481942"/>
              <a:gd name="connsiteY11" fmla="*/ 304800 h 725714"/>
              <a:gd name="connsiteX12" fmla="*/ 2322285 w 2481942"/>
              <a:gd name="connsiteY12" fmla="*/ 319314 h 725714"/>
              <a:gd name="connsiteX13" fmla="*/ 2409371 w 2481942"/>
              <a:gd name="connsiteY13" fmla="*/ 348343 h 725714"/>
              <a:gd name="connsiteX14" fmla="*/ 2452914 w 2481942"/>
              <a:gd name="connsiteY14" fmla="*/ 362857 h 725714"/>
              <a:gd name="connsiteX15" fmla="*/ 2481942 w 2481942"/>
              <a:gd name="connsiteY15" fmla="*/ 362857 h 725714"/>
              <a:gd name="connsiteX16" fmla="*/ 2481942 w 2481942"/>
              <a:gd name="connsiteY16" fmla="*/ 725714 h 725714"/>
              <a:gd name="connsiteX17" fmla="*/ 0 w 2481942"/>
              <a:gd name="connsiteY17" fmla="*/ 580571 h 725714"/>
              <a:gd name="connsiteX18" fmla="*/ 101600 w 2481942"/>
              <a:gd name="connsiteY18" fmla="*/ 0 h 72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81942" h="725714">
                <a:moveTo>
                  <a:pt x="101600" y="0"/>
                </a:moveTo>
                <a:lnTo>
                  <a:pt x="101600" y="0"/>
                </a:lnTo>
                <a:cubicBezTo>
                  <a:pt x="109873" y="3102"/>
                  <a:pt x="279534" y="68360"/>
                  <a:pt x="304800" y="72571"/>
                </a:cubicBezTo>
                <a:cubicBezTo>
                  <a:pt x="343634" y="79043"/>
                  <a:pt x="423875" y="91454"/>
                  <a:pt x="464457" y="101600"/>
                </a:cubicBezTo>
                <a:cubicBezTo>
                  <a:pt x="521327" y="115818"/>
                  <a:pt x="509245" y="126170"/>
                  <a:pt x="580571" y="130628"/>
                </a:cubicBezTo>
                <a:cubicBezTo>
                  <a:pt x="711035" y="138782"/>
                  <a:pt x="841828" y="140305"/>
                  <a:pt x="972457" y="145143"/>
                </a:cubicBezTo>
                <a:cubicBezTo>
                  <a:pt x="986971" y="149981"/>
                  <a:pt x="1001157" y="155946"/>
                  <a:pt x="1016000" y="159657"/>
                </a:cubicBezTo>
                <a:cubicBezTo>
                  <a:pt x="1169619" y="198061"/>
                  <a:pt x="1313662" y="182508"/>
                  <a:pt x="1480457" y="188685"/>
                </a:cubicBezTo>
                <a:cubicBezTo>
                  <a:pt x="1509485" y="198361"/>
                  <a:pt x="1540174" y="204030"/>
                  <a:pt x="1567542" y="217714"/>
                </a:cubicBezTo>
                <a:cubicBezTo>
                  <a:pt x="1609146" y="238516"/>
                  <a:pt x="1636228" y="257305"/>
                  <a:pt x="1683657" y="261257"/>
                </a:cubicBezTo>
                <a:cubicBezTo>
                  <a:pt x="1780205" y="269303"/>
                  <a:pt x="1877180" y="270933"/>
                  <a:pt x="1973942" y="275771"/>
                </a:cubicBezTo>
                <a:cubicBezTo>
                  <a:pt x="2081134" y="311501"/>
                  <a:pt x="1986544" y="283883"/>
                  <a:pt x="2206171" y="304800"/>
                </a:cubicBezTo>
                <a:cubicBezTo>
                  <a:pt x="2245001" y="308498"/>
                  <a:pt x="2283580" y="314476"/>
                  <a:pt x="2322285" y="319314"/>
                </a:cubicBezTo>
                <a:lnTo>
                  <a:pt x="2409371" y="348343"/>
                </a:lnTo>
                <a:cubicBezTo>
                  <a:pt x="2423885" y="353181"/>
                  <a:pt x="2437615" y="362857"/>
                  <a:pt x="2452914" y="362857"/>
                </a:cubicBezTo>
                <a:lnTo>
                  <a:pt x="2481942" y="362857"/>
                </a:lnTo>
                <a:lnTo>
                  <a:pt x="2481942" y="725714"/>
                </a:lnTo>
                <a:lnTo>
                  <a:pt x="0" y="580571"/>
                </a:lnTo>
                <a:lnTo>
                  <a:pt x="10160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179512" y="3429000"/>
            <a:ext cx="439248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H="1" flipV="1">
            <a:off x="179512" y="1391514"/>
            <a:ext cx="0" cy="205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468" y="83671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pt-BR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491880" y="346093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mtClean="0">
                <a:cs typeface="Times New Roman" pitchFamily="18" charset="0"/>
              </a:rPr>
              <a:t>posição</a:t>
            </a:r>
            <a:endParaRPr lang="pt-BR" sz="1400">
              <a:cs typeface="Times New Roman" pitchFamily="18" charset="0"/>
            </a:endParaRPr>
          </a:p>
        </p:txBody>
      </p:sp>
      <p:sp>
        <p:nvSpPr>
          <p:cNvPr id="24" name="Forma livre 23"/>
          <p:cNvSpPr/>
          <p:nvPr/>
        </p:nvSpPr>
        <p:spPr>
          <a:xfrm>
            <a:off x="1459316" y="3861048"/>
            <a:ext cx="2104572" cy="1669143"/>
          </a:xfrm>
          <a:custGeom>
            <a:avLst/>
            <a:gdLst>
              <a:gd name="connsiteX0" fmla="*/ 0 w 2104572"/>
              <a:gd name="connsiteY0" fmla="*/ 0 h 1669143"/>
              <a:gd name="connsiteX1" fmla="*/ 2104572 w 2104572"/>
              <a:gd name="connsiteY1" fmla="*/ 0 h 1669143"/>
              <a:gd name="connsiteX2" fmla="*/ 2104572 w 2104572"/>
              <a:gd name="connsiteY2" fmla="*/ 1669143 h 1669143"/>
              <a:gd name="connsiteX3" fmla="*/ 14515 w 2104572"/>
              <a:gd name="connsiteY3" fmla="*/ 1393371 h 1669143"/>
              <a:gd name="connsiteX4" fmla="*/ 0 w 2104572"/>
              <a:gd name="connsiteY4" fmla="*/ 0 h 16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2" h="1669143">
                <a:moveTo>
                  <a:pt x="0" y="0"/>
                </a:moveTo>
                <a:lnTo>
                  <a:pt x="2104572" y="0"/>
                </a:lnTo>
                <a:lnTo>
                  <a:pt x="2104572" y="1669143"/>
                </a:lnTo>
                <a:lnTo>
                  <a:pt x="14515" y="139337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>
            <a:off x="161348" y="1700808"/>
            <a:ext cx="4151086" cy="1634437"/>
          </a:xfrm>
          <a:custGeom>
            <a:avLst/>
            <a:gdLst>
              <a:gd name="connsiteX0" fmla="*/ 0 w 4151086"/>
              <a:gd name="connsiteY0" fmla="*/ 0 h 1634437"/>
              <a:gd name="connsiteX1" fmla="*/ 0 w 4151086"/>
              <a:gd name="connsiteY1" fmla="*/ 0 h 1634437"/>
              <a:gd name="connsiteX2" fmla="*/ 130628 w 4151086"/>
              <a:gd name="connsiteY2" fmla="*/ 14514 h 1634437"/>
              <a:gd name="connsiteX3" fmla="*/ 188686 w 4151086"/>
              <a:gd name="connsiteY3" fmla="*/ 29028 h 1634437"/>
              <a:gd name="connsiteX4" fmla="*/ 261257 w 4151086"/>
              <a:gd name="connsiteY4" fmla="*/ 14514 h 1634437"/>
              <a:gd name="connsiteX5" fmla="*/ 841828 w 4151086"/>
              <a:gd name="connsiteY5" fmla="*/ 29028 h 1634437"/>
              <a:gd name="connsiteX6" fmla="*/ 928914 w 4151086"/>
              <a:gd name="connsiteY6" fmla="*/ 58057 h 1634437"/>
              <a:gd name="connsiteX7" fmla="*/ 1016000 w 4151086"/>
              <a:gd name="connsiteY7" fmla="*/ 116114 h 1634437"/>
              <a:gd name="connsiteX8" fmla="*/ 1059543 w 4151086"/>
              <a:gd name="connsiteY8" fmla="*/ 203200 h 1634437"/>
              <a:gd name="connsiteX9" fmla="*/ 1074057 w 4151086"/>
              <a:gd name="connsiteY9" fmla="*/ 246743 h 1634437"/>
              <a:gd name="connsiteX10" fmla="*/ 1132114 w 4151086"/>
              <a:gd name="connsiteY10" fmla="*/ 333828 h 1634437"/>
              <a:gd name="connsiteX11" fmla="*/ 1146628 w 4151086"/>
              <a:gd name="connsiteY11" fmla="*/ 406400 h 1634437"/>
              <a:gd name="connsiteX12" fmla="*/ 1175657 w 4151086"/>
              <a:gd name="connsiteY12" fmla="*/ 493486 h 1634437"/>
              <a:gd name="connsiteX13" fmla="*/ 1204686 w 4151086"/>
              <a:gd name="connsiteY13" fmla="*/ 595086 h 1634437"/>
              <a:gd name="connsiteX14" fmla="*/ 1262743 w 4151086"/>
              <a:gd name="connsiteY14" fmla="*/ 682171 h 1634437"/>
              <a:gd name="connsiteX15" fmla="*/ 1320800 w 4151086"/>
              <a:gd name="connsiteY15" fmla="*/ 856343 h 1634437"/>
              <a:gd name="connsiteX16" fmla="*/ 1335314 w 4151086"/>
              <a:gd name="connsiteY16" fmla="*/ 899886 h 1634437"/>
              <a:gd name="connsiteX17" fmla="*/ 1422400 w 4151086"/>
              <a:gd name="connsiteY17" fmla="*/ 972457 h 1634437"/>
              <a:gd name="connsiteX18" fmla="*/ 1451428 w 4151086"/>
              <a:gd name="connsiteY18" fmla="*/ 1016000 h 1634437"/>
              <a:gd name="connsiteX19" fmla="*/ 1494971 w 4151086"/>
              <a:gd name="connsiteY19" fmla="*/ 1045028 h 1634437"/>
              <a:gd name="connsiteX20" fmla="*/ 1509486 w 4151086"/>
              <a:gd name="connsiteY20" fmla="*/ 1117600 h 1634437"/>
              <a:gd name="connsiteX21" fmla="*/ 1553028 w 4151086"/>
              <a:gd name="connsiteY21" fmla="*/ 1204686 h 1634437"/>
              <a:gd name="connsiteX22" fmla="*/ 1596571 w 4151086"/>
              <a:gd name="connsiteY22" fmla="*/ 1233714 h 1634437"/>
              <a:gd name="connsiteX23" fmla="*/ 1640114 w 4151086"/>
              <a:gd name="connsiteY23" fmla="*/ 1248228 h 1634437"/>
              <a:gd name="connsiteX24" fmla="*/ 1683657 w 4151086"/>
              <a:gd name="connsiteY24" fmla="*/ 1277257 h 1634437"/>
              <a:gd name="connsiteX25" fmla="*/ 1727200 w 4151086"/>
              <a:gd name="connsiteY25" fmla="*/ 1320800 h 1634437"/>
              <a:gd name="connsiteX26" fmla="*/ 1814286 w 4151086"/>
              <a:gd name="connsiteY26" fmla="*/ 1349828 h 1634437"/>
              <a:gd name="connsiteX27" fmla="*/ 1857828 w 4151086"/>
              <a:gd name="connsiteY27" fmla="*/ 1378857 h 1634437"/>
              <a:gd name="connsiteX28" fmla="*/ 1930400 w 4151086"/>
              <a:gd name="connsiteY28" fmla="*/ 1393371 h 1634437"/>
              <a:gd name="connsiteX29" fmla="*/ 2017486 w 4151086"/>
              <a:gd name="connsiteY29" fmla="*/ 1422400 h 1634437"/>
              <a:gd name="connsiteX30" fmla="*/ 2104571 w 4151086"/>
              <a:gd name="connsiteY30" fmla="*/ 1451428 h 1634437"/>
              <a:gd name="connsiteX31" fmla="*/ 2162628 w 4151086"/>
              <a:gd name="connsiteY31" fmla="*/ 1465943 h 1634437"/>
              <a:gd name="connsiteX32" fmla="*/ 2307771 w 4151086"/>
              <a:gd name="connsiteY32" fmla="*/ 1509486 h 1634437"/>
              <a:gd name="connsiteX33" fmla="*/ 2540000 w 4151086"/>
              <a:gd name="connsiteY33" fmla="*/ 1524000 h 1634437"/>
              <a:gd name="connsiteX34" fmla="*/ 2670628 w 4151086"/>
              <a:gd name="connsiteY34" fmla="*/ 1596571 h 1634437"/>
              <a:gd name="connsiteX35" fmla="*/ 2714171 w 4151086"/>
              <a:gd name="connsiteY35" fmla="*/ 1625600 h 1634437"/>
              <a:gd name="connsiteX36" fmla="*/ 3004457 w 4151086"/>
              <a:gd name="connsiteY36" fmla="*/ 1596571 h 1634437"/>
              <a:gd name="connsiteX37" fmla="*/ 3048000 w 4151086"/>
              <a:gd name="connsiteY37" fmla="*/ 1567543 h 1634437"/>
              <a:gd name="connsiteX38" fmla="*/ 3120571 w 4151086"/>
              <a:gd name="connsiteY38" fmla="*/ 1480457 h 1634437"/>
              <a:gd name="connsiteX39" fmla="*/ 3135086 w 4151086"/>
              <a:gd name="connsiteY39" fmla="*/ 1436914 h 1634437"/>
              <a:gd name="connsiteX40" fmla="*/ 3193143 w 4151086"/>
              <a:gd name="connsiteY40" fmla="*/ 1349828 h 1634437"/>
              <a:gd name="connsiteX41" fmla="*/ 3251200 w 4151086"/>
              <a:gd name="connsiteY41" fmla="*/ 1219200 h 1634437"/>
              <a:gd name="connsiteX42" fmla="*/ 3280228 w 4151086"/>
              <a:gd name="connsiteY42" fmla="*/ 1132114 h 1634437"/>
              <a:gd name="connsiteX43" fmla="*/ 3294743 w 4151086"/>
              <a:gd name="connsiteY43" fmla="*/ 1088571 h 1634437"/>
              <a:gd name="connsiteX44" fmla="*/ 3323771 w 4151086"/>
              <a:gd name="connsiteY44" fmla="*/ 1045028 h 1634437"/>
              <a:gd name="connsiteX45" fmla="*/ 3352800 w 4151086"/>
              <a:gd name="connsiteY45" fmla="*/ 957943 h 1634437"/>
              <a:gd name="connsiteX46" fmla="*/ 3381828 w 4151086"/>
              <a:gd name="connsiteY46" fmla="*/ 841828 h 1634437"/>
              <a:gd name="connsiteX47" fmla="*/ 3396343 w 4151086"/>
              <a:gd name="connsiteY47" fmla="*/ 667657 h 1634437"/>
              <a:gd name="connsiteX48" fmla="*/ 3425371 w 4151086"/>
              <a:gd name="connsiteY48" fmla="*/ 566057 h 1634437"/>
              <a:gd name="connsiteX49" fmla="*/ 3439886 w 4151086"/>
              <a:gd name="connsiteY49" fmla="*/ 435428 h 1634437"/>
              <a:gd name="connsiteX50" fmla="*/ 3483428 w 4151086"/>
              <a:gd name="connsiteY50" fmla="*/ 304800 h 1634437"/>
              <a:gd name="connsiteX51" fmla="*/ 3512457 w 4151086"/>
              <a:gd name="connsiteY51" fmla="*/ 203200 h 1634437"/>
              <a:gd name="connsiteX52" fmla="*/ 3541486 w 4151086"/>
              <a:gd name="connsiteY52" fmla="*/ 159657 h 1634437"/>
              <a:gd name="connsiteX53" fmla="*/ 3585028 w 4151086"/>
              <a:gd name="connsiteY53" fmla="*/ 145143 h 1634437"/>
              <a:gd name="connsiteX54" fmla="*/ 3628571 w 4151086"/>
              <a:gd name="connsiteY54" fmla="*/ 116114 h 1634437"/>
              <a:gd name="connsiteX55" fmla="*/ 3773714 w 4151086"/>
              <a:gd name="connsiteY55" fmla="*/ 87086 h 1634437"/>
              <a:gd name="connsiteX56" fmla="*/ 3860800 w 4151086"/>
              <a:gd name="connsiteY56" fmla="*/ 72571 h 1634437"/>
              <a:gd name="connsiteX57" fmla="*/ 3904343 w 4151086"/>
              <a:gd name="connsiteY57" fmla="*/ 58057 h 1634437"/>
              <a:gd name="connsiteX58" fmla="*/ 4151086 w 4151086"/>
              <a:gd name="connsiteY58" fmla="*/ 43543 h 1634437"/>
              <a:gd name="connsiteX59" fmla="*/ 4151086 w 4151086"/>
              <a:gd name="connsiteY59" fmla="*/ 43543 h 1634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151086" h="1634437">
                <a:moveTo>
                  <a:pt x="0" y="0"/>
                </a:moveTo>
                <a:lnTo>
                  <a:pt x="0" y="0"/>
                </a:lnTo>
                <a:cubicBezTo>
                  <a:pt x="43543" y="4838"/>
                  <a:pt x="87327" y="7852"/>
                  <a:pt x="130628" y="14514"/>
                </a:cubicBezTo>
                <a:cubicBezTo>
                  <a:pt x="150344" y="17547"/>
                  <a:pt x="168738" y="29028"/>
                  <a:pt x="188686" y="29028"/>
                </a:cubicBezTo>
                <a:cubicBezTo>
                  <a:pt x="213355" y="29028"/>
                  <a:pt x="237067" y="19352"/>
                  <a:pt x="261257" y="14514"/>
                </a:cubicBezTo>
                <a:cubicBezTo>
                  <a:pt x="454781" y="19352"/>
                  <a:pt x="648654" y="16430"/>
                  <a:pt x="841828" y="29028"/>
                </a:cubicBezTo>
                <a:cubicBezTo>
                  <a:pt x="872362" y="31019"/>
                  <a:pt x="928914" y="58057"/>
                  <a:pt x="928914" y="58057"/>
                </a:cubicBezTo>
                <a:cubicBezTo>
                  <a:pt x="957943" y="77409"/>
                  <a:pt x="1004968" y="83016"/>
                  <a:pt x="1016000" y="116114"/>
                </a:cubicBezTo>
                <a:cubicBezTo>
                  <a:pt x="1036030" y="176206"/>
                  <a:pt x="1022027" y="146927"/>
                  <a:pt x="1059543" y="203200"/>
                </a:cubicBezTo>
                <a:cubicBezTo>
                  <a:pt x="1064381" y="217714"/>
                  <a:pt x="1066627" y="233369"/>
                  <a:pt x="1074057" y="246743"/>
                </a:cubicBezTo>
                <a:cubicBezTo>
                  <a:pt x="1091000" y="277240"/>
                  <a:pt x="1132114" y="333828"/>
                  <a:pt x="1132114" y="333828"/>
                </a:cubicBezTo>
                <a:cubicBezTo>
                  <a:pt x="1136952" y="358019"/>
                  <a:pt x="1140137" y="382600"/>
                  <a:pt x="1146628" y="406400"/>
                </a:cubicBezTo>
                <a:cubicBezTo>
                  <a:pt x="1154679" y="435921"/>
                  <a:pt x="1168236" y="463801"/>
                  <a:pt x="1175657" y="493486"/>
                </a:cubicBezTo>
                <a:cubicBezTo>
                  <a:pt x="1179075" y="507156"/>
                  <a:pt x="1195219" y="578046"/>
                  <a:pt x="1204686" y="595086"/>
                </a:cubicBezTo>
                <a:cubicBezTo>
                  <a:pt x="1221629" y="625583"/>
                  <a:pt x="1262743" y="682171"/>
                  <a:pt x="1262743" y="682171"/>
                </a:cubicBezTo>
                <a:lnTo>
                  <a:pt x="1320800" y="856343"/>
                </a:lnTo>
                <a:cubicBezTo>
                  <a:pt x="1325638" y="870857"/>
                  <a:pt x="1324496" y="889068"/>
                  <a:pt x="1335314" y="899886"/>
                </a:cubicBezTo>
                <a:cubicBezTo>
                  <a:pt x="1391192" y="955763"/>
                  <a:pt x="1361778" y="932042"/>
                  <a:pt x="1422400" y="972457"/>
                </a:cubicBezTo>
                <a:cubicBezTo>
                  <a:pt x="1432076" y="986971"/>
                  <a:pt x="1439093" y="1003665"/>
                  <a:pt x="1451428" y="1016000"/>
                </a:cubicBezTo>
                <a:cubicBezTo>
                  <a:pt x="1463763" y="1028335"/>
                  <a:pt x="1486316" y="1029882"/>
                  <a:pt x="1494971" y="1045028"/>
                </a:cubicBezTo>
                <a:cubicBezTo>
                  <a:pt x="1507211" y="1066447"/>
                  <a:pt x="1503503" y="1093667"/>
                  <a:pt x="1509486" y="1117600"/>
                </a:cubicBezTo>
                <a:cubicBezTo>
                  <a:pt x="1517356" y="1149079"/>
                  <a:pt x="1529378" y="1181036"/>
                  <a:pt x="1553028" y="1204686"/>
                </a:cubicBezTo>
                <a:cubicBezTo>
                  <a:pt x="1565363" y="1217021"/>
                  <a:pt x="1580969" y="1225913"/>
                  <a:pt x="1596571" y="1233714"/>
                </a:cubicBezTo>
                <a:cubicBezTo>
                  <a:pt x="1610255" y="1240556"/>
                  <a:pt x="1625600" y="1243390"/>
                  <a:pt x="1640114" y="1248228"/>
                </a:cubicBezTo>
                <a:cubicBezTo>
                  <a:pt x="1654628" y="1257904"/>
                  <a:pt x="1670256" y="1266090"/>
                  <a:pt x="1683657" y="1277257"/>
                </a:cubicBezTo>
                <a:cubicBezTo>
                  <a:pt x="1699426" y="1290398"/>
                  <a:pt x="1709257" y="1310832"/>
                  <a:pt x="1727200" y="1320800"/>
                </a:cubicBezTo>
                <a:cubicBezTo>
                  <a:pt x="1753948" y="1335660"/>
                  <a:pt x="1814286" y="1349828"/>
                  <a:pt x="1814286" y="1349828"/>
                </a:cubicBezTo>
                <a:cubicBezTo>
                  <a:pt x="1828800" y="1359504"/>
                  <a:pt x="1841495" y="1372732"/>
                  <a:pt x="1857828" y="1378857"/>
                </a:cubicBezTo>
                <a:cubicBezTo>
                  <a:pt x="1880927" y="1387519"/>
                  <a:pt x="1906600" y="1386880"/>
                  <a:pt x="1930400" y="1393371"/>
                </a:cubicBezTo>
                <a:cubicBezTo>
                  <a:pt x="1959921" y="1401422"/>
                  <a:pt x="1988457" y="1412724"/>
                  <a:pt x="2017486" y="1422400"/>
                </a:cubicBezTo>
                <a:lnTo>
                  <a:pt x="2104571" y="1451428"/>
                </a:lnTo>
                <a:cubicBezTo>
                  <a:pt x="2123923" y="1456266"/>
                  <a:pt x="2143521" y="1460211"/>
                  <a:pt x="2162628" y="1465943"/>
                </a:cubicBezTo>
                <a:cubicBezTo>
                  <a:pt x="2185352" y="1472760"/>
                  <a:pt x="2274325" y="1506141"/>
                  <a:pt x="2307771" y="1509486"/>
                </a:cubicBezTo>
                <a:cubicBezTo>
                  <a:pt x="2384947" y="1517204"/>
                  <a:pt x="2462590" y="1519162"/>
                  <a:pt x="2540000" y="1524000"/>
                </a:cubicBezTo>
                <a:cubicBezTo>
                  <a:pt x="2616640" y="1549546"/>
                  <a:pt x="2570814" y="1530028"/>
                  <a:pt x="2670628" y="1596571"/>
                </a:cubicBezTo>
                <a:lnTo>
                  <a:pt x="2714171" y="1625600"/>
                </a:lnTo>
                <a:cubicBezTo>
                  <a:pt x="2728617" y="1624750"/>
                  <a:pt x="2928725" y="1634437"/>
                  <a:pt x="3004457" y="1596571"/>
                </a:cubicBezTo>
                <a:cubicBezTo>
                  <a:pt x="3020059" y="1588770"/>
                  <a:pt x="3034599" y="1578710"/>
                  <a:pt x="3048000" y="1567543"/>
                </a:cubicBezTo>
                <a:cubicBezTo>
                  <a:pt x="3075516" y="1544614"/>
                  <a:pt x="3104260" y="1513079"/>
                  <a:pt x="3120571" y="1480457"/>
                </a:cubicBezTo>
                <a:cubicBezTo>
                  <a:pt x="3127413" y="1466773"/>
                  <a:pt x="3127656" y="1450288"/>
                  <a:pt x="3135086" y="1436914"/>
                </a:cubicBezTo>
                <a:cubicBezTo>
                  <a:pt x="3152029" y="1406416"/>
                  <a:pt x="3193143" y="1349828"/>
                  <a:pt x="3193143" y="1349828"/>
                </a:cubicBezTo>
                <a:cubicBezTo>
                  <a:pt x="3227687" y="1246194"/>
                  <a:pt x="3205198" y="1288202"/>
                  <a:pt x="3251200" y="1219200"/>
                </a:cubicBezTo>
                <a:lnTo>
                  <a:pt x="3280228" y="1132114"/>
                </a:lnTo>
                <a:cubicBezTo>
                  <a:pt x="3285066" y="1117600"/>
                  <a:pt x="3286256" y="1101301"/>
                  <a:pt x="3294743" y="1088571"/>
                </a:cubicBezTo>
                <a:cubicBezTo>
                  <a:pt x="3304419" y="1074057"/>
                  <a:pt x="3316686" y="1060968"/>
                  <a:pt x="3323771" y="1045028"/>
                </a:cubicBezTo>
                <a:cubicBezTo>
                  <a:pt x="3336198" y="1017067"/>
                  <a:pt x="3343124" y="986971"/>
                  <a:pt x="3352800" y="957943"/>
                </a:cubicBezTo>
                <a:cubicBezTo>
                  <a:pt x="3375114" y="891001"/>
                  <a:pt x="3364315" y="929394"/>
                  <a:pt x="3381828" y="841828"/>
                </a:cubicBezTo>
                <a:cubicBezTo>
                  <a:pt x="3386666" y="783771"/>
                  <a:pt x="3389117" y="725465"/>
                  <a:pt x="3396343" y="667657"/>
                </a:cubicBezTo>
                <a:cubicBezTo>
                  <a:pt x="3399988" y="638497"/>
                  <a:pt x="3415731" y="594977"/>
                  <a:pt x="3425371" y="566057"/>
                </a:cubicBezTo>
                <a:cubicBezTo>
                  <a:pt x="3430209" y="522514"/>
                  <a:pt x="3431294" y="478388"/>
                  <a:pt x="3439886" y="435428"/>
                </a:cubicBezTo>
                <a:cubicBezTo>
                  <a:pt x="3454391" y="362901"/>
                  <a:pt x="3468919" y="362835"/>
                  <a:pt x="3483428" y="304800"/>
                </a:cubicBezTo>
                <a:cubicBezTo>
                  <a:pt x="3488077" y="286204"/>
                  <a:pt x="3502048" y="224018"/>
                  <a:pt x="3512457" y="203200"/>
                </a:cubicBezTo>
                <a:cubicBezTo>
                  <a:pt x="3520258" y="187598"/>
                  <a:pt x="3527864" y="170554"/>
                  <a:pt x="3541486" y="159657"/>
                </a:cubicBezTo>
                <a:cubicBezTo>
                  <a:pt x="3553433" y="150100"/>
                  <a:pt x="3570514" y="149981"/>
                  <a:pt x="3585028" y="145143"/>
                </a:cubicBezTo>
                <a:cubicBezTo>
                  <a:pt x="3599542" y="135467"/>
                  <a:pt x="3612969" y="123915"/>
                  <a:pt x="3628571" y="116114"/>
                </a:cubicBezTo>
                <a:cubicBezTo>
                  <a:pt x="3669634" y="95583"/>
                  <a:pt x="3735086" y="93029"/>
                  <a:pt x="3773714" y="87086"/>
                </a:cubicBezTo>
                <a:cubicBezTo>
                  <a:pt x="3802801" y="82611"/>
                  <a:pt x="3832072" y="78955"/>
                  <a:pt x="3860800" y="72571"/>
                </a:cubicBezTo>
                <a:cubicBezTo>
                  <a:pt x="3875735" y="69252"/>
                  <a:pt x="3889128" y="59659"/>
                  <a:pt x="3904343" y="58057"/>
                </a:cubicBezTo>
                <a:cubicBezTo>
                  <a:pt x="4045096" y="43241"/>
                  <a:pt x="4065018" y="43543"/>
                  <a:pt x="4151086" y="43543"/>
                </a:cubicBezTo>
                <a:lnTo>
                  <a:pt x="4151086" y="43543"/>
                </a:ln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55576" y="4149080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pt-BR" sz="32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pt-BR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664924" y="4278582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pt-BR" sz="32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t-BR" sz="3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Conector reto 25"/>
          <p:cNvCxnSpPr/>
          <p:nvPr/>
        </p:nvCxnSpPr>
        <p:spPr>
          <a:xfrm>
            <a:off x="3707904" y="3861048"/>
            <a:ext cx="0" cy="165618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1331640" y="3846534"/>
            <a:ext cx="0" cy="140400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2267744" y="4212377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i="1" smtClean="0">
                <a:latin typeface="Times New Roman" pitchFamily="18" charset="0"/>
                <a:cs typeface="Times New Roman" pitchFamily="18" charset="0"/>
              </a:rPr>
              <a:t>ρ</a:t>
            </a:r>
            <a:endParaRPr lang="pt-BR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diferentes posições:</a:t>
            </a:r>
            <a:endParaRPr lang="pt-BR" sz="2800" dirty="0" smtClean="0"/>
          </a:p>
        </p:txBody>
      </p:sp>
      <p:sp>
        <p:nvSpPr>
          <p:cNvPr id="15" name="CaixaDeTexto 14"/>
          <p:cNvSpPr txBox="1"/>
          <p:nvPr/>
        </p:nvSpPr>
        <p:spPr>
          <a:xfrm rot="5400000">
            <a:off x="1603202" y="4890734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246790" name="Object 6"/>
          <p:cNvGraphicFramePr>
            <a:graphicFrameLocks noChangeAspect="1"/>
          </p:cNvGraphicFramePr>
          <p:nvPr/>
        </p:nvGraphicFramePr>
        <p:xfrm>
          <a:off x="148158" y="3429000"/>
          <a:ext cx="3392488" cy="533400"/>
        </p:xfrm>
        <a:graphic>
          <a:graphicData uri="http://schemas.openxmlformats.org/presentationml/2006/ole">
            <p:oleObj spid="_x0000_s391170" name="Equação" r:id="rId3" imgW="1130040" imgH="177480" progId="Equation.3">
              <p:embed/>
            </p:oleObj>
          </a:graphicData>
        </a:graphic>
      </p:graphicFrame>
      <p:graphicFrame>
        <p:nvGraphicFramePr>
          <p:cNvPr id="246791" name="Object 7"/>
          <p:cNvGraphicFramePr>
            <a:graphicFrameLocks noChangeAspect="1"/>
          </p:cNvGraphicFramePr>
          <p:nvPr/>
        </p:nvGraphicFramePr>
        <p:xfrm>
          <a:off x="110058" y="4108450"/>
          <a:ext cx="3470275" cy="533400"/>
        </p:xfrm>
        <a:graphic>
          <a:graphicData uri="http://schemas.openxmlformats.org/presentationml/2006/ole">
            <p:oleObj spid="_x0000_s391171" name="Equação" r:id="rId4" imgW="1155600" imgH="177480" progId="Equation.3">
              <p:embed/>
            </p:oleObj>
          </a:graphicData>
        </a:graphic>
      </p:graphicFrame>
      <p:graphicFrame>
        <p:nvGraphicFramePr>
          <p:cNvPr id="246792" name="Object 8"/>
          <p:cNvGraphicFramePr>
            <a:graphicFrameLocks noChangeAspect="1"/>
          </p:cNvGraphicFramePr>
          <p:nvPr/>
        </p:nvGraphicFramePr>
        <p:xfrm>
          <a:off x="52908" y="5416550"/>
          <a:ext cx="3582988" cy="533400"/>
        </p:xfrm>
        <a:graphic>
          <a:graphicData uri="http://schemas.openxmlformats.org/presentationml/2006/ole">
            <p:oleObj spid="_x0000_s391172" name="Equação" r:id="rId5" imgW="1193760" imgH="177480" progId="Equation.3">
              <p:embed/>
            </p:oleObj>
          </a:graphicData>
        </a:graphic>
      </p:graphicFrame>
      <p:sp>
        <p:nvSpPr>
          <p:cNvPr id="10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diferentes posições:</a:t>
            </a:r>
            <a:endParaRPr lang="pt-BR" sz="2800" dirty="0" smtClean="0"/>
          </a:p>
        </p:txBody>
      </p:sp>
      <p:graphicFrame>
        <p:nvGraphicFramePr>
          <p:cNvPr id="256005" name="Object 6"/>
          <p:cNvGraphicFramePr>
            <a:graphicFrameLocks noChangeAspect="1"/>
          </p:cNvGraphicFramePr>
          <p:nvPr/>
        </p:nvGraphicFramePr>
        <p:xfrm>
          <a:off x="4621213" y="3213100"/>
          <a:ext cx="4192587" cy="2171700"/>
        </p:xfrm>
        <a:graphic>
          <a:graphicData uri="http://schemas.openxmlformats.org/presentationml/2006/ole">
            <p:oleObj spid="_x0000_s392194" name="Equação" r:id="rId3" imgW="1396800" imgH="723600" progId="Equation.3">
              <p:embed/>
            </p:oleObj>
          </a:graphicData>
        </a:graphic>
      </p:graphicFrame>
      <p:sp>
        <p:nvSpPr>
          <p:cNvPr id="10" name="CaixaDeTexto 9"/>
          <p:cNvSpPr txBox="1"/>
          <p:nvPr/>
        </p:nvSpPr>
        <p:spPr>
          <a:xfrm rot="5400000">
            <a:off x="1603202" y="4890734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148158" y="3429000"/>
          <a:ext cx="3392488" cy="533400"/>
        </p:xfrm>
        <a:graphic>
          <a:graphicData uri="http://schemas.openxmlformats.org/presentationml/2006/ole">
            <p:oleObj spid="_x0000_s392195" name="Equação" r:id="rId4" imgW="1130040" imgH="177480" progId="Equation.3">
              <p:embed/>
            </p:oleObj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110058" y="4108450"/>
          <a:ext cx="3470275" cy="533400"/>
        </p:xfrm>
        <a:graphic>
          <a:graphicData uri="http://schemas.openxmlformats.org/presentationml/2006/ole">
            <p:oleObj spid="_x0000_s392196" name="Equação" r:id="rId5" imgW="1155600" imgH="177480" progId="Equation.3">
              <p:embed/>
            </p:oleObj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/>
        </p:nvGraphicFramePr>
        <p:xfrm>
          <a:off x="52908" y="5416550"/>
          <a:ext cx="3582988" cy="533400"/>
        </p:xfrm>
        <a:graphic>
          <a:graphicData uri="http://schemas.openxmlformats.org/presentationml/2006/ole">
            <p:oleObj spid="_x0000_s392197" name="Equação" r:id="rId6" imgW="1193760" imgH="177480" progId="Equation.3">
              <p:embed/>
            </p:oleObj>
          </a:graphicData>
        </a:graphic>
      </p:graphicFrame>
      <p:sp>
        <p:nvSpPr>
          <p:cNvPr id="16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diferentes posições:</a:t>
            </a:r>
            <a:endParaRPr lang="pt-BR" sz="2800" dirty="0" smtClean="0"/>
          </a:p>
        </p:txBody>
      </p:sp>
      <p:graphicFrame>
        <p:nvGraphicFramePr>
          <p:cNvPr id="257030" name="Object 6"/>
          <p:cNvGraphicFramePr>
            <a:graphicFrameLocks noChangeAspect="1"/>
          </p:cNvGraphicFramePr>
          <p:nvPr/>
        </p:nvGraphicFramePr>
        <p:xfrm>
          <a:off x="5724525" y="5710238"/>
          <a:ext cx="1677988" cy="723900"/>
        </p:xfrm>
        <a:graphic>
          <a:graphicData uri="http://schemas.openxmlformats.org/presentationml/2006/ole">
            <p:oleObj spid="_x0000_s393218" name="Equação" r:id="rId3" imgW="558720" imgH="241200" progId="Equation.3">
              <p:embed/>
            </p:oleObj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4621213" y="3213100"/>
          <a:ext cx="4192587" cy="2171700"/>
        </p:xfrm>
        <a:graphic>
          <a:graphicData uri="http://schemas.openxmlformats.org/presentationml/2006/ole">
            <p:oleObj spid="_x0000_s393219" name="Equação" r:id="rId4" imgW="1396800" imgH="723600" progId="Equation.3">
              <p:embed/>
            </p:oleObj>
          </a:graphicData>
        </a:graphic>
      </p:graphicFrame>
      <p:sp>
        <p:nvSpPr>
          <p:cNvPr id="13" name="CaixaDeTexto 12"/>
          <p:cNvSpPr txBox="1"/>
          <p:nvPr/>
        </p:nvSpPr>
        <p:spPr>
          <a:xfrm rot="5400000">
            <a:off x="1603202" y="4890734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148158" y="3429000"/>
          <a:ext cx="3392488" cy="533400"/>
        </p:xfrm>
        <a:graphic>
          <a:graphicData uri="http://schemas.openxmlformats.org/presentationml/2006/ole">
            <p:oleObj spid="_x0000_s393220" name="Equação" r:id="rId5" imgW="1130040" imgH="177480" progId="Equation.3">
              <p:embed/>
            </p:oleObj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/>
        </p:nvGraphicFramePr>
        <p:xfrm>
          <a:off x="110058" y="4108450"/>
          <a:ext cx="3470275" cy="533400"/>
        </p:xfrm>
        <a:graphic>
          <a:graphicData uri="http://schemas.openxmlformats.org/presentationml/2006/ole">
            <p:oleObj spid="_x0000_s393221" name="Equação" r:id="rId6" imgW="1155600" imgH="177480" progId="Equation.3">
              <p:embed/>
            </p:oleObj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52908" y="5416550"/>
          <a:ext cx="3582988" cy="533400"/>
        </p:xfrm>
        <a:graphic>
          <a:graphicData uri="http://schemas.openxmlformats.org/presentationml/2006/ole">
            <p:oleObj spid="_x0000_s393222" name="Equação" r:id="rId7" imgW="1193760" imgH="177480" progId="Equation.3">
              <p:embed/>
            </p:oleObj>
          </a:graphicData>
        </a:graphic>
      </p:graphicFrame>
      <p:sp>
        <p:nvSpPr>
          <p:cNvPr id="18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323528" y="3821113"/>
          <a:ext cx="4024313" cy="539750"/>
        </p:xfrm>
        <a:graphic>
          <a:graphicData uri="http://schemas.openxmlformats.org/presentationml/2006/ole">
            <p:oleObj spid="_x0000_s394242" name="Equação" r:id="rId3" imgW="1612800" imgH="215640" progId="Equation.3">
              <p:embed/>
            </p:oleObj>
          </a:graphicData>
        </a:graphic>
      </p:graphicFrame>
      <p:graphicFrame>
        <p:nvGraphicFramePr>
          <p:cNvPr id="249863" name="Object 6"/>
          <p:cNvGraphicFramePr>
            <a:graphicFrameLocks noChangeAspect="1"/>
          </p:cNvGraphicFramePr>
          <p:nvPr/>
        </p:nvGraphicFramePr>
        <p:xfrm>
          <a:off x="5724525" y="5710238"/>
          <a:ext cx="1677988" cy="723900"/>
        </p:xfrm>
        <a:graphic>
          <a:graphicData uri="http://schemas.openxmlformats.org/presentationml/2006/ole">
            <p:oleObj spid="_x0000_s394243" name="Equação" r:id="rId4" imgW="558720" imgH="241200" progId="Equation.3">
              <p:embed/>
            </p:oleObj>
          </a:graphicData>
        </a:graphic>
      </p:graphicFrame>
      <p:graphicFrame>
        <p:nvGraphicFramePr>
          <p:cNvPr id="267269" name="Object 5"/>
          <p:cNvGraphicFramePr>
            <a:graphicFrameLocks noChangeAspect="1"/>
          </p:cNvGraphicFramePr>
          <p:nvPr/>
        </p:nvGraphicFramePr>
        <p:xfrm>
          <a:off x="4621213" y="3213100"/>
          <a:ext cx="4192587" cy="2171700"/>
        </p:xfrm>
        <a:graphic>
          <a:graphicData uri="http://schemas.openxmlformats.org/presentationml/2006/ole">
            <p:oleObj spid="_x0000_s394244" name="Equação" r:id="rId5" imgW="1396800" imgH="723600" progId="Equation.3">
              <p:embed/>
            </p:oleObj>
          </a:graphicData>
        </a:graphic>
      </p:graphicFrame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323528" y="3821113"/>
          <a:ext cx="4024313" cy="539750"/>
        </p:xfrm>
        <a:graphic>
          <a:graphicData uri="http://schemas.openxmlformats.org/presentationml/2006/ole">
            <p:oleObj spid="_x0000_s395266" name="Equação" r:id="rId3" imgW="1612800" imgH="215640" progId="Equation.3">
              <p:embed/>
            </p:oleObj>
          </a:graphicData>
        </a:graphic>
      </p:graphicFrame>
      <p:graphicFrame>
        <p:nvGraphicFramePr>
          <p:cNvPr id="249863" name="Object 6"/>
          <p:cNvGraphicFramePr>
            <a:graphicFrameLocks noChangeAspect="1"/>
          </p:cNvGraphicFramePr>
          <p:nvPr/>
        </p:nvGraphicFramePr>
        <p:xfrm>
          <a:off x="5724525" y="5710238"/>
          <a:ext cx="1677988" cy="723900"/>
        </p:xfrm>
        <a:graphic>
          <a:graphicData uri="http://schemas.openxmlformats.org/presentationml/2006/ole">
            <p:oleObj spid="_x0000_s395267" name="Equação" r:id="rId4" imgW="558720" imgH="241200" progId="Equation.3">
              <p:embed/>
            </p:oleObj>
          </a:graphicData>
        </a:graphic>
      </p:graphicFrame>
      <p:cxnSp>
        <p:nvCxnSpPr>
          <p:cNvPr id="8" name="Conector reto 7"/>
          <p:cNvCxnSpPr/>
          <p:nvPr/>
        </p:nvCxnSpPr>
        <p:spPr>
          <a:xfrm>
            <a:off x="1295752" y="4336638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951864" y="4336638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3743960" y="4336638"/>
            <a:ext cx="468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2087776" y="4336638"/>
            <a:ext cx="468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5753156" y="6395842"/>
            <a:ext cx="792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8293" name="Object 5"/>
          <p:cNvGraphicFramePr>
            <a:graphicFrameLocks noChangeAspect="1"/>
          </p:cNvGraphicFramePr>
          <p:nvPr/>
        </p:nvGraphicFramePr>
        <p:xfrm>
          <a:off x="4621213" y="3213100"/>
          <a:ext cx="4192587" cy="2171700"/>
        </p:xfrm>
        <a:graphic>
          <a:graphicData uri="http://schemas.openxmlformats.org/presentationml/2006/ole">
            <p:oleObj spid="_x0000_s395268" name="Equação" r:id="rId5" imgW="1396800" imgH="723600" progId="Equation.3">
              <p:embed/>
            </p:oleObj>
          </a:graphicData>
        </a:graphic>
      </p:graphicFrame>
      <p:sp>
        <p:nvSpPr>
          <p:cNvPr id="15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4659313" y="3500438"/>
          <a:ext cx="3871912" cy="1897062"/>
        </p:xfrm>
        <a:graphic>
          <a:graphicData uri="http://schemas.openxmlformats.org/presentationml/2006/ole">
            <p:oleObj spid="_x0000_s14338" name="Equação" r:id="rId3" imgW="1917360" imgH="93960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 rot="5400000">
            <a:off x="1507004" y="4947193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239713" y="3571875"/>
          <a:ext cx="2944812" cy="482600"/>
        </p:xfrm>
        <a:graphic>
          <a:graphicData uri="http://schemas.openxmlformats.org/presentationml/2006/ole">
            <p:oleObj spid="_x0000_s14339" name="Equação" r:id="rId4" imgW="1473120" imgH="241200" progId="Equation.3">
              <p:embed/>
            </p:oleObj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231775" y="4160838"/>
          <a:ext cx="3021013" cy="482600"/>
        </p:xfrm>
        <a:graphic>
          <a:graphicData uri="http://schemas.openxmlformats.org/presentationml/2006/ole">
            <p:oleObj spid="_x0000_s14340" name="Equação" r:id="rId5" imgW="1511280" imgH="241200" progId="Equation.3">
              <p:embed/>
            </p:oleObj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/>
        </p:nvGraphicFramePr>
        <p:xfrm>
          <a:off x="215900" y="5572125"/>
          <a:ext cx="2995613" cy="482600"/>
        </p:xfrm>
        <a:graphic>
          <a:graphicData uri="http://schemas.openxmlformats.org/presentationml/2006/ole">
            <p:oleObj spid="_x0000_s14341" name="Equação" r:id="rId6" imgW="1498320" imgH="241200" progId="Equation.3">
              <p:embed/>
            </p:oleObj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5429256" y="635795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matriz de sensibilidade</a:t>
            </a:r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6991367" y="4891926"/>
            <a:ext cx="857256" cy="50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4767264" y="4891926"/>
            <a:ext cx="1260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7974520" y="4514148"/>
            <a:ext cx="432000" cy="396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para posições em diferentes instantes: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4733926" y="2844225"/>
            <a:ext cx="3767164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derivada (sensibilidade) do </a:t>
            </a:r>
            <a:r>
              <a:rPr lang="pt-BR" sz="1600" dirty="0" smtClean="0">
                <a:solidFill>
                  <a:srgbClr val="FF0000"/>
                </a:solidFill>
              </a:rPr>
              <a:t>dado predito </a:t>
            </a:r>
            <a:r>
              <a:rPr lang="pt-BR" sz="1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z="1600" dirty="0" smtClean="0"/>
              <a:t> em relação ao </a:t>
            </a:r>
            <a:r>
              <a:rPr lang="pt-BR" sz="1600" dirty="0" smtClean="0">
                <a:solidFill>
                  <a:srgbClr val="00B050"/>
                </a:solidFill>
              </a:rPr>
              <a:t>parâmetro 2</a:t>
            </a:r>
            <a:endParaRPr lang="pt-BR" sz="1600" dirty="0">
              <a:solidFill>
                <a:srgbClr val="00B050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5854700" y="5667375"/>
          <a:ext cx="1397000" cy="534988"/>
        </p:xfrm>
        <a:graphic>
          <a:graphicData uri="http://schemas.openxmlformats.org/presentationml/2006/ole">
            <p:oleObj spid="_x0000_s14343" name="Equação" r:id="rId7" imgW="69840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323528" y="3821113"/>
          <a:ext cx="4024313" cy="539750"/>
        </p:xfrm>
        <a:graphic>
          <a:graphicData uri="http://schemas.openxmlformats.org/presentationml/2006/ole">
            <p:oleObj spid="_x0000_s396290" name="Equação" r:id="rId3" imgW="1612800" imgH="215640" progId="Equation.3">
              <p:embed/>
            </p:oleObj>
          </a:graphicData>
        </a:graphic>
      </p:graphicFrame>
      <p:graphicFrame>
        <p:nvGraphicFramePr>
          <p:cNvPr id="249863" name="Object 6"/>
          <p:cNvGraphicFramePr>
            <a:graphicFrameLocks noChangeAspect="1"/>
          </p:cNvGraphicFramePr>
          <p:nvPr/>
        </p:nvGraphicFramePr>
        <p:xfrm>
          <a:off x="5724525" y="5710238"/>
          <a:ext cx="1677988" cy="723900"/>
        </p:xfrm>
        <a:graphic>
          <a:graphicData uri="http://schemas.openxmlformats.org/presentationml/2006/ole">
            <p:oleObj spid="_x0000_s396291" name="Equação" r:id="rId4" imgW="558720" imgH="241200" progId="Equation.3">
              <p:embed/>
            </p:oleObj>
          </a:graphicData>
        </a:graphic>
      </p:graphicFrame>
      <p:graphicFrame>
        <p:nvGraphicFramePr>
          <p:cNvPr id="259077" name="Object 2"/>
          <p:cNvGraphicFramePr>
            <a:graphicFrameLocks noChangeAspect="1"/>
          </p:cNvGraphicFramePr>
          <p:nvPr/>
        </p:nvGraphicFramePr>
        <p:xfrm>
          <a:off x="387350" y="4675188"/>
          <a:ext cx="3897313" cy="857250"/>
        </p:xfrm>
        <a:graphic>
          <a:graphicData uri="http://schemas.openxmlformats.org/presentationml/2006/ole">
            <p:oleObj spid="_x0000_s396292" name="Equação" r:id="rId5" imgW="1562040" imgH="342720" progId="Equation.3">
              <p:embed/>
            </p:oleObj>
          </a:graphicData>
        </a:graphic>
      </p:graphicFrame>
      <p:sp>
        <p:nvSpPr>
          <p:cNvPr id="14" name="Retângulo 13"/>
          <p:cNvSpPr/>
          <p:nvPr/>
        </p:nvSpPr>
        <p:spPr>
          <a:xfrm>
            <a:off x="294500" y="4682164"/>
            <a:ext cx="4032448" cy="908834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702558" y="5721046"/>
            <a:ext cx="1749762" cy="732290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69318" name="Object 6"/>
          <p:cNvGraphicFramePr>
            <a:graphicFrameLocks noChangeAspect="1"/>
          </p:cNvGraphicFramePr>
          <p:nvPr/>
        </p:nvGraphicFramePr>
        <p:xfrm>
          <a:off x="4621213" y="3213100"/>
          <a:ext cx="4192587" cy="2171700"/>
        </p:xfrm>
        <a:graphic>
          <a:graphicData uri="http://schemas.openxmlformats.org/presentationml/2006/ole">
            <p:oleObj spid="_x0000_s396293" name="Equação" r:id="rId6" imgW="1396800" imgH="723600" progId="Equation.3">
              <p:embed/>
            </p:oleObj>
          </a:graphicData>
        </a:graphic>
      </p:graphicFrame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323528" y="3821113"/>
          <a:ext cx="4024313" cy="539750"/>
        </p:xfrm>
        <a:graphic>
          <a:graphicData uri="http://schemas.openxmlformats.org/presentationml/2006/ole">
            <p:oleObj spid="_x0000_s397314" name="Equação" r:id="rId3" imgW="1612800" imgH="215640" progId="Equation.3">
              <p:embed/>
            </p:oleObj>
          </a:graphicData>
        </a:graphic>
      </p:graphicFrame>
      <p:graphicFrame>
        <p:nvGraphicFramePr>
          <p:cNvPr id="249863" name="Object 6"/>
          <p:cNvGraphicFramePr>
            <a:graphicFrameLocks noChangeAspect="1"/>
          </p:cNvGraphicFramePr>
          <p:nvPr/>
        </p:nvGraphicFramePr>
        <p:xfrm>
          <a:off x="5724525" y="5710238"/>
          <a:ext cx="1677988" cy="723900"/>
        </p:xfrm>
        <a:graphic>
          <a:graphicData uri="http://schemas.openxmlformats.org/presentationml/2006/ole">
            <p:oleObj spid="_x0000_s397315" name="Equação" r:id="rId4" imgW="558720" imgH="241200" progId="Equation.3">
              <p:embed/>
            </p:oleObj>
          </a:graphicData>
        </a:graphic>
      </p:graphicFrame>
      <p:graphicFrame>
        <p:nvGraphicFramePr>
          <p:cNvPr id="259077" name="Object 2"/>
          <p:cNvGraphicFramePr>
            <a:graphicFrameLocks noChangeAspect="1"/>
          </p:cNvGraphicFramePr>
          <p:nvPr/>
        </p:nvGraphicFramePr>
        <p:xfrm>
          <a:off x="387350" y="4675188"/>
          <a:ext cx="3897313" cy="857250"/>
        </p:xfrm>
        <a:graphic>
          <a:graphicData uri="http://schemas.openxmlformats.org/presentationml/2006/ole">
            <p:oleObj spid="_x0000_s397316" name="Equação" r:id="rId5" imgW="1562040" imgH="342720" progId="Equation.3">
              <p:embed/>
            </p:oleObj>
          </a:graphicData>
        </a:graphic>
      </p:graphicFrame>
      <p:sp>
        <p:nvSpPr>
          <p:cNvPr id="14" name="Retângulo 13"/>
          <p:cNvSpPr/>
          <p:nvPr/>
        </p:nvSpPr>
        <p:spPr>
          <a:xfrm>
            <a:off x="294500" y="4682164"/>
            <a:ext cx="4032448" cy="908834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702558" y="5721046"/>
            <a:ext cx="1749762" cy="732290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/>
          <p:nvPr/>
        </p:nvCxnSpPr>
        <p:spPr>
          <a:xfrm>
            <a:off x="251520" y="4581128"/>
            <a:ext cx="4032448" cy="1152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>
            <a:off x="323528" y="4581128"/>
            <a:ext cx="4032450" cy="1080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0342" name="Object 6"/>
          <p:cNvGraphicFramePr>
            <a:graphicFrameLocks noChangeAspect="1"/>
          </p:cNvGraphicFramePr>
          <p:nvPr/>
        </p:nvGraphicFramePr>
        <p:xfrm>
          <a:off x="4621213" y="3213100"/>
          <a:ext cx="4192587" cy="2171700"/>
        </p:xfrm>
        <a:graphic>
          <a:graphicData uri="http://schemas.openxmlformats.org/presentationml/2006/ole">
            <p:oleObj spid="_x0000_s397317" name="Equação" r:id="rId6" imgW="1396800" imgH="723600" progId="Equation.3">
              <p:embed/>
            </p:oleObj>
          </a:graphicData>
        </a:graphic>
      </p:graphicFrame>
      <p:sp>
        <p:nvSpPr>
          <p:cNvPr id="17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323528" y="3821113"/>
          <a:ext cx="4024313" cy="539750"/>
        </p:xfrm>
        <a:graphic>
          <a:graphicData uri="http://schemas.openxmlformats.org/presentationml/2006/ole">
            <p:oleObj spid="_x0000_s398338" name="Equação" r:id="rId3" imgW="1612800" imgH="215640" progId="Equation.3">
              <p:embed/>
            </p:oleObj>
          </a:graphicData>
        </a:graphic>
      </p:graphicFrame>
      <p:graphicFrame>
        <p:nvGraphicFramePr>
          <p:cNvPr id="249863" name="Object 6"/>
          <p:cNvGraphicFramePr>
            <a:graphicFrameLocks noChangeAspect="1"/>
          </p:cNvGraphicFramePr>
          <p:nvPr/>
        </p:nvGraphicFramePr>
        <p:xfrm>
          <a:off x="5724525" y="5710238"/>
          <a:ext cx="1677988" cy="723900"/>
        </p:xfrm>
        <a:graphic>
          <a:graphicData uri="http://schemas.openxmlformats.org/presentationml/2006/ole">
            <p:oleObj spid="_x0000_s398339" name="Equação" r:id="rId4" imgW="558720" imgH="241200" progId="Equation.3">
              <p:embed/>
            </p:oleObj>
          </a:graphicData>
        </a:graphic>
      </p:graphicFrame>
      <p:graphicFrame>
        <p:nvGraphicFramePr>
          <p:cNvPr id="259077" name="Object 2"/>
          <p:cNvGraphicFramePr>
            <a:graphicFrameLocks noChangeAspect="1"/>
          </p:cNvGraphicFramePr>
          <p:nvPr/>
        </p:nvGraphicFramePr>
        <p:xfrm>
          <a:off x="387350" y="4675188"/>
          <a:ext cx="3897313" cy="857250"/>
        </p:xfrm>
        <a:graphic>
          <a:graphicData uri="http://schemas.openxmlformats.org/presentationml/2006/ole">
            <p:oleObj spid="_x0000_s398340" name="Equação" r:id="rId5" imgW="1562040" imgH="342720" progId="Equation.3">
              <p:embed/>
            </p:oleObj>
          </a:graphicData>
        </a:graphic>
      </p:graphicFrame>
      <p:sp>
        <p:nvSpPr>
          <p:cNvPr id="14" name="Retângulo 13"/>
          <p:cNvSpPr/>
          <p:nvPr/>
        </p:nvSpPr>
        <p:spPr>
          <a:xfrm>
            <a:off x="294500" y="4682164"/>
            <a:ext cx="4032448" cy="908834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702558" y="5721046"/>
            <a:ext cx="1749762" cy="732290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/>
          <p:nvPr/>
        </p:nvCxnSpPr>
        <p:spPr>
          <a:xfrm>
            <a:off x="251520" y="4581128"/>
            <a:ext cx="4032448" cy="1152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>
            <a:off x="323528" y="4581128"/>
            <a:ext cx="4032450" cy="1080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1126" name="Object 2"/>
          <p:cNvGraphicFramePr>
            <a:graphicFrameLocks noChangeAspect="1"/>
          </p:cNvGraphicFramePr>
          <p:nvPr/>
        </p:nvGraphicFramePr>
        <p:xfrm>
          <a:off x="877888" y="5930900"/>
          <a:ext cx="2914650" cy="793750"/>
        </p:xfrm>
        <a:graphic>
          <a:graphicData uri="http://schemas.openxmlformats.org/presentationml/2006/ole">
            <p:oleObj spid="_x0000_s398341" name="Equação" r:id="rId6" imgW="1168200" imgH="317160" progId="Equation.3">
              <p:embed/>
            </p:oleObj>
          </a:graphicData>
        </a:graphic>
      </p:graphicFrame>
      <p:graphicFrame>
        <p:nvGraphicFramePr>
          <p:cNvPr id="271367" name="Object 7"/>
          <p:cNvGraphicFramePr>
            <a:graphicFrameLocks noChangeAspect="1"/>
          </p:cNvGraphicFramePr>
          <p:nvPr/>
        </p:nvGraphicFramePr>
        <p:xfrm>
          <a:off x="4621213" y="3213100"/>
          <a:ext cx="4192587" cy="2171700"/>
        </p:xfrm>
        <a:graphic>
          <a:graphicData uri="http://schemas.openxmlformats.org/presentationml/2006/ole">
            <p:oleObj spid="_x0000_s398342" name="Equação" r:id="rId7" imgW="1396800" imgH="723600" progId="Equation.3">
              <p:embed/>
            </p:oleObj>
          </a:graphicData>
        </a:graphic>
      </p:graphicFrame>
      <p:sp>
        <p:nvSpPr>
          <p:cNvPr id="17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Para quantificar a diferença entre os dados observados e os dados preditos é comum utilizar a norma L2:</a:t>
            </a:r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35496" y="3881438"/>
          <a:ext cx="4038600" cy="534987"/>
        </p:xfrm>
        <a:graphic>
          <a:graphicData uri="http://schemas.openxmlformats.org/presentationml/2006/ole">
            <p:oleObj spid="_x0000_s15367" name="Equação" r:id="rId3" imgW="2019240" imgH="266400" progId="Equation.3">
              <p:embed/>
            </p:oleObj>
          </a:graphicData>
        </a:graphic>
      </p:graphicFrame>
      <p:graphicFrame>
        <p:nvGraphicFramePr>
          <p:cNvPr id="15368" name="Object 5"/>
          <p:cNvGraphicFramePr>
            <a:graphicFrameLocks noChangeAspect="1"/>
          </p:cNvGraphicFramePr>
          <p:nvPr/>
        </p:nvGraphicFramePr>
        <p:xfrm>
          <a:off x="4659313" y="3500438"/>
          <a:ext cx="3871912" cy="1897062"/>
        </p:xfrm>
        <a:graphic>
          <a:graphicData uri="http://schemas.openxmlformats.org/presentationml/2006/ole">
            <p:oleObj spid="_x0000_s15368" name="Equação" r:id="rId4" imgW="1917360" imgH="939600" progId="Equation.3">
              <p:embed/>
            </p:oleObj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5854700" y="5667375"/>
          <a:ext cx="1397000" cy="534988"/>
        </p:xfrm>
        <a:graphic>
          <a:graphicData uri="http://schemas.openxmlformats.org/presentationml/2006/ole">
            <p:oleObj spid="_x0000_s15369" name="Equação" r:id="rId5" imgW="69840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Para quantificar a diferença entre 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é comum utilizar a norma L2:</a:t>
            </a:r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35496" y="3881438"/>
          <a:ext cx="4038600" cy="534987"/>
        </p:xfrm>
        <a:graphic>
          <a:graphicData uri="http://schemas.openxmlformats.org/presentationml/2006/ole">
            <p:oleObj spid="_x0000_s43010" name="Equação" r:id="rId3" imgW="2019240" imgH="266400" progId="Equation.3">
              <p:embed/>
            </p:oleObj>
          </a:graphicData>
        </a:graphic>
      </p:graphicFrame>
      <p:cxnSp>
        <p:nvCxnSpPr>
          <p:cNvPr id="15" name="Conector reto 14"/>
          <p:cNvCxnSpPr/>
          <p:nvPr/>
        </p:nvCxnSpPr>
        <p:spPr>
          <a:xfrm>
            <a:off x="1038157" y="4408646"/>
            <a:ext cx="360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679827" y="4408646"/>
            <a:ext cx="360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3385393" y="4408646"/>
            <a:ext cx="540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1765273" y="4408646"/>
            <a:ext cx="540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68" name="Object 5"/>
          <p:cNvGraphicFramePr>
            <a:graphicFrameLocks noChangeAspect="1"/>
          </p:cNvGraphicFramePr>
          <p:nvPr/>
        </p:nvGraphicFramePr>
        <p:xfrm>
          <a:off x="4659313" y="3500438"/>
          <a:ext cx="3871912" cy="1897062"/>
        </p:xfrm>
        <a:graphic>
          <a:graphicData uri="http://schemas.openxmlformats.org/presentationml/2006/ole">
            <p:oleObj spid="_x0000_s43011" name="Equação" r:id="rId4" imgW="1917360" imgH="939600" progId="Equation.3">
              <p:embed/>
            </p:oleObj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5854700" y="5667375"/>
          <a:ext cx="1397000" cy="534988"/>
        </p:xfrm>
        <a:graphic>
          <a:graphicData uri="http://schemas.openxmlformats.org/presentationml/2006/ole">
            <p:oleObj spid="_x0000_s43012" name="Equação" r:id="rId5" imgW="698400" imgH="266400" progId="Equation.3">
              <p:embed/>
            </p:oleObj>
          </a:graphicData>
        </a:graphic>
      </p:graphicFrame>
      <p:cxnSp>
        <p:nvCxnSpPr>
          <p:cNvPr id="13" name="Conector reto 12"/>
          <p:cNvCxnSpPr/>
          <p:nvPr/>
        </p:nvCxnSpPr>
        <p:spPr>
          <a:xfrm>
            <a:off x="5932674" y="6179818"/>
            <a:ext cx="540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Para quantificar a diferença entre 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é comum utilizar a norma L2:</a:t>
            </a:r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35496" y="3881438"/>
          <a:ext cx="4038600" cy="534987"/>
        </p:xfrm>
        <a:graphic>
          <a:graphicData uri="http://schemas.openxmlformats.org/presentationml/2006/ole">
            <p:oleObj spid="_x0000_s44034" name="Equação" r:id="rId3" imgW="2019240" imgH="266400" progId="Equation.3">
              <p:embed/>
            </p:oleObj>
          </a:graphicData>
        </a:graphic>
      </p:graphicFrame>
      <p:sp>
        <p:nvSpPr>
          <p:cNvPr id="22" name="CaixaDeTexto 21"/>
          <p:cNvSpPr txBox="1"/>
          <p:nvPr/>
        </p:nvSpPr>
        <p:spPr>
          <a:xfrm>
            <a:off x="216471" y="4786322"/>
            <a:ext cx="371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Função escalar e que depende dos parâmetros</a:t>
            </a:r>
            <a:endParaRPr lang="pt-BR" sz="2400" dirty="0"/>
          </a:p>
        </p:txBody>
      </p:sp>
      <p:graphicFrame>
        <p:nvGraphicFramePr>
          <p:cNvPr id="15368" name="Object 5"/>
          <p:cNvGraphicFramePr>
            <a:graphicFrameLocks noChangeAspect="1"/>
          </p:cNvGraphicFramePr>
          <p:nvPr/>
        </p:nvGraphicFramePr>
        <p:xfrm>
          <a:off x="4659313" y="3500438"/>
          <a:ext cx="3871912" cy="1897062"/>
        </p:xfrm>
        <a:graphic>
          <a:graphicData uri="http://schemas.openxmlformats.org/presentationml/2006/ole">
            <p:oleObj spid="_x0000_s44035" name="Equação" r:id="rId4" imgW="1917360" imgH="939600" progId="Equation.3">
              <p:embed/>
            </p:oleObj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5854700" y="5667375"/>
          <a:ext cx="1397000" cy="534988"/>
        </p:xfrm>
        <a:graphic>
          <a:graphicData uri="http://schemas.openxmlformats.org/presentationml/2006/ole">
            <p:oleObj spid="_x0000_s44036" name="Equação" r:id="rId5" imgW="69840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Para quantificar a diferença entre 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é comum utilizar a norma L2:</a:t>
            </a:r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35496" y="3881438"/>
          <a:ext cx="4038600" cy="534987"/>
        </p:xfrm>
        <a:graphic>
          <a:graphicData uri="http://schemas.openxmlformats.org/presentationml/2006/ole">
            <p:oleObj spid="_x0000_s40962" name="Equação" r:id="rId3" imgW="2019240" imgH="266400" progId="Equation.3">
              <p:embed/>
            </p:oleObj>
          </a:graphicData>
        </a:graphic>
      </p:graphicFrame>
      <p:graphicFrame>
        <p:nvGraphicFramePr>
          <p:cNvPr id="15368" name="Object 5"/>
          <p:cNvGraphicFramePr>
            <a:graphicFrameLocks noChangeAspect="1"/>
          </p:cNvGraphicFramePr>
          <p:nvPr/>
        </p:nvGraphicFramePr>
        <p:xfrm>
          <a:off x="4659313" y="3500438"/>
          <a:ext cx="3871912" cy="1897062"/>
        </p:xfrm>
        <a:graphic>
          <a:graphicData uri="http://schemas.openxmlformats.org/presentationml/2006/ole">
            <p:oleObj spid="_x0000_s40963" name="Equação" r:id="rId4" imgW="1917360" imgH="939600" progId="Equation.3">
              <p:embed/>
            </p:oleObj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5854700" y="5667375"/>
          <a:ext cx="1397000" cy="534988"/>
        </p:xfrm>
        <a:graphic>
          <a:graphicData uri="http://schemas.openxmlformats.org/presentationml/2006/ole">
            <p:oleObj spid="_x0000_s40964" name="Equação" r:id="rId5" imgW="698400" imgH="266400" progId="Equation.3">
              <p:embed/>
            </p:oleObj>
          </a:graphicData>
        </a:graphic>
      </p:graphicFrame>
      <p:graphicFrame>
        <p:nvGraphicFramePr>
          <p:cNvPr id="40965" name="Object 8"/>
          <p:cNvGraphicFramePr>
            <a:graphicFrameLocks noChangeAspect="1"/>
          </p:cNvGraphicFramePr>
          <p:nvPr/>
        </p:nvGraphicFramePr>
        <p:xfrm>
          <a:off x="164998" y="4770438"/>
          <a:ext cx="3708400" cy="534987"/>
        </p:xfrm>
        <a:graphic>
          <a:graphicData uri="http://schemas.openxmlformats.org/presentationml/2006/ole">
            <p:oleObj spid="_x0000_s40965" name="Equação" r:id="rId6" imgW="185400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Para quantificar a diferença entre 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é comum utilizar a norma L2:</a:t>
            </a:r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35496" y="3881438"/>
          <a:ext cx="4038600" cy="534987"/>
        </p:xfrm>
        <a:graphic>
          <a:graphicData uri="http://schemas.openxmlformats.org/presentationml/2006/ole">
            <p:oleObj spid="_x0000_s45058" name="Equação" r:id="rId3" imgW="2019240" imgH="266400" progId="Equation.3">
              <p:embed/>
            </p:oleObj>
          </a:graphicData>
        </a:graphic>
      </p:graphicFrame>
      <p:graphicFrame>
        <p:nvGraphicFramePr>
          <p:cNvPr id="15368" name="Object 5"/>
          <p:cNvGraphicFramePr>
            <a:graphicFrameLocks noChangeAspect="1"/>
          </p:cNvGraphicFramePr>
          <p:nvPr/>
        </p:nvGraphicFramePr>
        <p:xfrm>
          <a:off x="4659313" y="3500438"/>
          <a:ext cx="3871912" cy="1897062"/>
        </p:xfrm>
        <a:graphic>
          <a:graphicData uri="http://schemas.openxmlformats.org/presentationml/2006/ole">
            <p:oleObj spid="_x0000_s45059" name="Equação" r:id="rId4" imgW="1917360" imgH="939600" progId="Equation.3">
              <p:embed/>
            </p:oleObj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5854700" y="5667375"/>
          <a:ext cx="1397000" cy="534988"/>
        </p:xfrm>
        <a:graphic>
          <a:graphicData uri="http://schemas.openxmlformats.org/presentationml/2006/ole">
            <p:oleObj spid="_x0000_s45060" name="Equação" r:id="rId5" imgW="698400" imgH="266400" progId="Equation.3">
              <p:embed/>
            </p:oleObj>
          </a:graphicData>
        </a:graphic>
      </p:graphicFrame>
      <p:graphicFrame>
        <p:nvGraphicFramePr>
          <p:cNvPr id="40965" name="Object 8"/>
          <p:cNvGraphicFramePr>
            <a:graphicFrameLocks noChangeAspect="1"/>
          </p:cNvGraphicFramePr>
          <p:nvPr/>
        </p:nvGraphicFramePr>
        <p:xfrm>
          <a:off x="164998" y="4770438"/>
          <a:ext cx="3708400" cy="534987"/>
        </p:xfrm>
        <a:graphic>
          <a:graphicData uri="http://schemas.openxmlformats.org/presentationml/2006/ole">
            <p:oleObj spid="_x0000_s45061" name="Equação" r:id="rId6" imgW="1854000" imgH="266400" progId="Equation.3">
              <p:embed/>
            </p:oleObj>
          </a:graphicData>
        </a:graphic>
      </p:graphicFrame>
      <p:graphicFrame>
        <p:nvGraphicFramePr>
          <p:cNvPr id="40966" name="Object 9"/>
          <p:cNvGraphicFramePr>
            <a:graphicFrameLocks noChangeAspect="1"/>
          </p:cNvGraphicFramePr>
          <p:nvPr/>
        </p:nvGraphicFramePr>
        <p:xfrm>
          <a:off x="520598" y="5645150"/>
          <a:ext cx="2997200" cy="866775"/>
        </p:xfrm>
        <a:graphic>
          <a:graphicData uri="http://schemas.openxmlformats.org/presentationml/2006/ole">
            <p:oleObj spid="_x0000_s45062" name="Equação" r:id="rId7" imgW="14983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Perfilagem Sísmica Vertical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57224" y="3630043"/>
            <a:ext cx="7429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Cálculo da velocidade sísmica (vertical) dos materiais ao redor do poço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57488" y="2620028"/>
            <a:ext cx="342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FF0000"/>
                </a:solidFill>
              </a:rPr>
              <a:t>Problema Geofísico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Perfilagem Sísmica Vertical</a:t>
            </a:r>
            <a:endParaRPr lang="pt-BR" dirty="0"/>
          </a:p>
        </p:txBody>
      </p:sp>
      <p:sp>
        <p:nvSpPr>
          <p:cNvPr id="8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endParaRPr lang="pt-BR" smtClean="0"/>
          </a:p>
          <a:p>
            <a:r>
              <a:rPr lang="pt-BR" smtClean="0"/>
              <a:t>Uma fonte localizada na superfície do poço gera ondas, que se propagam em subsuperfície e são detectadas por um arranjo de receptores localizados dentro do poço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</a:t>
            </a:r>
            <a:r>
              <a:rPr lang="pt-BR" smtClean="0"/>
              <a:t>medições do tempo de chegada da primeira onda em cada receptor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7158" y="4653136"/>
            <a:ext cx="8429684" cy="1440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Perfilagem Sísmica Vertical</a:t>
            </a:r>
            <a:endParaRPr lang="pt-BR" dirty="0"/>
          </a:p>
        </p:txBody>
      </p:sp>
      <p:grpSp>
        <p:nvGrpSpPr>
          <p:cNvPr id="32" name="Grupo 31"/>
          <p:cNvGrpSpPr/>
          <p:nvPr/>
        </p:nvGrpSpPr>
        <p:grpSpPr>
          <a:xfrm>
            <a:off x="611560" y="2276872"/>
            <a:ext cx="4824536" cy="4248472"/>
            <a:chOff x="2138242" y="2276872"/>
            <a:chExt cx="4824536" cy="4248472"/>
          </a:xfrm>
        </p:grpSpPr>
        <p:sp>
          <p:nvSpPr>
            <p:cNvPr id="24" name="Retângulo 23"/>
            <p:cNvSpPr/>
            <p:nvPr/>
          </p:nvSpPr>
          <p:spPr>
            <a:xfrm>
              <a:off x="2138242" y="2276872"/>
              <a:ext cx="4824536" cy="648072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2138242" y="2852936"/>
              <a:ext cx="4824536" cy="648072"/>
            </a:xfrm>
            <a:prstGeom prst="rect">
              <a:avLst/>
            </a:prstGeom>
            <a:blipFill>
              <a:blip r:embed="rId4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138242" y="3429000"/>
              <a:ext cx="4824536" cy="648072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2138242" y="3861048"/>
              <a:ext cx="4824536" cy="648072"/>
            </a:xfrm>
            <a:prstGeom prst="rect">
              <a:avLst/>
            </a:prstGeom>
            <a:blipFill>
              <a:blip r:embed="rId4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2138242" y="4365104"/>
              <a:ext cx="4824536" cy="648072"/>
            </a:xfrm>
            <a:prstGeom prst="rect">
              <a:avLst/>
            </a:prstGeom>
            <a:blipFill>
              <a:blip r:embed="rId5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2138242" y="4941168"/>
              <a:ext cx="4824536" cy="648072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2138242" y="5517232"/>
              <a:ext cx="4824536" cy="648072"/>
            </a:xfrm>
            <a:prstGeom prst="rect">
              <a:avLst/>
            </a:prstGeom>
            <a:blipFill>
              <a:blip r:embed="rId4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2138242" y="5877272"/>
              <a:ext cx="4824536" cy="648072"/>
            </a:xfrm>
            <a:prstGeom prst="rect">
              <a:avLst/>
            </a:prstGeom>
            <a:blipFill>
              <a:blip r:embed="rId5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3" name="Retângulo 32"/>
          <p:cNvSpPr/>
          <p:nvPr/>
        </p:nvSpPr>
        <p:spPr>
          <a:xfrm>
            <a:off x="2973310" y="2276872"/>
            <a:ext cx="288000" cy="39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strela de 5 pontas 33"/>
          <p:cNvSpPr/>
          <p:nvPr/>
        </p:nvSpPr>
        <p:spPr>
          <a:xfrm>
            <a:off x="2613270" y="1844864"/>
            <a:ext cx="360000" cy="360000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riângulo isósceles 34"/>
          <p:cNvSpPr/>
          <p:nvPr/>
        </p:nvSpPr>
        <p:spPr>
          <a:xfrm rot="16200000">
            <a:off x="2973298" y="2622410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Triângulo isósceles 35"/>
          <p:cNvSpPr/>
          <p:nvPr/>
        </p:nvSpPr>
        <p:spPr>
          <a:xfrm rot="16200000">
            <a:off x="2973298" y="3184072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Triângulo isósceles 36"/>
          <p:cNvSpPr/>
          <p:nvPr/>
        </p:nvSpPr>
        <p:spPr>
          <a:xfrm rot="16200000">
            <a:off x="2973298" y="3745734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Triângulo isósceles 37"/>
          <p:cNvSpPr/>
          <p:nvPr/>
        </p:nvSpPr>
        <p:spPr>
          <a:xfrm rot="16200000">
            <a:off x="2973298" y="4307396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Triângulo isósceles 38"/>
          <p:cNvSpPr/>
          <p:nvPr/>
        </p:nvSpPr>
        <p:spPr>
          <a:xfrm rot="16200000">
            <a:off x="2973298" y="4869058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Triângulo isósceles 39"/>
          <p:cNvSpPr/>
          <p:nvPr/>
        </p:nvSpPr>
        <p:spPr>
          <a:xfrm rot="16200000">
            <a:off x="2973298" y="5430722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strela de 5 pontas 40"/>
          <p:cNvSpPr/>
          <p:nvPr/>
        </p:nvSpPr>
        <p:spPr>
          <a:xfrm>
            <a:off x="6912280" y="1993506"/>
            <a:ext cx="360000" cy="360000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7293790" y="19888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Fonte</a:t>
            </a:r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7293790" y="27716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Receptor</a:t>
            </a:r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7293790" y="349171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Poço</a:t>
            </a:r>
            <a:endParaRPr lang="pt-BR"/>
          </a:p>
        </p:txBody>
      </p:sp>
      <p:sp>
        <p:nvSpPr>
          <p:cNvPr id="45" name="Triângulo isósceles 44"/>
          <p:cNvSpPr/>
          <p:nvPr/>
        </p:nvSpPr>
        <p:spPr>
          <a:xfrm rot="16200000">
            <a:off x="6984268" y="2834944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6948280" y="3532382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57224" y="3630043"/>
            <a:ext cx="7429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Cálculo da aceleração da gravidade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57488" y="2620028"/>
            <a:ext cx="342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FF0000"/>
                </a:solidFill>
              </a:rPr>
              <a:t>Problema Geofísico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Perfilagem Sísmica Vertical</a:t>
            </a:r>
            <a:endParaRPr lang="pt-BR" dirty="0"/>
          </a:p>
        </p:txBody>
      </p:sp>
      <p:sp>
        <p:nvSpPr>
          <p:cNvPr id="8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endParaRPr lang="pt-BR" smtClean="0"/>
          </a:p>
          <a:p>
            <a:r>
              <a:rPr lang="pt-BR" smtClean="0"/>
              <a:t>Uma fonte localizada na superfície do poço gera ondas, que se propagam em subsuperfície e são detectadas por um arranjo de receptores localizados dentro do poço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</a:t>
            </a:r>
            <a:r>
              <a:rPr lang="pt-BR" smtClean="0"/>
              <a:t>medições do tempo de chegada da primeira onda em cada receptor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7158" y="1988840"/>
            <a:ext cx="8429684" cy="252028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Perfilagem Sísmica Vertical</a:t>
            </a:r>
            <a:endParaRPr lang="pt-BR" dirty="0"/>
          </a:p>
        </p:txBody>
      </p:sp>
      <p:cxnSp>
        <p:nvCxnSpPr>
          <p:cNvPr id="4" name="Conector de seta reta 3"/>
          <p:cNvCxnSpPr/>
          <p:nvPr/>
        </p:nvCxnSpPr>
        <p:spPr>
          <a:xfrm>
            <a:off x="1500166" y="5572140"/>
            <a:ext cx="609617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flipV="1">
            <a:off x="1685904" y="1700808"/>
            <a:ext cx="0" cy="40856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979580" y="1484784"/>
            <a:ext cx="1000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876256" y="5570076"/>
            <a:ext cx="107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123744" y="5013176"/>
            <a:ext cx="144000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2710093" y="4726284"/>
            <a:ext cx="144000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3296442" y="3933056"/>
            <a:ext cx="144000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3882791" y="3718172"/>
            <a:ext cx="144000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4469140" y="2996952"/>
            <a:ext cx="144000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5055489" y="2854076"/>
            <a:ext cx="144000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5641838" y="2350020"/>
            <a:ext cx="144000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6228184" y="1629940"/>
            <a:ext cx="144000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Perfilagem Sísmica Vertical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00034" y="1643050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Parametrização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627034"/>
            <a:ext cx="79296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Considerando raios sísmicos sem curvatura e que a </a:t>
            </a:r>
            <a:r>
              <a:rPr lang="pt-BR" sz="2800" dirty="0" err="1" smtClean="0"/>
              <a:t>subsuperfície</a:t>
            </a:r>
            <a:r>
              <a:rPr lang="pt-BR" sz="2800" dirty="0" smtClean="0"/>
              <a:t> é formada por uma sucessão de camadas homogêneas, o tempo gasto para uma onda atingir um receptor pode ser descrito em termos dos parâmetros:</a:t>
            </a:r>
          </a:p>
          <a:p>
            <a:endParaRPr lang="pt-BR" sz="2800" dirty="0" smtClean="0"/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Espessura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BR" sz="2800" dirty="0" smtClean="0"/>
              <a:t> de cada camada</a:t>
            </a:r>
          </a:p>
          <a:p>
            <a:pPr>
              <a:buFont typeface="Arial" pitchFamily="34" charset="0"/>
              <a:buChar char="•"/>
            </a:pPr>
            <a:endParaRPr lang="pt-BR" sz="2800" dirty="0" smtClean="0"/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Velocidade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 smtClean="0"/>
              <a:t>em cada camada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Perfilagem Sísmica Vertical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Relação funcional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673392"/>
            <a:ext cx="7929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Nessas condições, a relação </a:t>
            </a:r>
            <a:r>
              <a:rPr lang="pt-BR" sz="2800" smtClean="0"/>
              <a:t>entre o tempo gasto para uma onda atingir um receptor </a:t>
            </a:r>
            <a:r>
              <a:rPr lang="pt-BR" sz="2800" dirty="0" smtClean="0"/>
              <a:t>e os </a:t>
            </a:r>
            <a:r>
              <a:rPr lang="pt-BR" sz="2800" smtClean="0"/>
              <a:t>parâmetros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BR" sz="2800" smtClean="0"/>
              <a:t> e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smtClean="0"/>
              <a:t> em cada camada </a:t>
            </a:r>
            <a:r>
              <a:rPr lang="pt-BR" sz="2800" smtClean="0">
                <a:cs typeface="Times New Roman" pitchFamily="18" charset="0"/>
              </a:rPr>
              <a:t>pode </a:t>
            </a:r>
            <a:r>
              <a:rPr lang="pt-BR" sz="2800" dirty="0" smtClean="0">
                <a:cs typeface="Times New Roman" pitchFamily="18" charset="0"/>
              </a:rPr>
              <a:t>ser escrita como</a:t>
            </a:r>
            <a:r>
              <a:rPr lang="pt-BR" sz="2800" dirty="0" smtClean="0"/>
              <a:t>:</a:t>
            </a: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2695575" y="4149725"/>
          <a:ext cx="3733800" cy="1104900"/>
        </p:xfrm>
        <a:graphic>
          <a:graphicData uri="http://schemas.openxmlformats.org/presentationml/2006/ole">
            <p:oleObj spid="_x0000_s46083" name="Equação" r:id="rId3" imgW="1244520" imgH="368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Perfilagem Sísmica Vertical</a:t>
            </a:r>
            <a:endParaRPr lang="pt-BR" dirty="0"/>
          </a:p>
        </p:txBody>
      </p:sp>
      <p:grpSp>
        <p:nvGrpSpPr>
          <p:cNvPr id="3" name="Grupo 31"/>
          <p:cNvGrpSpPr/>
          <p:nvPr/>
        </p:nvGrpSpPr>
        <p:grpSpPr>
          <a:xfrm>
            <a:off x="179512" y="2276872"/>
            <a:ext cx="3168352" cy="4248472"/>
            <a:chOff x="2138242" y="2276872"/>
            <a:chExt cx="4824536" cy="4248472"/>
          </a:xfrm>
        </p:grpSpPr>
        <p:sp>
          <p:nvSpPr>
            <p:cNvPr id="24" name="Retângulo 23"/>
            <p:cNvSpPr/>
            <p:nvPr/>
          </p:nvSpPr>
          <p:spPr>
            <a:xfrm>
              <a:off x="2138242" y="2276872"/>
              <a:ext cx="4824536" cy="648072"/>
            </a:xfrm>
            <a:prstGeom prst="rect">
              <a:avLst/>
            </a:prstGeom>
            <a:blipFill>
              <a:blip r:embed="rId4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2138242" y="2852936"/>
              <a:ext cx="4824536" cy="648072"/>
            </a:xfrm>
            <a:prstGeom prst="rect">
              <a:avLst/>
            </a:prstGeom>
            <a:blipFill>
              <a:blip r:embed="rId5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138242" y="3429000"/>
              <a:ext cx="4824536" cy="648072"/>
            </a:xfrm>
            <a:prstGeom prst="rect">
              <a:avLst/>
            </a:prstGeom>
            <a:blipFill>
              <a:blip r:embed="rId4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2138242" y="3861048"/>
              <a:ext cx="4824536" cy="648072"/>
            </a:xfrm>
            <a:prstGeom prst="rect">
              <a:avLst/>
            </a:prstGeom>
            <a:blipFill>
              <a:blip r:embed="rId5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2138242" y="4221088"/>
              <a:ext cx="4824536" cy="936104"/>
            </a:xfrm>
            <a:prstGeom prst="rect">
              <a:avLst/>
            </a:prstGeom>
            <a:blipFill>
              <a:blip r:embed="rId6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2138242" y="5157192"/>
              <a:ext cx="4824536" cy="432048"/>
            </a:xfrm>
            <a:prstGeom prst="rect">
              <a:avLst/>
            </a:prstGeom>
            <a:blipFill>
              <a:blip r:embed="rId4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2138242" y="5445224"/>
              <a:ext cx="4824536" cy="720080"/>
            </a:xfrm>
            <a:prstGeom prst="rect">
              <a:avLst/>
            </a:prstGeom>
            <a:blipFill>
              <a:blip r:embed="rId5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2138242" y="5877272"/>
              <a:ext cx="4824536" cy="648072"/>
            </a:xfrm>
            <a:prstGeom prst="rect">
              <a:avLst/>
            </a:prstGeom>
            <a:blipFill>
              <a:blip r:embed="rId6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3" name="Retângulo 32"/>
          <p:cNvSpPr/>
          <p:nvPr/>
        </p:nvSpPr>
        <p:spPr>
          <a:xfrm>
            <a:off x="1331640" y="2276872"/>
            <a:ext cx="288000" cy="39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strela de 5 pontas 33"/>
          <p:cNvSpPr/>
          <p:nvPr/>
        </p:nvSpPr>
        <p:spPr>
          <a:xfrm>
            <a:off x="971600" y="1844864"/>
            <a:ext cx="360000" cy="360000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riângulo isósceles 34"/>
          <p:cNvSpPr/>
          <p:nvPr/>
        </p:nvSpPr>
        <p:spPr>
          <a:xfrm rot="16200000">
            <a:off x="1331628" y="2622410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Triângulo isósceles 35"/>
          <p:cNvSpPr/>
          <p:nvPr/>
        </p:nvSpPr>
        <p:spPr>
          <a:xfrm rot="16200000">
            <a:off x="1331628" y="3184072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Triângulo isósceles 36"/>
          <p:cNvSpPr/>
          <p:nvPr/>
        </p:nvSpPr>
        <p:spPr>
          <a:xfrm rot="16200000">
            <a:off x="1331628" y="3745734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Triângulo isósceles 37"/>
          <p:cNvSpPr/>
          <p:nvPr/>
        </p:nvSpPr>
        <p:spPr>
          <a:xfrm rot="16200000">
            <a:off x="1331628" y="4307396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Triângulo isósceles 38"/>
          <p:cNvSpPr/>
          <p:nvPr/>
        </p:nvSpPr>
        <p:spPr>
          <a:xfrm rot="16200000">
            <a:off x="1331628" y="4869058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Triângulo isósceles 39"/>
          <p:cNvSpPr/>
          <p:nvPr/>
        </p:nvSpPr>
        <p:spPr>
          <a:xfrm rot="16200000">
            <a:off x="1331628" y="5430722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64515" name="Object 2"/>
          <p:cNvGraphicFramePr>
            <a:graphicFrameLocks noChangeAspect="1"/>
          </p:cNvGraphicFramePr>
          <p:nvPr/>
        </p:nvGraphicFramePr>
        <p:xfrm>
          <a:off x="3923928" y="5713413"/>
          <a:ext cx="5105400" cy="1028700"/>
        </p:xfrm>
        <a:graphic>
          <a:graphicData uri="http://schemas.openxmlformats.org/presentationml/2006/ole">
            <p:oleObj spid="_x0000_s64515" name="Equação" r:id="rId7" imgW="1701720" imgH="342720" progId="Equation.3">
              <p:embed/>
            </p:oleObj>
          </a:graphicData>
        </a:graphic>
      </p:graphicFrame>
      <p:cxnSp>
        <p:nvCxnSpPr>
          <p:cNvPr id="65" name="Conector de seta reta 64"/>
          <p:cNvCxnSpPr/>
          <p:nvPr/>
        </p:nvCxnSpPr>
        <p:spPr>
          <a:xfrm flipV="1">
            <a:off x="1691680" y="5301208"/>
            <a:ext cx="3744416" cy="288032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/>
          <p:cNvSpPr txBox="1"/>
          <p:nvPr/>
        </p:nvSpPr>
        <p:spPr>
          <a:xfrm>
            <a:off x="5004048" y="4440014"/>
            <a:ext cx="34563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Tempo até o</a:t>
            </a:r>
          </a:p>
          <a:p>
            <a:pPr algn="ctr"/>
            <a:r>
              <a:rPr lang="pt-BR" sz="3200" smtClean="0"/>
              <a:t>sexto receptor</a:t>
            </a:r>
            <a:endParaRPr lang="pt-BR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Perfilagem Sísmica Vertical</a:t>
            </a:r>
            <a:endParaRPr lang="pt-BR" dirty="0"/>
          </a:p>
        </p:txBody>
      </p:sp>
      <p:grpSp>
        <p:nvGrpSpPr>
          <p:cNvPr id="3" name="Grupo 31"/>
          <p:cNvGrpSpPr/>
          <p:nvPr/>
        </p:nvGrpSpPr>
        <p:grpSpPr>
          <a:xfrm>
            <a:off x="179512" y="2276872"/>
            <a:ext cx="3168352" cy="4248472"/>
            <a:chOff x="2138242" y="2276872"/>
            <a:chExt cx="4824536" cy="4248472"/>
          </a:xfrm>
        </p:grpSpPr>
        <p:sp>
          <p:nvSpPr>
            <p:cNvPr id="24" name="Retângulo 23"/>
            <p:cNvSpPr/>
            <p:nvPr/>
          </p:nvSpPr>
          <p:spPr>
            <a:xfrm>
              <a:off x="2138242" y="2276872"/>
              <a:ext cx="4824536" cy="648072"/>
            </a:xfrm>
            <a:prstGeom prst="rect">
              <a:avLst/>
            </a:prstGeom>
            <a:blipFill>
              <a:blip r:embed="rId4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2138242" y="2852936"/>
              <a:ext cx="4824536" cy="648072"/>
            </a:xfrm>
            <a:prstGeom prst="rect">
              <a:avLst/>
            </a:prstGeom>
            <a:blipFill>
              <a:blip r:embed="rId5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138242" y="3429000"/>
              <a:ext cx="4824536" cy="648072"/>
            </a:xfrm>
            <a:prstGeom prst="rect">
              <a:avLst/>
            </a:prstGeom>
            <a:blipFill>
              <a:blip r:embed="rId4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2138242" y="3861048"/>
              <a:ext cx="4824536" cy="648072"/>
            </a:xfrm>
            <a:prstGeom prst="rect">
              <a:avLst/>
            </a:prstGeom>
            <a:blipFill>
              <a:blip r:embed="rId5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2138242" y="4221088"/>
              <a:ext cx="4824536" cy="936104"/>
            </a:xfrm>
            <a:prstGeom prst="rect">
              <a:avLst/>
            </a:prstGeom>
            <a:blipFill>
              <a:blip r:embed="rId6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2138242" y="5157192"/>
              <a:ext cx="4824536" cy="432048"/>
            </a:xfrm>
            <a:prstGeom prst="rect">
              <a:avLst/>
            </a:prstGeom>
            <a:blipFill>
              <a:blip r:embed="rId4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2138242" y="5445224"/>
              <a:ext cx="4824536" cy="720080"/>
            </a:xfrm>
            <a:prstGeom prst="rect">
              <a:avLst/>
            </a:prstGeom>
            <a:blipFill>
              <a:blip r:embed="rId5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2138242" y="5877272"/>
              <a:ext cx="4824536" cy="648072"/>
            </a:xfrm>
            <a:prstGeom prst="rect">
              <a:avLst/>
            </a:prstGeom>
            <a:blipFill>
              <a:blip r:embed="rId6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3" name="Retângulo 32"/>
          <p:cNvSpPr/>
          <p:nvPr/>
        </p:nvSpPr>
        <p:spPr>
          <a:xfrm>
            <a:off x="1331640" y="2276872"/>
            <a:ext cx="288000" cy="39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strela de 5 pontas 33"/>
          <p:cNvSpPr/>
          <p:nvPr/>
        </p:nvSpPr>
        <p:spPr>
          <a:xfrm>
            <a:off x="971600" y="1844864"/>
            <a:ext cx="360000" cy="360000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riângulo isósceles 34"/>
          <p:cNvSpPr/>
          <p:nvPr/>
        </p:nvSpPr>
        <p:spPr>
          <a:xfrm rot="16200000">
            <a:off x="1331628" y="2622410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Triângulo isósceles 35"/>
          <p:cNvSpPr/>
          <p:nvPr/>
        </p:nvSpPr>
        <p:spPr>
          <a:xfrm rot="16200000">
            <a:off x="1331628" y="3184072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Triângulo isósceles 36"/>
          <p:cNvSpPr/>
          <p:nvPr/>
        </p:nvSpPr>
        <p:spPr>
          <a:xfrm rot="16200000">
            <a:off x="1331628" y="3745734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Triângulo isósceles 37"/>
          <p:cNvSpPr/>
          <p:nvPr/>
        </p:nvSpPr>
        <p:spPr>
          <a:xfrm rot="16200000">
            <a:off x="1331628" y="4307396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Triângulo isósceles 38"/>
          <p:cNvSpPr/>
          <p:nvPr/>
        </p:nvSpPr>
        <p:spPr>
          <a:xfrm rot="16200000">
            <a:off x="1331628" y="4869058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Triângulo isósceles 39"/>
          <p:cNvSpPr/>
          <p:nvPr/>
        </p:nvSpPr>
        <p:spPr>
          <a:xfrm rot="16200000">
            <a:off x="1331628" y="5430722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reto 46"/>
          <p:cNvCxnSpPr/>
          <p:nvPr/>
        </p:nvCxnSpPr>
        <p:spPr>
          <a:xfrm>
            <a:off x="111696" y="2723434"/>
            <a:ext cx="34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111696" y="3299498"/>
            <a:ext cx="34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11696" y="3846534"/>
            <a:ext cx="34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111696" y="4408084"/>
            <a:ext cx="34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111696" y="4970196"/>
            <a:ext cx="34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>
            <a:off x="111696" y="5531746"/>
            <a:ext cx="34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3448900" y="2283908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>
            <a:off x="3448900" y="4415682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>
            <a:off x="3448900" y="2736219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>
            <a:off x="3448900" y="3296040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3448900" y="3855861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/>
          <p:cNvSpPr txBox="1"/>
          <p:nvPr/>
        </p:nvSpPr>
        <p:spPr>
          <a:xfrm>
            <a:off x="3520908" y="217118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3520908" y="440864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3520908" y="2730551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3520908" y="328991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3520908" y="3849281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4139952" y="217118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4139952" y="2730551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4139952" y="328991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4139952" y="3849281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4139952" y="440864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8" name="Conector de seta reta 67"/>
          <p:cNvCxnSpPr/>
          <p:nvPr/>
        </p:nvCxnSpPr>
        <p:spPr>
          <a:xfrm>
            <a:off x="3448900" y="4977232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3520908" y="497019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4139952" y="497019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5540" name="Object 2"/>
          <p:cNvGraphicFramePr>
            <a:graphicFrameLocks noChangeAspect="1"/>
          </p:cNvGraphicFramePr>
          <p:nvPr/>
        </p:nvGraphicFramePr>
        <p:xfrm>
          <a:off x="3924300" y="5713413"/>
          <a:ext cx="5105400" cy="1028700"/>
        </p:xfrm>
        <a:graphic>
          <a:graphicData uri="http://schemas.openxmlformats.org/presentationml/2006/ole">
            <p:oleObj spid="_x0000_s65540" name="Equação" r:id="rId7" imgW="1701720" imgH="342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Perfilagem Sísmica Vertical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8" y="2673392"/>
            <a:ext cx="81668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Como as espessuras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BR" sz="2800" smtClean="0"/>
              <a:t> são conhecidas, uma vez que representam o espaçamento entre a fonte e o primeiro receptor e entre receptores adjacentes:</a:t>
            </a:r>
            <a:endParaRPr lang="pt-BR" sz="2800" dirty="0" smtClean="0"/>
          </a:p>
        </p:txBody>
      </p:sp>
      <p:sp>
        <p:nvSpPr>
          <p:cNvPr id="14" name="CaixaDeTexto 13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Relação funcional</a:t>
            </a:r>
            <a:endParaRPr lang="pt-BR" sz="3600" dirty="0"/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2695575" y="4149725"/>
          <a:ext cx="3733800" cy="1104900"/>
        </p:xfrm>
        <a:graphic>
          <a:graphicData uri="http://schemas.openxmlformats.org/presentationml/2006/ole">
            <p:oleObj spid="_x0000_s47107" name="Equação" r:id="rId3" imgW="1244520" imgH="368280" progId="Equation.3">
              <p:embed/>
            </p:oleObj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2847975" y="5492750"/>
          <a:ext cx="3429000" cy="1104900"/>
        </p:xfrm>
        <a:graphic>
          <a:graphicData uri="http://schemas.openxmlformats.org/presentationml/2006/ole">
            <p:oleObj spid="_x0000_s47108" name="Equação" r:id="rId4" imgW="1143000" imgH="368280" progId="Equation.3">
              <p:embed/>
            </p:oleObj>
          </a:graphicData>
        </a:graphic>
      </p:graphicFrame>
      <p:sp>
        <p:nvSpPr>
          <p:cNvPr id="18" name="Seta em curva para a direita 17"/>
          <p:cNvSpPr/>
          <p:nvPr/>
        </p:nvSpPr>
        <p:spPr>
          <a:xfrm rot="21297859">
            <a:off x="2047876" y="4632238"/>
            <a:ext cx="648072" cy="1584176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Perfilagem Sísmica Vertical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todos os receptores:</a:t>
            </a:r>
            <a:endParaRPr lang="pt-BR" sz="2800" dirty="0" smtClean="0"/>
          </a:p>
        </p:txBody>
      </p:sp>
      <p:sp>
        <p:nvSpPr>
          <p:cNvPr id="9" name="CaixaDeTexto 8"/>
          <p:cNvSpPr txBox="1"/>
          <p:nvPr/>
        </p:nvSpPr>
        <p:spPr>
          <a:xfrm rot="5400000">
            <a:off x="1161748" y="5201883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49159" name="Object 2"/>
          <p:cNvGraphicFramePr>
            <a:graphicFrameLocks noChangeAspect="1"/>
          </p:cNvGraphicFramePr>
          <p:nvPr/>
        </p:nvGraphicFramePr>
        <p:xfrm>
          <a:off x="467544" y="5668963"/>
          <a:ext cx="2979738" cy="855662"/>
        </p:xfrm>
        <a:graphic>
          <a:graphicData uri="http://schemas.openxmlformats.org/presentationml/2006/ole">
            <p:oleObj spid="_x0000_s49159" name="Equação" r:id="rId3" imgW="1193760" imgH="342720" progId="Equation.3">
              <p:embed/>
            </p:oleObj>
          </a:graphicData>
        </a:graphic>
      </p:graphicFrame>
      <p:graphicFrame>
        <p:nvGraphicFramePr>
          <p:cNvPr id="49160" name="Object 2"/>
          <p:cNvGraphicFramePr>
            <a:graphicFrameLocks noChangeAspect="1"/>
          </p:cNvGraphicFramePr>
          <p:nvPr/>
        </p:nvGraphicFramePr>
        <p:xfrm>
          <a:off x="467544" y="4156142"/>
          <a:ext cx="1774825" cy="855662"/>
        </p:xfrm>
        <a:graphic>
          <a:graphicData uri="http://schemas.openxmlformats.org/presentationml/2006/ole">
            <p:oleObj spid="_x0000_s49160" name="Equação" r:id="rId4" imgW="711000" imgH="342720" progId="Equation.3">
              <p:embed/>
            </p:oleObj>
          </a:graphicData>
        </a:graphic>
      </p:graphicFrame>
      <p:graphicFrame>
        <p:nvGraphicFramePr>
          <p:cNvPr id="49161" name="Object 2"/>
          <p:cNvGraphicFramePr>
            <a:graphicFrameLocks noChangeAspect="1"/>
          </p:cNvGraphicFramePr>
          <p:nvPr/>
        </p:nvGraphicFramePr>
        <p:xfrm>
          <a:off x="467544" y="3213100"/>
          <a:ext cx="1173163" cy="855663"/>
        </p:xfrm>
        <a:graphic>
          <a:graphicData uri="http://schemas.openxmlformats.org/presentationml/2006/ole">
            <p:oleObj spid="_x0000_s49161" name="Equação" r:id="rId5" imgW="469800" imgH="342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Perfilagem Sísmica Vertical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todos os receptores:</a:t>
            </a:r>
            <a:endParaRPr lang="pt-BR" sz="2800" dirty="0" smtClean="0"/>
          </a:p>
        </p:txBody>
      </p:sp>
      <p:sp>
        <p:nvSpPr>
          <p:cNvPr id="9" name="CaixaDeTexto 8"/>
          <p:cNvSpPr txBox="1"/>
          <p:nvPr/>
        </p:nvSpPr>
        <p:spPr>
          <a:xfrm rot="5400000">
            <a:off x="1161748" y="5201883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49159" name="Object 2"/>
          <p:cNvGraphicFramePr>
            <a:graphicFrameLocks noChangeAspect="1"/>
          </p:cNvGraphicFramePr>
          <p:nvPr/>
        </p:nvGraphicFramePr>
        <p:xfrm>
          <a:off x="467544" y="5668963"/>
          <a:ext cx="2979738" cy="855662"/>
        </p:xfrm>
        <a:graphic>
          <a:graphicData uri="http://schemas.openxmlformats.org/presentationml/2006/ole">
            <p:oleObj spid="_x0000_s66562" name="Equação" r:id="rId3" imgW="1193760" imgH="342720" progId="Equation.3">
              <p:embed/>
            </p:oleObj>
          </a:graphicData>
        </a:graphic>
      </p:graphicFrame>
      <p:graphicFrame>
        <p:nvGraphicFramePr>
          <p:cNvPr id="49160" name="Object 2"/>
          <p:cNvGraphicFramePr>
            <a:graphicFrameLocks noChangeAspect="1"/>
          </p:cNvGraphicFramePr>
          <p:nvPr/>
        </p:nvGraphicFramePr>
        <p:xfrm>
          <a:off x="467544" y="4156142"/>
          <a:ext cx="1774825" cy="855662"/>
        </p:xfrm>
        <a:graphic>
          <a:graphicData uri="http://schemas.openxmlformats.org/presentationml/2006/ole">
            <p:oleObj spid="_x0000_s66563" name="Equação" r:id="rId4" imgW="711000" imgH="342720" progId="Equation.3">
              <p:embed/>
            </p:oleObj>
          </a:graphicData>
        </a:graphic>
      </p:graphicFrame>
      <p:graphicFrame>
        <p:nvGraphicFramePr>
          <p:cNvPr id="49161" name="Object 2"/>
          <p:cNvGraphicFramePr>
            <a:graphicFrameLocks noChangeAspect="1"/>
          </p:cNvGraphicFramePr>
          <p:nvPr/>
        </p:nvGraphicFramePr>
        <p:xfrm>
          <a:off x="467544" y="3213100"/>
          <a:ext cx="1173163" cy="855663"/>
        </p:xfrm>
        <a:graphic>
          <a:graphicData uri="http://schemas.openxmlformats.org/presentationml/2006/ole">
            <p:oleObj spid="_x0000_s66564" name="Equação" r:id="rId5" imgW="469800" imgH="342720" progId="Equation.3">
              <p:embed/>
            </p:oleObj>
          </a:graphicData>
        </a:graphic>
      </p:graphicFrame>
      <p:graphicFrame>
        <p:nvGraphicFramePr>
          <p:cNvPr id="66566" name="Object 5"/>
          <p:cNvGraphicFramePr>
            <a:graphicFrameLocks noChangeAspect="1"/>
          </p:cNvGraphicFramePr>
          <p:nvPr/>
        </p:nvGraphicFramePr>
        <p:xfrm>
          <a:off x="4652963" y="3563938"/>
          <a:ext cx="4383087" cy="1809750"/>
        </p:xfrm>
        <a:graphic>
          <a:graphicData uri="http://schemas.openxmlformats.org/presentationml/2006/ole">
            <p:oleObj spid="_x0000_s66566" name="Equação" r:id="rId6" imgW="1752480" imgH="723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Perfilagem Sísmica Vertical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todos os receptores:</a:t>
            </a:r>
            <a:endParaRPr lang="pt-BR" sz="2800" dirty="0" smtClean="0"/>
          </a:p>
        </p:txBody>
      </p:sp>
      <p:sp>
        <p:nvSpPr>
          <p:cNvPr id="9" name="CaixaDeTexto 8"/>
          <p:cNvSpPr txBox="1"/>
          <p:nvPr/>
        </p:nvSpPr>
        <p:spPr>
          <a:xfrm rot="5400000">
            <a:off x="1161748" y="5201883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49159" name="Object 2"/>
          <p:cNvGraphicFramePr>
            <a:graphicFrameLocks noChangeAspect="1"/>
          </p:cNvGraphicFramePr>
          <p:nvPr/>
        </p:nvGraphicFramePr>
        <p:xfrm>
          <a:off x="467544" y="5668963"/>
          <a:ext cx="2979738" cy="855662"/>
        </p:xfrm>
        <a:graphic>
          <a:graphicData uri="http://schemas.openxmlformats.org/presentationml/2006/ole">
            <p:oleObj spid="_x0000_s67586" name="Equação" r:id="rId3" imgW="1193760" imgH="342720" progId="Equation.3">
              <p:embed/>
            </p:oleObj>
          </a:graphicData>
        </a:graphic>
      </p:graphicFrame>
      <p:graphicFrame>
        <p:nvGraphicFramePr>
          <p:cNvPr id="49160" name="Object 2"/>
          <p:cNvGraphicFramePr>
            <a:graphicFrameLocks noChangeAspect="1"/>
          </p:cNvGraphicFramePr>
          <p:nvPr/>
        </p:nvGraphicFramePr>
        <p:xfrm>
          <a:off x="467544" y="4156142"/>
          <a:ext cx="1774825" cy="855662"/>
        </p:xfrm>
        <a:graphic>
          <a:graphicData uri="http://schemas.openxmlformats.org/presentationml/2006/ole">
            <p:oleObj spid="_x0000_s67587" name="Equação" r:id="rId4" imgW="711000" imgH="342720" progId="Equation.3">
              <p:embed/>
            </p:oleObj>
          </a:graphicData>
        </a:graphic>
      </p:graphicFrame>
      <p:graphicFrame>
        <p:nvGraphicFramePr>
          <p:cNvPr id="49161" name="Object 2"/>
          <p:cNvGraphicFramePr>
            <a:graphicFrameLocks noChangeAspect="1"/>
          </p:cNvGraphicFramePr>
          <p:nvPr/>
        </p:nvGraphicFramePr>
        <p:xfrm>
          <a:off x="467544" y="3213100"/>
          <a:ext cx="1173163" cy="855663"/>
        </p:xfrm>
        <a:graphic>
          <a:graphicData uri="http://schemas.openxmlformats.org/presentationml/2006/ole">
            <p:oleObj spid="_x0000_s67588" name="Equação" r:id="rId5" imgW="469800" imgH="342720" progId="Equation.3">
              <p:embed/>
            </p:oleObj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4653408" y="3563466"/>
          <a:ext cx="4383088" cy="1809750"/>
        </p:xfrm>
        <a:graphic>
          <a:graphicData uri="http://schemas.openxmlformats.org/presentationml/2006/ole">
            <p:oleObj spid="_x0000_s67589" name="Equação" r:id="rId6" imgW="1752480" imgH="723600" progId="Equation.3">
              <p:embed/>
            </p:oleObj>
          </a:graphicData>
        </a:graphic>
      </p:graphicFrame>
      <p:graphicFrame>
        <p:nvGraphicFramePr>
          <p:cNvPr id="67593" name="Object 9"/>
          <p:cNvGraphicFramePr>
            <a:graphicFrameLocks noChangeAspect="1"/>
          </p:cNvGraphicFramePr>
          <p:nvPr/>
        </p:nvGraphicFramePr>
        <p:xfrm>
          <a:off x="6156325" y="5718175"/>
          <a:ext cx="1520825" cy="722313"/>
        </p:xfrm>
        <a:graphic>
          <a:graphicData uri="http://schemas.openxmlformats.org/presentationml/2006/ole">
            <p:oleObj spid="_x0000_s67593" name="Equação" r:id="rId7" imgW="5079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sp>
        <p:nvSpPr>
          <p:cNvPr id="8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Sabe-se que uma massa atirada para cima sofre efeito da aceleração da gravidade</a:t>
            </a:r>
          </a:p>
          <a:p>
            <a:endParaRPr lang="pt-BR" dirty="0" smtClean="0"/>
          </a:p>
          <a:p>
            <a:r>
              <a:rPr lang="pt-BR" dirty="0" smtClean="0"/>
              <a:t>A massa experimenta um movimento uniformemente acelerado</a:t>
            </a:r>
          </a:p>
          <a:p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medições da posição da massa em diferentes instantes no decorrer de sua trajetória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7158" y="2636912"/>
            <a:ext cx="8429684" cy="3429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Perfilagem Sísmica Vertical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179512" y="3717032"/>
          <a:ext cx="4235450" cy="608012"/>
        </p:xfrm>
        <a:graphic>
          <a:graphicData uri="http://schemas.openxmlformats.org/presentationml/2006/ole">
            <p:oleObj spid="_x0000_s58370" name="Equação" r:id="rId3" imgW="1422360" imgH="203040" progId="Equation.3">
              <p:embed/>
            </p:oleObj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4652963" y="3563938"/>
          <a:ext cx="4383087" cy="1809750"/>
        </p:xfrm>
        <a:graphic>
          <a:graphicData uri="http://schemas.openxmlformats.org/presentationml/2006/ole">
            <p:oleObj spid="_x0000_s58373" name="Equação" r:id="rId4" imgW="1752480" imgH="723600" progId="Equation.3">
              <p:embed/>
            </p:oleObj>
          </a:graphicData>
        </a:graphic>
      </p:graphicFrame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6156176" y="5718175"/>
          <a:ext cx="1520825" cy="722313"/>
        </p:xfrm>
        <a:graphic>
          <a:graphicData uri="http://schemas.openxmlformats.org/presentationml/2006/ole">
            <p:oleObj spid="_x0000_s58374" name="Equação" r:id="rId5" imgW="5079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Perfilagem Sísmica Vertical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179512" y="3717032"/>
          <a:ext cx="4235450" cy="608012"/>
        </p:xfrm>
        <a:graphic>
          <a:graphicData uri="http://schemas.openxmlformats.org/presentationml/2006/ole">
            <p:oleObj spid="_x0000_s69634" name="Equação" r:id="rId3" imgW="1422360" imgH="203040" progId="Equation.3">
              <p:embed/>
            </p:oleObj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4652963" y="3563938"/>
          <a:ext cx="4383087" cy="1809750"/>
        </p:xfrm>
        <a:graphic>
          <a:graphicData uri="http://schemas.openxmlformats.org/presentationml/2006/ole">
            <p:oleObj spid="_x0000_s69635" name="Equação" r:id="rId4" imgW="1752480" imgH="723600" progId="Equation.3">
              <p:embed/>
            </p:oleObj>
          </a:graphicData>
        </a:graphic>
      </p:graphicFrame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6156176" y="5718175"/>
          <a:ext cx="1520825" cy="722313"/>
        </p:xfrm>
        <a:graphic>
          <a:graphicData uri="http://schemas.openxmlformats.org/presentationml/2006/ole">
            <p:oleObj spid="_x0000_s69636" name="Equação" r:id="rId5" imgW="507960" imgH="241200" progId="Equation.3">
              <p:embed/>
            </p:oleObj>
          </a:graphicData>
        </a:graphic>
      </p:graphicFrame>
      <p:cxnSp>
        <p:nvCxnSpPr>
          <p:cNvPr id="8" name="Conector reto 7"/>
          <p:cNvCxnSpPr/>
          <p:nvPr/>
        </p:nvCxnSpPr>
        <p:spPr>
          <a:xfrm>
            <a:off x="1324724" y="4293096"/>
            <a:ext cx="360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966394" y="4293096"/>
            <a:ext cx="360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3671960" y="4293096"/>
            <a:ext cx="540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2051840" y="4293096"/>
            <a:ext cx="540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6220706" y="6366814"/>
            <a:ext cx="540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Perfilagem Sísmica Vertical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179512" y="3717032"/>
          <a:ext cx="4235450" cy="608012"/>
        </p:xfrm>
        <a:graphic>
          <a:graphicData uri="http://schemas.openxmlformats.org/presentationml/2006/ole">
            <p:oleObj spid="_x0000_s68610" name="Equação" r:id="rId3" imgW="1422360" imgH="203040" progId="Equation.3">
              <p:embed/>
            </p:oleObj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4652963" y="3563938"/>
          <a:ext cx="4383087" cy="1809750"/>
        </p:xfrm>
        <a:graphic>
          <a:graphicData uri="http://schemas.openxmlformats.org/presentationml/2006/ole">
            <p:oleObj spid="_x0000_s68611" name="Equação" r:id="rId4" imgW="1752480" imgH="723600" progId="Equation.3">
              <p:embed/>
            </p:oleObj>
          </a:graphicData>
        </a:graphic>
      </p:graphicFrame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6156176" y="5718175"/>
          <a:ext cx="1520825" cy="722313"/>
        </p:xfrm>
        <a:graphic>
          <a:graphicData uri="http://schemas.openxmlformats.org/presentationml/2006/ole">
            <p:oleObj spid="_x0000_s68612" name="Equação" r:id="rId5" imgW="507960" imgH="241200" progId="Equation.3">
              <p:embed/>
            </p:oleObj>
          </a:graphicData>
        </a:graphic>
      </p:graphicFrame>
      <p:graphicFrame>
        <p:nvGraphicFramePr>
          <p:cNvPr id="68614" name="Object 8"/>
          <p:cNvGraphicFramePr>
            <a:graphicFrameLocks noChangeAspect="1"/>
          </p:cNvGraphicFramePr>
          <p:nvPr/>
        </p:nvGraphicFramePr>
        <p:xfrm>
          <a:off x="511175" y="4786313"/>
          <a:ext cx="3556000" cy="534987"/>
        </p:xfrm>
        <a:graphic>
          <a:graphicData uri="http://schemas.openxmlformats.org/presentationml/2006/ole">
            <p:oleObj spid="_x0000_s68614" name="Equação" r:id="rId6" imgW="1777680" imgH="266400" progId="Equation.3">
              <p:embed/>
            </p:oleObj>
          </a:graphicData>
        </a:graphic>
      </p:graphicFrame>
      <p:sp>
        <p:nvSpPr>
          <p:cNvPr id="12" name="Retângulo 11"/>
          <p:cNvSpPr/>
          <p:nvPr/>
        </p:nvSpPr>
        <p:spPr>
          <a:xfrm>
            <a:off x="6010285" y="5729304"/>
            <a:ext cx="1785950" cy="714380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428596" y="4714884"/>
            <a:ext cx="3786214" cy="714380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Perfilagem Sísmica Vertical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179512" y="3717032"/>
          <a:ext cx="4235450" cy="608012"/>
        </p:xfrm>
        <a:graphic>
          <a:graphicData uri="http://schemas.openxmlformats.org/presentationml/2006/ole">
            <p:oleObj spid="_x0000_s75778" name="Equação" r:id="rId3" imgW="1422360" imgH="203040" progId="Equation.3">
              <p:embed/>
            </p:oleObj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4652963" y="3563938"/>
          <a:ext cx="4383087" cy="1809750"/>
        </p:xfrm>
        <a:graphic>
          <a:graphicData uri="http://schemas.openxmlformats.org/presentationml/2006/ole">
            <p:oleObj spid="_x0000_s75779" name="Equação" r:id="rId4" imgW="1752480" imgH="723600" progId="Equation.3">
              <p:embed/>
            </p:oleObj>
          </a:graphicData>
        </a:graphic>
      </p:graphicFrame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6156176" y="5718175"/>
          <a:ext cx="1520825" cy="722313"/>
        </p:xfrm>
        <a:graphic>
          <a:graphicData uri="http://schemas.openxmlformats.org/presentationml/2006/ole">
            <p:oleObj spid="_x0000_s75780" name="Equação" r:id="rId5" imgW="507960" imgH="241200" progId="Equation.3">
              <p:embed/>
            </p:oleObj>
          </a:graphicData>
        </a:graphic>
      </p:graphicFrame>
      <p:graphicFrame>
        <p:nvGraphicFramePr>
          <p:cNvPr id="68614" name="Object 8"/>
          <p:cNvGraphicFramePr>
            <a:graphicFrameLocks noChangeAspect="1"/>
          </p:cNvGraphicFramePr>
          <p:nvPr/>
        </p:nvGraphicFramePr>
        <p:xfrm>
          <a:off x="511175" y="4786313"/>
          <a:ext cx="3556000" cy="534987"/>
        </p:xfrm>
        <a:graphic>
          <a:graphicData uri="http://schemas.openxmlformats.org/presentationml/2006/ole">
            <p:oleObj spid="_x0000_s75781" name="Equação" r:id="rId6" imgW="1777680" imgH="266400" progId="Equation.3">
              <p:embed/>
            </p:oleObj>
          </a:graphicData>
        </a:graphic>
      </p:graphicFrame>
      <p:sp>
        <p:nvSpPr>
          <p:cNvPr id="12" name="Retângulo 11"/>
          <p:cNvSpPr/>
          <p:nvPr/>
        </p:nvSpPr>
        <p:spPr>
          <a:xfrm>
            <a:off x="6010285" y="5729304"/>
            <a:ext cx="1785950" cy="714380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428596" y="4714884"/>
            <a:ext cx="3786214" cy="714380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/>
          <p:cNvCxnSpPr/>
          <p:nvPr/>
        </p:nvCxnSpPr>
        <p:spPr>
          <a:xfrm>
            <a:off x="285720" y="4643446"/>
            <a:ext cx="4000528" cy="928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285720" y="4624396"/>
            <a:ext cx="4000528" cy="928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Perfilagem Sísmica Vertical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179512" y="3717032"/>
          <a:ext cx="4235450" cy="608012"/>
        </p:xfrm>
        <a:graphic>
          <a:graphicData uri="http://schemas.openxmlformats.org/presentationml/2006/ole">
            <p:oleObj spid="_x0000_s76802" name="Equação" r:id="rId3" imgW="1422360" imgH="203040" progId="Equation.3">
              <p:embed/>
            </p:oleObj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4652963" y="3563938"/>
          <a:ext cx="4383087" cy="1809750"/>
        </p:xfrm>
        <a:graphic>
          <a:graphicData uri="http://schemas.openxmlformats.org/presentationml/2006/ole">
            <p:oleObj spid="_x0000_s76803" name="Equação" r:id="rId4" imgW="1752480" imgH="723600" progId="Equation.3">
              <p:embed/>
            </p:oleObj>
          </a:graphicData>
        </a:graphic>
      </p:graphicFrame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6156176" y="5718175"/>
          <a:ext cx="1520825" cy="722313"/>
        </p:xfrm>
        <a:graphic>
          <a:graphicData uri="http://schemas.openxmlformats.org/presentationml/2006/ole">
            <p:oleObj spid="_x0000_s76804" name="Equação" r:id="rId5" imgW="507960" imgH="241200" progId="Equation.3">
              <p:embed/>
            </p:oleObj>
          </a:graphicData>
        </a:graphic>
      </p:graphicFrame>
      <p:graphicFrame>
        <p:nvGraphicFramePr>
          <p:cNvPr id="68614" name="Object 8"/>
          <p:cNvGraphicFramePr>
            <a:graphicFrameLocks noChangeAspect="1"/>
          </p:cNvGraphicFramePr>
          <p:nvPr/>
        </p:nvGraphicFramePr>
        <p:xfrm>
          <a:off x="511175" y="4786313"/>
          <a:ext cx="3556000" cy="534987"/>
        </p:xfrm>
        <a:graphic>
          <a:graphicData uri="http://schemas.openxmlformats.org/presentationml/2006/ole">
            <p:oleObj spid="_x0000_s76805" name="Equação" r:id="rId6" imgW="1777680" imgH="266400" progId="Equation.3">
              <p:embed/>
            </p:oleObj>
          </a:graphicData>
        </a:graphic>
      </p:graphicFrame>
      <p:sp>
        <p:nvSpPr>
          <p:cNvPr id="12" name="Retângulo 11"/>
          <p:cNvSpPr/>
          <p:nvPr/>
        </p:nvSpPr>
        <p:spPr>
          <a:xfrm>
            <a:off x="6010285" y="5729304"/>
            <a:ext cx="1785950" cy="714380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428596" y="4714884"/>
            <a:ext cx="3786214" cy="714380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/>
          <p:cNvCxnSpPr/>
          <p:nvPr/>
        </p:nvCxnSpPr>
        <p:spPr>
          <a:xfrm>
            <a:off x="285720" y="4643446"/>
            <a:ext cx="4000528" cy="928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285720" y="4624396"/>
            <a:ext cx="4000528" cy="928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806" name="Object 8"/>
          <p:cNvGraphicFramePr>
            <a:graphicFrameLocks noChangeAspect="1"/>
          </p:cNvGraphicFramePr>
          <p:nvPr/>
        </p:nvGraphicFramePr>
        <p:xfrm>
          <a:off x="695325" y="5721350"/>
          <a:ext cx="3155950" cy="993775"/>
        </p:xfrm>
        <a:graphic>
          <a:graphicData uri="http://schemas.openxmlformats.org/presentationml/2006/ole">
            <p:oleObj spid="_x0000_s76806" name="Equação" r:id="rId7" imgW="1054080" imgH="3301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plano-paralelo)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57224" y="3630043"/>
            <a:ext cx="7429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Cálculo da profundidade do embasamento e da velocidade da camada sobrejacente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57488" y="2620028"/>
            <a:ext cx="342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FF0000"/>
                </a:solidFill>
              </a:rPr>
              <a:t>Problema Geofísico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Uma fonte localizada na superfície gera ondas, que se propagam em </a:t>
            </a:r>
            <a:r>
              <a:rPr lang="pt-BR" dirty="0" err="1" smtClean="0"/>
              <a:t>subsuperfície</a:t>
            </a:r>
            <a:r>
              <a:rPr lang="pt-BR" dirty="0" smtClean="0"/>
              <a:t> e são detectadas por um arranjo de receptores que também são localizados na superfície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medições do tempo de chegada da onda refletida em cada receptor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7158" y="4703484"/>
            <a:ext cx="8429684" cy="1440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plano-paralelo)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trela de 5 pontas 40"/>
          <p:cNvSpPr/>
          <p:nvPr/>
        </p:nvSpPr>
        <p:spPr>
          <a:xfrm>
            <a:off x="4761994" y="2079366"/>
            <a:ext cx="360000" cy="360000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5143504" y="20747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Fonte</a:t>
            </a:r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5143504" y="28574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Receptor</a:t>
            </a:r>
            <a:endParaRPr lang="pt-BR"/>
          </a:p>
        </p:txBody>
      </p:sp>
      <p:sp>
        <p:nvSpPr>
          <p:cNvPr id="45" name="Triângulo isósceles 44"/>
          <p:cNvSpPr/>
          <p:nvPr/>
        </p:nvSpPr>
        <p:spPr>
          <a:xfrm rot="10800000">
            <a:off x="4833982" y="2920804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plano-paralelo)</a:t>
            </a:r>
            <a:endParaRPr lang="pt-BR" dirty="0"/>
          </a:p>
        </p:txBody>
      </p:sp>
      <p:grpSp>
        <p:nvGrpSpPr>
          <p:cNvPr id="97" name="Grupo 96"/>
          <p:cNvGrpSpPr/>
          <p:nvPr/>
        </p:nvGrpSpPr>
        <p:grpSpPr>
          <a:xfrm>
            <a:off x="428596" y="3786190"/>
            <a:ext cx="3714776" cy="2831319"/>
            <a:chOff x="428596" y="3786190"/>
            <a:chExt cx="3714776" cy="2831319"/>
          </a:xfrm>
        </p:grpSpPr>
        <p:sp>
          <p:nvSpPr>
            <p:cNvPr id="48" name="Retângulo 47"/>
            <p:cNvSpPr/>
            <p:nvPr/>
          </p:nvSpPr>
          <p:spPr>
            <a:xfrm>
              <a:off x="519084" y="4236249"/>
              <a:ext cx="3571900" cy="2357454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2643174" y="378619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R1</a:t>
              </a:r>
              <a:endParaRPr lang="pt-BR" sz="1200" dirty="0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3224203" y="378619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R2</a:t>
              </a:r>
              <a:endParaRPr lang="pt-BR" sz="1200" dirty="0"/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3786182" y="378619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R3</a:t>
              </a:r>
              <a:endParaRPr lang="pt-BR" sz="1200" dirty="0"/>
            </a:p>
          </p:txBody>
        </p:sp>
        <p:sp>
          <p:nvSpPr>
            <p:cNvPr id="87" name="Forma livre 86"/>
            <p:cNvSpPr/>
            <p:nvPr/>
          </p:nvSpPr>
          <p:spPr>
            <a:xfrm>
              <a:off x="500034" y="5665009"/>
              <a:ext cx="3609975" cy="952500"/>
            </a:xfrm>
            <a:custGeom>
              <a:avLst/>
              <a:gdLst>
                <a:gd name="connsiteX0" fmla="*/ 9525 w 3609975"/>
                <a:gd name="connsiteY0" fmla="*/ 95250 h 952500"/>
                <a:gd name="connsiteX1" fmla="*/ 47625 w 3609975"/>
                <a:gd name="connsiteY1" fmla="*/ 76200 h 952500"/>
                <a:gd name="connsiteX2" fmla="*/ 76200 w 3609975"/>
                <a:gd name="connsiteY2" fmla="*/ 66675 h 952500"/>
                <a:gd name="connsiteX3" fmla="*/ 104775 w 3609975"/>
                <a:gd name="connsiteY3" fmla="*/ 47625 h 952500"/>
                <a:gd name="connsiteX4" fmla="*/ 171450 w 3609975"/>
                <a:gd name="connsiteY4" fmla="*/ 28575 h 952500"/>
                <a:gd name="connsiteX5" fmla="*/ 228600 w 3609975"/>
                <a:gd name="connsiteY5" fmla="*/ 9525 h 952500"/>
                <a:gd name="connsiteX6" fmla="*/ 257175 w 3609975"/>
                <a:gd name="connsiteY6" fmla="*/ 0 h 952500"/>
                <a:gd name="connsiteX7" fmla="*/ 542925 w 3609975"/>
                <a:gd name="connsiteY7" fmla="*/ 9525 h 952500"/>
                <a:gd name="connsiteX8" fmla="*/ 571500 w 3609975"/>
                <a:gd name="connsiteY8" fmla="*/ 28575 h 952500"/>
                <a:gd name="connsiteX9" fmla="*/ 628650 w 3609975"/>
                <a:gd name="connsiteY9" fmla="*/ 47625 h 952500"/>
                <a:gd name="connsiteX10" fmla="*/ 685800 w 3609975"/>
                <a:gd name="connsiteY10" fmla="*/ 66675 h 952500"/>
                <a:gd name="connsiteX11" fmla="*/ 714375 w 3609975"/>
                <a:gd name="connsiteY11" fmla="*/ 76200 h 952500"/>
                <a:gd name="connsiteX12" fmla="*/ 742950 w 3609975"/>
                <a:gd name="connsiteY12" fmla="*/ 85725 h 952500"/>
                <a:gd name="connsiteX13" fmla="*/ 809625 w 3609975"/>
                <a:gd name="connsiteY13" fmla="*/ 95250 h 952500"/>
                <a:gd name="connsiteX14" fmla="*/ 857250 w 3609975"/>
                <a:gd name="connsiteY14" fmla="*/ 104775 h 952500"/>
                <a:gd name="connsiteX15" fmla="*/ 933450 w 3609975"/>
                <a:gd name="connsiteY15" fmla="*/ 114300 h 952500"/>
                <a:gd name="connsiteX16" fmla="*/ 971550 w 3609975"/>
                <a:gd name="connsiteY16" fmla="*/ 123825 h 952500"/>
                <a:gd name="connsiteX17" fmla="*/ 1085850 w 3609975"/>
                <a:gd name="connsiteY17" fmla="*/ 133350 h 952500"/>
                <a:gd name="connsiteX18" fmla="*/ 1152525 w 3609975"/>
                <a:gd name="connsiteY18" fmla="*/ 142875 h 952500"/>
                <a:gd name="connsiteX19" fmla="*/ 1209675 w 3609975"/>
                <a:gd name="connsiteY19" fmla="*/ 133350 h 952500"/>
                <a:gd name="connsiteX20" fmla="*/ 1228725 w 3609975"/>
                <a:gd name="connsiteY20" fmla="*/ 104775 h 952500"/>
                <a:gd name="connsiteX21" fmla="*/ 1285875 w 3609975"/>
                <a:gd name="connsiteY21" fmla="*/ 76200 h 952500"/>
                <a:gd name="connsiteX22" fmla="*/ 1314450 w 3609975"/>
                <a:gd name="connsiteY22" fmla="*/ 57150 h 952500"/>
                <a:gd name="connsiteX23" fmla="*/ 1371600 w 3609975"/>
                <a:gd name="connsiteY23" fmla="*/ 47625 h 952500"/>
                <a:gd name="connsiteX24" fmla="*/ 1600200 w 3609975"/>
                <a:gd name="connsiteY24" fmla="*/ 38100 h 952500"/>
                <a:gd name="connsiteX25" fmla="*/ 1714500 w 3609975"/>
                <a:gd name="connsiteY25" fmla="*/ 38100 h 952500"/>
                <a:gd name="connsiteX26" fmla="*/ 1905000 w 3609975"/>
                <a:gd name="connsiteY26" fmla="*/ 57150 h 952500"/>
                <a:gd name="connsiteX27" fmla="*/ 1962150 w 3609975"/>
                <a:gd name="connsiteY27" fmla="*/ 85725 h 952500"/>
                <a:gd name="connsiteX28" fmla="*/ 2019300 w 3609975"/>
                <a:gd name="connsiteY28" fmla="*/ 133350 h 952500"/>
                <a:gd name="connsiteX29" fmla="*/ 2105025 w 3609975"/>
                <a:gd name="connsiteY29" fmla="*/ 142875 h 952500"/>
                <a:gd name="connsiteX30" fmla="*/ 2295525 w 3609975"/>
                <a:gd name="connsiteY30" fmla="*/ 161925 h 952500"/>
                <a:gd name="connsiteX31" fmla="*/ 2552700 w 3609975"/>
                <a:gd name="connsiteY31" fmla="*/ 152400 h 952500"/>
                <a:gd name="connsiteX32" fmla="*/ 2638425 w 3609975"/>
                <a:gd name="connsiteY32" fmla="*/ 104775 h 952500"/>
                <a:gd name="connsiteX33" fmla="*/ 2800350 w 3609975"/>
                <a:gd name="connsiteY33" fmla="*/ 85725 h 952500"/>
                <a:gd name="connsiteX34" fmla="*/ 3095625 w 3609975"/>
                <a:gd name="connsiteY34" fmla="*/ 66675 h 952500"/>
                <a:gd name="connsiteX35" fmla="*/ 3371850 w 3609975"/>
                <a:gd name="connsiteY35" fmla="*/ 76200 h 952500"/>
                <a:gd name="connsiteX36" fmla="*/ 3600450 w 3609975"/>
                <a:gd name="connsiteY36" fmla="*/ 85725 h 952500"/>
                <a:gd name="connsiteX37" fmla="*/ 3609975 w 3609975"/>
                <a:gd name="connsiteY37" fmla="*/ 952500 h 952500"/>
                <a:gd name="connsiteX38" fmla="*/ 0 w 3609975"/>
                <a:gd name="connsiteY38" fmla="*/ 933450 h 952500"/>
                <a:gd name="connsiteX39" fmla="*/ 9525 w 3609975"/>
                <a:gd name="connsiteY39" fmla="*/ 9525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609975" h="952500">
                  <a:moveTo>
                    <a:pt x="9525" y="95250"/>
                  </a:moveTo>
                  <a:cubicBezTo>
                    <a:pt x="22225" y="88900"/>
                    <a:pt x="34574" y="81793"/>
                    <a:pt x="47625" y="76200"/>
                  </a:cubicBezTo>
                  <a:cubicBezTo>
                    <a:pt x="56853" y="72245"/>
                    <a:pt x="67220" y="71165"/>
                    <a:pt x="76200" y="66675"/>
                  </a:cubicBezTo>
                  <a:cubicBezTo>
                    <a:pt x="86439" y="61555"/>
                    <a:pt x="94536" y="52745"/>
                    <a:pt x="104775" y="47625"/>
                  </a:cubicBezTo>
                  <a:cubicBezTo>
                    <a:pt x="120780" y="39622"/>
                    <a:pt x="156191" y="33153"/>
                    <a:pt x="171450" y="28575"/>
                  </a:cubicBezTo>
                  <a:cubicBezTo>
                    <a:pt x="190684" y="22805"/>
                    <a:pt x="209550" y="15875"/>
                    <a:pt x="228600" y="9525"/>
                  </a:cubicBezTo>
                  <a:lnTo>
                    <a:pt x="257175" y="0"/>
                  </a:lnTo>
                  <a:cubicBezTo>
                    <a:pt x="352425" y="3175"/>
                    <a:pt x="448013" y="897"/>
                    <a:pt x="542925" y="9525"/>
                  </a:cubicBezTo>
                  <a:cubicBezTo>
                    <a:pt x="554326" y="10561"/>
                    <a:pt x="561039" y="23926"/>
                    <a:pt x="571500" y="28575"/>
                  </a:cubicBezTo>
                  <a:cubicBezTo>
                    <a:pt x="589850" y="36730"/>
                    <a:pt x="609600" y="41275"/>
                    <a:pt x="628650" y="47625"/>
                  </a:cubicBezTo>
                  <a:lnTo>
                    <a:pt x="685800" y="66675"/>
                  </a:lnTo>
                  <a:lnTo>
                    <a:pt x="714375" y="76200"/>
                  </a:lnTo>
                  <a:cubicBezTo>
                    <a:pt x="723900" y="79375"/>
                    <a:pt x="733011" y="84305"/>
                    <a:pt x="742950" y="85725"/>
                  </a:cubicBezTo>
                  <a:cubicBezTo>
                    <a:pt x="765175" y="88900"/>
                    <a:pt x="787480" y="91559"/>
                    <a:pt x="809625" y="95250"/>
                  </a:cubicBezTo>
                  <a:cubicBezTo>
                    <a:pt x="825594" y="97912"/>
                    <a:pt x="841249" y="102313"/>
                    <a:pt x="857250" y="104775"/>
                  </a:cubicBezTo>
                  <a:cubicBezTo>
                    <a:pt x="882550" y="108667"/>
                    <a:pt x="908201" y="110092"/>
                    <a:pt x="933450" y="114300"/>
                  </a:cubicBezTo>
                  <a:cubicBezTo>
                    <a:pt x="946363" y="116452"/>
                    <a:pt x="958560" y="122201"/>
                    <a:pt x="971550" y="123825"/>
                  </a:cubicBezTo>
                  <a:cubicBezTo>
                    <a:pt x="1009487" y="128567"/>
                    <a:pt x="1047828" y="129348"/>
                    <a:pt x="1085850" y="133350"/>
                  </a:cubicBezTo>
                  <a:cubicBezTo>
                    <a:pt x="1108177" y="135700"/>
                    <a:pt x="1130300" y="139700"/>
                    <a:pt x="1152525" y="142875"/>
                  </a:cubicBezTo>
                  <a:cubicBezTo>
                    <a:pt x="1171575" y="139700"/>
                    <a:pt x="1192401" y="141987"/>
                    <a:pt x="1209675" y="133350"/>
                  </a:cubicBezTo>
                  <a:cubicBezTo>
                    <a:pt x="1219914" y="128230"/>
                    <a:pt x="1220630" y="112870"/>
                    <a:pt x="1228725" y="104775"/>
                  </a:cubicBezTo>
                  <a:cubicBezTo>
                    <a:pt x="1256022" y="77478"/>
                    <a:pt x="1254887" y="91694"/>
                    <a:pt x="1285875" y="76200"/>
                  </a:cubicBezTo>
                  <a:cubicBezTo>
                    <a:pt x="1296114" y="71080"/>
                    <a:pt x="1303590" y="60770"/>
                    <a:pt x="1314450" y="57150"/>
                  </a:cubicBezTo>
                  <a:cubicBezTo>
                    <a:pt x="1332772" y="51043"/>
                    <a:pt x="1352330" y="48910"/>
                    <a:pt x="1371600" y="47625"/>
                  </a:cubicBezTo>
                  <a:cubicBezTo>
                    <a:pt x="1447697" y="42552"/>
                    <a:pt x="1524000" y="41275"/>
                    <a:pt x="1600200" y="38100"/>
                  </a:cubicBezTo>
                  <a:cubicBezTo>
                    <a:pt x="1665414" y="21796"/>
                    <a:pt x="1620851" y="28066"/>
                    <a:pt x="1714500" y="38100"/>
                  </a:cubicBezTo>
                  <a:lnTo>
                    <a:pt x="1905000" y="57150"/>
                  </a:lnTo>
                  <a:cubicBezTo>
                    <a:pt x="1933639" y="66696"/>
                    <a:pt x="1937531" y="65209"/>
                    <a:pt x="1962150" y="85725"/>
                  </a:cubicBezTo>
                  <a:cubicBezTo>
                    <a:pt x="1975859" y="97149"/>
                    <a:pt x="1999030" y="128282"/>
                    <a:pt x="2019300" y="133350"/>
                  </a:cubicBezTo>
                  <a:cubicBezTo>
                    <a:pt x="2047192" y="140323"/>
                    <a:pt x="2076496" y="139309"/>
                    <a:pt x="2105025" y="142875"/>
                  </a:cubicBezTo>
                  <a:cubicBezTo>
                    <a:pt x="2252667" y="161330"/>
                    <a:pt x="2075584" y="145006"/>
                    <a:pt x="2295525" y="161925"/>
                  </a:cubicBezTo>
                  <a:cubicBezTo>
                    <a:pt x="2381250" y="158750"/>
                    <a:pt x="2467106" y="158106"/>
                    <a:pt x="2552700" y="152400"/>
                  </a:cubicBezTo>
                  <a:cubicBezTo>
                    <a:pt x="2595123" y="149572"/>
                    <a:pt x="2590872" y="116663"/>
                    <a:pt x="2638425" y="104775"/>
                  </a:cubicBezTo>
                  <a:cubicBezTo>
                    <a:pt x="2716686" y="85210"/>
                    <a:pt x="2663473" y="96254"/>
                    <a:pt x="2800350" y="85725"/>
                  </a:cubicBezTo>
                  <a:cubicBezTo>
                    <a:pt x="2909970" y="49185"/>
                    <a:pt x="2848541" y="66675"/>
                    <a:pt x="3095625" y="66675"/>
                  </a:cubicBezTo>
                  <a:cubicBezTo>
                    <a:pt x="3187755" y="66675"/>
                    <a:pt x="3279775" y="73025"/>
                    <a:pt x="3371850" y="76200"/>
                  </a:cubicBezTo>
                  <a:cubicBezTo>
                    <a:pt x="3463678" y="106809"/>
                    <a:pt x="3390385" y="85725"/>
                    <a:pt x="3600450" y="85725"/>
                  </a:cubicBezTo>
                  <a:lnTo>
                    <a:pt x="3609975" y="952500"/>
                  </a:lnTo>
                  <a:lnTo>
                    <a:pt x="0" y="933450"/>
                  </a:lnTo>
                  <a:lnTo>
                    <a:pt x="9525" y="95250"/>
                  </a:lnTo>
                  <a:close/>
                </a:path>
              </a:pathLst>
            </a:custGeom>
            <a:blipFill>
              <a:blip r:embed="rId4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strela de 5 pontas 48"/>
            <p:cNvSpPr/>
            <p:nvPr/>
          </p:nvSpPr>
          <p:spPr>
            <a:xfrm>
              <a:off x="2185971" y="4007648"/>
              <a:ext cx="214314" cy="214314"/>
            </a:xfrm>
            <a:prstGeom prst="star5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Triângulo isósceles 49"/>
            <p:cNvSpPr/>
            <p:nvPr/>
          </p:nvSpPr>
          <p:spPr>
            <a:xfrm flipV="1">
              <a:off x="2733662" y="4039092"/>
              <a:ext cx="180000" cy="1800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Triângulo isósceles 50"/>
            <p:cNvSpPr/>
            <p:nvPr/>
          </p:nvSpPr>
          <p:spPr>
            <a:xfrm flipV="1">
              <a:off x="3305166" y="4039092"/>
              <a:ext cx="180000" cy="1800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Triângulo isósceles 51"/>
            <p:cNvSpPr/>
            <p:nvPr/>
          </p:nvSpPr>
          <p:spPr>
            <a:xfrm flipV="1">
              <a:off x="3876670" y="4039092"/>
              <a:ext cx="180000" cy="1800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642910" y="5009925"/>
              <a:ext cx="9119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smtClean="0"/>
                <a:t>arenito </a:t>
              </a:r>
              <a:endParaRPr lang="pt-BR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71472" y="6081495"/>
              <a:ext cx="15332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smtClean="0"/>
                <a:t>embasamento</a:t>
              </a:r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28596" y="378619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R4</a:t>
              </a:r>
              <a:endParaRPr lang="pt-BR" sz="1200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1009625" y="378619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R5</a:t>
              </a:r>
              <a:endParaRPr lang="pt-BR" sz="12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1571604" y="378619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R6</a:t>
              </a:r>
              <a:endParaRPr lang="pt-BR" sz="1200" dirty="0"/>
            </a:p>
          </p:txBody>
        </p:sp>
        <p:sp>
          <p:nvSpPr>
            <p:cNvPr id="94" name="Triângulo isósceles 93"/>
            <p:cNvSpPr/>
            <p:nvPr/>
          </p:nvSpPr>
          <p:spPr>
            <a:xfrm flipV="1">
              <a:off x="519084" y="4039092"/>
              <a:ext cx="180000" cy="1800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Triângulo isósceles 94"/>
            <p:cNvSpPr/>
            <p:nvPr/>
          </p:nvSpPr>
          <p:spPr>
            <a:xfrm flipV="1">
              <a:off x="1090588" y="4039092"/>
              <a:ext cx="180000" cy="1800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/>
            <p:cNvSpPr/>
            <p:nvPr/>
          </p:nvSpPr>
          <p:spPr>
            <a:xfrm flipV="1">
              <a:off x="1662092" y="4039092"/>
              <a:ext cx="180000" cy="1800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Uma fonte localizada na superfície gera ondas, que se propagam em </a:t>
            </a:r>
            <a:r>
              <a:rPr lang="pt-BR" dirty="0" err="1" smtClean="0"/>
              <a:t>subsuperfície</a:t>
            </a:r>
            <a:r>
              <a:rPr lang="pt-BR" dirty="0" smtClean="0"/>
              <a:t> e são detectadas por um arranjo de receptores que também são localizados na superfície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medições do tempo de chegada da onda refletida em cada receptor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7158" y="1988840"/>
            <a:ext cx="8429684" cy="251173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plano-paralelo)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trela de 5 pontas 40"/>
          <p:cNvSpPr/>
          <p:nvPr/>
        </p:nvSpPr>
        <p:spPr>
          <a:xfrm>
            <a:off x="4761994" y="2079366"/>
            <a:ext cx="360000" cy="360000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5143504" y="20747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Fonte</a:t>
            </a:r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5143504" y="28574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Receptor</a:t>
            </a:r>
            <a:endParaRPr lang="pt-BR"/>
          </a:p>
        </p:txBody>
      </p:sp>
      <p:sp>
        <p:nvSpPr>
          <p:cNvPr id="45" name="Triângulo isósceles 44"/>
          <p:cNvSpPr/>
          <p:nvPr/>
        </p:nvSpPr>
        <p:spPr>
          <a:xfrm rot="10800000">
            <a:off x="4833982" y="2920804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plano-paralelo)</a:t>
            </a:r>
            <a:endParaRPr lang="pt-BR" dirty="0"/>
          </a:p>
        </p:txBody>
      </p:sp>
      <p:cxnSp>
        <p:nvCxnSpPr>
          <p:cNvPr id="20" name="Conector de seta reta 19"/>
          <p:cNvCxnSpPr/>
          <p:nvPr/>
        </p:nvCxnSpPr>
        <p:spPr>
          <a:xfrm rot="5400000">
            <a:off x="-464347" y="2750339"/>
            <a:ext cx="207170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571504" y="1714488"/>
            <a:ext cx="364333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 rot="16200000">
            <a:off x="-67984" y="3453706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tempo</a:t>
            </a:r>
            <a:endParaRPr lang="pt-BR" sz="1400" dirty="0"/>
          </a:p>
        </p:txBody>
      </p:sp>
      <p:cxnSp>
        <p:nvCxnSpPr>
          <p:cNvPr id="24" name="Conector reto 23"/>
          <p:cNvCxnSpPr/>
          <p:nvPr/>
        </p:nvCxnSpPr>
        <p:spPr>
          <a:xfrm rot="5400000">
            <a:off x="1600973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rot="5400000">
            <a:off x="2181445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rot="5400000">
            <a:off x="2745408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rma livre 26"/>
          <p:cNvSpPr/>
          <p:nvPr/>
        </p:nvSpPr>
        <p:spPr>
          <a:xfrm>
            <a:off x="2505367" y="2285992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>
            <a:off x="3071802" y="2570620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orma livre 28"/>
          <p:cNvSpPr/>
          <p:nvPr/>
        </p:nvSpPr>
        <p:spPr>
          <a:xfrm>
            <a:off x="3643306" y="2856372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2428860" y="1475976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R1</a:t>
            </a:r>
            <a:endParaRPr lang="pt-BR" sz="12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009889" y="1475976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R2</a:t>
            </a:r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3571868" y="1475976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R3</a:t>
            </a:r>
            <a:endParaRPr lang="pt-BR" sz="1200" dirty="0"/>
          </a:p>
        </p:txBody>
      </p:sp>
      <p:grpSp>
        <p:nvGrpSpPr>
          <p:cNvPr id="56" name="Grupo 55"/>
          <p:cNvGrpSpPr/>
          <p:nvPr/>
        </p:nvGrpSpPr>
        <p:grpSpPr>
          <a:xfrm>
            <a:off x="428596" y="3786190"/>
            <a:ext cx="3714776" cy="2831319"/>
            <a:chOff x="428596" y="3786190"/>
            <a:chExt cx="3714776" cy="2831319"/>
          </a:xfrm>
        </p:grpSpPr>
        <p:sp>
          <p:nvSpPr>
            <p:cNvPr id="57" name="Retângulo 56"/>
            <p:cNvSpPr/>
            <p:nvPr/>
          </p:nvSpPr>
          <p:spPr>
            <a:xfrm>
              <a:off x="519084" y="4236249"/>
              <a:ext cx="3571900" cy="2357454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2643174" y="378619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R1</a:t>
              </a:r>
              <a:endParaRPr lang="pt-BR" sz="1200" dirty="0"/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3224203" y="378619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R2</a:t>
              </a:r>
              <a:endParaRPr lang="pt-BR" sz="1200" dirty="0"/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3786182" y="378619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R3</a:t>
              </a:r>
              <a:endParaRPr lang="pt-BR" sz="1200" dirty="0"/>
            </a:p>
          </p:txBody>
        </p:sp>
        <p:sp>
          <p:nvSpPr>
            <p:cNvPr id="61" name="Forma livre 60"/>
            <p:cNvSpPr/>
            <p:nvPr/>
          </p:nvSpPr>
          <p:spPr>
            <a:xfrm>
              <a:off x="500034" y="5665009"/>
              <a:ext cx="3609975" cy="952500"/>
            </a:xfrm>
            <a:custGeom>
              <a:avLst/>
              <a:gdLst>
                <a:gd name="connsiteX0" fmla="*/ 9525 w 3609975"/>
                <a:gd name="connsiteY0" fmla="*/ 95250 h 952500"/>
                <a:gd name="connsiteX1" fmla="*/ 47625 w 3609975"/>
                <a:gd name="connsiteY1" fmla="*/ 76200 h 952500"/>
                <a:gd name="connsiteX2" fmla="*/ 76200 w 3609975"/>
                <a:gd name="connsiteY2" fmla="*/ 66675 h 952500"/>
                <a:gd name="connsiteX3" fmla="*/ 104775 w 3609975"/>
                <a:gd name="connsiteY3" fmla="*/ 47625 h 952500"/>
                <a:gd name="connsiteX4" fmla="*/ 171450 w 3609975"/>
                <a:gd name="connsiteY4" fmla="*/ 28575 h 952500"/>
                <a:gd name="connsiteX5" fmla="*/ 228600 w 3609975"/>
                <a:gd name="connsiteY5" fmla="*/ 9525 h 952500"/>
                <a:gd name="connsiteX6" fmla="*/ 257175 w 3609975"/>
                <a:gd name="connsiteY6" fmla="*/ 0 h 952500"/>
                <a:gd name="connsiteX7" fmla="*/ 542925 w 3609975"/>
                <a:gd name="connsiteY7" fmla="*/ 9525 h 952500"/>
                <a:gd name="connsiteX8" fmla="*/ 571500 w 3609975"/>
                <a:gd name="connsiteY8" fmla="*/ 28575 h 952500"/>
                <a:gd name="connsiteX9" fmla="*/ 628650 w 3609975"/>
                <a:gd name="connsiteY9" fmla="*/ 47625 h 952500"/>
                <a:gd name="connsiteX10" fmla="*/ 685800 w 3609975"/>
                <a:gd name="connsiteY10" fmla="*/ 66675 h 952500"/>
                <a:gd name="connsiteX11" fmla="*/ 714375 w 3609975"/>
                <a:gd name="connsiteY11" fmla="*/ 76200 h 952500"/>
                <a:gd name="connsiteX12" fmla="*/ 742950 w 3609975"/>
                <a:gd name="connsiteY12" fmla="*/ 85725 h 952500"/>
                <a:gd name="connsiteX13" fmla="*/ 809625 w 3609975"/>
                <a:gd name="connsiteY13" fmla="*/ 95250 h 952500"/>
                <a:gd name="connsiteX14" fmla="*/ 857250 w 3609975"/>
                <a:gd name="connsiteY14" fmla="*/ 104775 h 952500"/>
                <a:gd name="connsiteX15" fmla="*/ 933450 w 3609975"/>
                <a:gd name="connsiteY15" fmla="*/ 114300 h 952500"/>
                <a:gd name="connsiteX16" fmla="*/ 971550 w 3609975"/>
                <a:gd name="connsiteY16" fmla="*/ 123825 h 952500"/>
                <a:gd name="connsiteX17" fmla="*/ 1085850 w 3609975"/>
                <a:gd name="connsiteY17" fmla="*/ 133350 h 952500"/>
                <a:gd name="connsiteX18" fmla="*/ 1152525 w 3609975"/>
                <a:gd name="connsiteY18" fmla="*/ 142875 h 952500"/>
                <a:gd name="connsiteX19" fmla="*/ 1209675 w 3609975"/>
                <a:gd name="connsiteY19" fmla="*/ 133350 h 952500"/>
                <a:gd name="connsiteX20" fmla="*/ 1228725 w 3609975"/>
                <a:gd name="connsiteY20" fmla="*/ 104775 h 952500"/>
                <a:gd name="connsiteX21" fmla="*/ 1285875 w 3609975"/>
                <a:gd name="connsiteY21" fmla="*/ 76200 h 952500"/>
                <a:gd name="connsiteX22" fmla="*/ 1314450 w 3609975"/>
                <a:gd name="connsiteY22" fmla="*/ 57150 h 952500"/>
                <a:gd name="connsiteX23" fmla="*/ 1371600 w 3609975"/>
                <a:gd name="connsiteY23" fmla="*/ 47625 h 952500"/>
                <a:gd name="connsiteX24" fmla="*/ 1600200 w 3609975"/>
                <a:gd name="connsiteY24" fmla="*/ 38100 h 952500"/>
                <a:gd name="connsiteX25" fmla="*/ 1714500 w 3609975"/>
                <a:gd name="connsiteY25" fmla="*/ 38100 h 952500"/>
                <a:gd name="connsiteX26" fmla="*/ 1905000 w 3609975"/>
                <a:gd name="connsiteY26" fmla="*/ 57150 h 952500"/>
                <a:gd name="connsiteX27" fmla="*/ 1962150 w 3609975"/>
                <a:gd name="connsiteY27" fmla="*/ 85725 h 952500"/>
                <a:gd name="connsiteX28" fmla="*/ 2019300 w 3609975"/>
                <a:gd name="connsiteY28" fmla="*/ 133350 h 952500"/>
                <a:gd name="connsiteX29" fmla="*/ 2105025 w 3609975"/>
                <a:gd name="connsiteY29" fmla="*/ 142875 h 952500"/>
                <a:gd name="connsiteX30" fmla="*/ 2295525 w 3609975"/>
                <a:gd name="connsiteY30" fmla="*/ 161925 h 952500"/>
                <a:gd name="connsiteX31" fmla="*/ 2552700 w 3609975"/>
                <a:gd name="connsiteY31" fmla="*/ 152400 h 952500"/>
                <a:gd name="connsiteX32" fmla="*/ 2638425 w 3609975"/>
                <a:gd name="connsiteY32" fmla="*/ 104775 h 952500"/>
                <a:gd name="connsiteX33" fmla="*/ 2800350 w 3609975"/>
                <a:gd name="connsiteY33" fmla="*/ 85725 h 952500"/>
                <a:gd name="connsiteX34" fmla="*/ 3095625 w 3609975"/>
                <a:gd name="connsiteY34" fmla="*/ 66675 h 952500"/>
                <a:gd name="connsiteX35" fmla="*/ 3371850 w 3609975"/>
                <a:gd name="connsiteY35" fmla="*/ 76200 h 952500"/>
                <a:gd name="connsiteX36" fmla="*/ 3600450 w 3609975"/>
                <a:gd name="connsiteY36" fmla="*/ 85725 h 952500"/>
                <a:gd name="connsiteX37" fmla="*/ 3609975 w 3609975"/>
                <a:gd name="connsiteY37" fmla="*/ 952500 h 952500"/>
                <a:gd name="connsiteX38" fmla="*/ 0 w 3609975"/>
                <a:gd name="connsiteY38" fmla="*/ 933450 h 952500"/>
                <a:gd name="connsiteX39" fmla="*/ 9525 w 3609975"/>
                <a:gd name="connsiteY39" fmla="*/ 9525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609975" h="952500">
                  <a:moveTo>
                    <a:pt x="9525" y="95250"/>
                  </a:moveTo>
                  <a:cubicBezTo>
                    <a:pt x="22225" y="88900"/>
                    <a:pt x="34574" y="81793"/>
                    <a:pt x="47625" y="76200"/>
                  </a:cubicBezTo>
                  <a:cubicBezTo>
                    <a:pt x="56853" y="72245"/>
                    <a:pt x="67220" y="71165"/>
                    <a:pt x="76200" y="66675"/>
                  </a:cubicBezTo>
                  <a:cubicBezTo>
                    <a:pt x="86439" y="61555"/>
                    <a:pt x="94536" y="52745"/>
                    <a:pt x="104775" y="47625"/>
                  </a:cubicBezTo>
                  <a:cubicBezTo>
                    <a:pt x="120780" y="39622"/>
                    <a:pt x="156191" y="33153"/>
                    <a:pt x="171450" y="28575"/>
                  </a:cubicBezTo>
                  <a:cubicBezTo>
                    <a:pt x="190684" y="22805"/>
                    <a:pt x="209550" y="15875"/>
                    <a:pt x="228600" y="9525"/>
                  </a:cubicBezTo>
                  <a:lnTo>
                    <a:pt x="257175" y="0"/>
                  </a:lnTo>
                  <a:cubicBezTo>
                    <a:pt x="352425" y="3175"/>
                    <a:pt x="448013" y="897"/>
                    <a:pt x="542925" y="9525"/>
                  </a:cubicBezTo>
                  <a:cubicBezTo>
                    <a:pt x="554326" y="10561"/>
                    <a:pt x="561039" y="23926"/>
                    <a:pt x="571500" y="28575"/>
                  </a:cubicBezTo>
                  <a:cubicBezTo>
                    <a:pt x="589850" y="36730"/>
                    <a:pt x="609600" y="41275"/>
                    <a:pt x="628650" y="47625"/>
                  </a:cubicBezTo>
                  <a:lnTo>
                    <a:pt x="685800" y="66675"/>
                  </a:lnTo>
                  <a:lnTo>
                    <a:pt x="714375" y="76200"/>
                  </a:lnTo>
                  <a:cubicBezTo>
                    <a:pt x="723900" y="79375"/>
                    <a:pt x="733011" y="84305"/>
                    <a:pt x="742950" y="85725"/>
                  </a:cubicBezTo>
                  <a:cubicBezTo>
                    <a:pt x="765175" y="88900"/>
                    <a:pt x="787480" y="91559"/>
                    <a:pt x="809625" y="95250"/>
                  </a:cubicBezTo>
                  <a:cubicBezTo>
                    <a:pt x="825594" y="97912"/>
                    <a:pt x="841249" y="102313"/>
                    <a:pt x="857250" y="104775"/>
                  </a:cubicBezTo>
                  <a:cubicBezTo>
                    <a:pt x="882550" y="108667"/>
                    <a:pt x="908201" y="110092"/>
                    <a:pt x="933450" y="114300"/>
                  </a:cubicBezTo>
                  <a:cubicBezTo>
                    <a:pt x="946363" y="116452"/>
                    <a:pt x="958560" y="122201"/>
                    <a:pt x="971550" y="123825"/>
                  </a:cubicBezTo>
                  <a:cubicBezTo>
                    <a:pt x="1009487" y="128567"/>
                    <a:pt x="1047828" y="129348"/>
                    <a:pt x="1085850" y="133350"/>
                  </a:cubicBezTo>
                  <a:cubicBezTo>
                    <a:pt x="1108177" y="135700"/>
                    <a:pt x="1130300" y="139700"/>
                    <a:pt x="1152525" y="142875"/>
                  </a:cubicBezTo>
                  <a:cubicBezTo>
                    <a:pt x="1171575" y="139700"/>
                    <a:pt x="1192401" y="141987"/>
                    <a:pt x="1209675" y="133350"/>
                  </a:cubicBezTo>
                  <a:cubicBezTo>
                    <a:pt x="1219914" y="128230"/>
                    <a:pt x="1220630" y="112870"/>
                    <a:pt x="1228725" y="104775"/>
                  </a:cubicBezTo>
                  <a:cubicBezTo>
                    <a:pt x="1256022" y="77478"/>
                    <a:pt x="1254887" y="91694"/>
                    <a:pt x="1285875" y="76200"/>
                  </a:cubicBezTo>
                  <a:cubicBezTo>
                    <a:pt x="1296114" y="71080"/>
                    <a:pt x="1303590" y="60770"/>
                    <a:pt x="1314450" y="57150"/>
                  </a:cubicBezTo>
                  <a:cubicBezTo>
                    <a:pt x="1332772" y="51043"/>
                    <a:pt x="1352330" y="48910"/>
                    <a:pt x="1371600" y="47625"/>
                  </a:cubicBezTo>
                  <a:cubicBezTo>
                    <a:pt x="1447697" y="42552"/>
                    <a:pt x="1524000" y="41275"/>
                    <a:pt x="1600200" y="38100"/>
                  </a:cubicBezTo>
                  <a:cubicBezTo>
                    <a:pt x="1665414" y="21796"/>
                    <a:pt x="1620851" y="28066"/>
                    <a:pt x="1714500" y="38100"/>
                  </a:cubicBezTo>
                  <a:lnTo>
                    <a:pt x="1905000" y="57150"/>
                  </a:lnTo>
                  <a:cubicBezTo>
                    <a:pt x="1933639" y="66696"/>
                    <a:pt x="1937531" y="65209"/>
                    <a:pt x="1962150" y="85725"/>
                  </a:cubicBezTo>
                  <a:cubicBezTo>
                    <a:pt x="1975859" y="97149"/>
                    <a:pt x="1999030" y="128282"/>
                    <a:pt x="2019300" y="133350"/>
                  </a:cubicBezTo>
                  <a:cubicBezTo>
                    <a:pt x="2047192" y="140323"/>
                    <a:pt x="2076496" y="139309"/>
                    <a:pt x="2105025" y="142875"/>
                  </a:cubicBezTo>
                  <a:cubicBezTo>
                    <a:pt x="2252667" y="161330"/>
                    <a:pt x="2075584" y="145006"/>
                    <a:pt x="2295525" y="161925"/>
                  </a:cubicBezTo>
                  <a:cubicBezTo>
                    <a:pt x="2381250" y="158750"/>
                    <a:pt x="2467106" y="158106"/>
                    <a:pt x="2552700" y="152400"/>
                  </a:cubicBezTo>
                  <a:cubicBezTo>
                    <a:pt x="2595123" y="149572"/>
                    <a:pt x="2590872" y="116663"/>
                    <a:pt x="2638425" y="104775"/>
                  </a:cubicBezTo>
                  <a:cubicBezTo>
                    <a:pt x="2716686" y="85210"/>
                    <a:pt x="2663473" y="96254"/>
                    <a:pt x="2800350" y="85725"/>
                  </a:cubicBezTo>
                  <a:cubicBezTo>
                    <a:pt x="2909970" y="49185"/>
                    <a:pt x="2848541" y="66675"/>
                    <a:pt x="3095625" y="66675"/>
                  </a:cubicBezTo>
                  <a:cubicBezTo>
                    <a:pt x="3187755" y="66675"/>
                    <a:pt x="3279775" y="73025"/>
                    <a:pt x="3371850" y="76200"/>
                  </a:cubicBezTo>
                  <a:cubicBezTo>
                    <a:pt x="3463678" y="106809"/>
                    <a:pt x="3390385" y="85725"/>
                    <a:pt x="3600450" y="85725"/>
                  </a:cubicBezTo>
                  <a:lnTo>
                    <a:pt x="3609975" y="952500"/>
                  </a:lnTo>
                  <a:lnTo>
                    <a:pt x="0" y="933450"/>
                  </a:lnTo>
                  <a:lnTo>
                    <a:pt x="9525" y="95250"/>
                  </a:lnTo>
                  <a:close/>
                </a:path>
              </a:pathLst>
            </a:custGeom>
            <a:blipFill>
              <a:blip r:embed="rId4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strela de 5 pontas 61"/>
            <p:cNvSpPr/>
            <p:nvPr/>
          </p:nvSpPr>
          <p:spPr>
            <a:xfrm>
              <a:off x="2185971" y="4007648"/>
              <a:ext cx="214314" cy="214314"/>
            </a:xfrm>
            <a:prstGeom prst="star5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Triângulo isósceles 62"/>
            <p:cNvSpPr/>
            <p:nvPr/>
          </p:nvSpPr>
          <p:spPr>
            <a:xfrm flipV="1">
              <a:off x="2733662" y="4039092"/>
              <a:ext cx="180000" cy="1800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Triângulo isósceles 63"/>
            <p:cNvSpPr/>
            <p:nvPr/>
          </p:nvSpPr>
          <p:spPr>
            <a:xfrm flipV="1">
              <a:off x="3305166" y="4039092"/>
              <a:ext cx="180000" cy="1800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Triângulo isósceles 64"/>
            <p:cNvSpPr/>
            <p:nvPr/>
          </p:nvSpPr>
          <p:spPr>
            <a:xfrm flipV="1">
              <a:off x="3876670" y="4039092"/>
              <a:ext cx="180000" cy="1800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642910" y="5009925"/>
              <a:ext cx="9119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smtClean="0"/>
                <a:t>arenito </a:t>
              </a:r>
              <a:endParaRPr lang="pt-BR" dirty="0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71472" y="6081495"/>
              <a:ext cx="15332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smtClean="0"/>
                <a:t>embasamento</a:t>
              </a:r>
              <a:endParaRPr lang="pt-BR" dirty="0"/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428596" y="378619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R4</a:t>
              </a:r>
              <a:endParaRPr lang="pt-BR" sz="1200" dirty="0"/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1009625" y="378619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R5</a:t>
              </a:r>
              <a:endParaRPr lang="pt-BR" sz="1200" dirty="0"/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1571604" y="378619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R6</a:t>
              </a:r>
              <a:endParaRPr lang="pt-BR" sz="1200" dirty="0"/>
            </a:p>
          </p:txBody>
        </p:sp>
        <p:sp>
          <p:nvSpPr>
            <p:cNvPr id="71" name="Triângulo isósceles 70"/>
            <p:cNvSpPr/>
            <p:nvPr/>
          </p:nvSpPr>
          <p:spPr>
            <a:xfrm flipV="1">
              <a:off x="519084" y="4039092"/>
              <a:ext cx="180000" cy="1800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Triângulo isósceles 71"/>
            <p:cNvSpPr/>
            <p:nvPr/>
          </p:nvSpPr>
          <p:spPr>
            <a:xfrm flipV="1">
              <a:off x="1090588" y="4039092"/>
              <a:ext cx="180000" cy="1800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Triângulo isósceles 75"/>
            <p:cNvSpPr/>
            <p:nvPr/>
          </p:nvSpPr>
          <p:spPr>
            <a:xfrm flipV="1">
              <a:off x="1662092" y="4039092"/>
              <a:ext cx="180000" cy="1800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77" name="Conector reto 76"/>
          <p:cNvCxnSpPr/>
          <p:nvPr/>
        </p:nvCxnSpPr>
        <p:spPr>
          <a:xfrm rot="5400000">
            <a:off x="-118608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/>
          <p:nvPr/>
        </p:nvCxnSpPr>
        <p:spPr>
          <a:xfrm rot="5400000">
            <a:off x="461864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/>
          <p:cNvCxnSpPr/>
          <p:nvPr/>
        </p:nvCxnSpPr>
        <p:spPr>
          <a:xfrm rot="5400000">
            <a:off x="1025827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orma livre 79"/>
          <p:cNvSpPr/>
          <p:nvPr/>
        </p:nvSpPr>
        <p:spPr>
          <a:xfrm>
            <a:off x="1936098" y="2285992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Forma livre 80"/>
          <p:cNvSpPr/>
          <p:nvPr/>
        </p:nvSpPr>
        <p:spPr>
          <a:xfrm>
            <a:off x="1352221" y="2570620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Forma livre 81"/>
          <p:cNvSpPr/>
          <p:nvPr/>
        </p:nvSpPr>
        <p:spPr>
          <a:xfrm>
            <a:off x="785786" y="2856372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5" name="Grupo 94"/>
          <p:cNvGrpSpPr/>
          <p:nvPr/>
        </p:nvGrpSpPr>
        <p:grpSpPr>
          <a:xfrm>
            <a:off x="2305033" y="4235758"/>
            <a:ext cx="1685938" cy="1591176"/>
            <a:chOff x="2305033" y="4235758"/>
            <a:chExt cx="1685938" cy="1591176"/>
          </a:xfrm>
        </p:grpSpPr>
        <p:cxnSp>
          <p:nvCxnSpPr>
            <p:cNvPr id="39" name="Conector reto 38"/>
            <p:cNvCxnSpPr>
              <a:endCxn id="61" idx="30"/>
            </p:cNvCxnSpPr>
            <p:nvPr/>
          </p:nvCxnSpPr>
          <p:spPr>
            <a:xfrm rot="16200000" flipH="1">
              <a:off x="1760905" y="4792280"/>
              <a:ext cx="1578782" cy="490525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>
              <a:endCxn id="61" idx="28"/>
            </p:cNvCxnSpPr>
            <p:nvPr/>
          </p:nvCxnSpPr>
          <p:spPr>
            <a:xfrm rot="5400000">
              <a:off x="1888062" y="4867032"/>
              <a:ext cx="1562600" cy="300054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>
              <a:endCxn id="61" idx="28"/>
            </p:cNvCxnSpPr>
            <p:nvPr/>
          </p:nvCxnSpPr>
          <p:spPr>
            <a:xfrm rot="16200000" flipH="1">
              <a:off x="1637081" y="4916104"/>
              <a:ext cx="1550207" cy="21430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>
              <a:endCxn id="61" idx="30"/>
            </p:cNvCxnSpPr>
            <p:nvPr/>
          </p:nvCxnSpPr>
          <p:spPr>
            <a:xfrm rot="5400000">
              <a:off x="2297396" y="4733923"/>
              <a:ext cx="1591175" cy="594847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>
              <a:endCxn id="61" idx="32"/>
            </p:cNvCxnSpPr>
            <p:nvPr/>
          </p:nvCxnSpPr>
          <p:spPr>
            <a:xfrm rot="16200000" flipH="1">
              <a:off x="1960930" y="4592255"/>
              <a:ext cx="1521632" cy="833425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rot="5400000">
              <a:off x="2827477" y="4551522"/>
              <a:ext cx="1479257" cy="84773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Conector reto 96"/>
          <p:cNvCxnSpPr>
            <a:endCxn id="61" idx="20"/>
          </p:cNvCxnSpPr>
          <p:nvPr/>
        </p:nvCxnSpPr>
        <p:spPr>
          <a:xfrm rot="5400000">
            <a:off x="1236086" y="4738936"/>
            <a:ext cx="1523522" cy="5381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/>
          <p:cNvCxnSpPr>
            <a:stCxn id="76" idx="0"/>
          </p:cNvCxnSpPr>
          <p:nvPr/>
        </p:nvCxnSpPr>
        <p:spPr>
          <a:xfrm rot="16200000" flipH="1">
            <a:off x="1137726" y="4833457"/>
            <a:ext cx="1495923" cy="267191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/>
          <p:nvPr/>
        </p:nvCxnSpPr>
        <p:spPr>
          <a:xfrm rot="16080000" flipH="1" flipV="1">
            <a:off x="1413250" y="4832757"/>
            <a:ext cx="1488292" cy="2952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/>
          <p:cNvCxnSpPr>
            <a:endCxn id="61" idx="20"/>
          </p:cNvCxnSpPr>
          <p:nvPr/>
        </p:nvCxnSpPr>
        <p:spPr>
          <a:xfrm rot="16200000" flipH="1">
            <a:off x="687203" y="4728226"/>
            <a:ext cx="1535915" cy="5472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/>
          <p:cNvCxnSpPr>
            <a:endCxn id="61" idx="15"/>
          </p:cNvCxnSpPr>
          <p:nvPr/>
        </p:nvCxnSpPr>
        <p:spPr>
          <a:xfrm rot="5400000">
            <a:off x="1079871" y="4606533"/>
            <a:ext cx="1526390" cy="81916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>
            <a:stCxn id="71" idx="0"/>
          </p:cNvCxnSpPr>
          <p:nvPr/>
        </p:nvCxnSpPr>
        <p:spPr>
          <a:xfrm rot="16200000" flipH="1">
            <a:off x="240933" y="4587243"/>
            <a:ext cx="1546421" cy="810118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ixaDeTexto 115"/>
          <p:cNvSpPr txBox="1"/>
          <p:nvPr/>
        </p:nvSpPr>
        <p:spPr>
          <a:xfrm>
            <a:off x="704823" y="148112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R4</a:t>
            </a:r>
            <a:endParaRPr lang="pt-BR" sz="1200" dirty="0"/>
          </a:p>
        </p:txBody>
      </p:sp>
      <p:sp>
        <p:nvSpPr>
          <p:cNvPr id="117" name="CaixaDeTexto 116"/>
          <p:cNvSpPr txBox="1"/>
          <p:nvPr/>
        </p:nvSpPr>
        <p:spPr>
          <a:xfrm>
            <a:off x="1285852" y="148112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R5</a:t>
            </a:r>
            <a:endParaRPr lang="pt-BR" sz="1200" dirty="0"/>
          </a:p>
        </p:txBody>
      </p:sp>
      <p:sp>
        <p:nvSpPr>
          <p:cNvPr id="118" name="CaixaDeTexto 117"/>
          <p:cNvSpPr txBox="1"/>
          <p:nvPr/>
        </p:nvSpPr>
        <p:spPr>
          <a:xfrm>
            <a:off x="1847831" y="148112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R6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3143240" y="5572140"/>
            <a:ext cx="285752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4438649" y="5296327"/>
            <a:ext cx="252000" cy="252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4438649" y="4143380"/>
            <a:ext cx="252000" cy="252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4438649" y="3357562"/>
            <a:ext cx="252000" cy="252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438649" y="2714620"/>
            <a:ext cx="252000" cy="252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438649" y="2214554"/>
            <a:ext cx="252000" cy="252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091429" y="519590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091429" y="403860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pt-BR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091429" y="211192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pt-BR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443826" y="5034388"/>
            <a:ext cx="252000" cy="2520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4429124" y="3929066"/>
            <a:ext cx="252000" cy="2520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4443412" y="3024185"/>
            <a:ext cx="252000" cy="2520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091429" y="262296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pt-BR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635908" y="382429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pt-BR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635908" y="493134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pt-BR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Conector de seta reta 19"/>
          <p:cNvCxnSpPr/>
          <p:nvPr/>
        </p:nvCxnSpPr>
        <p:spPr>
          <a:xfrm rot="5400000" flipH="1" flipV="1">
            <a:off x="3249602" y="4036223"/>
            <a:ext cx="1214446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rot="5400000" flipH="1" flipV="1">
            <a:off x="4678363" y="4035429"/>
            <a:ext cx="1214446" cy="1588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091429" y="327569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t-BR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635908" y="294411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pt-BR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Parametrização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627034"/>
            <a:ext cx="792961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Considerando raios sísmicos sem curvatura, que a camada sobre o embasamento é homogênea, isotrópica e plano-paralela, o tempo gasto para uma onda refletida atingir um receptor pode ser descrito em termos dos parâmetros:</a:t>
            </a:r>
          </a:p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Espessura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sz="2800" dirty="0" smtClean="0"/>
              <a:t> da camada</a:t>
            </a:r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Velocidade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 smtClean="0"/>
              <a:t>da camada</a:t>
            </a:r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Distância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800" dirty="0" smtClean="0"/>
              <a:t> entre a fonte e o receptor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plano-paralelo)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Relação funcional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673392"/>
            <a:ext cx="7929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Nessas condições, a relação entre o tempo de chegada de uma onda refletida e os parâmetros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sz="2800" dirty="0" smtClean="0"/>
              <a:t>,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dirty="0" smtClean="0"/>
              <a:t> e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800" dirty="0" smtClean="0"/>
              <a:t> em cada receptor:</a:t>
            </a: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2819412" y="4600592"/>
          <a:ext cx="3467100" cy="1257300"/>
        </p:xfrm>
        <a:graphic>
          <a:graphicData uri="http://schemas.openxmlformats.org/presentationml/2006/ole">
            <p:oleObj spid="_x0000_s77826" name="Equação" r:id="rId3" imgW="1155600" imgH="419040" progId="Equation.3">
              <p:embed/>
            </p:oleObj>
          </a:graphicData>
        </a:graphic>
      </p:graphicFrame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plano-paralelo)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trela de 5 pontas 40"/>
          <p:cNvSpPr/>
          <p:nvPr/>
        </p:nvSpPr>
        <p:spPr>
          <a:xfrm>
            <a:off x="4761994" y="2079366"/>
            <a:ext cx="360000" cy="360000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5143504" y="20747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Fonte</a:t>
            </a:r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5143504" y="28574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Receptor</a:t>
            </a:r>
            <a:endParaRPr lang="pt-BR"/>
          </a:p>
        </p:txBody>
      </p:sp>
      <p:sp>
        <p:nvSpPr>
          <p:cNvPr id="45" name="Triângulo isósceles 44"/>
          <p:cNvSpPr/>
          <p:nvPr/>
        </p:nvSpPr>
        <p:spPr>
          <a:xfrm rot="10800000">
            <a:off x="4833982" y="2920804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plano-paralelo)</a:t>
            </a:r>
            <a:endParaRPr lang="pt-BR" dirty="0"/>
          </a:p>
        </p:txBody>
      </p:sp>
      <p:cxnSp>
        <p:nvCxnSpPr>
          <p:cNvPr id="20" name="Conector de seta reta 19"/>
          <p:cNvCxnSpPr/>
          <p:nvPr/>
        </p:nvCxnSpPr>
        <p:spPr>
          <a:xfrm rot="5400000">
            <a:off x="-464347" y="2750339"/>
            <a:ext cx="207170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571504" y="1714488"/>
            <a:ext cx="364333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 rot="16200000">
            <a:off x="-67984" y="3453706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tempo</a:t>
            </a:r>
            <a:endParaRPr lang="pt-BR" sz="1400" dirty="0"/>
          </a:p>
        </p:txBody>
      </p:sp>
      <p:cxnSp>
        <p:nvCxnSpPr>
          <p:cNvPr id="24" name="Conector reto 23"/>
          <p:cNvCxnSpPr/>
          <p:nvPr/>
        </p:nvCxnSpPr>
        <p:spPr>
          <a:xfrm rot="5400000">
            <a:off x="1600973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rot="5400000">
            <a:off x="2181445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rot="5400000">
            <a:off x="2745408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rma livre 26"/>
          <p:cNvSpPr/>
          <p:nvPr/>
        </p:nvSpPr>
        <p:spPr>
          <a:xfrm>
            <a:off x="2505367" y="2285992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>
            <a:off x="3071802" y="2570620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orma livre 28"/>
          <p:cNvSpPr/>
          <p:nvPr/>
        </p:nvSpPr>
        <p:spPr>
          <a:xfrm>
            <a:off x="3643306" y="2856372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519084" y="4236249"/>
            <a:ext cx="3571900" cy="23574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2643174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R1</a:t>
            </a:r>
            <a:endParaRPr lang="pt-BR" sz="12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3224203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R2</a:t>
            </a:r>
            <a:endParaRPr lang="pt-BR" sz="1200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3786182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R3</a:t>
            </a:r>
            <a:endParaRPr lang="pt-BR" sz="1200" dirty="0"/>
          </a:p>
        </p:txBody>
      </p:sp>
      <p:sp>
        <p:nvSpPr>
          <p:cNvPr id="62" name="Estrela de 5 pontas 61"/>
          <p:cNvSpPr/>
          <p:nvPr/>
        </p:nvSpPr>
        <p:spPr>
          <a:xfrm>
            <a:off x="2185971" y="4007648"/>
            <a:ext cx="214314" cy="214314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Triângulo isósceles 62"/>
          <p:cNvSpPr/>
          <p:nvPr/>
        </p:nvSpPr>
        <p:spPr>
          <a:xfrm flipV="1">
            <a:off x="2733662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Triângulo isósceles 63"/>
          <p:cNvSpPr/>
          <p:nvPr/>
        </p:nvSpPr>
        <p:spPr>
          <a:xfrm flipV="1">
            <a:off x="3305166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Triângulo isósceles 64"/>
          <p:cNvSpPr/>
          <p:nvPr/>
        </p:nvSpPr>
        <p:spPr>
          <a:xfrm flipV="1">
            <a:off x="3876670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/>
          <p:cNvSpPr txBox="1"/>
          <p:nvPr/>
        </p:nvSpPr>
        <p:spPr>
          <a:xfrm>
            <a:off x="428596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R4</a:t>
            </a:r>
            <a:endParaRPr lang="pt-BR" sz="1200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1009625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R5</a:t>
            </a:r>
            <a:endParaRPr lang="pt-BR" sz="12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1571604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R6</a:t>
            </a:r>
            <a:endParaRPr lang="pt-BR" sz="1200" dirty="0"/>
          </a:p>
        </p:txBody>
      </p:sp>
      <p:sp>
        <p:nvSpPr>
          <p:cNvPr id="71" name="Triângulo isósceles 70"/>
          <p:cNvSpPr/>
          <p:nvPr/>
        </p:nvSpPr>
        <p:spPr>
          <a:xfrm flipV="1">
            <a:off x="519084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Triângulo isósceles 71"/>
          <p:cNvSpPr/>
          <p:nvPr/>
        </p:nvSpPr>
        <p:spPr>
          <a:xfrm flipV="1">
            <a:off x="1090588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Triângulo isósceles 75"/>
          <p:cNvSpPr/>
          <p:nvPr/>
        </p:nvSpPr>
        <p:spPr>
          <a:xfrm flipV="1">
            <a:off x="1662092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7" name="Conector reto 76"/>
          <p:cNvCxnSpPr/>
          <p:nvPr/>
        </p:nvCxnSpPr>
        <p:spPr>
          <a:xfrm rot="5400000">
            <a:off x="-118608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/>
          <p:nvPr/>
        </p:nvCxnSpPr>
        <p:spPr>
          <a:xfrm rot="5400000">
            <a:off x="461864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/>
          <p:cNvCxnSpPr/>
          <p:nvPr/>
        </p:nvCxnSpPr>
        <p:spPr>
          <a:xfrm rot="5400000">
            <a:off x="1025827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orma livre 79"/>
          <p:cNvSpPr/>
          <p:nvPr/>
        </p:nvSpPr>
        <p:spPr>
          <a:xfrm>
            <a:off x="1936098" y="2285992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Forma livre 80"/>
          <p:cNvSpPr/>
          <p:nvPr/>
        </p:nvSpPr>
        <p:spPr>
          <a:xfrm>
            <a:off x="1352221" y="2570620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Forma livre 81"/>
          <p:cNvSpPr/>
          <p:nvPr/>
        </p:nvSpPr>
        <p:spPr>
          <a:xfrm>
            <a:off x="785786" y="2856372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7" name="Conector reto 96"/>
          <p:cNvCxnSpPr/>
          <p:nvPr/>
        </p:nvCxnSpPr>
        <p:spPr>
          <a:xfrm rot="5400000">
            <a:off x="1236086" y="4738936"/>
            <a:ext cx="1523522" cy="5381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/>
          <p:cNvCxnSpPr>
            <a:stCxn id="76" idx="0"/>
          </p:cNvCxnSpPr>
          <p:nvPr/>
        </p:nvCxnSpPr>
        <p:spPr>
          <a:xfrm rot="16200000" flipH="1">
            <a:off x="1113914" y="4857269"/>
            <a:ext cx="1543547" cy="267191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/>
          <p:nvPr/>
        </p:nvCxnSpPr>
        <p:spPr>
          <a:xfrm rot="16080000" flipH="1" flipV="1">
            <a:off x="1413250" y="4880382"/>
            <a:ext cx="1488292" cy="2952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/>
          <p:cNvCxnSpPr/>
          <p:nvPr/>
        </p:nvCxnSpPr>
        <p:spPr>
          <a:xfrm rot="16200000" flipH="1">
            <a:off x="687203" y="4728226"/>
            <a:ext cx="1535915" cy="5472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/>
          <p:cNvCxnSpPr/>
          <p:nvPr/>
        </p:nvCxnSpPr>
        <p:spPr>
          <a:xfrm rot="5400000">
            <a:off x="1079871" y="4606533"/>
            <a:ext cx="1526390" cy="81916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>
            <a:stCxn id="71" idx="0"/>
          </p:cNvCxnSpPr>
          <p:nvPr/>
        </p:nvCxnSpPr>
        <p:spPr>
          <a:xfrm rot="16200000" flipH="1">
            <a:off x="240933" y="4587243"/>
            <a:ext cx="1546421" cy="810118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138" name="Object 2"/>
          <p:cNvGraphicFramePr>
            <a:graphicFrameLocks noChangeAspect="1"/>
          </p:cNvGraphicFramePr>
          <p:nvPr/>
        </p:nvGraphicFramePr>
        <p:xfrm>
          <a:off x="5319742" y="4600575"/>
          <a:ext cx="3467100" cy="1257300"/>
        </p:xfrm>
        <a:graphic>
          <a:graphicData uri="http://schemas.openxmlformats.org/presentationml/2006/ole">
            <p:oleObj spid="_x0000_s91138" name="Equação" r:id="rId4" imgW="1155600" imgH="419040" progId="Equation.3">
              <p:embed/>
            </p:oleObj>
          </a:graphicData>
        </a:graphic>
      </p:graphicFrame>
      <p:cxnSp>
        <p:nvCxnSpPr>
          <p:cNvPr id="74" name="Conector reto 73"/>
          <p:cNvCxnSpPr/>
          <p:nvPr/>
        </p:nvCxnSpPr>
        <p:spPr>
          <a:xfrm rot="5400000">
            <a:off x="3393273" y="4964917"/>
            <a:ext cx="1500198" cy="1588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/>
          <p:cNvSpPr txBox="1"/>
          <p:nvPr/>
        </p:nvSpPr>
        <p:spPr>
          <a:xfrm>
            <a:off x="4162422" y="4643446"/>
            <a:ext cx="571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endParaRPr lang="pt-BR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571472" y="4929198"/>
            <a:ext cx="571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pt-BR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2428860" y="1475976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R1</a:t>
            </a:r>
            <a:endParaRPr lang="pt-BR" sz="1200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3009889" y="1475976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R2</a:t>
            </a:r>
            <a:endParaRPr lang="pt-BR" sz="1200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3571868" y="1475976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R3</a:t>
            </a:r>
            <a:endParaRPr lang="pt-BR" sz="1200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704823" y="148112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R4</a:t>
            </a:r>
            <a:endParaRPr lang="pt-BR" sz="1200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1285852" y="148112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R5</a:t>
            </a:r>
            <a:endParaRPr lang="pt-BR" sz="12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847831" y="148112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R6</a:t>
            </a:r>
            <a:endParaRPr lang="pt-BR" sz="1200" dirty="0"/>
          </a:p>
        </p:txBody>
      </p:sp>
      <p:sp>
        <p:nvSpPr>
          <p:cNvPr id="90" name="Retângulo 89"/>
          <p:cNvSpPr/>
          <p:nvPr/>
        </p:nvSpPr>
        <p:spPr>
          <a:xfrm>
            <a:off x="528609" y="5795979"/>
            <a:ext cx="3546000" cy="7858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571472" y="6081495"/>
            <a:ext cx="1533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embasamento</a:t>
            </a:r>
            <a:endParaRPr lang="pt-BR" dirty="0"/>
          </a:p>
        </p:txBody>
      </p:sp>
      <p:cxnSp>
        <p:nvCxnSpPr>
          <p:cNvPr id="39" name="Conector reto 38"/>
          <p:cNvCxnSpPr/>
          <p:nvPr/>
        </p:nvCxnSpPr>
        <p:spPr>
          <a:xfrm rot="16200000" flipH="1">
            <a:off x="1812109" y="4741075"/>
            <a:ext cx="1538304" cy="55245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rot="5400000">
            <a:off x="1920216" y="4887280"/>
            <a:ext cx="1550695" cy="247653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 rot="16200000" flipH="1">
            <a:off x="1669234" y="4883951"/>
            <a:ext cx="1538305" cy="26670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rot="5400000">
            <a:off x="2348601" y="4744646"/>
            <a:ext cx="1550695" cy="53292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 rot="16200000" flipH="1">
            <a:off x="1970455" y="4601780"/>
            <a:ext cx="1521632" cy="83342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rot="5400000">
            <a:off x="2791757" y="4587242"/>
            <a:ext cx="1550698" cy="847731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todos os receptores:</a:t>
            </a:r>
            <a:endParaRPr lang="pt-BR" sz="2800" dirty="0" smtClean="0"/>
          </a:p>
        </p:txBody>
      </p:sp>
      <p:sp>
        <p:nvSpPr>
          <p:cNvPr id="9" name="CaixaDeTexto 8"/>
          <p:cNvSpPr txBox="1"/>
          <p:nvPr/>
        </p:nvSpPr>
        <p:spPr>
          <a:xfrm rot="5400000">
            <a:off x="1193869" y="5399630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plano-paralelo)</a:t>
            </a:r>
            <a:endParaRPr lang="pt-BR" dirty="0"/>
          </a:p>
        </p:txBody>
      </p:sp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277782" y="3357562"/>
          <a:ext cx="2314575" cy="839788"/>
        </p:xfrm>
        <a:graphic>
          <a:graphicData uri="http://schemas.openxmlformats.org/presentationml/2006/ole">
            <p:oleObj spid="_x0000_s81925" name="Equação" r:id="rId3" imgW="1155600" imgH="419040" progId="Equation.3">
              <p:embed/>
            </p:oleObj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265082" y="4378596"/>
          <a:ext cx="2339975" cy="839788"/>
        </p:xfrm>
        <a:graphic>
          <a:graphicData uri="http://schemas.openxmlformats.org/presentationml/2006/ole">
            <p:oleObj spid="_x0000_s81926" name="Equação" r:id="rId4" imgW="1168200" imgH="419040" progId="Equation.3">
              <p:embed/>
            </p:oleObj>
          </a:graphicData>
        </a:graphic>
      </p:graphicFrame>
      <p:graphicFrame>
        <p:nvGraphicFramePr>
          <p:cNvPr id="81927" name="Object 7"/>
          <p:cNvGraphicFramePr>
            <a:graphicFrameLocks noChangeAspect="1"/>
          </p:cNvGraphicFramePr>
          <p:nvPr/>
        </p:nvGraphicFramePr>
        <p:xfrm>
          <a:off x="214282" y="5857876"/>
          <a:ext cx="2441575" cy="839788"/>
        </p:xfrm>
        <a:graphic>
          <a:graphicData uri="http://schemas.openxmlformats.org/presentationml/2006/ole">
            <p:oleObj spid="_x0000_s81927" name="Equação" r:id="rId5" imgW="121896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todos os receptores:</a:t>
            </a:r>
            <a:endParaRPr lang="pt-BR" sz="2800" dirty="0" smtClean="0"/>
          </a:p>
        </p:txBody>
      </p:sp>
      <p:sp>
        <p:nvSpPr>
          <p:cNvPr id="9" name="CaixaDeTexto 8"/>
          <p:cNvSpPr txBox="1"/>
          <p:nvPr/>
        </p:nvSpPr>
        <p:spPr>
          <a:xfrm rot="5400000">
            <a:off x="1193869" y="5399630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plano-paralelo)</a:t>
            </a:r>
            <a:endParaRPr lang="pt-BR" dirty="0"/>
          </a:p>
        </p:txBody>
      </p:sp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277782" y="3357562"/>
          <a:ext cx="2314575" cy="839788"/>
        </p:xfrm>
        <a:graphic>
          <a:graphicData uri="http://schemas.openxmlformats.org/presentationml/2006/ole">
            <p:oleObj spid="_x0000_s92162" name="Equação" r:id="rId3" imgW="1155600" imgH="419040" progId="Equation.3">
              <p:embed/>
            </p:oleObj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265082" y="4378596"/>
          <a:ext cx="2339975" cy="839788"/>
        </p:xfrm>
        <a:graphic>
          <a:graphicData uri="http://schemas.openxmlformats.org/presentationml/2006/ole">
            <p:oleObj spid="_x0000_s92163" name="Equação" r:id="rId4" imgW="1168200" imgH="419040" progId="Equation.3">
              <p:embed/>
            </p:oleObj>
          </a:graphicData>
        </a:graphic>
      </p:graphicFrame>
      <p:graphicFrame>
        <p:nvGraphicFramePr>
          <p:cNvPr id="81927" name="Object 7"/>
          <p:cNvGraphicFramePr>
            <a:graphicFrameLocks noChangeAspect="1"/>
          </p:cNvGraphicFramePr>
          <p:nvPr/>
        </p:nvGraphicFramePr>
        <p:xfrm>
          <a:off x="214282" y="5857876"/>
          <a:ext cx="2441575" cy="839788"/>
        </p:xfrm>
        <a:graphic>
          <a:graphicData uri="http://schemas.openxmlformats.org/presentationml/2006/ole">
            <p:oleObj spid="_x0000_s92164" name="Equação" r:id="rId5" imgW="1218960" imgH="419040" progId="Equation.3">
              <p:embed/>
            </p:oleObj>
          </a:graphicData>
        </a:graphic>
      </p:graphicFrame>
      <p:graphicFrame>
        <p:nvGraphicFramePr>
          <p:cNvPr id="92167" name="Object 5"/>
          <p:cNvGraphicFramePr>
            <a:graphicFrameLocks noChangeAspect="1"/>
          </p:cNvGraphicFramePr>
          <p:nvPr/>
        </p:nvGraphicFramePr>
        <p:xfrm>
          <a:off x="4899025" y="3143250"/>
          <a:ext cx="3959225" cy="1878013"/>
        </p:xfrm>
        <a:graphic>
          <a:graphicData uri="http://schemas.openxmlformats.org/presentationml/2006/ole">
            <p:oleObj spid="_x0000_s92167" name="Equação" r:id="rId6" imgW="1981080" imgH="939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todos os receptores:</a:t>
            </a:r>
            <a:endParaRPr lang="pt-BR" sz="2800" dirty="0" smtClean="0"/>
          </a:p>
        </p:txBody>
      </p:sp>
      <p:sp>
        <p:nvSpPr>
          <p:cNvPr id="9" name="CaixaDeTexto 8"/>
          <p:cNvSpPr txBox="1"/>
          <p:nvPr/>
        </p:nvSpPr>
        <p:spPr>
          <a:xfrm rot="5400000">
            <a:off x="1193869" y="5399630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plano-paralelo)</a:t>
            </a:r>
            <a:endParaRPr lang="pt-BR" dirty="0"/>
          </a:p>
        </p:txBody>
      </p:sp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277782" y="3357562"/>
          <a:ext cx="2314575" cy="839788"/>
        </p:xfrm>
        <a:graphic>
          <a:graphicData uri="http://schemas.openxmlformats.org/presentationml/2006/ole">
            <p:oleObj spid="_x0000_s93186" name="Equação" r:id="rId3" imgW="1155600" imgH="419040" progId="Equation.3">
              <p:embed/>
            </p:oleObj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265082" y="4378596"/>
          <a:ext cx="2339975" cy="839788"/>
        </p:xfrm>
        <a:graphic>
          <a:graphicData uri="http://schemas.openxmlformats.org/presentationml/2006/ole">
            <p:oleObj spid="_x0000_s93187" name="Equação" r:id="rId4" imgW="1168200" imgH="419040" progId="Equation.3">
              <p:embed/>
            </p:oleObj>
          </a:graphicData>
        </a:graphic>
      </p:graphicFrame>
      <p:graphicFrame>
        <p:nvGraphicFramePr>
          <p:cNvPr id="81927" name="Object 7"/>
          <p:cNvGraphicFramePr>
            <a:graphicFrameLocks noChangeAspect="1"/>
          </p:cNvGraphicFramePr>
          <p:nvPr/>
        </p:nvGraphicFramePr>
        <p:xfrm>
          <a:off x="214282" y="5857876"/>
          <a:ext cx="2441575" cy="839788"/>
        </p:xfrm>
        <a:graphic>
          <a:graphicData uri="http://schemas.openxmlformats.org/presentationml/2006/ole">
            <p:oleObj spid="_x0000_s93188" name="Equação" r:id="rId5" imgW="1218960" imgH="419040" progId="Equation.3">
              <p:embed/>
            </p:oleObj>
          </a:graphicData>
        </a:graphic>
      </p:graphicFrame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5857884" y="5572125"/>
          <a:ext cx="2092325" cy="798513"/>
        </p:xfrm>
        <a:graphic>
          <a:graphicData uri="http://schemas.openxmlformats.org/presentationml/2006/ole">
            <p:oleObj spid="_x0000_s93190" name="Equação" r:id="rId6" imgW="698400" imgH="266400" progId="Equation.3">
              <p:embed/>
            </p:oleObj>
          </a:graphicData>
        </a:graphic>
      </p:graphicFrame>
      <p:graphicFrame>
        <p:nvGraphicFramePr>
          <p:cNvPr id="93191" name="Object 5"/>
          <p:cNvGraphicFramePr>
            <a:graphicFrameLocks noChangeAspect="1"/>
          </p:cNvGraphicFramePr>
          <p:nvPr/>
        </p:nvGraphicFramePr>
        <p:xfrm>
          <a:off x="4899025" y="3143250"/>
          <a:ext cx="3959225" cy="1878013"/>
        </p:xfrm>
        <a:graphic>
          <a:graphicData uri="http://schemas.openxmlformats.org/presentationml/2006/ole">
            <p:oleObj spid="_x0000_s93191" name="Equação" r:id="rId7" imgW="1981080" imgH="939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357158" y="3622675"/>
          <a:ext cx="3868738" cy="533400"/>
        </p:xfrm>
        <a:graphic>
          <a:graphicData uri="http://schemas.openxmlformats.org/presentationml/2006/ole">
            <p:oleObj spid="_x0000_s84994" name="Equação" r:id="rId3" imgW="1942920" imgH="266400" progId="Equation.3">
              <p:embed/>
            </p:oleObj>
          </a:graphicData>
        </a:graphic>
      </p:graphicFrame>
      <p:sp>
        <p:nvSpPr>
          <p:cNvPr id="10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plano-paralelo)</a:t>
            </a:r>
            <a:endParaRPr lang="pt-BR" dirty="0"/>
          </a:p>
        </p:txBody>
      </p:sp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4899025" y="3143250"/>
          <a:ext cx="3959225" cy="1878013"/>
        </p:xfrm>
        <a:graphic>
          <a:graphicData uri="http://schemas.openxmlformats.org/presentationml/2006/ole">
            <p:oleObj spid="_x0000_s84997" name="Equação" r:id="rId4" imgW="1981080" imgH="939600" progId="Equation.3">
              <p:embed/>
            </p:oleObj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5857875" y="5572125"/>
          <a:ext cx="2092325" cy="798513"/>
        </p:xfrm>
        <a:graphic>
          <a:graphicData uri="http://schemas.openxmlformats.org/presentationml/2006/ole">
            <p:oleObj spid="_x0000_s84998" name="Equação" r:id="rId5" imgW="69840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357158" y="3622675"/>
          <a:ext cx="3868738" cy="533400"/>
        </p:xfrm>
        <a:graphic>
          <a:graphicData uri="http://schemas.openxmlformats.org/presentationml/2006/ole">
            <p:oleObj spid="_x0000_s94210" name="Equação" r:id="rId3" imgW="1942920" imgH="266400" progId="Equation.3">
              <p:embed/>
            </p:oleObj>
          </a:graphicData>
        </a:graphic>
      </p:graphicFrame>
      <p:sp>
        <p:nvSpPr>
          <p:cNvPr id="10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plano-paralelo)</a:t>
            </a:r>
            <a:endParaRPr lang="pt-BR" dirty="0"/>
          </a:p>
        </p:txBody>
      </p:sp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4899025" y="3143250"/>
          <a:ext cx="3959225" cy="1878013"/>
        </p:xfrm>
        <a:graphic>
          <a:graphicData uri="http://schemas.openxmlformats.org/presentationml/2006/ole">
            <p:oleObj spid="_x0000_s94211" name="Equação" r:id="rId4" imgW="1981080" imgH="939600" progId="Equation.3">
              <p:embed/>
            </p:oleObj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5857875" y="5572125"/>
          <a:ext cx="2092325" cy="798513"/>
        </p:xfrm>
        <a:graphic>
          <a:graphicData uri="http://schemas.openxmlformats.org/presentationml/2006/ole">
            <p:oleObj spid="_x0000_s94212" name="Equação" r:id="rId5" imgW="698400" imgH="266400" progId="Equation.3">
              <p:embed/>
            </p:oleObj>
          </a:graphicData>
        </a:graphic>
      </p:graphicFrame>
      <p:cxnSp>
        <p:nvCxnSpPr>
          <p:cNvPr id="8" name="Conector reto 7"/>
          <p:cNvCxnSpPr/>
          <p:nvPr/>
        </p:nvCxnSpPr>
        <p:spPr>
          <a:xfrm>
            <a:off x="1279158" y="4143380"/>
            <a:ext cx="360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920828" y="4143380"/>
            <a:ext cx="360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626394" y="4143380"/>
            <a:ext cx="540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2006274" y="4143380"/>
            <a:ext cx="540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6175140" y="6357958"/>
            <a:ext cx="540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357158" y="3622675"/>
          <a:ext cx="3868738" cy="533400"/>
        </p:xfrm>
        <a:graphic>
          <a:graphicData uri="http://schemas.openxmlformats.org/presentationml/2006/ole">
            <p:oleObj spid="_x0000_s95234" name="Equação" r:id="rId3" imgW="1942920" imgH="266400" progId="Equation.3">
              <p:embed/>
            </p:oleObj>
          </a:graphicData>
        </a:graphic>
      </p:graphicFrame>
      <p:sp>
        <p:nvSpPr>
          <p:cNvPr id="10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plano-paralelo)</a:t>
            </a:r>
            <a:endParaRPr lang="pt-BR" dirty="0"/>
          </a:p>
        </p:txBody>
      </p:sp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4899025" y="3143250"/>
          <a:ext cx="3959225" cy="1878013"/>
        </p:xfrm>
        <a:graphic>
          <a:graphicData uri="http://schemas.openxmlformats.org/presentationml/2006/ole">
            <p:oleObj spid="_x0000_s95235" name="Equação" r:id="rId4" imgW="1981080" imgH="939600" progId="Equation.3">
              <p:embed/>
            </p:oleObj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5857875" y="5572125"/>
          <a:ext cx="2092325" cy="798513"/>
        </p:xfrm>
        <a:graphic>
          <a:graphicData uri="http://schemas.openxmlformats.org/presentationml/2006/ole">
            <p:oleObj spid="_x0000_s95236" name="Equação" r:id="rId5" imgW="698400" imgH="266400" progId="Equation.3">
              <p:embed/>
            </p:oleObj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/>
        </p:nvGraphicFramePr>
        <p:xfrm>
          <a:off x="476247" y="4795847"/>
          <a:ext cx="3667125" cy="533400"/>
        </p:xfrm>
        <a:graphic>
          <a:graphicData uri="http://schemas.openxmlformats.org/presentationml/2006/ole">
            <p:oleObj spid="_x0000_s95237" name="Equação" r:id="rId6" imgW="1841400" imgH="266400" progId="Equation.3">
              <p:embed/>
            </p:oleObj>
          </a:graphicData>
        </a:graphic>
      </p:graphicFrame>
      <p:sp>
        <p:nvSpPr>
          <p:cNvPr id="15" name="Retângulo 14"/>
          <p:cNvSpPr/>
          <p:nvPr/>
        </p:nvSpPr>
        <p:spPr>
          <a:xfrm>
            <a:off x="5819784" y="5553090"/>
            <a:ext cx="2109802" cy="876306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428596" y="4714884"/>
            <a:ext cx="3786214" cy="714380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357158" y="3622675"/>
          <a:ext cx="3868738" cy="533400"/>
        </p:xfrm>
        <a:graphic>
          <a:graphicData uri="http://schemas.openxmlformats.org/presentationml/2006/ole">
            <p:oleObj spid="_x0000_s96258" name="Equação" r:id="rId3" imgW="1942920" imgH="266400" progId="Equation.3">
              <p:embed/>
            </p:oleObj>
          </a:graphicData>
        </a:graphic>
      </p:graphicFrame>
      <p:sp>
        <p:nvSpPr>
          <p:cNvPr id="10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plano-paralelo)</a:t>
            </a:r>
            <a:endParaRPr lang="pt-BR" dirty="0"/>
          </a:p>
        </p:txBody>
      </p:sp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4899025" y="3143250"/>
          <a:ext cx="3959225" cy="1878013"/>
        </p:xfrm>
        <a:graphic>
          <a:graphicData uri="http://schemas.openxmlformats.org/presentationml/2006/ole">
            <p:oleObj spid="_x0000_s96259" name="Equação" r:id="rId4" imgW="1981080" imgH="939600" progId="Equation.3">
              <p:embed/>
            </p:oleObj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5857875" y="5572125"/>
          <a:ext cx="2092325" cy="798513"/>
        </p:xfrm>
        <a:graphic>
          <a:graphicData uri="http://schemas.openxmlformats.org/presentationml/2006/ole">
            <p:oleObj spid="_x0000_s96260" name="Equação" r:id="rId5" imgW="698400" imgH="266400" progId="Equation.3">
              <p:embed/>
            </p:oleObj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/>
        </p:nvGraphicFramePr>
        <p:xfrm>
          <a:off x="476247" y="4795847"/>
          <a:ext cx="3667125" cy="533400"/>
        </p:xfrm>
        <a:graphic>
          <a:graphicData uri="http://schemas.openxmlformats.org/presentationml/2006/ole">
            <p:oleObj spid="_x0000_s96261" name="Equação" r:id="rId6" imgW="1841400" imgH="266400" progId="Equation.3">
              <p:embed/>
            </p:oleObj>
          </a:graphicData>
        </a:graphic>
      </p:graphicFrame>
      <p:sp>
        <p:nvSpPr>
          <p:cNvPr id="15" name="Retângulo 14"/>
          <p:cNvSpPr/>
          <p:nvPr/>
        </p:nvSpPr>
        <p:spPr>
          <a:xfrm>
            <a:off x="5819784" y="5553090"/>
            <a:ext cx="2109802" cy="876306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428596" y="4714884"/>
            <a:ext cx="3786214" cy="714380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>
            <a:off x="285720" y="4643446"/>
            <a:ext cx="4000528" cy="928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H="1">
            <a:off x="285720" y="4624396"/>
            <a:ext cx="4000528" cy="928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Sabe-se que uma massa atirada para cima sofre efeito da aceleração da gravidade</a:t>
            </a:r>
          </a:p>
          <a:p>
            <a:endParaRPr lang="pt-BR" dirty="0" smtClean="0"/>
          </a:p>
          <a:p>
            <a:r>
              <a:rPr lang="pt-BR" dirty="0" smtClean="0"/>
              <a:t>A massa experimenta um movimento uniformemente acelerado</a:t>
            </a:r>
          </a:p>
          <a:p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medições da posição da massa em diferentes instantes no decorrer de sua trajetória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7158" y="4077072"/>
            <a:ext cx="8429684" cy="207170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57158" y="1357298"/>
            <a:ext cx="8429684" cy="128588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357158" y="3622675"/>
          <a:ext cx="3868738" cy="533400"/>
        </p:xfrm>
        <a:graphic>
          <a:graphicData uri="http://schemas.openxmlformats.org/presentationml/2006/ole">
            <p:oleObj spid="_x0000_s97282" name="Equação" r:id="rId3" imgW="1942920" imgH="266400" progId="Equation.3">
              <p:embed/>
            </p:oleObj>
          </a:graphicData>
        </a:graphic>
      </p:graphicFrame>
      <p:sp>
        <p:nvSpPr>
          <p:cNvPr id="10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plano-paralelo)</a:t>
            </a:r>
            <a:endParaRPr lang="pt-BR" dirty="0"/>
          </a:p>
        </p:txBody>
      </p:sp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4899025" y="3143250"/>
          <a:ext cx="3959225" cy="1878013"/>
        </p:xfrm>
        <a:graphic>
          <a:graphicData uri="http://schemas.openxmlformats.org/presentationml/2006/ole">
            <p:oleObj spid="_x0000_s97283" name="Equação" r:id="rId4" imgW="1981080" imgH="939600" progId="Equation.3">
              <p:embed/>
            </p:oleObj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5857875" y="5572125"/>
          <a:ext cx="2092325" cy="798513"/>
        </p:xfrm>
        <a:graphic>
          <a:graphicData uri="http://schemas.openxmlformats.org/presentationml/2006/ole">
            <p:oleObj spid="_x0000_s97284" name="Equação" r:id="rId5" imgW="698400" imgH="266400" progId="Equation.3">
              <p:embed/>
            </p:oleObj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/>
        </p:nvGraphicFramePr>
        <p:xfrm>
          <a:off x="476247" y="4795847"/>
          <a:ext cx="3667125" cy="533400"/>
        </p:xfrm>
        <a:graphic>
          <a:graphicData uri="http://schemas.openxmlformats.org/presentationml/2006/ole">
            <p:oleObj spid="_x0000_s97285" name="Equação" r:id="rId6" imgW="1841400" imgH="266400" progId="Equation.3">
              <p:embed/>
            </p:oleObj>
          </a:graphicData>
        </a:graphic>
      </p:graphicFrame>
      <p:sp>
        <p:nvSpPr>
          <p:cNvPr id="15" name="Retângulo 14"/>
          <p:cNvSpPr/>
          <p:nvPr/>
        </p:nvSpPr>
        <p:spPr>
          <a:xfrm>
            <a:off x="5819784" y="5553090"/>
            <a:ext cx="2109802" cy="876306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428596" y="4714884"/>
            <a:ext cx="3786214" cy="714380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>
            <a:off x="285720" y="4643446"/>
            <a:ext cx="4000528" cy="928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H="1">
            <a:off x="285720" y="4624396"/>
            <a:ext cx="4000528" cy="928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903282" y="5826148"/>
          <a:ext cx="2882900" cy="889000"/>
        </p:xfrm>
        <a:graphic>
          <a:graphicData uri="http://schemas.openxmlformats.org/presentationml/2006/ole">
            <p:oleObj spid="_x0000_s97286" name="Equação" r:id="rId7" imgW="144756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inclinado – perpendicular ao </a:t>
            </a:r>
            <a:r>
              <a:rPr lang="pt-BR" sz="3600" dirty="0" err="1" smtClean="0"/>
              <a:t>strike</a:t>
            </a:r>
            <a:r>
              <a:rPr lang="pt-BR" sz="3600" dirty="0" smtClean="0"/>
              <a:t>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57224" y="3630043"/>
            <a:ext cx="7429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Cálculo da profundidade e mergulho do embasamento e também da velocidade da camada sobrejacente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57488" y="2620028"/>
            <a:ext cx="342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FF0000"/>
                </a:solidFill>
              </a:rPr>
              <a:t>Problema Geofísico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Uma fonte localizada na superfície gera ondas, que se propagam em </a:t>
            </a:r>
            <a:r>
              <a:rPr lang="pt-BR" dirty="0" err="1" smtClean="0"/>
              <a:t>subsuperfície</a:t>
            </a:r>
            <a:r>
              <a:rPr lang="pt-BR" dirty="0" smtClean="0"/>
              <a:t> e são detectadas por um arranjo de receptores que também são localizados na superfície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medições do tempo de chegada da onda refletida em cada receptor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7158" y="4703484"/>
            <a:ext cx="8429684" cy="1440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inclinado – perpendicular ao </a:t>
            </a:r>
            <a:r>
              <a:rPr lang="pt-BR" sz="3600" dirty="0" err="1" smtClean="0"/>
              <a:t>strike</a:t>
            </a:r>
            <a:r>
              <a:rPr lang="pt-BR" sz="3600" dirty="0" smtClean="0"/>
              <a:t>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trela de 5 pontas 40"/>
          <p:cNvSpPr/>
          <p:nvPr/>
        </p:nvSpPr>
        <p:spPr>
          <a:xfrm>
            <a:off x="4761994" y="2079366"/>
            <a:ext cx="360000" cy="360000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5143504" y="20747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Fonte</a:t>
            </a:r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5143504" y="28574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Receptor</a:t>
            </a:r>
            <a:endParaRPr lang="pt-BR"/>
          </a:p>
        </p:txBody>
      </p:sp>
      <p:sp>
        <p:nvSpPr>
          <p:cNvPr id="45" name="Triângulo isósceles 44"/>
          <p:cNvSpPr/>
          <p:nvPr/>
        </p:nvSpPr>
        <p:spPr>
          <a:xfrm rot="10800000">
            <a:off x="4833982" y="2920804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519084" y="4236249"/>
            <a:ext cx="3571900" cy="2357454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CaixaDeTexto 72"/>
          <p:cNvSpPr txBox="1"/>
          <p:nvPr/>
        </p:nvSpPr>
        <p:spPr>
          <a:xfrm>
            <a:off x="2643174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R1</a:t>
            </a:r>
            <a:endParaRPr lang="pt-BR" sz="1200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3224203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R2</a:t>
            </a:r>
            <a:endParaRPr lang="pt-BR" sz="1200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3786182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R3</a:t>
            </a:r>
            <a:endParaRPr lang="pt-BR" sz="1200" dirty="0"/>
          </a:p>
        </p:txBody>
      </p:sp>
      <p:sp>
        <p:nvSpPr>
          <p:cNvPr id="49" name="Estrela de 5 pontas 48"/>
          <p:cNvSpPr/>
          <p:nvPr/>
        </p:nvSpPr>
        <p:spPr>
          <a:xfrm>
            <a:off x="2185971" y="4007648"/>
            <a:ext cx="214314" cy="214314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Triângulo isósceles 49"/>
          <p:cNvSpPr/>
          <p:nvPr/>
        </p:nvSpPr>
        <p:spPr>
          <a:xfrm flipV="1">
            <a:off x="2733662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riângulo isósceles 50"/>
          <p:cNvSpPr/>
          <p:nvPr/>
        </p:nvSpPr>
        <p:spPr>
          <a:xfrm flipV="1">
            <a:off x="3305166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Triângulo isósceles 51"/>
          <p:cNvSpPr/>
          <p:nvPr/>
        </p:nvSpPr>
        <p:spPr>
          <a:xfrm flipV="1">
            <a:off x="3876670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/>
          <p:cNvSpPr/>
          <p:nvPr/>
        </p:nvSpPr>
        <p:spPr>
          <a:xfrm>
            <a:off x="642910" y="5009925"/>
            <a:ext cx="911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arenito </a:t>
            </a:r>
            <a:endParaRPr lang="pt-BR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428596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R4</a:t>
            </a:r>
            <a:endParaRPr lang="pt-BR" sz="12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1009625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R5</a:t>
            </a:r>
            <a:endParaRPr lang="pt-BR" sz="12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1571604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R6</a:t>
            </a:r>
            <a:endParaRPr lang="pt-BR" sz="1200" dirty="0"/>
          </a:p>
        </p:txBody>
      </p:sp>
      <p:sp>
        <p:nvSpPr>
          <p:cNvPr id="94" name="Triângulo isósceles 93"/>
          <p:cNvSpPr/>
          <p:nvPr/>
        </p:nvSpPr>
        <p:spPr>
          <a:xfrm flipV="1">
            <a:off x="519084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Triângulo isósceles 94"/>
          <p:cNvSpPr/>
          <p:nvPr/>
        </p:nvSpPr>
        <p:spPr>
          <a:xfrm flipV="1">
            <a:off x="1090588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Triângulo isósceles 95"/>
          <p:cNvSpPr/>
          <p:nvPr/>
        </p:nvSpPr>
        <p:spPr>
          <a:xfrm flipV="1">
            <a:off x="1662092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inclinado – perpendicular ao </a:t>
            </a:r>
            <a:r>
              <a:rPr lang="pt-BR" sz="3600" dirty="0" err="1" smtClean="0"/>
              <a:t>strike</a:t>
            </a:r>
            <a:r>
              <a:rPr lang="pt-BR" sz="3600" dirty="0" smtClean="0"/>
              <a:t>)</a:t>
            </a:r>
            <a:endParaRPr lang="pt-BR" dirty="0"/>
          </a:p>
        </p:txBody>
      </p:sp>
      <p:sp>
        <p:nvSpPr>
          <p:cNvPr id="27" name="Forma livre 26"/>
          <p:cNvSpPr/>
          <p:nvPr/>
        </p:nvSpPr>
        <p:spPr>
          <a:xfrm>
            <a:off x="495300" y="5534025"/>
            <a:ext cx="3607185" cy="1057275"/>
          </a:xfrm>
          <a:custGeom>
            <a:avLst/>
            <a:gdLst>
              <a:gd name="connsiteX0" fmla="*/ 0 w 3607185"/>
              <a:gd name="connsiteY0" fmla="*/ 9525 h 1057275"/>
              <a:gd name="connsiteX1" fmla="*/ 28575 w 3607185"/>
              <a:gd name="connsiteY1" fmla="*/ 0 h 1057275"/>
              <a:gd name="connsiteX2" fmla="*/ 171450 w 3607185"/>
              <a:gd name="connsiteY2" fmla="*/ 19050 h 1057275"/>
              <a:gd name="connsiteX3" fmla="*/ 247650 w 3607185"/>
              <a:gd name="connsiteY3" fmla="*/ 57150 h 1057275"/>
              <a:gd name="connsiteX4" fmla="*/ 276225 w 3607185"/>
              <a:gd name="connsiteY4" fmla="*/ 66675 h 1057275"/>
              <a:gd name="connsiteX5" fmla="*/ 523875 w 3607185"/>
              <a:gd name="connsiteY5" fmla="*/ 76200 h 1057275"/>
              <a:gd name="connsiteX6" fmla="*/ 552450 w 3607185"/>
              <a:gd name="connsiteY6" fmla="*/ 85725 h 1057275"/>
              <a:gd name="connsiteX7" fmla="*/ 733425 w 3607185"/>
              <a:gd name="connsiteY7" fmla="*/ 104775 h 1057275"/>
              <a:gd name="connsiteX8" fmla="*/ 762000 w 3607185"/>
              <a:gd name="connsiteY8" fmla="*/ 114300 h 1057275"/>
              <a:gd name="connsiteX9" fmla="*/ 952500 w 3607185"/>
              <a:gd name="connsiteY9" fmla="*/ 133350 h 1057275"/>
              <a:gd name="connsiteX10" fmla="*/ 1009650 w 3607185"/>
              <a:gd name="connsiteY10" fmla="*/ 152400 h 1057275"/>
              <a:gd name="connsiteX11" fmla="*/ 1076325 w 3607185"/>
              <a:gd name="connsiteY11" fmla="*/ 171450 h 1057275"/>
              <a:gd name="connsiteX12" fmla="*/ 1133475 w 3607185"/>
              <a:gd name="connsiteY12" fmla="*/ 180975 h 1057275"/>
              <a:gd name="connsiteX13" fmla="*/ 1419225 w 3607185"/>
              <a:gd name="connsiteY13" fmla="*/ 190500 h 1057275"/>
              <a:gd name="connsiteX14" fmla="*/ 1476375 w 3607185"/>
              <a:gd name="connsiteY14" fmla="*/ 209550 h 1057275"/>
              <a:gd name="connsiteX15" fmla="*/ 1543050 w 3607185"/>
              <a:gd name="connsiteY15" fmla="*/ 238125 h 1057275"/>
              <a:gd name="connsiteX16" fmla="*/ 1752600 w 3607185"/>
              <a:gd name="connsiteY16" fmla="*/ 247650 h 1057275"/>
              <a:gd name="connsiteX17" fmla="*/ 1924050 w 3607185"/>
              <a:gd name="connsiteY17" fmla="*/ 266700 h 1057275"/>
              <a:gd name="connsiteX18" fmla="*/ 2000250 w 3607185"/>
              <a:gd name="connsiteY18" fmla="*/ 304800 h 1057275"/>
              <a:gd name="connsiteX19" fmla="*/ 2057400 w 3607185"/>
              <a:gd name="connsiteY19" fmla="*/ 323850 h 1057275"/>
              <a:gd name="connsiteX20" fmla="*/ 2590800 w 3607185"/>
              <a:gd name="connsiteY20" fmla="*/ 352425 h 1057275"/>
              <a:gd name="connsiteX21" fmla="*/ 2762250 w 3607185"/>
              <a:gd name="connsiteY21" fmla="*/ 371475 h 1057275"/>
              <a:gd name="connsiteX22" fmla="*/ 2800350 w 3607185"/>
              <a:gd name="connsiteY22" fmla="*/ 390525 h 1057275"/>
              <a:gd name="connsiteX23" fmla="*/ 2867025 w 3607185"/>
              <a:gd name="connsiteY23" fmla="*/ 419100 h 1057275"/>
              <a:gd name="connsiteX24" fmla="*/ 2905125 w 3607185"/>
              <a:gd name="connsiteY24" fmla="*/ 447675 h 1057275"/>
              <a:gd name="connsiteX25" fmla="*/ 2943225 w 3607185"/>
              <a:gd name="connsiteY25" fmla="*/ 457200 h 1057275"/>
              <a:gd name="connsiteX26" fmla="*/ 2971800 w 3607185"/>
              <a:gd name="connsiteY26" fmla="*/ 466725 h 1057275"/>
              <a:gd name="connsiteX27" fmla="*/ 3057525 w 3607185"/>
              <a:gd name="connsiteY27" fmla="*/ 485775 h 1057275"/>
              <a:gd name="connsiteX28" fmla="*/ 3086100 w 3607185"/>
              <a:gd name="connsiteY28" fmla="*/ 504825 h 1057275"/>
              <a:gd name="connsiteX29" fmla="*/ 3152775 w 3607185"/>
              <a:gd name="connsiteY29" fmla="*/ 514350 h 1057275"/>
              <a:gd name="connsiteX30" fmla="*/ 3190875 w 3607185"/>
              <a:gd name="connsiteY30" fmla="*/ 523875 h 1057275"/>
              <a:gd name="connsiteX31" fmla="*/ 3352800 w 3607185"/>
              <a:gd name="connsiteY31" fmla="*/ 514350 h 1057275"/>
              <a:gd name="connsiteX32" fmla="*/ 3476625 w 3607185"/>
              <a:gd name="connsiteY32" fmla="*/ 504825 h 1057275"/>
              <a:gd name="connsiteX33" fmla="*/ 3571875 w 3607185"/>
              <a:gd name="connsiteY33" fmla="*/ 514350 h 1057275"/>
              <a:gd name="connsiteX34" fmla="*/ 3590925 w 3607185"/>
              <a:gd name="connsiteY34" fmla="*/ 542925 h 1057275"/>
              <a:gd name="connsiteX35" fmla="*/ 3600450 w 3607185"/>
              <a:gd name="connsiteY35" fmla="*/ 1047750 h 1057275"/>
              <a:gd name="connsiteX36" fmla="*/ 19050 w 3607185"/>
              <a:gd name="connsiteY36" fmla="*/ 1057275 h 1057275"/>
              <a:gd name="connsiteX37" fmla="*/ 0 w 3607185"/>
              <a:gd name="connsiteY37" fmla="*/ 952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607185" h="1057275">
                <a:moveTo>
                  <a:pt x="0" y="9525"/>
                </a:moveTo>
                <a:cubicBezTo>
                  <a:pt x="9525" y="6350"/>
                  <a:pt x="18535" y="0"/>
                  <a:pt x="28575" y="0"/>
                </a:cubicBezTo>
                <a:cubicBezTo>
                  <a:pt x="64245" y="0"/>
                  <a:pt x="129882" y="155"/>
                  <a:pt x="171450" y="19050"/>
                </a:cubicBezTo>
                <a:cubicBezTo>
                  <a:pt x="197303" y="30801"/>
                  <a:pt x="220709" y="48170"/>
                  <a:pt x="247650" y="57150"/>
                </a:cubicBezTo>
                <a:cubicBezTo>
                  <a:pt x="257175" y="60325"/>
                  <a:pt x="266209" y="65984"/>
                  <a:pt x="276225" y="66675"/>
                </a:cubicBezTo>
                <a:cubicBezTo>
                  <a:pt x="358640" y="72359"/>
                  <a:pt x="441325" y="73025"/>
                  <a:pt x="523875" y="76200"/>
                </a:cubicBezTo>
                <a:cubicBezTo>
                  <a:pt x="533400" y="79375"/>
                  <a:pt x="542710" y="83290"/>
                  <a:pt x="552450" y="85725"/>
                </a:cubicBezTo>
                <a:cubicBezTo>
                  <a:pt x="618202" y="102163"/>
                  <a:pt x="654312" y="99124"/>
                  <a:pt x="733425" y="104775"/>
                </a:cubicBezTo>
                <a:cubicBezTo>
                  <a:pt x="742950" y="107950"/>
                  <a:pt x="752199" y="112122"/>
                  <a:pt x="762000" y="114300"/>
                </a:cubicBezTo>
                <a:cubicBezTo>
                  <a:pt x="825857" y="128490"/>
                  <a:pt x="885839" y="128588"/>
                  <a:pt x="952500" y="133350"/>
                </a:cubicBezTo>
                <a:lnTo>
                  <a:pt x="1009650" y="152400"/>
                </a:lnTo>
                <a:cubicBezTo>
                  <a:pt x="1036885" y="161478"/>
                  <a:pt x="1046425" y="165470"/>
                  <a:pt x="1076325" y="171450"/>
                </a:cubicBezTo>
                <a:cubicBezTo>
                  <a:pt x="1095263" y="175238"/>
                  <a:pt x="1114192" y="179904"/>
                  <a:pt x="1133475" y="180975"/>
                </a:cubicBezTo>
                <a:cubicBezTo>
                  <a:pt x="1228631" y="186261"/>
                  <a:pt x="1323975" y="187325"/>
                  <a:pt x="1419225" y="190500"/>
                </a:cubicBezTo>
                <a:cubicBezTo>
                  <a:pt x="1438275" y="196850"/>
                  <a:pt x="1459667" y="198411"/>
                  <a:pt x="1476375" y="209550"/>
                </a:cubicBezTo>
                <a:cubicBezTo>
                  <a:pt x="1503214" y="227443"/>
                  <a:pt x="1508285" y="235451"/>
                  <a:pt x="1543050" y="238125"/>
                </a:cubicBezTo>
                <a:cubicBezTo>
                  <a:pt x="1612766" y="243488"/>
                  <a:pt x="1682750" y="244475"/>
                  <a:pt x="1752600" y="247650"/>
                </a:cubicBezTo>
                <a:cubicBezTo>
                  <a:pt x="1841075" y="277142"/>
                  <a:pt x="1701660" y="233342"/>
                  <a:pt x="1924050" y="266700"/>
                </a:cubicBezTo>
                <a:cubicBezTo>
                  <a:pt x="1981090" y="275256"/>
                  <a:pt x="1958262" y="286138"/>
                  <a:pt x="2000250" y="304800"/>
                </a:cubicBezTo>
                <a:cubicBezTo>
                  <a:pt x="2018600" y="312955"/>
                  <a:pt x="2037798" y="319494"/>
                  <a:pt x="2057400" y="323850"/>
                </a:cubicBezTo>
                <a:cubicBezTo>
                  <a:pt x="2239320" y="364277"/>
                  <a:pt x="2387101" y="347795"/>
                  <a:pt x="2590800" y="352425"/>
                </a:cubicBezTo>
                <a:cubicBezTo>
                  <a:pt x="2647950" y="358775"/>
                  <a:pt x="2710819" y="345759"/>
                  <a:pt x="2762250" y="371475"/>
                </a:cubicBezTo>
                <a:cubicBezTo>
                  <a:pt x="2774950" y="377825"/>
                  <a:pt x="2787299" y="384932"/>
                  <a:pt x="2800350" y="390525"/>
                </a:cubicBezTo>
                <a:cubicBezTo>
                  <a:pt x="2841596" y="408202"/>
                  <a:pt x="2821075" y="390381"/>
                  <a:pt x="2867025" y="419100"/>
                </a:cubicBezTo>
                <a:cubicBezTo>
                  <a:pt x="2880487" y="427514"/>
                  <a:pt x="2890926" y="440575"/>
                  <a:pt x="2905125" y="447675"/>
                </a:cubicBezTo>
                <a:cubicBezTo>
                  <a:pt x="2916834" y="453529"/>
                  <a:pt x="2930638" y="453604"/>
                  <a:pt x="2943225" y="457200"/>
                </a:cubicBezTo>
                <a:cubicBezTo>
                  <a:pt x="2952879" y="459958"/>
                  <a:pt x="2962146" y="463967"/>
                  <a:pt x="2971800" y="466725"/>
                </a:cubicBezTo>
                <a:cubicBezTo>
                  <a:pt x="3003187" y="475693"/>
                  <a:pt x="3024789" y="479228"/>
                  <a:pt x="3057525" y="485775"/>
                </a:cubicBezTo>
                <a:cubicBezTo>
                  <a:pt x="3067050" y="492125"/>
                  <a:pt x="3075135" y="501536"/>
                  <a:pt x="3086100" y="504825"/>
                </a:cubicBezTo>
                <a:cubicBezTo>
                  <a:pt x="3107604" y="511276"/>
                  <a:pt x="3130686" y="510334"/>
                  <a:pt x="3152775" y="514350"/>
                </a:cubicBezTo>
                <a:cubicBezTo>
                  <a:pt x="3165655" y="516692"/>
                  <a:pt x="3178175" y="520700"/>
                  <a:pt x="3190875" y="523875"/>
                </a:cubicBezTo>
                <a:lnTo>
                  <a:pt x="3352800" y="514350"/>
                </a:lnTo>
                <a:cubicBezTo>
                  <a:pt x="3394105" y="511596"/>
                  <a:pt x="3435228" y="504825"/>
                  <a:pt x="3476625" y="504825"/>
                </a:cubicBezTo>
                <a:cubicBezTo>
                  <a:pt x="3508533" y="504825"/>
                  <a:pt x="3540125" y="511175"/>
                  <a:pt x="3571875" y="514350"/>
                </a:cubicBezTo>
                <a:cubicBezTo>
                  <a:pt x="3607185" y="526120"/>
                  <a:pt x="3604940" y="514895"/>
                  <a:pt x="3590925" y="542925"/>
                </a:cubicBezTo>
                <a:lnTo>
                  <a:pt x="3600450" y="1047750"/>
                </a:lnTo>
                <a:lnTo>
                  <a:pt x="19050" y="1057275"/>
                </a:lnTo>
                <a:lnTo>
                  <a:pt x="0" y="9525"/>
                </a:lnTo>
                <a:close/>
              </a:path>
            </a:pathLst>
          </a:custGeom>
          <a:blipFill>
            <a:blip r:embed="rId4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/>
          <p:cNvSpPr/>
          <p:nvPr/>
        </p:nvSpPr>
        <p:spPr>
          <a:xfrm>
            <a:off x="571472" y="6081495"/>
            <a:ext cx="1533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embasamento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Uma fonte localizada na superfície gera ondas, que se propagam em </a:t>
            </a:r>
            <a:r>
              <a:rPr lang="pt-BR" dirty="0" err="1" smtClean="0"/>
              <a:t>subsuperfície</a:t>
            </a:r>
            <a:r>
              <a:rPr lang="pt-BR" dirty="0" smtClean="0"/>
              <a:t> e são detectadas por um arranjo de receptores que também são localizados na superfície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medições do tempo de chegada da onda refletida em cada receptor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7158" y="1988840"/>
            <a:ext cx="8429684" cy="251173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inclinado – perpendicular ao </a:t>
            </a:r>
            <a:r>
              <a:rPr lang="pt-BR" sz="3600" dirty="0" err="1" smtClean="0"/>
              <a:t>strike</a:t>
            </a:r>
            <a:r>
              <a:rPr lang="pt-BR" sz="3600" dirty="0" smtClean="0"/>
              <a:t>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trela de 5 pontas 40"/>
          <p:cNvSpPr/>
          <p:nvPr/>
        </p:nvSpPr>
        <p:spPr>
          <a:xfrm>
            <a:off x="4761994" y="2079366"/>
            <a:ext cx="360000" cy="360000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5143504" y="20747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Fonte</a:t>
            </a:r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5143504" y="28574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Receptor</a:t>
            </a:r>
            <a:endParaRPr lang="pt-BR"/>
          </a:p>
        </p:txBody>
      </p:sp>
      <p:sp>
        <p:nvSpPr>
          <p:cNvPr id="45" name="Triângulo isósceles 44"/>
          <p:cNvSpPr/>
          <p:nvPr/>
        </p:nvSpPr>
        <p:spPr>
          <a:xfrm rot="10800000">
            <a:off x="4833982" y="2920804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/>
          <p:cNvCxnSpPr/>
          <p:nvPr/>
        </p:nvCxnSpPr>
        <p:spPr>
          <a:xfrm rot="5400000">
            <a:off x="-464347" y="2750339"/>
            <a:ext cx="207170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571504" y="1714488"/>
            <a:ext cx="364333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 rot="16200000">
            <a:off x="-67984" y="3453706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tempo</a:t>
            </a:r>
            <a:endParaRPr lang="pt-BR" sz="1400" dirty="0"/>
          </a:p>
        </p:txBody>
      </p:sp>
      <p:cxnSp>
        <p:nvCxnSpPr>
          <p:cNvPr id="24" name="Conector reto 23"/>
          <p:cNvCxnSpPr/>
          <p:nvPr/>
        </p:nvCxnSpPr>
        <p:spPr>
          <a:xfrm rot="5400000">
            <a:off x="1600973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rot="5400000">
            <a:off x="2181445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rot="5400000">
            <a:off x="2745408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rma livre 26"/>
          <p:cNvSpPr/>
          <p:nvPr/>
        </p:nvSpPr>
        <p:spPr>
          <a:xfrm>
            <a:off x="2505367" y="2418219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>
            <a:off x="3071802" y="2756359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orma livre 28"/>
          <p:cNvSpPr/>
          <p:nvPr/>
        </p:nvSpPr>
        <p:spPr>
          <a:xfrm>
            <a:off x="3643306" y="3142124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2428860" y="1475976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R1</a:t>
            </a:r>
            <a:endParaRPr lang="pt-BR" sz="12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009889" y="1475976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R2</a:t>
            </a:r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3571868" y="1475976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R3</a:t>
            </a:r>
            <a:endParaRPr lang="pt-BR" sz="1200" dirty="0"/>
          </a:p>
        </p:txBody>
      </p:sp>
      <p:cxnSp>
        <p:nvCxnSpPr>
          <p:cNvPr id="77" name="Conector reto 76"/>
          <p:cNvCxnSpPr/>
          <p:nvPr/>
        </p:nvCxnSpPr>
        <p:spPr>
          <a:xfrm rot="5400000">
            <a:off x="-118608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/>
          <p:nvPr/>
        </p:nvCxnSpPr>
        <p:spPr>
          <a:xfrm rot="5400000">
            <a:off x="461864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/>
          <p:cNvCxnSpPr/>
          <p:nvPr/>
        </p:nvCxnSpPr>
        <p:spPr>
          <a:xfrm rot="5400000">
            <a:off x="1025827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orma livre 79"/>
          <p:cNvSpPr/>
          <p:nvPr/>
        </p:nvSpPr>
        <p:spPr>
          <a:xfrm>
            <a:off x="1936098" y="2324092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Forma livre 80"/>
          <p:cNvSpPr/>
          <p:nvPr/>
        </p:nvSpPr>
        <p:spPr>
          <a:xfrm>
            <a:off x="1352221" y="2471731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Forma livre 81"/>
          <p:cNvSpPr/>
          <p:nvPr/>
        </p:nvSpPr>
        <p:spPr>
          <a:xfrm>
            <a:off x="785786" y="2714620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CaixaDeTexto 115"/>
          <p:cNvSpPr txBox="1"/>
          <p:nvPr/>
        </p:nvSpPr>
        <p:spPr>
          <a:xfrm>
            <a:off x="704823" y="148112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R4</a:t>
            </a:r>
            <a:endParaRPr lang="pt-BR" sz="1200" dirty="0"/>
          </a:p>
        </p:txBody>
      </p:sp>
      <p:sp>
        <p:nvSpPr>
          <p:cNvPr id="117" name="CaixaDeTexto 116"/>
          <p:cNvSpPr txBox="1"/>
          <p:nvPr/>
        </p:nvSpPr>
        <p:spPr>
          <a:xfrm>
            <a:off x="1285852" y="148112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R5</a:t>
            </a:r>
            <a:endParaRPr lang="pt-BR" sz="1200" dirty="0"/>
          </a:p>
        </p:txBody>
      </p:sp>
      <p:sp>
        <p:nvSpPr>
          <p:cNvPr id="118" name="CaixaDeTexto 117"/>
          <p:cNvSpPr txBox="1"/>
          <p:nvPr/>
        </p:nvSpPr>
        <p:spPr>
          <a:xfrm>
            <a:off x="1847831" y="148112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R6</a:t>
            </a:r>
            <a:endParaRPr lang="pt-BR" sz="1200" dirty="0"/>
          </a:p>
        </p:txBody>
      </p:sp>
      <p:sp>
        <p:nvSpPr>
          <p:cNvPr id="7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inclinado – perpendicular ao </a:t>
            </a:r>
            <a:r>
              <a:rPr lang="pt-BR" sz="3600" dirty="0" err="1" smtClean="0"/>
              <a:t>strike</a:t>
            </a:r>
            <a:r>
              <a:rPr lang="pt-BR" sz="3600" dirty="0" smtClean="0"/>
              <a:t>)</a:t>
            </a:r>
            <a:endParaRPr lang="pt-BR" dirty="0"/>
          </a:p>
        </p:txBody>
      </p:sp>
      <p:sp>
        <p:nvSpPr>
          <p:cNvPr id="95" name="Retângulo 94"/>
          <p:cNvSpPr/>
          <p:nvPr/>
        </p:nvSpPr>
        <p:spPr>
          <a:xfrm>
            <a:off x="519084" y="4236249"/>
            <a:ext cx="3571900" cy="2357454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CaixaDeTexto 95"/>
          <p:cNvSpPr txBox="1"/>
          <p:nvPr/>
        </p:nvSpPr>
        <p:spPr>
          <a:xfrm>
            <a:off x="2643174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R1</a:t>
            </a:r>
            <a:endParaRPr lang="pt-BR" sz="1200" dirty="0"/>
          </a:p>
        </p:txBody>
      </p:sp>
      <p:sp>
        <p:nvSpPr>
          <p:cNvPr id="103" name="CaixaDeTexto 102"/>
          <p:cNvSpPr txBox="1"/>
          <p:nvPr/>
        </p:nvSpPr>
        <p:spPr>
          <a:xfrm>
            <a:off x="3224203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R2</a:t>
            </a:r>
            <a:endParaRPr lang="pt-BR" sz="1200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3786182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R3</a:t>
            </a:r>
            <a:endParaRPr lang="pt-BR" sz="1200" dirty="0"/>
          </a:p>
        </p:txBody>
      </p:sp>
      <p:sp>
        <p:nvSpPr>
          <p:cNvPr id="105" name="Estrela de 5 pontas 104"/>
          <p:cNvSpPr/>
          <p:nvPr/>
        </p:nvSpPr>
        <p:spPr>
          <a:xfrm>
            <a:off x="2185971" y="4007648"/>
            <a:ext cx="214314" cy="214314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Triângulo isósceles 105"/>
          <p:cNvSpPr/>
          <p:nvPr/>
        </p:nvSpPr>
        <p:spPr>
          <a:xfrm flipV="1">
            <a:off x="2733662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Triângulo isósceles 106"/>
          <p:cNvSpPr/>
          <p:nvPr/>
        </p:nvSpPr>
        <p:spPr>
          <a:xfrm flipV="1">
            <a:off x="3305166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Triângulo isósceles 107"/>
          <p:cNvSpPr/>
          <p:nvPr/>
        </p:nvSpPr>
        <p:spPr>
          <a:xfrm flipV="1">
            <a:off x="3876670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/>
          <p:cNvSpPr/>
          <p:nvPr/>
        </p:nvSpPr>
        <p:spPr>
          <a:xfrm>
            <a:off x="642910" y="5009925"/>
            <a:ext cx="911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arenito </a:t>
            </a:r>
            <a:endParaRPr lang="pt-BR" dirty="0"/>
          </a:p>
        </p:txBody>
      </p:sp>
      <p:sp>
        <p:nvSpPr>
          <p:cNvPr id="110" name="CaixaDeTexto 109"/>
          <p:cNvSpPr txBox="1"/>
          <p:nvPr/>
        </p:nvSpPr>
        <p:spPr>
          <a:xfrm>
            <a:off x="428596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R4</a:t>
            </a:r>
            <a:endParaRPr lang="pt-BR" sz="1200" dirty="0"/>
          </a:p>
        </p:txBody>
      </p:sp>
      <p:sp>
        <p:nvSpPr>
          <p:cNvPr id="111" name="CaixaDeTexto 110"/>
          <p:cNvSpPr txBox="1"/>
          <p:nvPr/>
        </p:nvSpPr>
        <p:spPr>
          <a:xfrm>
            <a:off x="1009625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R5</a:t>
            </a:r>
            <a:endParaRPr lang="pt-BR" sz="1200" dirty="0"/>
          </a:p>
        </p:txBody>
      </p:sp>
      <p:sp>
        <p:nvSpPr>
          <p:cNvPr id="112" name="CaixaDeTexto 111"/>
          <p:cNvSpPr txBox="1"/>
          <p:nvPr/>
        </p:nvSpPr>
        <p:spPr>
          <a:xfrm>
            <a:off x="1571604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R6</a:t>
            </a:r>
            <a:endParaRPr lang="pt-BR" sz="1200" dirty="0"/>
          </a:p>
        </p:txBody>
      </p:sp>
      <p:sp>
        <p:nvSpPr>
          <p:cNvPr id="113" name="Triângulo isósceles 112"/>
          <p:cNvSpPr/>
          <p:nvPr/>
        </p:nvSpPr>
        <p:spPr>
          <a:xfrm flipV="1">
            <a:off x="519084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Triângulo isósceles 113"/>
          <p:cNvSpPr/>
          <p:nvPr/>
        </p:nvSpPr>
        <p:spPr>
          <a:xfrm flipV="1">
            <a:off x="1090588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Triângulo isósceles 114"/>
          <p:cNvSpPr/>
          <p:nvPr/>
        </p:nvSpPr>
        <p:spPr>
          <a:xfrm flipV="1">
            <a:off x="1662092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Forma livre 118"/>
          <p:cNvSpPr/>
          <p:nvPr/>
        </p:nvSpPr>
        <p:spPr>
          <a:xfrm>
            <a:off x="495300" y="5534025"/>
            <a:ext cx="3607185" cy="1057275"/>
          </a:xfrm>
          <a:custGeom>
            <a:avLst/>
            <a:gdLst>
              <a:gd name="connsiteX0" fmla="*/ 0 w 3607185"/>
              <a:gd name="connsiteY0" fmla="*/ 9525 h 1057275"/>
              <a:gd name="connsiteX1" fmla="*/ 28575 w 3607185"/>
              <a:gd name="connsiteY1" fmla="*/ 0 h 1057275"/>
              <a:gd name="connsiteX2" fmla="*/ 171450 w 3607185"/>
              <a:gd name="connsiteY2" fmla="*/ 19050 h 1057275"/>
              <a:gd name="connsiteX3" fmla="*/ 247650 w 3607185"/>
              <a:gd name="connsiteY3" fmla="*/ 57150 h 1057275"/>
              <a:gd name="connsiteX4" fmla="*/ 276225 w 3607185"/>
              <a:gd name="connsiteY4" fmla="*/ 66675 h 1057275"/>
              <a:gd name="connsiteX5" fmla="*/ 523875 w 3607185"/>
              <a:gd name="connsiteY5" fmla="*/ 76200 h 1057275"/>
              <a:gd name="connsiteX6" fmla="*/ 552450 w 3607185"/>
              <a:gd name="connsiteY6" fmla="*/ 85725 h 1057275"/>
              <a:gd name="connsiteX7" fmla="*/ 733425 w 3607185"/>
              <a:gd name="connsiteY7" fmla="*/ 104775 h 1057275"/>
              <a:gd name="connsiteX8" fmla="*/ 762000 w 3607185"/>
              <a:gd name="connsiteY8" fmla="*/ 114300 h 1057275"/>
              <a:gd name="connsiteX9" fmla="*/ 952500 w 3607185"/>
              <a:gd name="connsiteY9" fmla="*/ 133350 h 1057275"/>
              <a:gd name="connsiteX10" fmla="*/ 1009650 w 3607185"/>
              <a:gd name="connsiteY10" fmla="*/ 152400 h 1057275"/>
              <a:gd name="connsiteX11" fmla="*/ 1076325 w 3607185"/>
              <a:gd name="connsiteY11" fmla="*/ 171450 h 1057275"/>
              <a:gd name="connsiteX12" fmla="*/ 1133475 w 3607185"/>
              <a:gd name="connsiteY12" fmla="*/ 180975 h 1057275"/>
              <a:gd name="connsiteX13" fmla="*/ 1419225 w 3607185"/>
              <a:gd name="connsiteY13" fmla="*/ 190500 h 1057275"/>
              <a:gd name="connsiteX14" fmla="*/ 1476375 w 3607185"/>
              <a:gd name="connsiteY14" fmla="*/ 209550 h 1057275"/>
              <a:gd name="connsiteX15" fmla="*/ 1543050 w 3607185"/>
              <a:gd name="connsiteY15" fmla="*/ 238125 h 1057275"/>
              <a:gd name="connsiteX16" fmla="*/ 1752600 w 3607185"/>
              <a:gd name="connsiteY16" fmla="*/ 247650 h 1057275"/>
              <a:gd name="connsiteX17" fmla="*/ 1924050 w 3607185"/>
              <a:gd name="connsiteY17" fmla="*/ 266700 h 1057275"/>
              <a:gd name="connsiteX18" fmla="*/ 2000250 w 3607185"/>
              <a:gd name="connsiteY18" fmla="*/ 304800 h 1057275"/>
              <a:gd name="connsiteX19" fmla="*/ 2057400 w 3607185"/>
              <a:gd name="connsiteY19" fmla="*/ 323850 h 1057275"/>
              <a:gd name="connsiteX20" fmla="*/ 2590800 w 3607185"/>
              <a:gd name="connsiteY20" fmla="*/ 352425 h 1057275"/>
              <a:gd name="connsiteX21" fmla="*/ 2762250 w 3607185"/>
              <a:gd name="connsiteY21" fmla="*/ 371475 h 1057275"/>
              <a:gd name="connsiteX22" fmla="*/ 2800350 w 3607185"/>
              <a:gd name="connsiteY22" fmla="*/ 390525 h 1057275"/>
              <a:gd name="connsiteX23" fmla="*/ 2867025 w 3607185"/>
              <a:gd name="connsiteY23" fmla="*/ 419100 h 1057275"/>
              <a:gd name="connsiteX24" fmla="*/ 2905125 w 3607185"/>
              <a:gd name="connsiteY24" fmla="*/ 447675 h 1057275"/>
              <a:gd name="connsiteX25" fmla="*/ 2943225 w 3607185"/>
              <a:gd name="connsiteY25" fmla="*/ 457200 h 1057275"/>
              <a:gd name="connsiteX26" fmla="*/ 2971800 w 3607185"/>
              <a:gd name="connsiteY26" fmla="*/ 466725 h 1057275"/>
              <a:gd name="connsiteX27" fmla="*/ 3057525 w 3607185"/>
              <a:gd name="connsiteY27" fmla="*/ 485775 h 1057275"/>
              <a:gd name="connsiteX28" fmla="*/ 3086100 w 3607185"/>
              <a:gd name="connsiteY28" fmla="*/ 504825 h 1057275"/>
              <a:gd name="connsiteX29" fmla="*/ 3152775 w 3607185"/>
              <a:gd name="connsiteY29" fmla="*/ 514350 h 1057275"/>
              <a:gd name="connsiteX30" fmla="*/ 3190875 w 3607185"/>
              <a:gd name="connsiteY30" fmla="*/ 523875 h 1057275"/>
              <a:gd name="connsiteX31" fmla="*/ 3352800 w 3607185"/>
              <a:gd name="connsiteY31" fmla="*/ 514350 h 1057275"/>
              <a:gd name="connsiteX32" fmla="*/ 3476625 w 3607185"/>
              <a:gd name="connsiteY32" fmla="*/ 504825 h 1057275"/>
              <a:gd name="connsiteX33" fmla="*/ 3571875 w 3607185"/>
              <a:gd name="connsiteY33" fmla="*/ 514350 h 1057275"/>
              <a:gd name="connsiteX34" fmla="*/ 3590925 w 3607185"/>
              <a:gd name="connsiteY34" fmla="*/ 542925 h 1057275"/>
              <a:gd name="connsiteX35" fmla="*/ 3600450 w 3607185"/>
              <a:gd name="connsiteY35" fmla="*/ 1047750 h 1057275"/>
              <a:gd name="connsiteX36" fmla="*/ 19050 w 3607185"/>
              <a:gd name="connsiteY36" fmla="*/ 1057275 h 1057275"/>
              <a:gd name="connsiteX37" fmla="*/ 0 w 3607185"/>
              <a:gd name="connsiteY37" fmla="*/ 952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607185" h="1057275">
                <a:moveTo>
                  <a:pt x="0" y="9525"/>
                </a:moveTo>
                <a:cubicBezTo>
                  <a:pt x="9525" y="6350"/>
                  <a:pt x="18535" y="0"/>
                  <a:pt x="28575" y="0"/>
                </a:cubicBezTo>
                <a:cubicBezTo>
                  <a:pt x="64245" y="0"/>
                  <a:pt x="129882" y="155"/>
                  <a:pt x="171450" y="19050"/>
                </a:cubicBezTo>
                <a:cubicBezTo>
                  <a:pt x="197303" y="30801"/>
                  <a:pt x="220709" y="48170"/>
                  <a:pt x="247650" y="57150"/>
                </a:cubicBezTo>
                <a:cubicBezTo>
                  <a:pt x="257175" y="60325"/>
                  <a:pt x="266209" y="65984"/>
                  <a:pt x="276225" y="66675"/>
                </a:cubicBezTo>
                <a:cubicBezTo>
                  <a:pt x="358640" y="72359"/>
                  <a:pt x="441325" y="73025"/>
                  <a:pt x="523875" y="76200"/>
                </a:cubicBezTo>
                <a:cubicBezTo>
                  <a:pt x="533400" y="79375"/>
                  <a:pt x="542710" y="83290"/>
                  <a:pt x="552450" y="85725"/>
                </a:cubicBezTo>
                <a:cubicBezTo>
                  <a:pt x="618202" y="102163"/>
                  <a:pt x="654312" y="99124"/>
                  <a:pt x="733425" y="104775"/>
                </a:cubicBezTo>
                <a:cubicBezTo>
                  <a:pt x="742950" y="107950"/>
                  <a:pt x="752199" y="112122"/>
                  <a:pt x="762000" y="114300"/>
                </a:cubicBezTo>
                <a:cubicBezTo>
                  <a:pt x="825857" y="128490"/>
                  <a:pt x="885839" y="128588"/>
                  <a:pt x="952500" y="133350"/>
                </a:cubicBezTo>
                <a:lnTo>
                  <a:pt x="1009650" y="152400"/>
                </a:lnTo>
                <a:cubicBezTo>
                  <a:pt x="1036885" y="161478"/>
                  <a:pt x="1046425" y="165470"/>
                  <a:pt x="1076325" y="171450"/>
                </a:cubicBezTo>
                <a:cubicBezTo>
                  <a:pt x="1095263" y="175238"/>
                  <a:pt x="1114192" y="179904"/>
                  <a:pt x="1133475" y="180975"/>
                </a:cubicBezTo>
                <a:cubicBezTo>
                  <a:pt x="1228631" y="186261"/>
                  <a:pt x="1323975" y="187325"/>
                  <a:pt x="1419225" y="190500"/>
                </a:cubicBezTo>
                <a:cubicBezTo>
                  <a:pt x="1438275" y="196850"/>
                  <a:pt x="1459667" y="198411"/>
                  <a:pt x="1476375" y="209550"/>
                </a:cubicBezTo>
                <a:cubicBezTo>
                  <a:pt x="1503214" y="227443"/>
                  <a:pt x="1508285" y="235451"/>
                  <a:pt x="1543050" y="238125"/>
                </a:cubicBezTo>
                <a:cubicBezTo>
                  <a:pt x="1612766" y="243488"/>
                  <a:pt x="1682750" y="244475"/>
                  <a:pt x="1752600" y="247650"/>
                </a:cubicBezTo>
                <a:cubicBezTo>
                  <a:pt x="1841075" y="277142"/>
                  <a:pt x="1701660" y="233342"/>
                  <a:pt x="1924050" y="266700"/>
                </a:cubicBezTo>
                <a:cubicBezTo>
                  <a:pt x="1981090" y="275256"/>
                  <a:pt x="1958262" y="286138"/>
                  <a:pt x="2000250" y="304800"/>
                </a:cubicBezTo>
                <a:cubicBezTo>
                  <a:pt x="2018600" y="312955"/>
                  <a:pt x="2037798" y="319494"/>
                  <a:pt x="2057400" y="323850"/>
                </a:cubicBezTo>
                <a:cubicBezTo>
                  <a:pt x="2239320" y="364277"/>
                  <a:pt x="2387101" y="347795"/>
                  <a:pt x="2590800" y="352425"/>
                </a:cubicBezTo>
                <a:cubicBezTo>
                  <a:pt x="2647950" y="358775"/>
                  <a:pt x="2710819" y="345759"/>
                  <a:pt x="2762250" y="371475"/>
                </a:cubicBezTo>
                <a:cubicBezTo>
                  <a:pt x="2774950" y="377825"/>
                  <a:pt x="2787299" y="384932"/>
                  <a:pt x="2800350" y="390525"/>
                </a:cubicBezTo>
                <a:cubicBezTo>
                  <a:pt x="2841596" y="408202"/>
                  <a:pt x="2821075" y="390381"/>
                  <a:pt x="2867025" y="419100"/>
                </a:cubicBezTo>
                <a:cubicBezTo>
                  <a:pt x="2880487" y="427514"/>
                  <a:pt x="2890926" y="440575"/>
                  <a:pt x="2905125" y="447675"/>
                </a:cubicBezTo>
                <a:cubicBezTo>
                  <a:pt x="2916834" y="453529"/>
                  <a:pt x="2930638" y="453604"/>
                  <a:pt x="2943225" y="457200"/>
                </a:cubicBezTo>
                <a:cubicBezTo>
                  <a:pt x="2952879" y="459958"/>
                  <a:pt x="2962146" y="463967"/>
                  <a:pt x="2971800" y="466725"/>
                </a:cubicBezTo>
                <a:cubicBezTo>
                  <a:pt x="3003187" y="475693"/>
                  <a:pt x="3024789" y="479228"/>
                  <a:pt x="3057525" y="485775"/>
                </a:cubicBezTo>
                <a:cubicBezTo>
                  <a:pt x="3067050" y="492125"/>
                  <a:pt x="3075135" y="501536"/>
                  <a:pt x="3086100" y="504825"/>
                </a:cubicBezTo>
                <a:cubicBezTo>
                  <a:pt x="3107604" y="511276"/>
                  <a:pt x="3130686" y="510334"/>
                  <a:pt x="3152775" y="514350"/>
                </a:cubicBezTo>
                <a:cubicBezTo>
                  <a:pt x="3165655" y="516692"/>
                  <a:pt x="3178175" y="520700"/>
                  <a:pt x="3190875" y="523875"/>
                </a:cubicBezTo>
                <a:lnTo>
                  <a:pt x="3352800" y="514350"/>
                </a:lnTo>
                <a:cubicBezTo>
                  <a:pt x="3394105" y="511596"/>
                  <a:pt x="3435228" y="504825"/>
                  <a:pt x="3476625" y="504825"/>
                </a:cubicBezTo>
                <a:cubicBezTo>
                  <a:pt x="3508533" y="504825"/>
                  <a:pt x="3540125" y="511175"/>
                  <a:pt x="3571875" y="514350"/>
                </a:cubicBezTo>
                <a:cubicBezTo>
                  <a:pt x="3607185" y="526120"/>
                  <a:pt x="3604940" y="514895"/>
                  <a:pt x="3590925" y="542925"/>
                </a:cubicBezTo>
                <a:lnTo>
                  <a:pt x="3600450" y="1047750"/>
                </a:lnTo>
                <a:lnTo>
                  <a:pt x="19050" y="1057275"/>
                </a:lnTo>
                <a:lnTo>
                  <a:pt x="0" y="9525"/>
                </a:lnTo>
                <a:close/>
              </a:path>
            </a:pathLst>
          </a:custGeom>
          <a:blipFill>
            <a:blip r:embed="rId4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Retângulo 119"/>
          <p:cNvSpPr/>
          <p:nvPr/>
        </p:nvSpPr>
        <p:spPr>
          <a:xfrm>
            <a:off x="571472" y="6081495"/>
            <a:ext cx="1533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embasamento</a:t>
            </a:r>
            <a:endParaRPr lang="pt-BR" dirty="0"/>
          </a:p>
        </p:txBody>
      </p:sp>
      <p:cxnSp>
        <p:nvCxnSpPr>
          <p:cNvPr id="89" name="Conector reto 88"/>
          <p:cNvCxnSpPr>
            <a:endCxn id="119" idx="12"/>
          </p:cNvCxnSpPr>
          <p:nvPr/>
        </p:nvCxnSpPr>
        <p:spPr>
          <a:xfrm rot="5400000">
            <a:off x="1230156" y="4654408"/>
            <a:ext cx="1459213" cy="66197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>
            <a:endCxn id="119" idx="14"/>
          </p:cNvCxnSpPr>
          <p:nvPr/>
        </p:nvCxnSpPr>
        <p:spPr>
          <a:xfrm rot="16200000" flipH="1">
            <a:off x="1125047" y="4896945"/>
            <a:ext cx="1490657" cy="202602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/>
          <p:cNvCxnSpPr>
            <a:endCxn id="119" idx="14"/>
          </p:cNvCxnSpPr>
          <p:nvPr/>
        </p:nvCxnSpPr>
        <p:spPr>
          <a:xfrm rot="5400000">
            <a:off x="1394717" y="4842336"/>
            <a:ext cx="1478198" cy="3242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 rot="16200000" flipH="1">
            <a:off x="688397" y="4760370"/>
            <a:ext cx="1471625" cy="43767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>
            <a:endCxn id="119" idx="8"/>
          </p:cNvCxnSpPr>
          <p:nvPr/>
        </p:nvCxnSpPr>
        <p:spPr>
          <a:xfrm rot="5400000">
            <a:off x="1082275" y="4435090"/>
            <a:ext cx="1388261" cy="103820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6200000" flipH="1">
            <a:off x="238096" y="4595821"/>
            <a:ext cx="1423999" cy="671518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/>
          <p:nvPr/>
        </p:nvCxnSpPr>
        <p:spPr>
          <a:xfrm rot="16200000" flipH="1">
            <a:off x="1670912" y="4885629"/>
            <a:ext cx="1597345" cy="34718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/>
          <p:cNvCxnSpPr>
            <a:endCxn id="119" idx="17"/>
          </p:cNvCxnSpPr>
          <p:nvPr/>
        </p:nvCxnSpPr>
        <p:spPr>
          <a:xfrm rot="5400000">
            <a:off x="1845224" y="4831320"/>
            <a:ext cx="1543533" cy="395277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/>
          <p:cNvCxnSpPr>
            <a:endCxn id="119" idx="17"/>
          </p:cNvCxnSpPr>
          <p:nvPr/>
        </p:nvCxnSpPr>
        <p:spPr>
          <a:xfrm rot="16200000" flipH="1">
            <a:off x="1594242" y="4975615"/>
            <a:ext cx="1531141" cy="11907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/>
          <p:cNvCxnSpPr/>
          <p:nvPr/>
        </p:nvCxnSpPr>
        <p:spPr>
          <a:xfrm rot="5400000">
            <a:off x="2207403" y="4683927"/>
            <a:ext cx="1609736" cy="738194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/>
          <p:cNvCxnSpPr/>
          <p:nvPr/>
        </p:nvCxnSpPr>
        <p:spPr>
          <a:xfrm rot="16200000" flipH="1">
            <a:off x="1851401" y="4708929"/>
            <a:ext cx="1602596" cy="69533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/>
          <p:cNvCxnSpPr/>
          <p:nvPr/>
        </p:nvCxnSpPr>
        <p:spPr>
          <a:xfrm rot="5400000">
            <a:off x="2688175" y="4555092"/>
            <a:ext cx="1614989" cy="99061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Parametrização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500306"/>
            <a:ext cx="79296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Considerando raios sísmicos sem curvatura e que a camada sobre o embasamento é homogênea e isotrópica, o tempo gasto para uma onda refletida atingir um receptor pode ser descrito em termos dos parâmetros:</a:t>
            </a:r>
          </a:p>
          <a:p>
            <a:endParaRPr lang="pt-BR" sz="1600" dirty="0" smtClean="0"/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Espessura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sz="2800" dirty="0" smtClean="0"/>
              <a:t> ao longo do perfil sísmico</a:t>
            </a:r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Velocidade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 smtClean="0"/>
              <a:t>da camada</a:t>
            </a:r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Distância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800" dirty="0" smtClean="0"/>
              <a:t> entre a fonte e o receptor</a:t>
            </a:r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Mergulho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pt-BR" sz="2800" dirty="0" smtClean="0"/>
              <a:t> do embasamento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inclinado – perpendicular ao </a:t>
            </a:r>
            <a:r>
              <a:rPr lang="pt-BR" sz="3600" dirty="0" err="1" smtClean="0"/>
              <a:t>strike</a:t>
            </a:r>
            <a:r>
              <a:rPr lang="pt-BR" sz="3600" dirty="0" smtClean="0"/>
              <a:t>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Relação funcional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673392"/>
            <a:ext cx="7929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Nessas condições, a relação entre o tempo de chegada de uma onda refletida e os parâmetros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sz="2800" dirty="0" smtClean="0"/>
              <a:t>,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dirty="0" smtClean="0"/>
              <a:t>,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800" dirty="0" smtClean="0"/>
              <a:t> e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pt-BR" sz="2800" dirty="0" smtClean="0"/>
              <a:t> em cada receptor:</a:t>
            </a: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1333500" y="4600575"/>
          <a:ext cx="6438900" cy="1257300"/>
        </p:xfrm>
        <a:graphic>
          <a:graphicData uri="http://schemas.openxmlformats.org/presentationml/2006/ole">
            <p:oleObj spid="_x0000_s98306" name="Equação" r:id="rId3" imgW="2145960" imgH="419040" progId="Equation.3">
              <p:embed/>
            </p:oleObj>
          </a:graphicData>
        </a:graphic>
      </p:graphicFrame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inclinado – perpendicular ao </a:t>
            </a:r>
            <a:r>
              <a:rPr lang="pt-BR" sz="3600" dirty="0" err="1" smtClean="0"/>
              <a:t>strike</a:t>
            </a:r>
            <a:r>
              <a:rPr lang="pt-BR" sz="3600" dirty="0" smtClean="0"/>
              <a:t>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trela de 5 pontas 40"/>
          <p:cNvSpPr/>
          <p:nvPr/>
        </p:nvSpPr>
        <p:spPr>
          <a:xfrm>
            <a:off x="4761994" y="2079366"/>
            <a:ext cx="360000" cy="360000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5143504" y="20747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Fonte</a:t>
            </a:r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5143504" y="28574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Receptor</a:t>
            </a:r>
            <a:endParaRPr lang="pt-BR"/>
          </a:p>
        </p:txBody>
      </p:sp>
      <p:sp>
        <p:nvSpPr>
          <p:cNvPr id="45" name="Triângulo isósceles 44"/>
          <p:cNvSpPr/>
          <p:nvPr/>
        </p:nvSpPr>
        <p:spPr>
          <a:xfrm rot="10800000">
            <a:off x="4833982" y="2920804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inclinado – perpendicular ao </a:t>
            </a:r>
            <a:r>
              <a:rPr lang="pt-BR" sz="3600" dirty="0" err="1" smtClean="0"/>
              <a:t>strike</a:t>
            </a:r>
            <a:r>
              <a:rPr lang="pt-BR" sz="3600" dirty="0" smtClean="0"/>
              <a:t>)</a:t>
            </a:r>
            <a:endParaRPr lang="pt-BR" dirty="0"/>
          </a:p>
        </p:txBody>
      </p:sp>
      <p:cxnSp>
        <p:nvCxnSpPr>
          <p:cNvPr id="73" name="Conector de seta reta 72"/>
          <p:cNvCxnSpPr/>
          <p:nvPr/>
        </p:nvCxnSpPr>
        <p:spPr>
          <a:xfrm rot="5400000">
            <a:off x="-464347" y="2750339"/>
            <a:ext cx="207170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/>
          <p:cNvCxnSpPr/>
          <p:nvPr/>
        </p:nvCxnSpPr>
        <p:spPr>
          <a:xfrm>
            <a:off x="571504" y="1714488"/>
            <a:ext cx="364333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/>
          <p:cNvSpPr txBox="1"/>
          <p:nvPr/>
        </p:nvSpPr>
        <p:spPr>
          <a:xfrm rot="16200000">
            <a:off x="-67984" y="3453706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tempo</a:t>
            </a:r>
            <a:endParaRPr lang="pt-BR" sz="1400" dirty="0"/>
          </a:p>
        </p:txBody>
      </p:sp>
      <p:cxnSp>
        <p:nvCxnSpPr>
          <p:cNvPr id="93" name="Conector reto 92"/>
          <p:cNvCxnSpPr/>
          <p:nvPr/>
        </p:nvCxnSpPr>
        <p:spPr>
          <a:xfrm rot="5400000">
            <a:off x="1600973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5400000">
            <a:off x="2181445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5400000">
            <a:off x="2745408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orma livre 95"/>
          <p:cNvSpPr/>
          <p:nvPr/>
        </p:nvSpPr>
        <p:spPr>
          <a:xfrm>
            <a:off x="2505367" y="2418219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Forma livre 102"/>
          <p:cNvSpPr/>
          <p:nvPr/>
        </p:nvSpPr>
        <p:spPr>
          <a:xfrm>
            <a:off x="3071802" y="2756359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Forma livre 103"/>
          <p:cNvSpPr/>
          <p:nvPr/>
        </p:nvSpPr>
        <p:spPr>
          <a:xfrm>
            <a:off x="3643306" y="3142124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CaixaDeTexto 104"/>
          <p:cNvSpPr txBox="1"/>
          <p:nvPr/>
        </p:nvSpPr>
        <p:spPr>
          <a:xfrm>
            <a:off x="2428860" y="1475976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R1</a:t>
            </a:r>
            <a:endParaRPr lang="pt-BR" sz="1200" dirty="0"/>
          </a:p>
        </p:txBody>
      </p:sp>
      <p:sp>
        <p:nvSpPr>
          <p:cNvPr id="106" name="CaixaDeTexto 105"/>
          <p:cNvSpPr txBox="1"/>
          <p:nvPr/>
        </p:nvSpPr>
        <p:spPr>
          <a:xfrm>
            <a:off x="3009889" y="1475976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R2</a:t>
            </a:r>
            <a:endParaRPr lang="pt-BR" sz="1200" dirty="0"/>
          </a:p>
        </p:txBody>
      </p:sp>
      <p:sp>
        <p:nvSpPr>
          <p:cNvPr id="107" name="CaixaDeTexto 106"/>
          <p:cNvSpPr txBox="1"/>
          <p:nvPr/>
        </p:nvSpPr>
        <p:spPr>
          <a:xfrm>
            <a:off x="3571868" y="1475976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R3</a:t>
            </a:r>
            <a:endParaRPr lang="pt-BR" sz="1200" dirty="0"/>
          </a:p>
        </p:txBody>
      </p:sp>
      <p:cxnSp>
        <p:nvCxnSpPr>
          <p:cNvPr id="108" name="Conector reto 107"/>
          <p:cNvCxnSpPr/>
          <p:nvPr/>
        </p:nvCxnSpPr>
        <p:spPr>
          <a:xfrm rot="5400000">
            <a:off x="-118608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/>
          <p:cNvCxnSpPr/>
          <p:nvPr/>
        </p:nvCxnSpPr>
        <p:spPr>
          <a:xfrm rot="5400000">
            <a:off x="461864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to 109"/>
          <p:cNvCxnSpPr/>
          <p:nvPr/>
        </p:nvCxnSpPr>
        <p:spPr>
          <a:xfrm rot="5400000">
            <a:off x="1025827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orma livre 110"/>
          <p:cNvSpPr/>
          <p:nvPr/>
        </p:nvSpPr>
        <p:spPr>
          <a:xfrm>
            <a:off x="1936098" y="2324092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Forma livre 111"/>
          <p:cNvSpPr/>
          <p:nvPr/>
        </p:nvSpPr>
        <p:spPr>
          <a:xfrm>
            <a:off x="1352221" y="2471731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Forma livre 112"/>
          <p:cNvSpPr/>
          <p:nvPr/>
        </p:nvSpPr>
        <p:spPr>
          <a:xfrm>
            <a:off x="785786" y="2714620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CaixaDeTexto 113"/>
          <p:cNvSpPr txBox="1"/>
          <p:nvPr/>
        </p:nvSpPr>
        <p:spPr>
          <a:xfrm>
            <a:off x="704823" y="148112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R4</a:t>
            </a:r>
            <a:endParaRPr lang="pt-BR" sz="1200" dirty="0"/>
          </a:p>
        </p:txBody>
      </p:sp>
      <p:sp>
        <p:nvSpPr>
          <p:cNvPr id="115" name="CaixaDeTexto 114"/>
          <p:cNvSpPr txBox="1"/>
          <p:nvPr/>
        </p:nvSpPr>
        <p:spPr>
          <a:xfrm>
            <a:off x="1285852" y="148112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R5</a:t>
            </a:r>
            <a:endParaRPr lang="pt-BR" sz="1200" dirty="0"/>
          </a:p>
        </p:txBody>
      </p:sp>
      <p:sp>
        <p:nvSpPr>
          <p:cNvPr id="116" name="CaixaDeTexto 115"/>
          <p:cNvSpPr txBox="1"/>
          <p:nvPr/>
        </p:nvSpPr>
        <p:spPr>
          <a:xfrm>
            <a:off x="1847831" y="148112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R6</a:t>
            </a:r>
            <a:endParaRPr lang="pt-BR" sz="1200" dirty="0"/>
          </a:p>
        </p:txBody>
      </p:sp>
      <p:sp>
        <p:nvSpPr>
          <p:cNvPr id="117" name="Retângulo 116"/>
          <p:cNvSpPr/>
          <p:nvPr/>
        </p:nvSpPr>
        <p:spPr>
          <a:xfrm>
            <a:off x="519084" y="4236249"/>
            <a:ext cx="3571900" cy="23574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CaixaDeTexto 117"/>
          <p:cNvSpPr txBox="1"/>
          <p:nvPr/>
        </p:nvSpPr>
        <p:spPr>
          <a:xfrm>
            <a:off x="2643174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R1</a:t>
            </a:r>
            <a:endParaRPr lang="pt-BR" sz="12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3224203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R2</a:t>
            </a:r>
            <a:endParaRPr lang="pt-BR" sz="1200" dirty="0"/>
          </a:p>
        </p:txBody>
      </p:sp>
      <p:sp>
        <p:nvSpPr>
          <p:cNvPr id="120" name="CaixaDeTexto 119"/>
          <p:cNvSpPr txBox="1"/>
          <p:nvPr/>
        </p:nvSpPr>
        <p:spPr>
          <a:xfrm>
            <a:off x="3786182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R3</a:t>
            </a:r>
            <a:endParaRPr lang="pt-BR" sz="1200" dirty="0"/>
          </a:p>
        </p:txBody>
      </p:sp>
      <p:sp>
        <p:nvSpPr>
          <p:cNvPr id="121" name="Estrela de 5 pontas 120"/>
          <p:cNvSpPr/>
          <p:nvPr/>
        </p:nvSpPr>
        <p:spPr>
          <a:xfrm>
            <a:off x="2185971" y="4007648"/>
            <a:ext cx="214314" cy="214314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Triângulo isósceles 121"/>
          <p:cNvSpPr/>
          <p:nvPr/>
        </p:nvSpPr>
        <p:spPr>
          <a:xfrm flipV="1">
            <a:off x="2733662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Triângulo isósceles 122"/>
          <p:cNvSpPr/>
          <p:nvPr/>
        </p:nvSpPr>
        <p:spPr>
          <a:xfrm flipV="1">
            <a:off x="3305166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Triângulo isósceles 123"/>
          <p:cNvSpPr/>
          <p:nvPr/>
        </p:nvSpPr>
        <p:spPr>
          <a:xfrm flipV="1">
            <a:off x="3876670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>
            <a:off x="428596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R4</a:t>
            </a:r>
            <a:endParaRPr lang="pt-BR" sz="1200" dirty="0"/>
          </a:p>
        </p:txBody>
      </p:sp>
      <p:sp>
        <p:nvSpPr>
          <p:cNvPr id="127" name="CaixaDeTexto 126"/>
          <p:cNvSpPr txBox="1"/>
          <p:nvPr/>
        </p:nvSpPr>
        <p:spPr>
          <a:xfrm>
            <a:off x="1009625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R5</a:t>
            </a:r>
            <a:endParaRPr lang="pt-BR" sz="1200" dirty="0"/>
          </a:p>
        </p:txBody>
      </p:sp>
      <p:sp>
        <p:nvSpPr>
          <p:cNvPr id="128" name="CaixaDeTexto 127"/>
          <p:cNvSpPr txBox="1"/>
          <p:nvPr/>
        </p:nvSpPr>
        <p:spPr>
          <a:xfrm>
            <a:off x="1571604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R6</a:t>
            </a:r>
            <a:endParaRPr lang="pt-BR" sz="1200" dirty="0"/>
          </a:p>
        </p:txBody>
      </p:sp>
      <p:sp>
        <p:nvSpPr>
          <p:cNvPr id="129" name="Triângulo isósceles 128"/>
          <p:cNvSpPr/>
          <p:nvPr/>
        </p:nvSpPr>
        <p:spPr>
          <a:xfrm flipV="1">
            <a:off x="519084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Triângulo isósceles 129"/>
          <p:cNvSpPr/>
          <p:nvPr/>
        </p:nvSpPr>
        <p:spPr>
          <a:xfrm flipV="1">
            <a:off x="1090588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Triângulo isósceles 130"/>
          <p:cNvSpPr/>
          <p:nvPr/>
        </p:nvSpPr>
        <p:spPr>
          <a:xfrm flipV="1">
            <a:off x="1662092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Forma livre 145"/>
          <p:cNvSpPr/>
          <p:nvPr/>
        </p:nvSpPr>
        <p:spPr>
          <a:xfrm>
            <a:off x="514350" y="5562622"/>
            <a:ext cx="3581400" cy="1028700"/>
          </a:xfrm>
          <a:custGeom>
            <a:avLst/>
            <a:gdLst>
              <a:gd name="connsiteX0" fmla="*/ 0 w 3581400"/>
              <a:gd name="connsiteY0" fmla="*/ 0 h 1028700"/>
              <a:gd name="connsiteX1" fmla="*/ 3562350 w 3581400"/>
              <a:gd name="connsiteY1" fmla="*/ 523875 h 1028700"/>
              <a:gd name="connsiteX2" fmla="*/ 3581400 w 3581400"/>
              <a:gd name="connsiteY2" fmla="*/ 1028700 h 1028700"/>
              <a:gd name="connsiteX3" fmla="*/ 9525 w 3581400"/>
              <a:gd name="connsiteY3" fmla="*/ 1028700 h 1028700"/>
              <a:gd name="connsiteX4" fmla="*/ 0 w 3581400"/>
              <a:gd name="connsiteY4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400" h="1028700">
                <a:moveTo>
                  <a:pt x="0" y="0"/>
                </a:moveTo>
                <a:lnTo>
                  <a:pt x="3562350" y="523875"/>
                </a:lnTo>
                <a:lnTo>
                  <a:pt x="3581400" y="1028700"/>
                </a:lnTo>
                <a:lnTo>
                  <a:pt x="9525" y="10287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 132"/>
          <p:cNvSpPr/>
          <p:nvPr/>
        </p:nvSpPr>
        <p:spPr>
          <a:xfrm>
            <a:off x="571472" y="6081495"/>
            <a:ext cx="1533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embasamento</a:t>
            </a:r>
            <a:endParaRPr lang="pt-BR" dirty="0"/>
          </a:p>
        </p:txBody>
      </p:sp>
      <p:cxnSp>
        <p:nvCxnSpPr>
          <p:cNvPr id="134" name="Conector reto 133"/>
          <p:cNvCxnSpPr/>
          <p:nvPr/>
        </p:nvCxnSpPr>
        <p:spPr>
          <a:xfrm rot="5400000">
            <a:off x="1201563" y="4625829"/>
            <a:ext cx="1459229" cy="71914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Dot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 rot="16200000" flipH="1">
            <a:off x="1117885" y="4904106"/>
            <a:ext cx="1462101" cy="159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Dot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to 135"/>
          <p:cNvCxnSpPr/>
          <p:nvPr/>
        </p:nvCxnSpPr>
        <p:spPr>
          <a:xfrm rot="5400000">
            <a:off x="1351837" y="4842334"/>
            <a:ext cx="1521077" cy="3671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Dot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to 136"/>
          <p:cNvCxnSpPr/>
          <p:nvPr/>
        </p:nvCxnSpPr>
        <p:spPr>
          <a:xfrm rot="16200000" flipH="1">
            <a:off x="652677" y="4796089"/>
            <a:ext cx="1471626" cy="3662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Dot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to 137"/>
          <p:cNvCxnSpPr/>
          <p:nvPr/>
        </p:nvCxnSpPr>
        <p:spPr>
          <a:xfrm rot="5400000">
            <a:off x="1027487" y="4446992"/>
            <a:ext cx="1454952" cy="10810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Dot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to 138"/>
          <p:cNvCxnSpPr/>
          <p:nvPr/>
        </p:nvCxnSpPr>
        <p:spPr>
          <a:xfrm rot="16200000" flipH="1">
            <a:off x="202376" y="4631540"/>
            <a:ext cx="1424000" cy="60007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Dot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to 139"/>
          <p:cNvCxnSpPr/>
          <p:nvPr/>
        </p:nvCxnSpPr>
        <p:spPr>
          <a:xfrm rot="16200000" flipH="1">
            <a:off x="1670911" y="4885629"/>
            <a:ext cx="1597344" cy="34718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Dot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to 140"/>
          <p:cNvCxnSpPr/>
          <p:nvPr/>
        </p:nvCxnSpPr>
        <p:spPr>
          <a:xfrm rot="5400000">
            <a:off x="1785676" y="4828938"/>
            <a:ext cx="1600700" cy="457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Dot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to 141"/>
          <p:cNvCxnSpPr/>
          <p:nvPr/>
        </p:nvCxnSpPr>
        <p:spPr>
          <a:xfrm rot="16200000" flipH="1">
            <a:off x="1534694" y="5035163"/>
            <a:ext cx="1588311" cy="571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Dot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to 142"/>
          <p:cNvCxnSpPr/>
          <p:nvPr/>
        </p:nvCxnSpPr>
        <p:spPr>
          <a:xfrm rot="5400000">
            <a:off x="2207403" y="4683927"/>
            <a:ext cx="1609736" cy="7381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Dot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to 143"/>
          <p:cNvCxnSpPr/>
          <p:nvPr/>
        </p:nvCxnSpPr>
        <p:spPr>
          <a:xfrm rot="16200000" flipH="1">
            <a:off x="1779963" y="4780367"/>
            <a:ext cx="1674034" cy="62389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Dot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to 144"/>
          <p:cNvCxnSpPr/>
          <p:nvPr/>
        </p:nvCxnSpPr>
        <p:spPr>
          <a:xfrm rot="5400000">
            <a:off x="2616736" y="4555093"/>
            <a:ext cx="1686430" cy="106204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Dot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71472" y="4929198"/>
            <a:ext cx="571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pt-BR" sz="2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4" name="Conector reto 73"/>
          <p:cNvCxnSpPr/>
          <p:nvPr/>
        </p:nvCxnSpPr>
        <p:spPr>
          <a:xfrm rot="5400000">
            <a:off x="592906" y="4855378"/>
            <a:ext cx="1476383" cy="195263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to 162"/>
          <p:cNvCxnSpPr/>
          <p:nvPr/>
        </p:nvCxnSpPr>
        <p:spPr>
          <a:xfrm rot="5400000">
            <a:off x="926284" y="4869666"/>
            <a:ext cx="1514483" cy="204787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to 164"/>
          <p:cNvCxnSpPr/>
          <p:nvPr/>
        </p:nvCxnSpPr>
        <p:spPr>
          <a:xfrm rot="5400000">
            <a:off x="1252517" y="4900623"/>
            <a:ext cx="1576396" cy="204787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to 166"/>
          <p:cNvCxnSpPr/>
          <p:nvPr/>
        </p:nvCxnSpPr>
        <p:spPr>
          <a:xfrm rot="5340000">
            <a:off x="1611702" y="4917291"/>
            <a:ext cx="1619258" cy="214312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to 168"/>
          <p:cNvCxnSpPr/>
          <p:nvPr/>
        </p:nvCxnSpPr>
        <p:spPr>
          <a:xfrm rot="5460000">
            <a:off x="1945466" y="4979203"/>
            <a:ext cx="1628783" cy="195262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to 170"/>
          <p:cNvCxnSpPr/>
          <p:nvPr/>
        </p:nvCxnSpPr>
        <p:spPr>
          <a:xfrm rot="5400000">
            <a:off x="2228837" y="4924435"/>
            <a:ext cx="1695458" cy="276225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/>
          <p:cNvSpPr txBox="1"/>
          <p:nvPr/>
        </p:nvSpPr>
        <p:spPr>
          <a:xfrm>
            <a:off x="1000100" y="465883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pt-BR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" name="CaixaDeTexto 172"/>
          <p:cNvSpPr txBox="1"/>
          <p:nvPr/>
        </p:nvSpPr>
        <p:spPr>
          <a:xfrm>
            <a:off x="1347765" y="465883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t-BR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" name="CaixaDeTexto 173"/>
          <p:cNvSpPr txBox="1"/>
          <p:nvPr/>
        </p:nvSpPr>
        <p:spPr>
          <a:xfrm>
            <a:off x="1714480" y="465883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pt-BR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" name="CaixaDeTexto 174"/>
          <p:cNvSpPr txBox="1"/>
          <p:nvPr/>
        </p:nvSpPr>
        <p:spPr>
          <a:xfrm>
            <a:off x="2405047" y="465883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pt-BR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" name="CaixaDeTexto 175"/>
          <p:cNvSpPr txBox="1"/>
          <p:nvPr/>
        </p:nvSpPr>
        <p:spPr>
          <a:xfrm>
            <a:off x="2743187" y="465883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pt-BR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" name="CaixaDeTexto 176"/>
          <p:cNvSpPr txBox="1"/>
          <p:nvPr/>
        </p:nvSpPr>
        <p:spPr>
          <a:xfrm>
            <a:off x="3090852" y="465883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pt-BR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4572000" y="5357826"/>
          <a:ext cx="4294188" cy="838200"/>
        </p:xfrm>
        <a:graphic>
          <a:graphicData uri="http://schemas.openxmlformats.org/presentationml/2006/ole">
            <p:oleObj spid="_x0000_s99331" name="Equação" r:id="rId4" imgW="2145960" imgH="419040" progId="Equation.3">
              <p:embed/>
            </p:oleObj>
          </a:graphicData>
        </a:graphic>
      </p:graphicFrame>
      <p:cxnSp>
        <p:nvCxnSpPr>
          <p:cNvPr id="179" name="Conector reto 178"/>
          <p:cNvCxnSpPr/>
          <p:nvPr/>
        </p:nvCxnSpPr>
        <p:spPr>
          <a:xfrm>
            <a:off x="3351934" y="5976955"/>
            <a:ext cx="720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CaixaDeTexto 179"/>
          <p:cNvSpPr txBox="1"/>
          <p:nvPr/>
        </p:nvSpPr>
        <p:spPr>
          <a:xfrm>
            <a:off x="3714744" y="6000768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β</a:t>
            </a:r>
            <a:endParaRPr lang="pt-BR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Arco 180"/>
          <p:cNvSpPr/>
          <p:nvPr/>
        </p:nvSpPr>
        <p:spPr>
          <a:xfrm rot="2901898">
            <a:off x="3045752" y="5546090"/>
            <a:ext cx="914400" cy="914400"/>
          </a:xfrm>
          <a:prstGeom prst="arc">
            <a:avLst>
              <a:gd name="adj1" fmla="val 18559545"/>
              <a:gd name="adj2" fmla="val 1920387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2" name="Conector reto 181"/>
          <p:cNvCxnSpPr/>
          <p:nvPr/>
        </p:nvCxnSpPr>
        <p:spPr>
          <a:xfrm rot="120000">
            <a:off x="3362317" y="5991249"/>
            <a:ext cx="714380" cy="9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todos os receptores:</a:t>
            </a:r>
            <a:endParaRPr lang="pt-BR" sz="2800" dirty="0" smtClean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inclinado – perpendicular ao </a:t>
            </a:r>
            <a:r>
              <a:rPr lang="pt-BR" sz="3600" dirty="0" err="1" smtClean="0"/>
              <a:t>strike</a:t>
            </a:r>
            <a:r>
              <a:rPr lang="pt-BR" sz="3600" dirty="0" smtClean="0"/>
              <a:t>)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 rot="5400000">
            <a:off x="1468904" y="5129770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61913" y="3513144"/>
          <a:ext cx="3236912" cy="630238"/>
        </p:xfrm>
        <a:graphic>
          <a:graphicData uri="http://schemas.openxmlformats.org/presentationml/2006/ole">
            <p:oleObj spid="_x0000_s100360" name="Equação" r:id="rId3" imgW="2158920" imgH="419040" progId="Equation.3">
              <p:embed/>
            </p:oleObj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61913" y="4321457"/>
          <a:ext cx="3332162" cy="630238"/>
        </p:xfrm>
        <a:graphic>
          <a:graphicData uri="http://schemas.openxmlformats.org/presentationml/2006/ole">
            <p:oleObj spid="_x0000_s100361" name="Equação" r:id="rId4" imgW="2222280" imgH="419040" progId="Equation.3">
              <p:embed/>
            </p:oleObj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/>
        </p:nvGraphicFramePr>
        <p:xfrm>
          <a:off x="61913" y="5584845"/>
          <a:ext cx="3560762" cy="630237"/>
        </p:xfrm>
        <a:graphic>
          <a:graphicData uri="http://schemas.openxmlformats.org/presentationml/2006/ole">
            <p:oleObj spid="_x0000_s100362" name="Equação" r:id="rId5" imgW="237456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Sabe-se que uma massa atirada para cima sofre efeito da aceleração da gravidade</a:t>
            </a:r>
          </a:p>
          <a:p>
            <a:endParaRPr lang="pt-BR" dirty="0" smtClean="0"/>
          </a:p>
          <a:p>
            <a:r>
              <a:rPr lang="pt-BR" dirty="0" smtClean="0"/>
              <a:t>A massa experimenta um movimento uniformemente acelerado</a:t>
            </a:r>
          </a:p>
          <a:p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medições da posição da massa em diferentes instantes no decorrer de sua trajetória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57158" y="1500174"/>
            <a:ext cx="8429684" cy="271464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todos os receptores:</a:t>
            </a:r>
            <a:endParaRPr lang="pt-BR" sz="2800" dirty="0" smtClean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inclinado – perpendicular ao </a:t>
            </a:r>
            <a:r>
              <a:rPr lang="pt-BR" sz="3600" dirty="0" err="1" smtClean="0"/>
              <a:t>strike</a:t>
            </a:r>
            <a:r>
              <a:rPr lang="pt-BR" sz="3600" dirty="0" smtClean="0"/>
              <a:t>)</a:t>
            </a:r>
            <a:endParaRPr lang="pt-BR" dirty="0"/>
          </a:p>
        </p:txBody>
      </p:sp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4143372" y="3448060"/>
          <a:ext cx="4876800" cy="1409700"/>
        </p:xfrm>
        <a:graphic>
          <a:graphicData uri="http://schemas.openxmlformats.org/presentationml/2006/ole">
            <p:oleObj spid="_x0000_s108549" name="Equação" r:id="rId3" imgW="3251160" imgH="939600" progId="Equation.3">
              <p:embed/>
            </p:oleObj>
          </a:graphicData>
        </a:graphic>
      </p:graphicFrame>
      <p:sp>
        <p:nvSpPr>
          <p:cNvPr id="10" name="CaixaDeTexto 9"/>
          <p:cNvSpPr txBox="1"/>
          <p:nvPr/>
        </p:nvSpPr>
        <p:spPr>
          <a:xfrm rot="5400000">
            <a:off x="1468904" y="5129770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61913" y="3513144"/>
          <a:ext cx="3236912" cy="630238"/>
        </p:xfrm>
        <a:graphic>
          <a:graphicData uri="http://schemas.openxmlformats.org/presentationml/2006/ole">
            <p:oleObj spid="_x0000_s108550" name="Equação" r:id="rId4" imgW="2158920" imgH="419040" progId="Equation.3">
              <p:embed/>
            </p:oleObj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61913" y="4321457"/>
          <a:ext cx="3332162" cy="630238"/>
        </p:xfrm>
        <a:graphic>
          <a:graphicData uri="http://schemas.openxmlformats.org/presentationml/2006/ole">
            <p:oleObj spid="_x0000_s108551" name="Equação" r:id="rId5" imgW="2222280" imgH="419040" progId="Equation.3">
              <p:embed/>
            </p:oleObj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61913" y="5584845"/>
          <a:ext cx="3560762" cy="630237"/>
        </p:xfrm>
        <a:graphic>
          <a:graphicData uri="http://schemas.openxmlformats.org/presentationml/2006/ole">
            <p:oleObj spid="_x0000_s108552" name="Equação" r:id="rId6" imgW="237456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todos os receptores:</a:t>
            </a:r>
            <a:endParaRPr lang="pt-BR" sz="2800" dirty="0" smtClean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inclinado – perpendicular ao </a:t>
            </a:r>
            <a:r>
              <a:rPr lang="pt-BR" sz="3600" dirty="0" err="1" smtClean="0"/>
              <a:t>strike</a:t>
            </a:r>
            <a:r>
              <a:rPr lang="pt-BR" sz="3600" dirty="0" smtClean="0"/>
              <a:t>)</a:t>
            </a:r>
            <a:endParaRPr lang="pt-BR" dirty="0"/>
          </a:p>
        </p:txBody>
      </p:sp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4143372" y="3448060"/>
          <a:ext cx="4876800" cy="1409700"/>
        </p:xfrm>
        <a:graphic>
          <a:graphicData uri="http://schemas.openxmlformats.org/presentationml/2006/ole">
            <p:oleObj spid="_x0000_s109570" name="Equação" r:id="rId3" imgW="3251160" imgH="939600" progId="Equation.3">
              <p:embed/>
            </p:oleObj>
          </a:graphicData>
        </a:graphic>
      </p:graphicFrame>
      <p:sp>
        <p:nvSpPr>
          <p:cNvPr id="10" name="CaixaDeTexto 9"/>
          <p:cNvSpPr txBox="1"/>
          <p:nvPr/>
        </p:nvSpPr>
        <p:spPr>
          <a:xfrm rot="5400000">
            <a:off x="1468904" y="5129770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61913" y="3513144"/>
          <a:ext cx="3236912" cy="630238"/>
        </p:xfrm>
        <a:graphic>
          <a:graphicData uri="http://schemas.openxmlformats.org/presentationml/2006/ole">
            <p:oleObj spid="_x0000_s109571" name="Equação" r:id="rId4" imgW="2158920" imgH="419040" progId="Equation.3">
              <p:embed/>
            </p:oleObj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61913" y="4321457"/>
          <a:ext cx="3332162" cy="630238"/>
        </p:xfrm>
        <a:graphic>
          <a:graphicData uri="http://schemas.openxmlformats.org/presentationml/2006/ole">
            <p:oleObj spid="_x0000_s109572" name="Equação" r:id="rId5" imgW="2222280" imgH="419040" progId="Equation.3">
              <p:embed/>
            </p:oleObj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61913" y="5584845"/>
          <a:ext cx="3560762" cy="630237"/>
        </p:xfrm>
        <a:graphic>
          <a:graphicData uri="http://schemas.openxmlformats.org/presentationml/2006/ole">
            <p:oleObj spid="_x0000_s109573" name="Equação" r:id="rId6" imgW="2374560" imgH="419040" progId="Equation.3">
              <p:embed/>
            </p:oleObj>
          </a:graphicData>
        </a:graphic>
      </p:graphicFrame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5857875" y="5572125"/>
          <a:ext cx="2092325" cy="798513"/>
        </p:xfrm>
        <a:graphic>
          <a:graphicData uri="http://schemas.openxmlformats.org/presentationml/2006/ole">
            <p:oleObj spid="_x0000_s109574" name="Equação" r:id="rId7" imgW="69840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357188" y="3760793"/>
          <a:ext cx="3289300" cy="454025"/>
        </p:xfrm>
        <a:graphic>
          <a:graphicData uri="http://schemas.openxmlformats.org/presentationml/2006/ole">
            <p:oleObj spid="_x0000_s103426" name="Equação" r:id="rId3" imgW="1942920" imgH="266400" progId="Equation.3">
              <p:embed/>
            </p:oleObj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5857875" y="5572125"/>
          <a:ext cx="2092325" cy="798513"/>
        </p:xfrm>
        <a:graphic>
          <a:graphicData uri="http://schemas.openxmlformats.org/presentationml/2006/ole">
            <p:oleObj spid="_x0000_s103428" name="Equação" r:id="rId4" imgW="698400" imgH="266400" progId="Equation.3">
              <p:embed/>
            </p:oleObj>
          </a:graphicData>
        </a:graphic>
      </p:graphicFrame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inclinado – perpendicular ao </a:t>
            </a:r>
            <a:r>
              <a:rPr lang="pt-BR" sz="3600" dirty="0" err="1" smtClean="0"/>
              <a:t>strike</a:t>
            </a:r>
            <a:r>
              <a:rPr lang="pt-BR" sz="3600" dirty="0" smtClean="0"/>
              <a:t>)</a:t>
            </a:r>
            <a:endParaRPr lang="pt-BR" dirty="0"/>
          </a:p>
        </p:txBody>
      </p:sp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4143375" y="3448050"/>
          <a:ext cx="4876800" cy="1409700"/>
        </p:xfrm>
        <a:graphic>
          <a:graphicData uri="http://schemas.openxmlformats.org/presentationml/2006/ole">
            <p:oleObj spid="_x0000_s103429" name="Equação" r:id="rId5" imgW="3251160" imgH="939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357188" y="3760793"/>
          <a:ext cx="3289300" cy="454025"/>
        </p:xfrm>
        <a:graphic>
          <a:graphicData uri="http://schemas.openxmlformats.org/presentationml/2006/ole">
            <p:oleObj spid="_x0000_s110594" name="Equação" r:id="rId3" imgW="1942920" imgH="266400" progId="Equation.3">
              <p:embed/>
            </p:oleObj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5857875" y="5572125"/>
          <a:ext cx="2092325" cy="798513"/>
        </p:xfrm>
        <a:graphic>
          <a:graphicData uri="http://schemas.openxmlformats.org/presentationml/2006/ole">
            <p:oleObj spid="_x0000_s110595" name="Equação" r:id="rId4" imgW="698400" imgH="266400" progId="Equation.3">
              <p:embed/>
            </p:oleObj>
          </a:graphicData>
        </a:graphic>
      </p:graphicFrame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inclinado – perpendicular ao </a:t>
            </a:r>
            <a:r>
              <a:rPr lang="pt-BR" sz="3600" dirty="0" err="1" smtClean="0"/>
              <a:t>strike</a:t>
            </a:r>
            <a:r>
              <a:rPr lang="pt-BR" sz="3600" dirty="0" smtClean="0"/>
              <a:t>)</a:t>
            </a:r>
            <a:endParaRPr lang="pt-BR" dirty="0"/>
          </a:p>
        </p:txBody>
      </p:sp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4143375" y="3448050"/>
          <a:ext cx="4876800" cy="1409700"/>
        </p:xfrm>
        <a:graphic>
          <a:graphicData uri="http://schemas.openxmlformats.org/presentationml/2006/ole">
            <p:oleObj spid="_x0000_s110596" name="Equação" r:id="rId5" imgW="3251160" imgH="939600" progId="Equation.3">
              <p:embed/>
            </p:oleObj>
          </a:graphicData>
        </a:graphic>
      </p:graphicFrame>
      <p:cxnSp>
        <p:nvCxnSpPr>
          <p:cNvPr id="8" name="Conector reto 7"/>
          <p:cNvCxnSpPr/>
          <p:nvPr/>
        </p:nvCxnSpPr>
        <p:spPr>
          <a:xfrm>
            <a:off x="1155332" y="4214818"/>
            <a:ext cx="25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2528873" y="4214818"/>
            <a:ext cx="25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090852" y="4214818"/>
            <a:ext cx="468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1766868" y="4214818"/>
            <a:ext cx="468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5929322" y="6357958"/>
            <a:ext cx="792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357188" y="3760793"/>
          <a:ext cx="3289300" cy="454025"/>
        </p:xfrm>
        <a:graphic>
          <a:graphicData uri="http://schemas.openxmlformats.org/presentationml/2006/ole">
            <p:oleObj spid="_x0000_s111618" name="Equação" r:id="rId3" imgW="1942920" imgH="266400" progId="Equation.3">
              <p:embed/>
            </p:oleObj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5857875" y="5572125"/>
          <a:ext cx="2092325" cy="798513"/>
        </p:xfrm>
        <a:graphic>
          <a:graphicData uri="http://schemas.openxmlformats.org/presentationml/2006/ole">
            <p:oleObj spid="_x0000_s111619" name="Equação" r:id="rId4" imgW="698400" imgH="266400" progId="Equation.3">
              <p:embed/>
            </p:oleObj>
          </a:graphicData>
        </a:graphic>
      </p:graphicFrame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inclinado – perpendicular ao </a:t>
            </a:r>
            <a:r>
              <a:rPr lang="pt-BR" sz="3600" dirty="0" err="1" smtClean="0"/>
              <a:t>strike</a:t>
            </a:r>
            <a:r>
              <a:rPr lang="pt-BR" sz="3600" dirty="0" smtClean="0"/>
              <a:t>)</a:t>
            </a:r>
            <a:endParaRPr lang="pt-BR" dirty="0"/>
          </a:p>
        </p:txBody>
      </p:sp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4143375" y="3448050"/>
          <a:ext cx="4876800" cy="1409700"/>
        </p:xfrm>
        <a:graphic>
          <a:graphicData uri="http://schemas.openxmlformats.org/presentationml/2006/ole">
            <p:oleObj spid="_x0000_s111620" name="Equação" r:id="rId5" imgW="3251160" imgH="939600" progId="Equation.3">
              <p:embed/>
            </p:oleObj>
          </a:graphicData>
        </a:graphic>
      </p:graphicFrame>
      <p:sp>
        <p:nvSpPr>
          <p:cNvPr id="14" name="Retângulo 13"/>
          <p:cNvSpPr/>
          <p:nvPr/>
        </p:nvSpPr>
        <p:spPr>
          <a:xfrm>
            <a:off x="5819784" y="5553090"/>
            <a:ext cx="2109802" cy="876306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509588" y="4876801"/>
          <a:ext cx="3116263" cy="454025"/>
        </p:xfrm>
        <a:graphic>
          <a:graphicData uri="http://schemas.openxmlformats.org/presentationml/2006/ole">
            <p:oleObj spid="_x0000_s111621" name="Equação" r:id="rId6" imgW="1841400" imgH="266400" progId="Equation.3">
              <p:embed/>
            </p:oleObj>
          </a:graphicData>
        </a:graphic>
      </p:graphicFrame>
      <p:sp>
        <p:nvSpPr>
          <p:cNvPr id="17" name="Retângulo 16"/>
          <p:cNvSpPr/>
          <p:nvPr/>
        </p:nvSpPr>
        <p:spPr>
          <a:xfrm>
            <a:off x="480984" y="4824422"/>
            <a:ext cx="3205185" cy="595317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357188" y="3760793"/>
          <a:ext cx="3289300" cy="454025"/>
        </p:xfrm>
        <a:graphic>
          <a:graphicData uri="http://schemas.openxmlformats.org/presentationml/2006/ole">
            <p:oleObj spid="_x0000_s112642" name="Equação" r:id="rId3" imgW="1942920" imgH="266400" progId="Equation.3">
              <p:embed/>
            </p:oleObj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5857875" y="5572125"/>
          <a:ext cx="2092325" cy="798513"/>
        </p:xfrm>
        <a:graphic>
          <a:graphicData uri="http://schemas.openxmlformats.org/presentationml/2006/ole">
            <p:oleObj spid="_x0000_s112643" name="Equação" r:id="rId4" imgW="698400" imgH="266400" progId="Equation.3">
              <p:embed/>
            </p:oleObj>
          </a:graphicData>
        </a:graphic>
      </p:graphicFrame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inclinado – perpendicular ao </a:t>
            </a:r>
            <a:r>
              <a:rPr lang="pt-BR" sz="3600" dirty="0" err="1" smtClean="0"/>
              <a:t>strike</a:t>
            </a:r>
            <a:r>
              <a:rPr lang="pt-BR" sz="3600" dirty="0" smtClean="0"/>
              <a:t>)</a:t>
            </a:r>
            <a:endParaRPr lang="pt-BR" dirty="0"/>
          </a:p>
        </p:txBody>
      </p:sp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4143375" y="3448050"/>
          <a:ext cx="4876800" cy="1409700"/>
        </p:xfrm>
        <a:graphic>
          <a:graphicData uri="http://schemas.openxmlformats.org/presentationml/2006/ole">
            <p:oleObj spid="_x0000_s112644" name="Equação" r:id="rId5" imgW="3251160" imgH="939600" progId="Equation.3">
              <p:embed/>
            </p:oleObj>
          </a:graphicData>
        </a:graphic>
      </p:graphicFrame>
      <p:sp>
        <p:nvSpPr>
          <p:cNvPr id="14" name="Retângulo 13"/>
          <p:cNvSpPr/>
          <p:nvPr/>
        </p:nvSpPr>
        <p:spPr>
          <a:xfrm>
            <a:off x="5819784" y="5553090"/>
            <a:ext cx="2109802" cy="876306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509588" y="4876801"/>
          <a:ext cx="3116263" cy="454025"/>
        </p:xfrm>
        <a:graphic>
          <a:graphicData uri="http://schemas.openxmlformats.org/presentationml/2006/ole">
            <p:oleObj spid="_x0000_s112645" name="Equação" r:id="rId6" imgW="1841400" imgH="266400" progId="Equation.3">
              <p:embed/>
            </p:oleObj>
          </a:graphicData>
        </a:graphic>
      </p:graphicFrame>
      <p:sp>
        <p:nvSpPr>
          <p:cNvPr id="17" name="Retângulo 16"/>
          <p:cNvSpPr/>
          <p:nvPr/>
        </p:nvSpPr>
        <p:spPr>
          <a:xfrm>
            <a:off x="480984" y="4824422"/>
            <a:ext cx="3205185" cy="595317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>
            <a:off x="357158" y="4714884"/>
            <a:ext cx="3500462" cy="7858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419071" y="4724409"/>
            <a:ext cx="3500462" cy="7858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357188" y="3760793"/>
          <a:ext cx="3289300" cy="454025"/>
        </p:xfrm>
        <a:graphic>
          <a:graphicData uri="http://schemas.openxmlformats.org/presentationml/2006/ole">
            <p:oleObj spid="_x0000_s113666" name="Equação" r:id="rId3" imgW="1942920" imgH="266400" progId="Equation.3">
              <p:embed/>
            </p:oleObj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5857875" y="5572125"/>
          <a:ext cx="2092325" cy="798513"/>
        </p:xfrm>
        <a:graphic>
          <a:graphicData uri="http://schemas.openxmlformats.org/presentationml/2006/ole">
            <p:oleObj spid="_x0000_s113667" name="Equação" r:id="rId4" imgW="698400" imgH="266400" progId="Equation.3">
              <p:embed/>
            </p:oleObj>
          </a:graphicData>
        </a:graphic>
      </p:graphicFrame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inclinado – perpendicular ao </a:t>
            </a:r>
            <a:r>
              <a:rPr lang="pt-BR" sz="3600" dirty="0" err="1" smtClean="0"/>
              <a:t>strike</a:t>
            </a:r>
            <a:r>
              <a:rPr lang="pt-BR" sz="3600" dirty="0" smtClean="0"/>
              <a:t>)</a:t>
            </a:r>
            <a:endParaRPr lang="pt-BR" dirty="0"/>
          </a:p>
        </p:txBody>
      </p:sp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4143375" y="3448050"/>
          <a:ext cx="4876800" cy="1409700"/>
        </p:xfrm>
        <a:graphic>
          <a:graphicData uri="http://schemas.openxmlformats.org/presentationml/2006/ole">
            <p:oleObj spid="_x0000_s113668" name="Equação" r:id="rId5" imgW="3251160" imgH="939600" progId="Equation.3">
              <p:embed/>
            </p:oleObj>
          </a:graphicData>
        </a:graphic>
      </p:graphicFrame>
      <p:sp>
        <p:nvSpPr>
          <p:cNvPr id="14" name="Retângulo 13"/>
          <p:cNvSpPr/>
          <p:nvPr/>
        </p:nvSpPr>
        <p:spPr>
          <a:xfrm>
            <a:off x="5819784" y="5553090"/>
            <a:ext cx="2109802" cy="876306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509588" y="4876801"/>
          <a:ext cx="3116263" cy="454025"/>
        </p:xfrm>
        <a:graphic>
          <a:graphicData uri="http://schemas.openxmlformats.org/presentationml/2006/ole">
            <p:oleObj spid="_x0000_s113669" name="Equação" r:id="rId6" imgW="1841400" imgH="266400" progId="Equation.3">
              <p:embed/>
            </p:oleObj>
          </a:graphicData>
        </a:graphic>
      </p:graphicFrame>
      <p:sp>
        <p:nvSpPr>
          <p:cNvPr id="17" name="Retângulo 16"/>
          <p:cNvSpPr/>
          <p:nvPr/>
        </p:nvSpPr>
        <p:spPr>
          <a:xfrm>
            <a:off x="480984" y="4824422"/>
            <a:ext cx="3205185" cy="595317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>
            <a:off x="357158" y="4714884"/>
            <a:ext cx="3500462" cy="7858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419071" y="4724409"/>
            <a:ext cx="3500462" cy="7858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670" name="Object 6"/>
          <p:cNvGraphicFramePr>
            <a:graphicFrameLocks noChangeAspect="1"/>
          </p:cNvGraphicFramePr>
          <p:nvPr/>
        </p:nvGraphicFramePr>
        <p:xfrm>
          <a:off x="903288" y="5826125"/>
          <a:ext cx="2451100" cy="755650"/>
        </p:xfrm>
        <a:graphic>
          <a:graphicData uri="http://schemas.openxmlformats.org/presentationml/2006/ole">
            <p:oleObj spid="_x0000_s113670" name="Equação" r:id="rId7" imgW="144756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900" smtClean="0"/>
              <a:t>Determinação Epicentral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57224" y="4068361"/>
            <a:ext cx="7429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Cálculo das coordenadas de um epicentro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57488" y="2620028"/>
            <a:ext cx="342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FF0000"/>
                </a:solidFill>
              </a:rPr>
              <a:t>Problema Geofísico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lnSpcReduction="10000"/>
          </a:bodyPr>
          <a:lstStyle/>
          <a:p>
            <a:endParaRPr lang="pt-BR" dirty="0" smtClean="0"/>
          </a:p>
          <a:p>
            <a:r>
              <a:rPr lang="pt-BR" smtClean="0"/>
              <a:t>Um terremoto gera </a:t>
            </a:r>
            <a:r>
              <a:rPr lang="pt-BR" dirty="0" smtClean="0"/>
              <a:t>ondas, que se propagam em </a:t>
            </a:r>
            <a:r>
              <a:rPr lang="pt-BR" dirty="0" err="1" smtClean="0"/>
              <a:t>subsuperfície</a:t>
            </a:r>
            <a:r>
              <a:rPr lang="pt-BR" dirty="0" smtClean="0"/>
              <a:t> e são detectadas por um arranjo </a:t>
            </a:r>
            <a:r>
              <a:rPr lang="pt-BR" smtClean="0"/>
              <a:t>de estações sismográficas localizadas </a:t>
            </a:r>
            <a:r>
              <a:rPr lang="pt-BR" dirty="0" smtClean="0"/>
              <a:t>na superfície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</a:t>
            </a:r>
            <a:r>
              <a:rPr lang="pt-BR" smtClean="0"/>
              <a:t>medições da diferença entre o </a:t>
            </a:r>
            <a:r>
              <a:rPr lang="pt-BR" dirty="0" smtClean="0"/>
              <a:t>tempo de </a:t>
            </a:r>
            <a:r>
              <a:rPr lang="pt-BR" smtClean="0"/>
              <a:t>chegada das ondas P e S </a:t>
            </a:r>
            <a:r>
              <a:rPr lang="pt-BR" dirty="0" smtClean="0"/>
              <a:t>em </a:t>
            </a:r>
            <a:r>
              <a:rPr lang="pt-BR" smtClean="0"/>
              <a:t>cada estação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7158" y="4365104"/>
            <a:ext cx="8429684" cy="172819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900" smtClean="0"/>
              <a:t>Determinação Epicentral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900" smtClean="0"/>
              <a:t>Determinação Epicentral</a:t>
            </a:r>
            <a:endParaRPr lang="pt-BR" dirty="0"/>
          </a:p>
        </p:txBody>
      </p:sp>
      <p:sp>
        <p:nvSpPr>
          <p:cNvPr id="46" name="Retângulo 45"/>
          <p:cNvSpPr/>
          <p:nvPr/>
        </p:nvSpPr>
        <p:spPr>
          <a:xfrm>
            <a:off x="1360106" y="1196752"/>
            <a:ext cx="6408712" cy="4032448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perspectiveRelaxed" fov="4500000">
              <a:rot lat="186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1821182" y="208058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superfície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cxnSp>
        <p:nvCxnSpPr>
          <p:cNvPr id="4" name="Conector de seta reta 3"/>
          <p:cNvCxnSpPr/>
          <p:nvPr/>
        </p:nvCxnSpPr>
        <p:spPr>
          <a:xfrm>
            <a:off x="1500166" y="5572140"/>
            <a:ext cx="7143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rot="16200000" flipV="1">
            <a:off x="-38132" y="4062418"/>
            <a:ext cx="3438548" cy="95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907572" y="2041684"/>
            <a:ext cx="1000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964958" y="5570076"/>
            <a:ext cx="107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1609704" y="5214950"/>
            <a:ext cx="144000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2214546" y="4429132"/>
            <a:ext cx="144000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2928926" y="3714752"/>
            <a:ext cx="144000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3713620" y="3286124"/>
            <a:ext cx="144000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4489913" y="3143248"/>
            <a:ext cx="144000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5500694" y="3429000"/>
            <a:ext cx="144000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6500826" y="4000504"/>
            <a:ext cx="144000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7500958" y="4929198"/>
            <a:ext cx="144000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trela de 5 pontas 4"/>
          <p:cNvSpPr/>
          <p:nvPr/>
        </p:nvSpPr>
        <p:spPr>
          <a:xfrm>
            <a:off x="4291004" y="4473176"/>
            <a:ext cx="540000" cy="54000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900" smtClean="0"/>
              <a:t>Determinação Epicentral</a:t>
            </a:r>
            <a:endParaRPr lang="pt-BR" dirty="0"/>
          </a:p>
        </p:txBody>
      </p:sp>
      <p:sp>
        <p:nvSpPr>
          <p:cNvPr id="46" name="Retângulo 45"/>
          <p:cNvSpPr/>
          <p:nvPr/>
        </p:nvSpPr>
        <p:spPr>
          <a:xfrm>
            <a:off x="1360106" y="1196752"/>
            <a:ext cx="6408712" cy="403244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scene3d>
            <a:camera prst="perspectiveRelaxed" fov="4500000">
              <a:rot lat="186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1821182" y="2080584"/>
            <a:ext cx="131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superfície</a:t>
            </a:r>
            <a:endParaRPr lang="pt-BR"/>
          </a:p>
        </p:txBody>
      </p:sp>
      <p:sp>
        <p:nvSpPr>
          <p:cNvPr id="6" name="Estrela de 5 pontas 5"/>
          <p:cNvSpPr/>
          <p:nvPr/>
        </p:nvSpPr>
        <p:spPr>
          <a:xfrm>
            <a:off x="179512" y="5733256"/>
            <a:ext cx="360000" cy="36000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11560" y="573791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fonte do terremoto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trela de 5 pontas 4"/>
          <p:cNvSpPr/>
          <p:nvPr/>
        </p:nvSpPr>
        <p:spPr>
          <a:xfrm>
            <a:off x="4291004" y="4473176"/>
            <a:ext cx="540000" cy="54000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900" smtClean="0"/>
              <a:t>Determinação Epicentral</a:t>
            </a:r>
            <a:endParaRPr lang="pt-BR" dirty="0"/>
          </a:p>
        </p:txBody>
      </p:sp>
      <p:sp>
        <p:nvSpPr>
          <p:cNvPr id="46" name="Retângulo 45"/>
          <p:cNvSpPr/>
          <p:nvPr/>
        </p:nvSpPr>
        <p:spPr>
          <a:xfrm>
            <a:off x="1360106" y="1196752"/>
            <a:ext cx="6408712" cy="403244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scene3d>
            <a:camera prst="perspectiveRelaxed" fov="4500000">
              <a:rot lat="186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1821182" y="208058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superfície</a:t>
            </a:r>
            <a:endParaRPr lang="pt-BR"/>
          </a:p>
        </p:txBody>
      </p:sp>
      <p:sp>
        <p:nvSpPr>
          <p:cNvPr id="6" name="Triângulo isósceles 5"/>
          <p:cNvSpPr/>
          <p:nvPr/>
        </p:nvSpPr>
        <p:spPr>
          <a:xfrm flipV="1">
            <a:off x="6588224" y="2348880"/>
            <a:ext cx="360000" cy="360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riângulo isósceles 6"/>
          <p:cNvSpPr/>
          <p:nvPr/>
        </p:nvSpPr>
        <p:spPr>
          <a:xfrm flipV="1">
            <a:off x="5940152" y="3717072"/>
            <a:ext cx="360000" cy="360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/>
          <p:cNvSpPr/>
          <p:nvPr/>
        </p:nvSpPr>
        <p:spPr>
          <a:xfrm flipV="1">
            <a:off x="2555776" y="2924944"/>
            <a:ext cx="360000" cy="360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trela de 5 pontas 8"/>
          <p:cNvSpPr/>
          <p:nvPr/>
        </p:nvSpPr>
        <p:spPr>
          <a:xfrm>
            <a:off x="179512" y="5733256"/>
            <a:ext cx="360000" cy="36000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611560" y="573791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fonte do terremoto</a:t>
            </a:r>
            <a:endParaRPr lang="pt-BR"/>
          </a:p>
        </p:txBody>
      </p:sp>
      <p:sp>
        <p:nvSpPr>
          <p:cNvPr id="11" name="Triângulo isósceles 10"/>
          <p:cNvSpPr/>
          <p:nvPr/>
        </p:nvSpPr>
        <p:spPr>
          <a:xfrm flipV="1">
            <a:off x="251520" y="6403400"/>
            <a:ext cx="216000" cy="216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611560" y="631454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estação sismográfica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lnSpcReduction="10000"/>
          </a:bodyPr>
          <a:lstStyle/>
          <a:p>
            <a:endParaRPr lang="pt-BR" dirty="0" smtClean="0"/>
          </a:p>
          <a:p>
            <a:r>
              <a:rPr lang="pt-BR" smtClean="0"/>
              <a:t>Um terremoto gera </a:t>
            </a:r>
            <a:r>
              <a:rPr lang="pt-BR" dirty="0" smtClean="0"/>
              <a:t>ondas, que se propagam em </a:t>
            </a:r>
            <a:r>
              <a:rPr lang="pt-BR" dirty="0" err="1" smtClean="0"/>
              <a:t>subsuperfície</a:t>
            </a:r>
            <a:r>
              <a:rPr lang="pt-BR" dirty="0" smtClean="0"/>
              <a:t> e são detectadas por um arranjo </a:t>
            </a:r>
            <a:r>
              <a:rPr lang="pt-BR" smtClean="0"/>
              <a:t>de estações sismográficas localizadas </a:t>
            </a:r>
            <a:r>
              <a:rPr lang="pt-BR" dirty="0" smtClean="0"/>
              <a:t>na superfície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</a:t>
            </a:r>
            <a:r>
              <a:rPr lang="pt-BR" smtClean="0"/>
              <a:t>medições da diferença entre o </a:t>
            </a:r>
            <a:r>
              <a:rPr lang="pt-BR" dirty="0" smtClean="0"/>
              <a:t>tempo de </a:t>
            </a:r>
            <a:r>
              <a:rPr lang="pt-BR" smtClean="0"/>
              <a:t>chegada das ondas P e S </a:t>
            </a:r>
            <a:r>
              <a:rPr lang="pt-BR" dirty="0" smtClean="0"/>
              <a:t>em </a:t>
            </a:r>
            <a:r>
              <a:rPr lang="pt-BR" smtClean="0"/>
              <a:t>cada estação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7158" y="2060848"/>
            <a:ext cx="8429684" cy="208823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900" smtClean="0"/>
              <a:t>Determinação Epicentral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to 13"/>
          <p:cNvCxnSpPr>
            <a:endCxn id="7" idx="0"/>
          </p:cNvCxnSpPr>
          <p:nvPr/>
        </p:nvCxnSpPr>
        <p:spPr>
          <a:xfrm flipV="1">
            <a:off x="4572000" y="4077072"/>
            <a:ext cx="1548152" cy="64807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endCxn id="6" idx="0"/>
          </p:cNvCxnSpPr>
          <p:nvPr/>
        </p:nvCxnSpPr>
        <p:spPr>
          <a:xfrm flipV="1">
            <a:off x="4572000" y="2708880"/>
            <a:ext cx="2196224" cy="201626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endCxn id="8" idx="0"/>
          </p:cNvCxnSpPr>
          <p:nvPr/>
        </p:nvCxnSpPr>
        <p:spPr>
          <a:xfrm flipH="1" flipV="1">
            <a:off x="2735776" y="3284944"/>
            <a:ext cx="1836224" cy="14402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trela de 5 pontas 4"/>
          <p:cNvSpPr/>
          <p:nvPr/>
        </p:nvSpPr>
        <p:spPr>
          <a:xfrm>
            <a:off x="4291004" y="4473176"/>
            <a:ext cx="540000" cy="54000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900" smtClean="0"/>
              <a:t>Determinação Epicentral</a:t>
            </a:r>
            <a:endParaRPr lang="pt-BR" dirty="0"/>
          </a:p>
        </p:txBody>
      </p:sp>
      <p:sp>
        <p:nvSpPr>
          <p:cNvPr id="46" name="Retângulo 45"/>
          <p:cNvSpPr/>
          <p:nvPr/>
        </p:nvSpPr>
        <p:spPr>
          <a:xfrm>
            <a:off x="1360106" y="1196752"/>
            <a:ext cx="6408712" cy="403244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scene3d>
            <a:camera prst="perspectiveRelaxed" fov="4500000">
              <a:rot lat="186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1821182" y="208058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superfície</a:t>
            </a:r>
            <a:endParaRPr lang="pt-BR"/>
          </a:p>
        </p:txBody>
      </p:sp>
      <p:sp>
        <p:nvSpPr>
          <p:cNvPr id="6" name="Triângulo isósceles 5"/>
          <p:cNvSpPr/>
          <p:nvPr/>
        </p:nvSpPr>
        <p:spPr>
          <a:xfrm flipV="1">
            <a:off x="6588224" y="2348880"/>
            <a:ext cx="360000" cy="360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riângulo isósceles 6"/>
          <p:cNvSpPr/>
          <p:nvPr/>
        </p:nvSpPr>
        <p:spPr>
          <a:xfrm flipV="1">
            <a:off x="5940152" y="3717072"/>
            <a:ext cx="360000" cy="360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/>
          <p:cNvSpPr/>
          <p:nvPr/>
        </p:nvSpPr>
        <p:spPr>
          <a:xfrm flipV="1">
            <a:off x="2555776" y="2924944"/>
            <a:ext cx="360000" cy="360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trela de 5 pontas 8"/>
          <p:cNvSpPr/>
          <p:nvPr/>
        </p:nvSpPr>
        <p:spPr>
          <a:xfrm>
            <a:off x="179512" y="5733256"/>
            <a:ext cx="360000" cy="36000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611560" y="573791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fonte do terremoto</a:t>
            </a:r>
            <a:endParaRPr lang="pt-BR"/>
          </a:p>
        </p:txBody>
      </p:sp>
      <p:sp>
        <p:nvSpPr>
          <p:cNvPr id="11" name="Triângulo isósceles 10"/>
          <p:cNvSpPr/>
          <p:nvPr/>
        </p:nvSpPr>
        <p:spPr>
          <a:xfrm flipV="1">
            <a:off x="251520" y="6403400"/>
            <a:ext cx="216000" cy="216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611560" y="631454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estação sismográfica</a:t>
            </a:r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2555776" y="250775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pt-BR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587656" y="1917400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pt-BR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940720" y="328555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pt-BR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Conector reto 65"/>
          <p:cNvCxnSpPr/>
          <p:nvPr/>
        </p:nvCxnSpPr>
        <p:spPr>
          <a:xfrm>
            <a:off x="2123728" y="5013176"/>
            <a:ext cx="547260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2123728" y="4221088"/>
            <a:ext cx="547260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2123728" y="3429000"/>
            <a:ext cx="547260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900" smtClean="0"/>
              <a:t>Determinação Epicentral</a:t>
            </a:r>
            <a:endParaRPr lang="pt-BR" dirty="0"/>
          </a:p>
        </p:txBody>
      </p:sp>
      <p:cxnSp>
        <p:nvCxnSpPr>
          <p:cNvPr id="60" name="Conector de seta reta 59"/>
          <p:cNvCxnSpPr/>
          <p:nvPr/>
        </p:nvCxnSpPr>
        <p:spPr>
          <a:xfrm flipV="1">
            <a:off x="2123728" y="2276872"/>
            <a:ext cx="0" cy="352839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flipV="1">
            <a:off x="2123728" y="5790750"/>
            <a:ext cx="5608240" cy="83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6660232" y="594928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mtClean="0"/>
              <a:t>tempo</a:t>
            </a:r>
            <a:endParaRPr lang="pt-BR"/>
          </a:p>
        </p:txBody>
      </p:sp>
      <p:sp>
        <p:nvSpPr>
          <p:cNvPr id="64" name="CaixaDeTexto 63"/>
          <p:cNvSpPr txBox="1"/>
          <p:nvPr/>
        </p:nvSpPr>
        <p:spPr>
          <a:xfrm>
            <a:off x="683568" y="198884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estação</a:t>
            </a:r>
          </a:p>
          <a:p>
            <a:pPr algn="ctr"/>
            <a:r>
              <a:rPr lang="pt-BR" smtClean="0"/>
              <a:t>sismográfica</a:t>
            </a:r>
            <a:endParaRPr lang="pt-BR"/>
          </a:p>
        </p:txBody>
      </p:sp>
      <p:sp>
        <p:nvSpPr>
          <p:cNvPr id="69" name="CaixaDeTexto 68"/>
          <p:cNvSpPr txBox="1"/>
          <p:nvPr/>
        </p:nvSpPr>
        <p:spPr>
          <a:xfrm>
            <a:off x="1609350" y="3232712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1609350" y="4038752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1609350" y="4816888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Losango 72"/>
          <p:cNvSpPr/>
          <p:nvPr/>
        </p:nvSpPr>
        <p:spPr>
          <a:xfrm>
            <a:off x="5796152" y="3342720"/>
            <a:ext cx="144000" cy="1440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Losango 74"/>
          <p:cNvSpPr/>
          <p:nvPr/>
        </p:nvSpPr>
        <p:spPr>
          <a:xfrm>
            <a:off x="5076056" y="4940616"/>
            <a:ext cx="144000" cy="1440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Losango 75"/>
          <p:cNvSpPr/>
          <p:nvPr/>
        </p:nvSpPr>
        <p:spPr>
          <a:xfrm>
            <a:off x="4788024" y="4148512"/>
            <a:ext cx="144000" cy="1440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/>
          <p:cNvSpPr/>
          <p:nvPr/>
        </p:nvSpPr>
        <p:spPr>
          <a:xfrm>
            <a:off x="4860032" y="3356992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lipse 100"/>
          <p:cNvSpPr/>
          <p:nvPr/>
        </p:nvSpPr>
        <p:spPr>
          <a:xfrm>
            <a:off x="4211960" y="4149080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/>
          <p:cNvSpPr/>
          <p:nvPr/>
        </p:nvSpPr>
        <p:spPr>
          <a:xfrm>
            <a:off x="4341120" y="4941168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CaixaDeTexto 120"/>
          <p:cNvSpPr txBox="1"/>
          <p:nvPr/>
        </p:nvSpPr>
        <p:spPr>
          <a:xfrm>
            <a:off x="5018336" y="28579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smtClean="0">
                <a:latin typeface="Times New Roman" pitchFamily="18" charset="0"/>
                <a:cs typeface="Times New Roman" pitchFamily="18" charset="0"/>
              </a:rPr>
              <a:t>∆t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pt-BR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CaixaDeTexto 121"/>
          <p:cNvSpPr txBox="1"/>
          <p:nvPr/>
        </p:nvSpPr>
        <p:spPr>
          <a:xfrm>
            <a:off x="4182816" y="364559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smtClean="0">
                <a:latin typeface="Times New Roman" pitchFamily="18" charset="0"/>
                <a:cs typeface="Times New Roman" pitchFamily="18" charset="0"/>
              </a:rPr>
              <a:t>∆t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pt-BR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CaixaDeTexto 122"/>
          <p:cNvSpPr txBox="1"/>
          <p:nvPr/>
        </p:nvSpPr>
        <p:spPr>
          <a:xfrm>
            <a:off x="4385120" y="448610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smtClean="0">
                <a:latin typeface="Times New Roman" pitchFamily="18" charset="0"/>
                <a:cs typeface="Times New Roman" pitchFamily="18" charset="0"/>
              </a:rPr>
              <a:t>∆t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pt-BR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Losango 123"/>
          <p:cNvSpPr/>
          <p:nvPr/>
        </p:nvSpPr>
        <p:spPr>
          <a:xfrm>
            <a:off x="7164304" y="1916832"/>
            <a:ext cx="144000" cy="1440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Elipse 124"/>
          <p:cNvSpPr/>
          <p:nvPr/>
        </p:nvSpPr>
        <p:spPr>
          <a:xfrm>
            <a:off x="7150000" y="2320304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>
            <a:off x="7308304" y="178710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onda S</a:t>
            </a:r>
            <a:endParaRPr lang="pt-BR"/>
          </a:p>
        </p:txBody>
      </p:sp>
      <p:sp>
        <p:nvSpPr>
          <p:cNvPr id="127" name="CaixaDeTexto 126"/>
          <p:cNvSpPr txBox="1"/>
          <p:nvPr/>
        </p:nvSpPr>
        <p:spPr>
          <a:xfrm>
            <a:off x="7308304" y="22048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onda P</a:t>
            </a:r>
            <a:endParaRPr lang="pt-BR"/>
          </a:p>
        </p:txBody>
      </p:sp>
      <p:sp>
        <p:nvSpPr>
          <p:cNvPr id="128" name="Chave direita 127"/>
          <p:cNvSpPr/>
          <p:nvPr/>
        </p:nvSpPr>
        <p:spPr>
          <a:xfrm rot="16200000">
            <a:off x="5328040" y="2773560"/>
            <a:ext cx="144000" cy="9360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Chave direita 128"/>
          <p:cNvSpPr/>
          <p:nvPr/>
        </p:nvSpPr>
        <p:spPr>
          <a:xfrm rot="16200000">
            <a:off x="4496360" y="3779072"/>
            <a:ext cx="144000" cy="5400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Chave direita 129"/>
          <p:cNvSpPr/>
          <p:nvPr/>
        </p:nvSpPr>
        <p:spPr>
          <a:xfrm rot="16200000">
            <a:off x="4701128" y="4480592"/>
            <a:ext cx="144000" cy="7200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Conector reto 65"/>
          <p:cNvCxnSpPr>
            <a:endCxn id="34" idx="5"/>
          </p:cNvCxnSpPr>
          <p:nvPr/>
        </p:nvCxnSpPr>
        <p:spPr>
          <a:xfrm>
            <a:off x="2123728" y="5013176"/>
            <a:ext cx="15010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endCxn id="32" idx="1"/>
          </p:cNvCxnSpPr>
          <p:nvPr/>
        </p:nvCxnSpPr>
        <p:spPr>
          <a:xfrm flipV="1">
            <a:off x="2123728" y="4214216"/>
            <a:ext cx="104782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endCxn id="30" idx="1"/>
          </p:cNvCxnSpPr>
          <p:nvPr/>
        </p:nvCxnSpPr>
        <p:spPr>
          <a:xfrm flipV="1">
            <a:off x="2123728" y="3408408"/>
            <a:ext cx="182562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900" smtClean="0"/>
              <a:t>Determinação Epicentral</a:t>
            </a:r>
            <a:endParaRPr lang="pt-BR" dirty="0"/>
          </a:p>
        </p:txBody>
      </p:sp>
      <p:cxnSp>
        <p:nvCxnSpPr>
          <p:cNvPr id="60" name="Conector de seta reta 59"/>
          <p:cNvCxnSpPr/>
          <p:nvPr/>
        </p:nvCxnSpPr>
        <p:spPr>
          <a:xfrm flipV="1">
            <a:off x="2123728" y="2276872"/>
            <a:ext cx="0" cy="352839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flipV="1">
            <a:off x="2123728" y="5790750"/>
            <a:ext cx="5608240" cy="83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683568" y="198884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estação</a:t>
            </a:r>
          </a:p>
          <a:p>
            <a:pPr algn="ctr"/>
            <a:r>
              <a:rPr lang="pt-BR" smtClean="0"/>
              <a:t>sismográfica</a:t>
            </a:r>
            <a:endParaRPr lang="pt-BR"/>
          </a:p>
        </p:txBody>
      </p:sp>
      <p:sp>
        <p:nvSpPr>
          <p:cNvPr id="69" name="CaixaDeTexto 68"/>
          <p:cNvSpPr txBox="1"/>
          <p:nvPr/>
        </p:nvSpPr>
        <p:spPr>
          <a:xfrm>
            <a:off x="1609350" y="3232712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1609350" y="4038752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1609350" y="4816888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7020272" y="5847655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i="1" smtClean="0">
                <a:latin typeface="Times New Roman" pitchFamily="18" charset="0"/>
                <a:cs typeface="Times New Roman" pitchFamily="18" charset="0"/>
              </a:rPr>
              <a:t>∆t</a:t>
            </a:r>
            <a:endParaRPr lang="pt-BR" sz="24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Conector reto 30"/>
          <p:cNvCxnSpPr/>
          <p:nvPr/>
        </p:nvCxnSpPr>
        <p:spPr>
          <a:xfrm rot="16200000">
            <a:off x="2822225" y="4609305"/>
            <a:ext cx="2376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rot="16200000">
            <a:off x="2458424" y="5002424"/>
            <a:ext cx="1548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rot="16200000">
            <a:off x="3236176" y="5427089"/>
            <a:ext cx="684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iângulo isósceles 29"/>
          <p:cNvSpPr/>
          <p:nvPr/>
        </p:nvSpPr>
        <p:spPr>
          <a:xfrm>
            <a:off x="3895352" y="3300408"/>
            <a:ext cx="216000" cy="216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Triângulo isósceles 31"/>
          <p:cNvSpPr/>
          <p:nvPr/>
        </p:nvSpPr>
        <p:spPr>
          <a:xfrm>
            <a:off x="3117552" y="4106216"/>
            <a:ext cx="216000" cy="216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Triângulo isósceles 33"/>
          <p:cNvSpPr/>
          <p:nvPr/>
        </p:nvSpPr>
        <p:spPr>
          <a:xfrm>
            <a:off x="3462760" y="4912024"/>
            <a:ext cx="216000" cy="216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Parametrização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500306"/>
            <a:ext cx="792961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Considerando raios sísmicos </a:t>
            </a:r>
            <a:r>
              <a:rPr lang="pt-BR" sz="2800" smtClean="0"/>
              <a:t>sem curvatura, que a profundidade do terremoto pode ser desprezada e que o meio é homogêneo e isotrópico, a diferença de tempo entre as ondas P e S em uma determinada estação pode ser descrito em termos </a:t>
            </a:r>
            <a:r>
              <a:rPr lang="pt-BR" sz="2800" dirty="0" smtClean="0"/>
              <a:t>dos parâmetros:</a:t>
            </a:r>
          </a:p>
          <a:p>
            <a:endParaRPr lang="pt-BR" sz="1600" dirty="0" smtClean="0"/>
          </a:p>
          <a:p>
            <a:pPr>
              <a:buFont typeface="Arial" pitchFamily="34" charset="0"/>
              <a:buChar char="•"/>
            </a:pPr>
            <a:r>
              <a:rPr lang="pt-BR" sz="2800" smtClean="0"/>
              <a:t> Velocidades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sz="280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>
              <a:buFont typeface="Arial" pitchFamily="34" charset="0"/>
              <a:buChar char="•"/>
            </a:pPr>
            <a:r>
              <a:rPr lang="pt-BR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smtClean="0"/>
              <a:t>Coordenadas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800" smtClean="0"/>
              <a:t> e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pt-BR" sz="2800" smtClean="0"/>
              <a:t> da estação</a:t>
            </a:r>
            <a:endParaRPr lang="pt-BR" sz="2800" dirty="0" smtClean="0"/>
          </a:p>
          <a:p>
            <a:pPr>
              <a:buFont typeface="Arial" pitchFamily="34" charset="0"/>
              <a:buChar char="•"/>
            </a:pPr>
            <a:r>
              <a:rPr lang="pt-BR" sz="2800" smtClean="0"/>
              <a:t> Coordenadas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800" smtClean="0"/>
              <a:t> e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800" smtClean="0"/>
              <a:t> da estação</a:t>
            </a:r>
          </a:p>
          <a:p>
            <a:pPr>
              <a:buFont typeface="Arial" pitchFamily="34" charset="0"/>
              <a:buChar char="•"/>
            </a:pPr>
            <a:endParaRPr lang="pt-BR" sz="2800" dirty="0" smtClean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900" smtClean="0"/>
              <a:t>Determinação Epicentral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Relação funcional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673392"/>
            <a:ext cx="7929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Nessas condições, </a:t>
            </a:r>
            <a:r>
              <a:rPr lang="pt-BR" sz="2800" smtClean="0"/>
              <a:t>a relação entre a diferença de </a:t>
            </a:r>
            <a:r>
              <a:rPr lang="pt-BR" sz="2800" dirty="0" smtClean="0"/>
              <a:t>tempo de </a:t>
            </a:r>
            <a:r>
              <a:rPr lang="pt-BR" sz="2800" smtClean="0"/>
              <a:t>chegada das ondas P e S e </a:t>
            </a:r>
            <a:r>
              <a:rPr lang="pt-BR" sz="2800" dirty="0" smtClean="0"/>
              <a:t>os </a:t>
            </a:r>
            <a:r>
              <a:rPr lang="pt-BR" sz="2800" smtClean="0"/>
              <a:t>parâmetros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sz="2800" smtClean="0"/>
              <a:t>,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BR" sz="2800" smtClean="0"/>
              <a:t>,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800" smtClean="0"/>
              <a:t>,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pt-BR" sz="2800" smtClean="0"/>
              <a:t>,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800" smtClean="0"/>
              <a:t>, e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800" smtClean="0"/>
              <a:t> em uma estação:</a:t>
            </a:r>
            <a:endParaRPr lang="pt-BR" sz="2800" dirty="0" smtClean="0"/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1276350" y="4657725"/>
          <a:ext cx="6553200" cy="1143000"/>
        </p:xfrm>
        <a:graphic>
          <a:graphicData uri="http://schemas.openxmlformats.org/presentationml/2006/ole">
            <p:oleObj spid="_x0000_s120834" name="Equação" r:id="rId3" imgW="2184120" imgH="380880" progId="Equation.3">
              <p:embed/>
            </p:oleObj>
          </a:graphicData>
        </a:graphic>
      </p:graphicFrame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900" smtClean="0"/>
              <a:t>Determinação Epicentral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to 13"/>
          <p:cNvCxnSpPr>
            <a:endCxn id="7" idx="0"/>
          </p:cNvCxnSpPr>
          <p:nvPr/>
        </p:nvCxnSpPr>
        <p:spPr>
          <a:xfrm flipV="1">
            <a:off x="4572000" y="4077072"/>
            <a:ext cx="1548152" cy="64807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endCxn id="6" idx="0"/>
          </p:cNvCxnSpPr>
          <p:nvPr/>
        </p:nvCxnSpPr>
        <p:spPr>
          <a:xfrm flipV="1">
            <a:off x="4572000" y="2708880"/>
            <a:ext cx="2196224" cy="201626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endCxn id="8" idx="0"/>
          </p:cNvCxnSpPr>
          <p:nvPr/>
        </p:nvCxnSpPr>
        <p:spPr>
          <a:xfrm flipH="1" flipV="1">
            <a:off x="2735776" y="3284944"/>
            <a:ext cx="1836224" cy="14402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trela de 5 pontas 4"/>
          <p:cNvSpPr/>
          <p:nvPr/>
        </p:nvSpPr>
        <p:spPr>
          <a:xfrm>
            <a:off x="4291004" y="4473176"/>
            <a:ext cx="540000" cy="540000"/>
          </a:xfrm>
          <a:prstGeom prst="star5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900" smtClean="0"/>
              <a:t>Determinação Epicentral</a:t>
            </a:r>
            <a:endParaRPr lang="pt-BR" dirty="0"/>
          </a:p>
        </p:txBody>
      </p:sp>
      <p:sp>
        <p:nvSpPr>
          <p:cNvPr id="9" name="Estrela de 5 pontas 8"/>
          <p:cNvSpPr/>
          <p:nvPr/>
        </p:nvSpPr>
        <p:spPr>
          <a:xfrm>
            <a:off x="179512" y="5733256"/>
            <a:ext cx="360000" cy="36000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611560" y="573791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fonte do terremoto</a:t>
            </a:r>
            <a:endParaRPr lang="pt-BR"/>
          </a:p>
        </p:txBody>
      </p:sp>
      <p:sp>
        <p:nvSpPr>
          <p:cNvPr id="11" name="Triângulo isósceles 10"/>
          <p:cNvSpPr/>
          <p:nvPr/>
        </p:nvSpPr>
        <p:spPr>
          <a:xfrm flipV="1">
            <a:off x="251520" y="6403400"/>
            <a:ext cx="216000" cy="216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611560" y="631454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estação sismográfica</a:t>
            </a:r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1360106" y="1196752"/>
            <a:ext cx="6408712" cy="403244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scene3d>
            <a:camera prst="perspectiveRelaxed" fov="4500000">
              <a:rot lat="186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4456560" y="3717032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de seta reta 25"/>
          <p:cNvCxnSpPr/>
          <p:nvPr/>
        </p:nvCxnSpPr>
        <p:spPr>
          <a:xfrm rot="-60000" flipH="1" flipV="1">
            <a:off x="2778640" y="3270656"/>
            <a:ext cx="1720784" cy="540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23" idx="7"/>
            <a:endCxn id="6" idx="0"/>
          </p:cNvCxnSpPr>
          <p:nvPr/>
        </p:nvCxnSpPr>
        <p:spPr>
          <a:xfrm flipV="1">
            <a:off x="4640948" y="2708880"/>
            <a:ext cx="2127276" cy="10397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23" idx="6"/>
            <a:endCxn id="7" idx="0"/>
          </p:cNvCxnSpPr>
          <p:nvPr/>
        </p:nvCxnSpPr>
        <p:spPr>
          <a:xfrm>
            <a:off x="4672584" y="3825044"/>
            <a:ext cx="1447568" cy="2520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ângulo isósceles 5"/>
          <p:cNvSpPr/>
          <p:nvPr/>
        </p:nvSpPr>
        <p:spPr>
          <a:xfrm flipV="1">
            <a:off x="6588224" y="2348880"/>
            <a:ext cx="360000" cy="360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6587656" y="1917400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pt-BR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riângulo isósceles 6"/>
          <p:cNvSpPr/>
          <p:nvPr/>
        </p:nvSpPr>
        <p:spPr>
          <a:xfrm flipV="1">
            <a:off x="5940152" y="3717072"/>
            <a:ext cx="360000" cy="360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5940720" y="328555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pt-BR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riângulo isósceles 7"/>
          <p:cNvSpPr/>
          <p:nvPr/>
        </p:nvSpPr>
        <p:spPr>
          <a:xfrm flipV="1">
            <a:off x="2555776" y="2924944"/>
            <a:ext cx="360000" cy="360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1821182" y="208058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superfície</a:t>
            </a:r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2555776" y="250775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pt-BR" sz="24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1074" name="Object 2"/>
          <p:cNvGraphicFramePr>
            <a:graphicFrameLocks noChangeAspect="1"/>
          </p:cNvGraphicFramePr>
          <p:nvPr/>
        </p:nvGraphicFramePr>
        <p:xfrm>
          <a:off x="3491880" y="5661248"/>
          <a:ext cx="5445125" cy="949325"/>
        </p:xfrm>
        <a:graphic>
          <a:graphicData uri="http://schemas.openxmlformats.org/presentationml/2006/ole">
            <p:oleObj spid="_x0000_s131074" name="Equação" r:id="rId4" imgW="2184120" imgH="380880" progId="Equation.3">
              <p:embed/>
            </p:oleObj>
          </a:graphicData>
        </a:graphic>
      </p:graphicFrame>
      <p:sp>
        <p:nvSpPr>
          <p:cNvPr id="37" name="CaixaDeTexto 36"/>
          <p:cNvSpPr txBox="1"/>
          <p:nvPr/>
        </p:nvSpPr>
        <p:spPr>
          <a:xfrm>
            <a:off x="1691680" y="3100898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000" baseline="-2500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2000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pt-BR" sz="2000" baseline="-2500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00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t-BR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588224" y="2636912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000" baseline="-2500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BR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2000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pt-BR" sz="2000" baseline="-2500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BR" sz="200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t-BR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6026448" y="3892986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000" baseline="-2500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pt-BR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2000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pt-BR" sz="2000" baseline="-2500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pt-BR" sz="200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t-BR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3981648" y="393585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0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2000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pt-BR" sz="20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00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t-BR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755576" y="4273932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pt-BR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1331640" y="4273932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pt-BR"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todas as estações:</a:t>
            </a:r>
            <a:endParaRPr lang="pt-BR" sz="2800" dirty="0" smtClean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900" smtClean="0"/>
              <a:t>Determinação Epicentral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 rot="5400000">
            <a:off x="1884462" y="4495813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19" name="Object 5"/>
          <p:cNvGraphicFramePr>
            <a:graphicFrameLocks noChangeAspect="1"/>
          </p:cNvGraphicFramePr>
          <p:nvPr/>
        </p:nvGraphicFramePr>
        <p:xfrm>
          <a:off x="34925" y="3068638"/>
          <a:ext cx="4181475" cy="446087"/>
        </p:xfrm>
        <a:graphic>
          <a:graphicData uri="http://schemas.openxmlformats.org/presentationml/2006/ole">
            <p:oleObj spid="_x0000_s122889" name="Equação" r:id="rId3" imgW="1904760" imgH="203040" progId="Equation.3">
              <p:embed/>
            </p:oleObj>
          </a:graphicData>
        </a:graphic>
      </p:graphicFrame>
      <p:graphicFrame>
        <p:nvGraphicFramePr>
          <p:cNvPr id="20" name="Object 6"/>
          <p:cNvGraphicFramePr>
            <a:graphicFrameLocks noChangeAspect="1"/>
          </p:cNvGraphicFramePr>
          <p:nvPr/>
        </p:nvGraphicFramePr>
        <p:xfrm>
          <a:off x="61912" y="3821113"/>
          <a:ext cx="4127500" cy="446087"/>
        </p:xfrm>
        <a:graphic>
          <a:graphicData uri="http://schemas.openxmlformats.org/presentationml/2006/ole">
            <p:oleObj spid="_x0000_s122890" name="Equação" r:id="rId4" imgW="1879560" imgH="203040" progId="Equation.3">
              <p:embed/>
            </p:oleObj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/>
        </p:nvGraphicFramePr>
        <p:xfrm>
          <a:off x="61912" y="4941888"/>
          <a:ext cx="4127500" cy="446087"/>
        </p:xfrm>
        <a:graphic>
          <a:graphicData uri="http://schemas.openxmlformats.org/presentationml/2006/ole">
            <p:oleObj spid="_x0000_s122891" name="Equação" r:id="rId5" imgW="1879560" imgH="203040" progId="Equation.3">
              <p:embed/>
            </p:oleObj>
          </a:graphicData>
        </a:graphic>
      </p:graphicFrame>
      <p:graphicFrame>
        <p:nvGraphicFramePr>
          <p:cNvPr id="22" name="Object 8"/>
          <p:cNvGraphicFramePr>
            <a:graphicFrameLocks noChangeAspect="1"/>
          </p:cNvGraphicFramePr>
          <p:nvPr/>
        </p:nvGraphicFramePr>
        <p:xfrm>
          <a:off x="1216174" y="5797550"/>
          <a:ext cx="1771650" cy="949325"/>
        </p:xfrm>
        <a:graphic>
          <a:graphicData uri="http://schemas.openxmlformats.org/presentationml/2006/ole">
            <p:oleObj spid="_x0000_s122892" name="Equação" r:id="rId6" imgW="711000" imgH="380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00034" y="1643050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Parametrização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673392"/>
            <a:ext cx="79296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Desconsiderando a resistência do ar, o movimento de uma massa atirada para cima pode ser descrito em termos da:</a:t>
            </a:r>
          </a:p>
          <a:p>
            <a:endParaRPr lang="pt-BR" sz="2800" dirty="0" smtClean="0"/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Posição inicial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BR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800" dirty="0" smtClean="0"/>
              <a:t> da massa</a:t>
            </a:r>
          </a:p>
          <a:p>
            <a:pPr>
              <a:buFont typeface="Arial" pitchFamily="34" charset="0"/>
              <a:buChar char="•"/>
            </a:pPr>
            <a:endParaRPr lang="pt-BR" sz="2800" dirty="0" smtClean="0"/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Velocidade inicial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800" dirty="0" smtClean="0"/>
              <a:t> com que a massa foi atirada</a:t>
            </a:r>
          </a:p>
          <a:p>
            <a:pPr>
              <a:buFont typeface="Arial" pitchFamily="34" charset="0"/>
              <a:buChar char="•"/>
            </a:pPr>
            <a:endParaRPr lang="pt-BR" sz="2800" dirty="0" smtClean="0"/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Aceleração da Gravidade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pt-BR" sz="28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todas as estações:</a:t>
            </a:r>
            <a:endParaRPr lang="pt-BR" sz="2800" dirty="0" smtClean="0"/>
          </a:p>
        </p:txBody>
      </p:sp>
      <p:sp>
        <p:nvSpPr>
          <p:cNvPr id="14" name="CaixaDeTexto 13"/>
          <p:cNvSpPr txBox="1"/>
          <p:nvPr/>
        </p:nvSpPr>
        <p:spPr>
          <a:xfrm rot="5400000">
            <a:off x="1884462" y="4495813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900" smtClean="0"/>
              <a:t>Determinação Epicentral</a:t>
            </a:r>
            <a:endParaRPr lang="pt-BR" dirty="0"/>
          </a:p>
        </p:txBody>
      </p:sp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34925" y="3068638"/>
          <a:ext cx="4181475" cy="446087"/>
        </p:xfrm>
        <a:graphic>
          <a:graphicData uri="http://schemas.openxmlformats.org/presentationml/2006/ole">
            <p:oleObj spid="_x0000_s132098" name="Equação" r:id="rId3" imgW="1904760" imgH="203040" progId="Equation.3">
              <p:embed/>
            </p:oleObj>
          </a:graphicData>
        </a:graphic>
      </p:graphicFrame>
      <p:graphicFrame>
        <p:nvGraphicFramePr>
          <p:cNvPr id="122886" name="Object 6"/>
          <p:cNvGraphicFramePr>
            <a:graphicFrameLocks noChangeAspect="1"/>
          </p:cNvGraphicFramePr>
          <p:nvPr/>
        </p:nvGraphicFramePr>
        <p:xfrm>
          <a:off x="61912" y="3821113"/>
          <a:ext cx="4127500" cy="446087"/>
        </p:xfrm>
        <a:graphic>
          <a:graphicData uri="http://schemas.openxmlformats.org/presentationml/2006/ole">
            <p:oleObj spid="_x0000_s132099" name="Equação" r:id="rId4" imgW="1879560" imgH="203040" progId="Equation.3">
              <p:embed/>
            </p:oleObj>
          </a:graphicData>
        </a:graphic>
      </p:graphicFrame>
      <p:graphicFrame>
        <p:nvGraphicFramePr>
          <p:cNvPr id="122887" name="Object 7"/>
          <p:cNvGraphicFramePr>
            <a:graphicFrameLocks noChangeAspect="1"/>
          </p:cNvGraphicFramePr>
          <p:nvPr/>
        </p:nvGraphicFramePr>
        <p:xfrm>
          <a:off x="61912" y="4941888"/>
          <a:ext cx="4127500" cy="446087"/>
        </p:xfrm>
        <a:graphic>
          <a:graphicData uri="http://schemas.openxmlformats.org/presentationml/2006/ole">
            <p:oleObj spid="_x0000_s132100" name="Equação" r:id="rId5" imgW="1879560" imgH="203040" progId="Equation.3">
              <p:embed/>
            </p:oleObj>
          </a:graphicData>
        </a:graphic>
      </p:graphicFrame>
      <p:graphicFrame>
        <p:nvGraphicFramePr>
          <p:cNvPr id="122888" name="Object 8"/>
          <p:cNvGraphicFramePr>
            <a:graphicFrameLocks noChangeAspect="1"/>
          </p:cNvGraphicFramePr>
          <p:nvPr/>
        </p:nvGraphicFramePr>
        <p:xfrm>
          <a:off x="1216174" y="5797550"/>
          <a:ext cx="1771650" cy="949325"/>
        </p:xfrm>
        <a:graphic>
          <a:graphicData uri="http://schemas.openxmlformats.org/presentationml/2006/ole">
            <p:oleObj spid="_x0000_s132101" name="Equação" r:id="rId6" imgW="711000" imgH="380880" progId="Equation.3">
              <p:embed/>
            </p:oleObj>
          </a:graphicData>
        </a:graphic>
      </p:graphicFrame>
      <p:graphicFrame>
        <p:nvGraphicFramePr>
          <p:cNvPr id="132102" name="Object 5"/>
          <p:cNvGraphicFramePr>
            <a:graphicFrameLocks noChangeAspect="1"/>
          </p:cNvGraphicFramePr>
          <p:nvPr/>
        </p:nvGraphicFramePr>
        <p:xfrm>
          <a:off x="4427984" y="3626718"/>
          <a:ext cx="4646612" cy="1314450"/>
        </p:xfrm>
        <a:graphic>
          <a:graphicData uri="http://schemas.openxmlformats.org/presentationml/2006/ole">
            <p:oleObj spid="_x0000_s132102" name="Equação" r:id="rId7" imgW="2108160" imgH="596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todas as estações:</a:t>
            </a:r>
            <a:endParaRPr lang="pt-BR" sz="2800" dirty="0" smtClean="0"/>
          </a:p>
        </p:txBody>
      </p:sp>
      <p:sp>
        <p:nvSpPr>
          <p:cNvPr id="14" name="CaixaDeTexto 13"/>
          <p:cNvSpPr txBox="1"/>
          <p:nvPr/>
        </p:nvSpPr>
        <p:spPr>
          <a:xfrm rot="5400000">
            <a:off x="1884462" y="4495813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900" smtClean="0"/>
              <a:t>Determinação Epicentral</a:t>
            </a:r>
            <a:endParaRPr lang="pt-BR" dirty="0"/>
          </a:p>
        </p:txBody>
      </p:sp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34925" y="3068638"/>
          <a:ext cx="4181475" cy="446087"/>
        </p:xfrm>
        <a:graphic>
          <a:graphicData uri="http://schemas.openxmlformats.org/presentationml/2006/ole">
            <p:oleObj spid="_x0000_s133122" name="Equação" r:id="rId3" imgW="1904760" imgH="203040" progId="Equation.3">
              <p:embed/>
            </p:oleObj>
          </a:graphicData>
        </a:graphic>
      </p:graphicFrame>
      <p:graphicFrame>
        <p:nvGraphicFramePr>
          <p:cNvPr id="122886" name="Object 6"/>
          <p:cNvGraphicFramePr>
            <a:graphicFrameLocks noChangeAspect="1"/>
          </p:cNvGraphicFramePr>
          <p:nvPr/>
        </p:nvGraphicFramePr>
        <p:xfrm>
          <a:off x="61912" y="3821113"/>
          <a:ext cx="4127500" cy="446087"/>
        </p:xfrm>
        <a:graphic>
          <a:graphicData uri="http://schemas.openxmlformats.org/presentationml/2006/ole">
            <p:oleObj spid="_x0000_s133123" name="Equação" r:id="rId4" imgW="1879560" imgH="203040" progId="Equation.3">
              <p:embed/>
            </p:oleObj>
          </a:graphicData>
        </a:graphic>
      </p:graphicFrame>
      <p:graphicFrame>
        <p:nvGraphicFramePr>
          <p:cNvPr id="122887" name="Object 7"/>
          <p:cNvGraphicFramePr>
            <a:graphicFrameLocks noChangeAspect="1"/>
          </p:cNvGraphicFramePr>
          <p:nvPr/>
        </p:nvGraphicFramePr>
        <p:xfrm>
          <a:off x="61912" y="4941888"/>
          <a:ext cx="4127500" cy="446087"/>
        </p:xfrm>
        <a:graphic>
          <a:graphicData uri="http://schemas.openxmlformats.org/presentationml/2006/ole">
            <p:oleObj spid="_x0000_s133124" name="Equação" r:id="rId5" imgW="1879560" imgH="203040" progId="Equation.3">
              <p:embed/>
            </p:oleObj>
          </a:graphicData>
        </a:graphic>
      </p:graphicFrame>
      <p:graphicFrame>
        <p:nvGraphicFramePr>
          <p:cNvPr id="122888" name="Object 8"/>
          <p:cNvGraphicFramePr>
            <a:graphicFrameLocks noChangeAspect="1"/>
          </p:cNvGraphicFramePr>
          <p:nvPr/>
        </p:nvGraphicFramePr>
        <p:xfrm>
          <a:off x="1216174" y="5797550"/>
          <a:ext cx="1771650" cy="949325"/>
        </p:xfrm>
        <a:graphic>
          <a:graphicData uri="http://schemas.openxmlformats.org/presentationml/2006/ole">
            <p:oleObj spid="_x0000_s133125" name="Equação" r:id="rId6" imgW="711000" imgH="380880" progId="Equation.3">
              <p:embed/>
            </p:oleObj>
          </a:graphicData>
        </a:graphic>
      </p:graphicFrame>
      <p:graphicFrame>
        <p:nvGraphicFramePr>
          <p:cNvPr id="132102" name="Object 5"/>
          <p:cNvGraphicFramePr>
            <a:graphicFrameLocks noChangeAspect="1"/>
          </p:cNvGraphicFramePr>
          <p:nvPr/>
        </p:nvGraphicFramePr>
        <p:xfrm>
          <a:off x="4427984" y="3626718"/>
          <a:ext cx="4646612" cy="1314450"/>
        </p:xfrm>
        <a:graphic>
          <a:graphicData uri="http://schemas.openxmlformats.org/presentationml/2006/ole">
            <p:oleObj spid="_x0000_s133126" name="Equação" r:id="rId7" imgW="2108160" imgH="596880" progId="Equation.3">
              <p:embed/>
            </p:oleObj>
          </a:graphicData>
        </a:graphic>
      </p:graphicFrame>
      <p:graphicFrame>
        <p:nvGraphicFramePr>
          <p:cNvPr id="133128" name="Object 4"/>
          <p:cNvGraphicFramePr>
            <a:graphicFrameLocks noChangeAspect="1"/>
          </p:cNvGraphicFramePr>
          <p:nvPr/>
        </p:nvGraphicFramePr>
        <p:xfrm>
          <a:off x="6376988" y="5610225"/>
          <a:ext cx="1827212" cy="722313"/>
        </p:xfrm>
        <a:graphic>
          <a:graphicData uri="http://schemas.openxmlformats.org/presentationml/2006/ole">
            <p:oleObj spid="_x0000_s133128" name="Equação" r:id="rId8" imgW="60948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900" smtClean="0"/>
              <a:t>Determinação Epicentral</a:t>
            </a:r>
            <a:endParaRPr lang="pt-BR" dirty="0"/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4427538" y="3627438"/>
          <a:ext cx="4646612" cy="1314450"/>
        </p:xfrm>
        <a:graphic>
          <a:graphicData uri="http://schemas.openxmlformats.org/presentationml/2006/ole">
            <p:oleObj spid="_x0000_s125957" name="Equação" r:id="rId3" imgW="2108160" imgH="596880" progId="Equation.3">
              <p:embed/>
            </p:oleObj>
          </a:graphicData>
        </a:graphic>
      </p:graphicFrame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441077" y="3706813"/>
          <a:ext cx="3698875" cy="661987"/>
        </p:xfrm>
        <a:graphic>
          <a:graphicData uri="http://schemas.openxmlformats.org/presentationml/2006/ole">
            <p:oleObj spid="_x0000_s125958" name="Equação" r:id="rId4" imgW="1854000" imgH="330120" progId="Equation.3">
              <p:embed/>
            </p:oleObj>
          </a:graphicData>
        </a:graphic>
      </p:graphicFrame>
      <p:graphicFrame>
        <p:nvGraphicFramePr>
          <p:cNvPr id="125960" name="Object 4"/>
          <p:cNvGraphicFramePr>
            <a:graphicFrameLocks noChangeAspect="1"/>
          </p:cNvGraphicFramePr>
          <p:nvPr/>
        </p:nvGraphicFramePr>
        <p:xfrm>
          <a:off x="6376988" y="5610225"/>
          <a:ext cx="1827212" cy="722313"/>
        </p:xfrm>
        <a:graphic>
          <a:graphicData uri="http://schemas.openxmlformats.org/presentationml/2006/ole">
            <p:oleObj spid="_x0000_s125960" name="Equação" r:id="rId5" imgW="60948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6376468" y="5610225"/>
          <a:ext cx="1827212" cy="722313"/>
        </p:xfrm>
        <a:graphic>
          <a:graphicData uri="http://schemas.openxmlformats.org/presentationml/2006/ole">
            <p:oleObj spid="_x0000_s134150" name="Equação" r:id="rId3" imgW="609480" imgH="241200" progId="Equation.3">
              <p:embed/>
            </p:oleObj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900" smtClean="0"/>
              <a:t>Determinação Epicentral</a:t>
            </a:r>
            <a:endParaRPr lang="pt-BR" dirty="0"/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4427538" y="3627438"/>
          <a:ext cx="4646612" cy="1314450"/>
        </p:xfrm>
        <a:graphic>
          <a:graphicData uri="http://schemas.openxmlformats.org/presentationml/2006/ole">
            <p:oleObj spid="_x0000_s134146" name="Equação" r:id="rId4" imgW="2108160" imgH="596880" progId="Equation.3">
              <p:embed/>
            </p:oleObj>
          </a:graphicData>
        </a:graphic>
      </p:graphicFrame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441077" y="3706813"/>
          <a:ext cx="3698875" cy="661987"/>
        </p:xfrm>
        <a:graphic>
          <a:graphicData uri="http://schemas.openxmlformats.org/presentationml/2006/ole">
            <p:oleObj spid="_x0000_s134147" name="Equação" r:id="rId5" imgW="1854000" imgH="330120" progId="Equation.3">
              <p:embed/>
            </p:oleObj>
          </a:graphicData>
        </a:graphic>
      </p:graphicFrame>
      <p:cxnSp>
        <p:nvCxnSpPr>
          <p:cNvPr id="7" name="Conector reto 6"/>
          <p:cNvCxnSpPr/>
          <p:nvPr/>
        </p:nvCxnSpPr>
        <p:spPr>
          <a:xfrm>
            <a:off x="1238258" y="4214818"/>
            <a:ext cx="25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2807832" y="4214818"/>
            <a:ext cx="25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3455928" y="4214818"/>
            <a:ext cx="468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1943760" y="4214818"/>
            <a:ext cx="468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6516304" y="6309320"/>
            <a:ext cx="792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900" smtClean="0"/>
              <a:t>Determinação Epicentral</a:t>
            </a:r>
            <a:endParaRPr lang="pt-BR" dirty="0"/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4427538" y="3627438"/>
          <a:ext cx="4646612" cy="1314450"/>
        </p:xfrm>
        <a:graphic>
          <a:graphicData uri="http://schemas.openxmlformats.org/presentationml/2006/ole">
            <p:oleObj spid="_x0000_s135170" name="Equação" r:id="rId3" imgW="2108160" imgH="596880" progId="Equation.3">
              <p:embed/>
            </p:oleObj>
          </a:graphicData>
        </a:graphic>
      </p:graphicFrame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441077" y="3706813"/>
          <a:ext cx="3698875" cy="661987"/>
        </p:xfrm>
        <a:graphic>
          <a:graphicData uri="http://schemas.openxmlformats.org/presentationml/2006/ole">
            <p:oleObj spid="_x0000_s135171" name="Equação" r:id="rId4" imgW="1854000" imgH="330120" progId="Equation.3">
              <p:embed/>
            </p:oleObj>
          </a:graphicData>
        </a:graphic>
      </p:graphicFrame>
      <p:graphicFrame>
        <p:nvGraphicFramePr>
          <p:cNvPr id="135173" name="Object 2"/>
          <p:cNvGraphicFramePr>
            <a:graphicFrameLocks noChangeAspect="1"/>
          </p:cNvGraphicFramePr>
          <p:nvPr/>
        </p:nvGraphicFramePr>
        <p:xfrm>
          <a:off x="638175" y="4841875"/>
          <a:ext cx="3268663" cy="687388"/>
        </p:xfrm>
        <a:graphic>
          <a:graphicData uri="http://schemas.openxmlformats.org/presentationml/2006/ole">
            <p:oleObj spid="_x0000_s135173" name="Equação" r:id="rId5" imgW="1638000" imgH="342720" progId="Equation.3">
              <p:embed/>
            </p:oleObj>
          </a:graphicData>
        </a:graphic>
      </p:graphicFrame>
      <p:sp>
        <p:nvSpPr>
          <p:cNvPr id="15" name="Retângulo 14"/>
          <p:cNvSpPr/>
          <p:nvPr/>
        </p:nvSpPr>
        <p:spPr>
          <a:xfrm>
            <a:off x="582984" y="4824422"/>
            <a:ext cx="3349201" cy="764818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6376468" y="5610225"/>
          <a:ext cx="1827212" cy="722313"/>
        </p:xfrm>
        <a:graphic>
          <a:graphicData uri="http://schemas.openxmlformats.org/presentationml/2006/ole">
            <p:oleObj spid="_x0000_s135175" name="Equação" r:id="rId6" imgW="609480" imgH="241200" progId="Equation.3">
              <p:embed/>
            </p:oleObj>
          </a:graphicData>
        </a:graphic>
      </p:graphicFrame>
      <p:sp>
        <p:nvSpPr>
          <p:cNvPr id="19" name="Retângulo 18"/>
          <p:cNvSpPr/>
          <p:nvPr/>
        </p:nvSpPr>
        <p:spPr>
          <a:xfrm>
            <a:off x="6206614" y="5553090"/>
            <a:ext cx="2109802" cy="876306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900" smtClean="0"/>
              <a:t>Determinação Epicentral</a:t>
            </a:r>
            <a:endParaRPr lang="pt-BR" dirty="0"/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4427538" y="3627438"/>
          <a:ext cx="4646612" cy="1314450"/>
        </p:xfrm>
        <a:graphic>
          <a:graphicData uri="http://schemas.openxmlformats.org/presentationml/2006/ole">
            <p:oleObj spid="_x0000_s136194" name="Equação" r:id="rId3" imgW="2108160" imgH="596880" progId="Equation.3">
              <p:embed/>
            </p:oleObj>
          </a:graphicData>
        </a:graphic>
      </p:graphicFrame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441077" y="3706813"/>
          <a:ext cx="3698875" cy="661987"/>
        </p:xfrm>
        <a:graphic>
          <a:graphicData uri="http://schemas.openxmlformats.org/presentationml/2006/ole">
            <p:oleObj spid="_x0000_s136195" name="Equação" r:id="rId4" imgW="1854000" imgH="330120" progId="Equation.3">
              <p:embed/>
            </p:oleObj>
          </a:graphicData>
        </a:graphic>
      </p:graphicFrame>
      <p:graphicFrame>
        <p:nvGraphicFramePr>
          <p:cNvPr id="135173" name="Object 2"/>
          <p:cNvGraphicFramePr>
            <a:graphicFrameLocks noChangeAspect="1"/>
          </p:cNvGraphicFramePr>
          <p:nvPr/>
        </p:nvGraphicFramePr>
        <p:xfrm>
          <a:off x="638175" y="4841875"/>
          <a:ext cx="3268663" cy="687388"/>
        </p:xfrm>
        <a:graphic>
          <a:graphicData uri="http://schemas.openxmlformats.org/presentationml/2006/ole">
            <p:oleObj spid="_x0000_s136197" name="Equação" r:id="rId5" imgW="1638000" imgH="342720" progId="Equation.3">
              <p:embed/>
            </p:oleObj>
          </a:graphicData>
        </a:graphic>
      </p:graphicFrame>
      <p:sp>
        <p:nvSpPr>
          <p:cNvPr id="15" name="Retângulo 14"/>
          <p:cNvSpPr/>
          <p:nvPr/>
        </p:nvSpPr>
        <p:spPr>
          <a:xfrm>
            <a:off x="582984" y="4824422"/>
            <a:ext cx="3349201" cy="764818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>
            <a:off x="467544" y="4793897"/>
            <a:ext cx="3500462" cy="7858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H="1">
            <a:off x="529457" y="4803422"/>
            <a:ext cx="3500462" cy="7858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6376468" y="5610225"/>
          <a:ext cx="1827212" cy="722313"/>
        </p:xfrm>
        <a:graphic>
          <a:graphicData uri="http://schemas.openxmlformats.org/presentationml/2006/ole">
            <p:oleObj spid="_x0000_s136198" name="Equação" r:id="rId6" imgW="609480" imgH="241200" progId="Equation.3">
              <p:embed/>
            </p:oleObj>
          </a:graphicData>
        </a:graphic>
      </p:graphicFrame>
      <p:sp>
        <p:nvSpPr>
          <p:cNvPr id="16" name="Retângulo 15"/>
          <p:cNvSpPr/>
          <p:nvPr/>
        </p:nvSpPr>
        <p:spPr>
          <a:xfrm>
            <a:off x="6206614" y="5553090"/>
            <a:ext cx="2109802" cy="876306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900" smtClean="0"/>
              <a:t>Determinação Epicentral</a:t>
            </a:r>
            <a:endParaRPr lang="pt-BR" dirty="0"/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4427538" y="3627438"/>
          <a:ext cx="4646612" cy="1314450"/>
        </p:xfrm>
        <a:graphic>
          <a:graphicData uri="http://schemas.openxmlformats.org/presentationml/2006/ole">
            <p:oleObj spid="_x0000_s137218" name="Equação" r:id="rId3" imgW="2108160" imgH="596880" progId="Equation.3">
              <p:embed/>
            </p:oleObj>
          </a:graphicData>
        </a:graphic>
      </p:graphicFrame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441077" y="3706813"/>
          <a:ext cx="3698875" cy="661987"/>
        </p:xfrm>
        <a:graphic>
          <a:graphicData uri="http://schemas.openxmlformats.org/presentationml/2006/ole">
            <p:oleObj spid="_x0000_s137219" name="Equação" r:id="rId4" imgW="1854000" imgH="330120" progId="Equation.3">
              <p:embed/>
            </p:oleObj>
          </a:graphicData>
        </a:graphic>
      </p:graphicFrame>
      <p:graphicFrame>
        <p:nvGraphicFramePr>
          <p:cNvPr id="134148" name="Object 4"/>
          <p:cNvGraphicFramePr>
            <a:graphicFrameLocks noChangeAspect="1"/>
          </p:cNvGraphicFramePr>
          <p:nvPr/>
        </p:nvGraphicFramePr>
        <p:xfrm>
          <a:off x="6376468" y="5610225"/>
          <a:ext cx="1827212" cy="722313"/>
        </p:xfrm>
        <a:graphic>
          <a:graphicData uri="http://schemas.openxmlformats.org/presentationml/2006/ole">
            <p:oleObj spid="_x0000_s137220" name="Equação" r:id="rId5" imgW="609480" imgH="241200" progId="Equation.3">
              <p:embed/>
            </p:oleObj>
          </a:graphicData>
        </a:graphic>
      </p:graphicFrame>
      <p:graphicFrame>
        <p:nvGraphicFramePr>
          <p:cNvPr id="135173" name="Object 2"/>
          <p:cNvGraphicFramePr>
            <a:graphicFrameLocks noChangeAspect="1"/>
          </p:cNvGraphicFramePr>
          <p:nvPr/>
        </p:nvGraphicFramePr>
        <p:xfrm>
          <a:off x="638175" y="4841875"/>
          <a:ext cx="3268663" cy="687388"/>
        </p:xfrm>
        <a:graphic>
          <a:graphicData uri="http://schemas.openxmlformats.org/presentationml/2006/ole">
            <p:oleObj spid="_x0000_s137221" name="Equação" r:id="rId6" imgW="1638000" imgH="342720" progId="Equation.3">
              <p:embed/>
            </p:oleObj>
          </a:graphicData>
        </a:graphic>
      </p:graphicFrame>
      <p:sp>
        <p:nvSpPr>
          <p:cNvPr id="14" name="Retângulo 13"/>
          <p:cNvSpPr/>
          <p:nvPr/>
        </p:nvSpPr>
        <p:spPr>
          <a:xfrm>
            <a:off x="6206614" y="5553090"/>
            <a:ext cx="2109802" cy="876306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82984" y="4824422"/>
            <a:ext cx="3349201" cy="764818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>
            <a:off x="467544" y="4793897"/>
            <a:ext cx="3500462" cy="7858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H="1">
            <a:off x="529457" y="4803422"/>
            <a:ext cx="3500462" cy="7858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7222" name="Object 2"/>
          <p:cNvGraphicFramePr>
            <a:graphicFrameLocks noChangeAspect="1"/>
          </p:cNvGraphicFramePr>
          <p:nvPr/>
        </p:nvGraphicFramePr>
        <p:xfrm>
          <a:off x="77789" y="6164263"/>
          <a:ext cx="5726112" cy="433387"/>
        </p:xfrm>
        <a:graphic>
          <a:graphicData uri="http://schemas.openxmlformats.org/presentationml/2006/ole">
            <p:oleObj spid="_x0000_s137222" name="Equação" r:id="rId7" imgW="286992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57224" y="4068361"/>
            <a:ext cx="7429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Cálculo da amplitude e do tempo em que ocorreu uma perturbação climática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57488" y="2620028"/>
            <a:ext cx="342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FF0000"/>
                </a:solidFill>
              </a:rPr>
              <a:t>Problema Geofísico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92500"/>
          </a:bodyPr>
          <a:lstStyle/>
          <a:p>
            <a:endParaRPr lang="pt-BR" dirty="0" smtClean="0"/>
          </a:p>
          <a:p>
            <a:r>
              <a:rPr lang="pt-BR" smtClean="0"/>
              <a:t>Uma mudança abrupta no clima gera uma perturbação na temperatura da superfície, que se propaga </a:t>
            </a:r>
            <a:r>
              <a:rPr lang="pt-BR" dirty="0" smtClean="0"/>
              <a:t>em </a:t>
            </a:r>
            <a:r>
              <a:rPr lang="pt-BR" dirty="0" err="1" smtClean="0"/>
              <a:t>subsuperfície</a:t>
            </a:r>
            <a:r>
              <a:rPr lang="pt-BR" dirty="0" smtClean="0"/>
              <a:t> </a:t>
            </a:r>
            <a:r>
              <a:rPr lang="pt-BR" smtClean="0"/>
              <a:t>e é detectada por um sensor movido ao longo de um poço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</a:t>
            </a:r>
            <a:r>
              <a:rPr lang="pt-BR" smtClean="0"/>
              <a:t>medições da diferença entre a temperatura ao longo do poço e a temperatura predita pelo campo térmico regional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7158" y="4509120"/>
            <a:ext cx="8429684" cy="19442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11560" y="61653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subsuperfície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4414</Words>
  <Application>Microsoft Office PowerPoint</Application>
  <PresentationFormat>Apresentação na tela (4:3)</PresentationFormat>
  <Paragraphs>1047</Paragraphs>
  <Slides>212</Slides>
  <Notes>44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212</vt:i4>
      </vt:variant>
    </vt:vector>
  </HeadingPairs>
  <TitlesOfParts>
    <vt:vector size="215" baseType="lpstr">
      <vt:lpstr>Tema do Office</vt:lpstr>
      <vt:lpstr>Equação</vt:lpstr>
      <vt:lpstr>Microsoft Equation 3.0</vt:lpstr>
      <vt:lpstr>Formulação do Problema Direto</vt:lpstr>
      <vt:lpstr>Estrutura</vt:lpstr>
      <vt:lpstr>Movimento uniformemente acelerado</vt:lpstr>
      <vt:lpstr>Movimento uniformemente acelerado</vt:lpstr>
      <vt:lpstr>Movimento uniformemente acelerado</vt:lpstr>
      <vt:lpstr>Movimento uniformemente acelerado</vt:lpstr>
      <vt:lpstr>Movimento uniformemente acelerado</vt:lpstr>
      <vt:lpstr>Movimento uniformemente acelerado</vt:lpstr>
      <vt:lpstr>Movimento uniformemente acelerado</vt:lpstr>
      <vt:lpstr>Movimento uniformemente acelerado</vt:lpstr>
      <vt:lpstr>Movimento uniformemente acelerado</vt:lpstr>
      <vt:lpstr>Movimento uniformemente acelerado</vt:lpstr>
      <vt:lpstr>Movimento uniformemente acelerado</vt:lpstr>
      <vt:lpstr>Movimento uniformemente acelerado</vt:lpstr>
      <vt:lpstr>Movimento uniformemente acelerado</vt:lpstr>
      <vt:lpstr>Movimento uniformemente acelerado</vt:lpstr>
      <vt:lpstr>Movimento uniformemente acelerado</vt:lpstr>
      <vt:lpstr>Movimento uniformemente acelerado</vt:lpstr>
      <vt:lpstr>Movimento uniformemente acelerado</vt:lpstr>
      <vt:lpstr>Movimento uniformemente acelerado</vt:lpstr>
      <vt:lpstr>Movimento uniformemente acelerado</vt:lpstr>
      <vt:lpstr>Movimento uniformemente acelerado</vt:lpstr>
      <vt:lpstr>Movimento uniformemente acelerado</vt:lpstr>
      <vt:lpstr>Movimento uniformemente acelerado</vt:lpstr>
      <vt:lpstr>Movimento uniformemente acelerado</vt:lpstr>
      <vt:lpstr>Movimento uniformemente acelerado</vt:lpstr>
      <vt:lpstr>Perfilagem Sísmica Vertical</vt:lpstr>
      <vt:lpstr>Perfilagem Sísmica Vertical</vt:lpstr>
      <vt:lpstr>Perfilagem Sísmica Vertical</vt:lpstr>
      <vt:lpstr>Perfilagem Sísmica Vertical</vt:lpstr>
      <vt:lpstr>Perfilagem Sísmica Vertical</vt:lpstr>
      <vt:lpstr>Perfilagem Sísmica Vertical</vt:lpstr>
      <vt:lpstr>Perfilagem Sísmica Vertical</vt:lpstr>
      <vt:lpstr>Perfilagem Sísmica Vertical</vt:lpstr>
      <vt:lpstr>Perfilagem Sísmica Vertical</vt:lpstr>
      <vt:lpstr>Perfilagem Sísmica Vertical</vt:lpstr>
      <vt:lpstr>Perfilagem Sísmica Vertical</vt:lpstr>
      <vt:lpstr>Perfilagem Sísmica Vertical</vt:lpstr>
      <vt:lpstr>Perfilagem Sísmica Vertical</vt:lpstr>
      <vt:lpstr>Perfilagem Sísmica Vertical</vt:lpstr>
      <vt:lpstr>Perfilagem Sísmica Vertical</vt:lpstr>
      <vt:lpstr>Perfilagem Sísmica Vertical</vt:lpstr>
      <vt:lpstr>Perfilagem Sísmica Vertical</vt:lpstr>
      <vt:lpstr>Perfilagem Sísmica Vertical</vt:lpstr>
      <vt:lpstr>Sísmica de Reflexão (Refletor plano-paralelo)</vt:lpstr>
      <vt:lpstr>Sísmica de Reflexão (Refletor plano-paralelo)</vt:lpstr>
      <vt:lpstr>Sísmica de Reflexão (Refletor plano-paralelo)</vt:lpstr>
      <vt:lpstr>Sísmica de Reflexão (Refletor plano-paralelo)</vt:lpstr>
      <vt:lpstr>Sísmica de Reflexão (Refletor plano-paralelo)</vt:lpstr>
      <vt:lpstr>Sísmica de Reflexão (Refletor plano-paralelo)</vt:lpstr>
      <vt:lpstr>Sísmica de Reflexão (Refletor plano-paralelo)</vt:lpstr>
      <vt:lpstr>Sísmica de Reflexão (Refletor plano-paralelo)</vt:lpstr>
      <vt:lpstr>Sísmica de Reflexão (Refletor plano-paralelo)</vt:lpstr>
      <vt:lpstr>Sísmica de Reflexão (Refletor plano-paralelo)</vt:lpstr>
      <vt:lpstr>Sísmica de Reflexão (Refletor plano-paralelo)</vt:lpstr>
      <vt:lpstr>Sísmica de Reflexão (Refletor plano-paralelo)</vt:lpstr>
      <vt:lpstr>Sísmica de Reflexão (Refletor plano-paralelo)</vt:lpstr>
      <vt:lpstr>Sísmica de Reflexão (Refletor plano-paralelo)</vt:lpstr>
      <vt:lpstr>Sísmica de Reflexão (Refletor plano-paralelo)</vt:lpstr>
      <vt:lpstr>Sísmica de Reflexão (Refletor plano-paralelo)</vt:lpstr>
      <vt:lpstr>Sísmica de Reflexão (Refletor inclinado – perpendicular ao strike)</vt:lpstr>
      <vt:lpstr>Sísmica de Reflexão (Refletor inclinado – perpendicular ao strike)</vt:lpstr>
      <vt:lpstr>Sísmica de Reflexão (Refletor inclinado – perpendicular ao strike)</vt:lpstr>
      <vt:lpstr>Sísmica de Reflexão (Refletor inclinado – perpendicular ao strike)</vt:lpstr>
      <vt:lpstr>Sísmica de Reflexão (Refletor inclinado – perpendicular ao strike)</vt:lpstr>
      <vt:lpstr>Sísmica de Reflexão (Refletor inclinado – perpendicular ao strike)</vt:lpstr>
      <vt:lpstr>Sísmica de Reflexão (Refletor inclinado – perpendicular ao strike)</vt:lpstr>
      <vt:lpstr>Sísmica de Reflexão (Refletor inclinado – perpendicular ao strike)</vt:lpstr>
      <vt:lpstr>Sísmica de Reflexão (Refletor inclinado – perpendicular ao strike)</vt:lpstr>
      <vt:lpstr>Sísmica de Reflexão (Refletor inclinado – perpendicular ao strike)</vt:lpstr>
      <vt:lpstr>Sísmica de Reflexão (Refletor inclinado – perpendicular ao strike)</vt:lpstr>
      <vt:lpstr>Sísmica de Reflexão (Refletor inclinado – perpendicular ao strike)</vt:lpstr>
      <vt:lpstr>Sísmica de Reflexão (Refletor inclinado – perpendicular ao strike)</vt:lpstr>
      <vt:lpstr>Sísmica de Reflexão (Refletor inclinado – perpendicular ao strike)</vt:lpstr>
      <vt:lpstr>Sísmica de Reflexão (Refletor inclinado – perpendicular ao strike)</vt:lpstr>
      <vt:lpstr>Sísmica de Reflexão (Refletor inclinado – perpendicular ao strike)</vt:lpstr>
      <vt:lpstr>Determinação Epicentral</vt:lpstr>
      <vt:lpstr>Determinação Epicentral</vt:lpstr>
      <vt:lpstr>Determinação Epicentral</vt:lpstr>
      <vt:lpstr>Determinação Epicentral</vt:lpstr>
      <vt:lpstr>Determinação Epicentral</vt:lpstr>
      <vt:lpstr>Determinação Epicentral</vt:lpstr>
      <vt:lpstr>Determinação Epicentral</vt:lpstr>
      <vt:lpstr>Determinação Epicentral</vt:lpstr>
      <vt:lpstr>Determinação Epicentral</vt:lpstr>
      <vt:lpstr>Determinação Epicentral</vt:lpstr>
      <vt:lpstr>Determinação Epicentral</vt:lpstr>
      <vt:lpstr>Determinação Epicentral</vt:lpstr>
      <vt:lpstr>Determinação Epicentral</vt:lpstr>
      <vt:lpstr>Determinação Epicentral</vt:lpstr>
      <vt:lpstr>Determinação Epicentral</vt:lpstr>
      <vt:lpstr>Determinação Epicentral</vt:lpstr>
      <vt:lpstr>Determinação Epicentral</vt:lpstr>
      <vt:lpstr>Determinação Epicentral</vt:lpstr>
      <vt:lpstr>Determinação Epicentral</vt:lpstr>
      <vt:lpstr>Determinação Epicentral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Gravimetria (Bacia Triangular)</vt:lpstr>
      <vt:lpstr>Gravimetria (Bacia Triangular)</vt:lpstr>
      <vt:lpstr>Gravimetria (Bacia Triangular)</vt:lpstr>
      <vt:lpstr>Gravimetria (Bacia Triangular)</vt:lpstr>
      <vt:lpstr>Gravimetria (Bacia Triangular)</vt:lpstr>
      <vt:lpstr>Gravimetria (Bacia Triangular)</vt:lpstr>
      <vt:lpstr>Gravimetria (Bacia Triangular)</vt:lpstr>
      <vt:lpstr>Gravimetria (Bacia Triangular)</vt:lpstr>
      <vt:lpstr>Gravimetria (Bacia Triangular)</vt:lpstr>
      <vt:lpstr>Gravimetria (Bacia Triangular)</vt:lpstr>
      <vt:lpstr>Gravimetria (Bacia Triangular)</vt:lpstr>
      <vt:lpstr>Gravimetria (Bacia Triangular)</vt:lpstr>
      <vt:lpstr>Gravimetria (Bacia Triangular)</vt:lpstr>
      <vt:lpstr>Gravimetria (Bacia Triangular)</vt:lpstr>
      <vt:lpstr>Gravimetria (Bacia Triangular)</vt:lpstr>
      <vt:lpstr>Gravimetria (Bacia Triangular)</vt:lpstr>
      <vt:lpstr>Gravimetria (Bacia Triangular)</vt:lpstr>
      <vt:lpstr>Gravimetria (Bacia Triangular)</vt:lpstr>
      <vt:lpstr>Gravimetria (Bacia Triangular)</vt:lpstr>
      <vt:lpstr>Gravimetria (Bacia Trapezoidal)</vt:lpstr>
      <vt:lpstr>Gravimetria (Bacia Trapezoidal)</vt:lpstr>
      <vt:lpstr>Gravimetria (Bacia Trapezoidal)</vt:lpstr>
      <vt:lpstr>Gravimetria (Bacia Trapezoidal)</vt:lpstr>
      <vt:lpstr>Gravimetria (Bacia Trapezoidal)</vt:lpstr>
      <vt:lpstr>Gravimetria (Bacia Trapezoidal)</vt:lpstr>
      <vt:lpstr>Gravimetria (Bacia Trapezoidal)</vt:lpstr>
      <vt:lpstr>Gravimetria (Bacia Trapezoidal)</vt:lpstr>
      <vt:lpstr>Gravimetria (Bacia Trapezoidal)</vt:lpstr>
      <vt:lpstr>Gravimetria (Bacia Trapezoidal)</vt:lpstr>
      <vt:lpstr>Gravimetria (Bacia Trapezoidal)</vt:lpstr>
      <vt:lpstr>Gravimetria (Bacia Trapezoidal)</vt:lpstr>
      <vt:lpstr>Gravimetria (Bacia Trapezoidal)</vt:lpstr>
      <vt:lpstr>Gravimetria (Bacia Trapezoidal)</vt:lpstr>
      <vt:lpstr>Gravimetria (Bacia Trapezoidal)</vt:lpstr>
      <vt:lpstr>Gravimetria (Bacia Trapezoidal)</vt:lpstr>
      <vt:lpstr>Gravimetria (Bacia Trapezoidal)</vt:lpstr>
      <vt:lpstr>Gravimetria (Bacia Trapezoidal)</vt:lpstr>
      <vt:lpstr>Gravimetria (Bacia Trapezoidal)</vt:lpstr>
      <vt:lpstr>Gravimetria (Bacia Trapezoidal)</vt:lpstr>
      <vt:lpstr>Gravimetria (Bacia Trapezoidal)</vt:lpstr>
      <vt:lpstr>Gravimetria (Bacia Trapezoidal)</vt:lpstr>
      <vt:lpstr>Magnetometria (Dipolo)</vt:lpstr>
      <vt:lpstr>Magnetometria (Dipolo)</vt:lpstr>
      <vt:lpstr>Magnetometria (Dipolo)</vt:lpstr>
      <vt:lpstr>Magnetometria (Dipolo)</vt:lpstr>
      <vt:lpstr>Magnetometria (Dipolo)</vt:lpstr>
      <vt:lpstr>Magnetometria (Dipolo)</vt:lpstr>
      <vt:lpstr>Magnetometria (Dipolo)</vt:lpstr>
      <vt:lpstr>Magnetometria (Dipolo)</vt:lpstr>
      <vt:lpstr>Magnetometria (Dipolo)</vt:lpstr>
      <vt:lpstr>Magnetometria (Dipolo)</vt:lpstr>
      <vt:lpstr>Magnetometria (Dipolo)</vt:lpstr>
      <vt:lpstr>Magnetometria (Dipolo)</vt:lpstr>
      <vt:lpstr>Magnetometria (Dipolo)</vt:lpstr>
      <vt:lpstr>Magnetometria (Dipolo)</vt:lpstr>
      <vt:lpstr>Magnetometria (Dipolo)</vt:lpstr>
      <vt:lpstr>Magnetometria (Dipolo)</vt:lpstr>
      <vt:lpstr>Magnetometria (Dipolo)</vt:lpstr>
      <vt:lpstr>Magnetometria (Dipolo)</vt:lpstr>
      <vt:lpstr>Magnetometria (Dipolo)</vt:lpstr>
      <vt:lpstr>Magnetometria (Dipolo)</vt:lpstr>
      <vt:lpstr>Magnetometria (Dipolo)</vt:lpstr>
      <vt:lpstr>Magnetometria (Dipolo)</vt:lpstr>
      <vt:lpstr>Magnetometria (Dipolo)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Formulação do Problema Direto</dc:title>
  <dc:creator>Cliente</dc:creator>
  <cp:lastModifiedBy>Cliente</cp:lastModifiedBy>
  <cp:revision>86</cp:revision>
  <dcterms:created xsi:type="dcterms:W3CDTF">2012-01-09T02:45:30Z</dcterms:created>
  <dcterms:modified xsi:type="dcterms:W3CDTF">2012-01-16T17:20:57Z</dcterms:modified>
</cp:coreProperties>
</file>