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304" r:id="rId18"/>
    <p:sldId id="274" r:id="rId19"/>
    <p:sldId id="365" r:id="rId20"/>
    <p:sldId id="364" r:id="rId21"/>
    <p:sldId id="306" r:id="rId22"/>
    <p:sldId id="305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292" r:id="rId40"/>
    <p:sldId id="286" r:id="rId41"/>
    <p:sldId id="294" r:id="rId42"/>
    <p:sldId id="293" r:id="rId43"/>
    <p:sldId id="327" r:id="rId44"/>
    <p:sldId id="295" r:id="rId45"/>
    <p:sldId id="296" r:id="rId46"/>
    <p:sldId id="297" r:id="rId47"/>
    <p:sldId id="298" r:id="rId48"/>
    <p:sldId id="299" r:id="rId49"/>
    <p:sldId id="300" r:id="rId50"/>
    <p:sldId id="328" r:id="rId51"/>
    <p:sldId id="301" r:id="rId52"/>
    <p:sldId id="302" r:id="rId53"/>
    <p:sldId id="303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33" r:id="rId65"/>
    <p:sldId id="334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30" r:id="rId74"/>
    <p:sldId id="325" r:id="rId75"/>
    <p:sldId id="326" r:id="rId76"/>
    <p:sldId id="329" r:id="rId77"/>
    <p:sldId id="331" r:id="rId78"/>
    <p:sldId id="332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7" r:id="rId91"/>
    <p:sldId id="348" r:id="rId92"/>
    <p:sldId id="349" r:id="rId93"/>
    <p:sldId id="350" r:id="rId94"/>
    <p:sldId id="352" r:id="rId95"/>
    <p:sldId id="351" r:id="rId96"/>
    <p:sldId id="353" r:id="rId97"/>
    <p:sldId id="354" r:id="rId98"/>
    <p:sldId id="355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6" r:id="rId107"/>
    <p:sldId id="367" r:id="rId108"/>
    <p:sldId id="368" r:id="rId109"/>
    <p:sldId id="369" r:id="rId110"/>
    <p:sldId id="372" r:id="rId111"/>
    <p:sldId id="371" r:id="rId112"/>
    <p:sldId id="370" r:id="rId113"/>
    <p:sldId id="375" r:id="rId114"/>
    <p:sldId id="377" r:id="rId115"/>
    <p:sldId id="373" r:id="rId116"/>
    <p:sldId id="374" r:id="rId117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7.wmf"/><Relationship Id="rId7" Type="http://schemas.openxmlformats.org/officeDocument/2006/relationships/image" Target="../media/image9.wmf"/><Relationship Id="rId2" Type="http://schemas.openxmlformats.org/officeDocument/2006/relationships/image" Target="../media/image26.wmf"/><Relationship Id="rId1" Type="http://schemas.openxmlformats.org/officeDocument/2006/relationships/image" Target="../media/image15.wmf"/><Relationship Id="rId6" Type="http://schemas.openxmlformats.org/officeDocument/2006/relationships/image" Target="../media/image7.wmf"/><Relationship Id="rId5" Type="http://schemas.openxmlformats.org/officeDocument/2006/relationships/image" Target="../media/image24.wmf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7.wmf"/><Relationship Id="rId7" Type="http://schemas.openxmlformats.org/officeDocument/2006/relationships/image" Target="../media/image9.wmf"/><Relationship Id="rId2" Type="http://schemas.openxmlformats.org/officeDocument/2006/relationships/image" Target="../media/image26.wmf"/><Relationship Id="rId1" Type="http://schemas.openxmlformats.org/officeDocument/2006/relationships/image" Target="../media/image15.wmf"/><Relationship Id="rId6" Type="http://schemas.openxmlformats.org/officeDocument/2006/relationships/image" Target="../media/image7.wmf"/><Relationship Id="rId5" Type="http://schemas.openxmlformats.org/officeDocument/2006/relationships/image" Target="../media/image24.wmf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67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2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6.wmf"/><Relationship Id="rId5" Type="http://schemas.openxmlformats.org/officeDocument/2006/relationships/image" Target="../media/image15.wmf"/><Relationship Id="rId4" Type="http://schemas.openxmlformats.org/officeDocument/2006/relationships/image" Target="../media/image6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7.wmf"/><Relationship Id="rId7" Type="http://schemas.openxmlformats.org/officeDocument/2006/relationships/image" Target="../media/image2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6.wmf"/><Relationship Id="rId5" Type="http://schemas.openxmlformats.org/officeDocument/2006/relationships/image" Target="../media/image15.wmf"/><Relationship Id="rId4" Type="http://schemas.openxmlformats.org/officeDocument/2006/relationships/image" Target="../media/image7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7.wmf"/><Relationship Id="rId7" Type="http://schemas.openxmlformats.org/officeDocument/2006/relationships/image" Target="../media/image2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23.wmf"/><Relationship Id="rId5" Type="http://schemas.openxmlformats.org/officeDocument/2006/relationships/image" Target="../media/image15.wmf"/><Relationship Id="rId4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4.wmf"/><Relationship Id="rId5" Type="http://schemas.openxmlformats.org/officeDocument/2006/relationships/image" Target="../media/image5.wmf"/><Relationship Id="rId4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5.wmf"/><Relationship Id="rId7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81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image" Target="../media/image2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5.wmf"/><Relationship Id="rId7" Type="http://schemas.openxmlformats.org/officeDocument/2006/relationships/image" Target="../media/image15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5" Type="http://schemas.openxmlformats.org/officeDocument/2006/relationships/image" Target="../media/image79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82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12" Type="http://schemas.openxmlformats.org/officeDocument/2006/relationships/image" Target="../media/image86.wmf"/><Relationship Id="rId2" Type="http://schemas.openxmlformats.org/officeDocument/2006/relationships/image" Target="../media/image4.wmf"/><Relationship Id="rId1" Type="http://schemas.openxmlformats.org/officeDocument/2006/relationships/image" Target="../media/image80.wmf"/><Relationship Id="rId6" Type="http://schemas.openxmlformats.org/officeDocument/2006/relationships/image" Target="../media/image15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image" Target="../media/image8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9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6" Type="http://schemas.openxmlformats.org/officeDocument/2006/relationships/image" Target="../media/image77.wmf"/><Relationship Id="rId5" Type="http://schemas.openxmlformats.org/officeDocument/2006/relationships/image" Target="../media/image80.wmf"/><Relationship Id="rId4" Type="http://schemas.openxmlformats.org/officeDocument/2006/relationships/image" Target="../media/image6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9.wmf"/><Relationship Id="rId2" Type="http://schemas.openxmlformats.org/officeDocument/2006/relationships/image" Target="../media/image64.wmf"/><Relationship Id="rId1" Type="http://schemas.openxmlformats.org/officeDocument/2006/relationships/image" Target="../media/image4.wmf"/><Relationship Id="rId6" Type="http://schemas.openxmlformats.org/officeDocument/2006/relationships/image" Target="../media/image77.wmf"/><Relationship Id="rId5" Type="http://schemas.openxmlformats.org/officeDocument/2006/relationships/image" Target="../media/image80.wmf"/><Relationship Id="rId4" Type="http://schemas.openxmlformats.org/officeDocument/2006/relationships/image" Target="../media/image6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64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0.wmf"/><Relationship Id="rId1" Type="http://schemas.openxmlformats.org/officeDocument/2006/relationships/image" Target="../media/image64.wmf"/><Relationship Id="rId4" Type="http://schemas.openxmlformats.org/officeDocument/2006/relationships/image" Target="../media/image8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0.wmf"/><Relationship Id="rId1" Type="http://schemas.openxmlformats.org/officeDocument/2006/relationships/image" Target="../media/image64.wmf"/><Relationship Id="rId4" Type="http://schemas.openxmlformats.org/officeDocument/2006/relationships/image" Target="../media/image88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99.wmf"/><Relationship Id="rId1" Type="http://schemas.openxmlformats.org/officeDocument/2006/relationships/image" Target="../media/image97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5D61424-0E15-4377-BB2F-3C5589E7D57C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1B7FEE-81CE-4D61-847D-CD1CD0455E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83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106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7FEE-81CE-4D61-847D-CD1CD0455EF9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C2F4-2202-403F-ABB0-74006B769034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19EB-3F25-4972-AF44-284FEE16AC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oleObject" Target="../embeddings/oleObject352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6.bin"/><Relationship Id="rId12" Type="http://schemas.openxmlformats.org/officeDocument/2006/relationships/oleObject" Target="../embeddings/oleObject3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345.bin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4.bin"/><Relationship Id="rId10" Type="http://schemas.openxmlformats.org/officeDocument/2006/relationships/oleObject" Target="../embeddings/oleObject349.bin"/><Relationship Id="rId4" Type="http://schemas.openxmlformats.org/officeDocument/2006/relationships/oleObject" Target="../embeddings/oleObject343.bin"/><Relationship Id="rId9" Type="http://schemas.openxmlformats.org/officeDocument/2006/relationships/oleObject" Target="../embeddings/oleObject348.bin"/><Relationship Id="rId14" Type="http://schemas.openxmlformats.org/officeDocument/2006/relationships/oleObject" Target="../embeddings/oleObject353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13" Type="http://schemas.openxmlformats.org/officeDocument/2006/relationships/oleObject" Target="../embeddings/oleObject364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8.bin"/><Relationship Id="rId12" Type="http://schemas.openxmlformats.org/officeDocument/2006/relationships/oleObject" Target="../embeddings/oleObject36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7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57.bin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6.bin"/><Relationship Id="rId10" Type="http://schemas.openxmlformats.org/officeDocument/2006/relationships/oleObject" Target="../embeddings/oleObject361.bin"/><Relationship Id="rId4" Type="http://schemas.openxmlformats.org/officeDocument/2006/relationships/oleObject" Target="../embeddings/oleObject355.bin"/><Relationship Id="rId9" Type="http://schemas.openxmlformats.org/officeDocument/2006/relationships/oleObject" Target="../embeddings/oleObject360.bin"/><Relationship Id="rId14" Type="http://schemas.openxmlformats.org/officeDocument/2006/relationships/oleObject" Target="../embeddings/oleObject365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71.bin"/><Relationship Id="rId5" Type="http://schemas.openxmlformats.org/officeDocument/2006/relationships/oleObject" Target="../embeddings/oleObject370.bin"/><Relationship Id="rId10" Type="http://schemas.openxmlformats.org/officeDocument/2006/relationships/oleObject" Target="../embeddings/oleObject375.bin"/><Relationship Id="rId4" Type="http://schemas.openxmlformats.org/officeDocument/2006/relationships/oleObject" Target="../embeddings/oleObject369.bin"/><Relationship Id="rId9" Type="http://schemas.openxmlformats.org/officeDocument/2006/relationships/oleObject" Target="../embeddings/oleObject374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79.bin"/><Relationship Id="rId5" Type="http://schemas.openxmlformats.org/officeDocument/2006/relationships/oleObject" Target="../embeddings/oleObject378.bin"/><Relationship Id="rId10" Type="http://schemas.openxmlformats.org/officeDocument/2006/relationships/oleObject" Target="../embeddings/oleObject383.bin"/><Relationship Id="rId4" Type="http://schemas.openxmlformats.org/officeDocument/2006/relationships/oleObject" Target="../embeddings/oleObject377.bin"/><Relationship Id="rId9" Type="http://schemas.openxmlformats.org/officeDocument/2006/relationships/oleObject" Target="../embeddings/oleObject382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385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88.bin"/><Relationship Id="rId5" Type="http://schemas.openxmlformats.org/officeDocument/2006/relationships/oleObject" Target="../embeddings/oleObject387.bin"/><Relationship Id="rId4" Type="http://schemas.openxmlformats.org/officeDocument/2006/relationships/oleObject" Target="../embeddings/oleObject386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5.bin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93.bin"/><Relationship Id="rId5" Type="http://schemas.openxmlformats.org/officeDocument/2006/relationships/oleObject" Target="../embeddings/oleObject392.bin"/><Relationship Id="rId4" Type="http://schemas.openxmlformats.org/officeDocument/2006/relationships/oleObject" Target="../embeddings/oleObject391.bin"/><Relationship Id="rId9" Type="http://schemas.openxmlformats.org/officeDocument/2006/relationships/oleObject" Target="../embeddings/oleObject396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400.bin"/><Relationship Id="rId5" Type="http://schemas.openxmlformats.org/officeDocument/2006/relationships/oleObject" Target="../embeddings/oleObject399.bin"/><Relationship Id="rId4" Type="http://schemas.openxmlformats.org/officeDocument/2006/relationships/oleObject" Target="../embeddings/oleObject398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4" Type="http://schemas.openxmlformats.org/officeDocument/2006/relationships/oleObject" Target="../embeddings/oleObject40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405.bin"/><Relationship Id="rId4" Type="http://schemas.openxmlformats.org/officeDocument/2006/relationships/oleObject" Target="../embeddings/oleObject404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409.bin"/><Relationship Id="rId5" Type="http://schemas.openxmlformats.org/officeDocument/2006/relationships/oleObject" Target="../embeddings/oleObject408.bin"/><Relationship Id="rId4" Type="http://schemas.openxmlformats.org/officeDocument/2006/relationships/oleObject" Target="../embeddings/oleObject407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3" Type="http://schemas.openxmlformats.org/officeDocument/2006/relationships/oleObject" Target="../embeddings/oleObject410.bin"/><Relationship Id="rId7" Type="http://schemas.openxmlformats.org/officeDocument/2006/relationships/oleObject" Target="../embeddings/oleObject4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413.bin"/><Relationship Id="rId5" Type="http://schemas.openxmlformats.org/officeDocument/2006/relationships/oleObject" Target="../embeddings/oleObject412.bin"/><Relationship Id="rId4" Type="http://schemas.openxmlformats.org/officeDocument/2006/relationships/oleObject" Target="../embeddings/oleObject411.bin"/><Relationship Id="rId9" Type="http://schemas.openxmlformats.org/officeDocument/2006/relationships/oleObject" Target="../embeddings/oleObject416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2.bin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420.bin"/><Relationship Id="rId5" Type="http://schemas.openxmlformats.org/officeDocument/2006/relationships/oleObject" Target="../embeddings/oleObject419.bin"/><Relationship Id="rId4" Type="http://schemas.openxmlformats.org/officeDocument/2006/relationships/oleObject" Target="../embeddings/oleObject418.bin"/><Relationship Id="rId9" Type="http://schemas.openxmlformats.org/officeDocument/2006/relationships/oleObject" Target="../embeddings/oleObject423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9.bin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427.bin"/><Relationship Id="rId5" Type="http://schemas.openxmlformats.org/officeDocument/2006/relationships/oleObject" Target="../embeddings/oleObject426.bin"/><Relationship Id="rId10" Type="http://schemas.openxmlformats.org/officeDocument/2006/relationships/oleObject" Target="../embeddings/oleObject431.bin"/><Relationship Id="rId4" Type="http://schemas.openxmlformats.org/officeDocument/2006/relationships/oleObject" Target="../embeddings/oleObject425.bin"/><Relationship Id="rId9" Type="http://schemas.openxmlformats.org/officeDocument/2006/relationships/oleObject" Target="../embeddings/oleObject430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8.vml"/><Relationship Id="rId4" Type="http://schemas.openxmlformats.org/officeDocument/2006/relationships/oleObject" Target="../embeddings/oleObject433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9.vml"/><Relationship Id="rId4" Type="http://schemas.openxmlformats.org/officeDocument/2006/relationships/oleObject" Target="../embeddings/oleObject43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9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1.bin"/><Relationship Id="rId5" Type="http://schemas.openxmlformats.org/officeDocument/2006/relationships/oleObject" Target="../embeddings/oleObject200.bin"/><Relationship Id="rId4" Type="http://schemas.openxmlformats.org/officeDocument/2006/relationships/oleObject" Target="../embeddings/oleObject199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4" Type="http://schemas.openxmlformats.org/officeDocument/2006/relationships/oleObject" Target="../embeddings/oleObject209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5.bin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5.bin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4.bin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3.bin"/><Relationship Id="rId9" Type="http://schemas.openxmlformats.org/officeDocument/2006/relationships/oleObject" Target="../embeddings/oleObject2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oleObject" Target="../embeddings/oleObject243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7.bin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6.bin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5.bin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9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8.bin"/><Relationship Id="rId12" Type="http://schemas.openxmlformats.org/officeDocument/2006/relationships/oleObject" Target="../embeddings/oleObject2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47.bin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6.bin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5.bin"/><Relationship Id="rId9" Type="http://schemas.openxmlformats.org/officeDocument/2006/relationships/oleObject" Target="../embeddings/oleObject250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13" Type="http://schemas.openxmlformats.org/officeDocument/2006/relationships/oleObject" Target="../embeddings/oleObject265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9.bin"/><Relationship Id="rId12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58.bin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57.bin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6.bin"/><Relationship Id="rId9" Type="http://schemas.openxmlformats.org/officeDocument/2006/relationships/oleObject" Target="../embeddings/oleObject261.bin"/><Relationship Id="rId14" Type="http://schemas.openxmlformats.org/officeDocument/2006/relationships/oleObject" Target="../embeddings/oleObject266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71.bin"/><Relationship Id="rId12" Type="http://schemas.openxmlformats.org/officeDocument/2006/relationships/oleObject" Target="../embeddings/oleObject2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70.bin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69.bin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68.bin"/><Relationship Id="rId9" Type="http://schemas.openxmlformats.org/officeDocument/2006/relationships/oleObject" Target="../embeddings/oleObject273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2.bin"/><Relationship Id="rId12" Type="http://schemas.openxmlformats.org/officeDocument/2006/relationships/oleObject" Target="../embeddings/oleObject2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81.bin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0.bin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79.bin"/><Relationship Id="rId9" Type="http://schemas.openxmlformats.org/officeDocument/2006/relationships/oleObject" Target="../embeddings/oleObject28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oleObject" Target="../embeddings/oleObject299.bin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3.bin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92.bin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1.bin"/><Relationship Id="rId10" Type="http://schemas.openxmlformats.org/officeDocument/2006/relationships/oleObject" Target="../embeddings/oleObject296.bin"/><Relationship Id="rId4" Type="http://schemas.openxmlformats.org/officeDocument/2006/relationships/oleObject" Target="../embeddings/oleObject290.bin"/><Relationship Id="rId9" Type="http://schemas.openxmlformats.org/officeDocument/2006/relationships/oleObject" Target="../embeddings/oleObject295.bin"/><Relationship Id="rId14" Type="http://schemas.openxmlformats.org/officeDocument/2006/relationships/oleObject" Target="../embeddings/oleObject300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oleObject" Target="../embeddings/oleObject311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5.bin"/><Relationship Id="rId12" Type="http://schemas.openxmlformats.org/officeDocument/2006/relationships/oleObject" Target="../embeddings/oleObject3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04.bin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3.bin"/><Relationship Id="rId10" Type="http://schemas.openxmlformats.org/officeDocument/2006/relationships/oleObject" Target="../embeddings/oleObject308.bin"/><Relationship Id="rId4" Type="http://schemas.openxmlformats.org/officeDocument/2006/relationships/oleObject" Target="../embeddings/oleObject302.bin"/><Relationship Id="rId9" Type="http://schemas.openxmlformats.org/officeDocument/2006/relationships/oleObject" Target="../embeddings/oleObject307.bin"/><Relationship Id="rId14" Type="http://schemas.openxmlformats.org/officeDocument/2006/relationships/oleObject" Target="../embeddings/oleObject312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oleObject" Target="../embeddings/oleObject323.bin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16.bin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5.bin"/><Relationship Id="rId10" Type="http://schemas.openxmlformats.org/officeDocument/2006/relationships/oleObject" Target="../embeddings/oleObject320.bin"/><Relationship Id="rId4" Type="http://schemas.openxmlformats.org/officeDocument/2006/relationships/oleObject" Target="../embeddings/oleObject314.bin"/><Relationship Id="rId9" Type="http://schemas.openxmlformats.org/officeDocument/2006/relationships/oleObject" Target="../embeddings/oleObject319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27.bin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6.bin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5.bin"/><Relationship Id="rId9" Type="http://schemas.openxmlformats.org/officeDocument/2006/relationships/oleObject" Target="../embeddings/oleObject330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36.bin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5.bin"/><Relationship Id="rId10" Type="http://schemas.openxmlformats.org/officeDocument/2006/relationships/oleObject" Target="../embeddings/oleObject340.bin"/><Relationship Id="rId4" Type="http://schemas.openxmlformats.org/officeDocument/2006/relationships/oleObject" Target="../embeddings/oleObject334.bin"/><Relationship Id="rId9" Type="http://schemas.openxmlformats.org/officeDocument/2006/relationships/oleObject" Target="../embeddings/oleObject3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751063"/>
            <a:ext cx="7772400" cy="1470025"/>
          </a:xfrm>
        </p:spPr>
        <p:txBody>
          <a:bodyPr>
            <a:normAutofit/>
          </a:bodyPr>
          <a:lstStyle/>
          <a:p>
            <a:r>
              <a:rPr lang="pt-BR" sz="7200" smtClean="0"/>
              <a:t>Regularização</a:t>
            </a:r>
            <a:endParaRPr lang="pt-BR"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2530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3923928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2531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15338" y="4460875"/>
          <a:ext cx="349250" cy="444500"/>
        </p:xfrm>
        <a:graphic>
          <a:graphicData uri="http://schemas.openxmlformats.org/presentationml/2006/ole">
            <p:oleObj spid="_x0000_s22532" name="Equação" r:id="rId5" imgW="139680" imgH="1774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 flipH="1">
            <a:off x="3275856" y="3429000"/>
            <a:ext cx="2147224" cy="2376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91764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229880" y="4149080"/>
            <a:ext cx="1543396" cy="16986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4572000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4572000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971800" y="5145088"/>
          <a:ext cx="381000" cy="444500"/>
        </p:xfrm>
        <a:graphic>
          <a:graphicData uri="http://schemas.openxmlformats.org/presentationml/2006/ole">
            <p:oleObj spid="_x0000_s22533" name="Equação" r:id="rId6" imgW="152280" imgH="177480" progId="Equation.3">
              <p:embed/>
            </p:oleObj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395536" y="249289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3186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3187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3188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3189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3190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3192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3193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3194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93195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93196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5724128" y="1340768"/>
            <a:ext cx="3347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Em cada iteração é resolvido um sistema linear</a:t>
            </a:r>
            <a:endParaRPr lang="pt-BR" sz="200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7607555" y="5317459"/>
          <a:ext cx="476250" cy="444500"/>
        </p:xfrm>
        <a:graphic>
          <a:graphicData uri="http://schemas.openxmlformats.org/presentationml/2006/ole">
            <p:oleObj spid="_x0000_s93197" name="Equação" r:id="rId13" imgW="190440" imgH="177480" progId="Equation.3">
              <p:embed/>
            </p:oleObj>
          </a:graphicData>
        </a:graphic>
      </p:graphicFrame>
      <p:cxnSp>
        <p:nvCxnSpPr>
          <p:cNvPr id="64" name="Conector reto 63"/>
          <p:cNvCxnSpPr/>
          <p:nvPr/>
        </p:nvCxnSpPr>
        <p:spPr>
          <a:xfrm>
            <a:off x="8043132" y="5243948"/>
            <a:ext cx="288032" cy="432048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198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3198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421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421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421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421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4214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4216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4217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4218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94219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94220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5508104" y="1268760"/>
            <a:ext cx="3635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Dependendo da função            em torno de     , o sistema linear poderá apresentar os mesmos problemas mostrados anteriormente </a:t>
            </a:r>
            <a:endParaRPr lang="pt-BR" sz="200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Object 13"/>
          <p:cNvGraphicFramePr>
            <a:graphicFrameLocks noChangeAspect="1"/>
          </p:cNvGraphicFramePr>
          <p:nvPr/>
        </p:nvGraphicFramePr>
        <p:xfrm>
          <a:off x="7607555" y="5317459"/>
          <a:ext cx="476250" cy="444500"/>
        </p:xfrm>
        <a:graphic>
          <a:graphicData uri="http://schemas.openxmlformats.org/presentationml/2006/ole">
            <p:oleObj spid="_x0000_s94221" name="Equação" r:id="rId13" imgW="190440" imgH="177480" progId="Equation.3">
              <p:embed/>
            </p:oleObj>
          </a:graphicData>
        </a:graphic>
      </p:graphicFrame>
      <p:cxnSp>
        <p:nvCxnSpPr>
          <p:cNvPr id="64" name="Conector reto 63"/>
          <p:cNvCxnSpPr/>
          <p:nvPr/>
        </p:nvCxnSpPr>
        <p:spPr>
          <a:xfrm>
            <a:off x="8043132" y="5243948"/>
            <a:ext cx="288032" cy="432048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222" name="Object 8"/>
          <p:cNvGraphicFramePr>
            <a:graphicFrameLocks noChangeAspect="1"/>
          </p:cNvGraphicFramePr>
          <p:nvPr/>
        </p:nvGraphicFramePr>
        <p:xfrm>
          <a:off x="8032084" y="1314125"/>
          <a:ext cx="633412" cy="357187"/>
        </p:xfrm>
        <a:graphic>
          <a:graphicData uri="http://schemas.openxmlformats.org/presentationml/2006/ole">
            <p:oleObj spid="_x0000_s94222" name="Equação" r:id="rId14" imgW="317160" imgH="177480" progId="Equation.3">
              <p:embed/>
            </p:oleObj>
          </a:graphicData>
        </a:graphic>
      </p:graphicFrame>
      <p:graphicFrame>
        <p:nvGraphicFramePr>
          <p:cNvPr id="94223" name="Object 8"/>
          <p:cNvGraphicFramePr>
            <a:graphicFrameLocks noChangeAspect="1"/>
          </p:cNvGraphicFramePr>
          <p:nvPr/>
        </p:nvGraphicFramePr>
        <p:xfrm>
          <a:off x="6757984" y="1614052"/>
          <a:ext cx="304800" cy="357187"/>
        </p:xfrm>
        <a:graphic>
          <a:graphicData uri="http://schemas.openxmlformats.org/presentationml/2006/ole">
            <p:oleObj spid="_x0000_s94223" name="Equação" r:id="rId15" imgW="152280" imgH="177480" progId="Equation.3">
              <p:embed/>
            </p:oleObj>
          </a:graphicData>
        </a:graphic>
      </p:graphicFrame>
      <p:graphicFrame>
        <p:nvGraphicFramePr>
          <p:cNvPr id="94224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4224" name="Equação" r:id="rId16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367516" y="1773238"/>
          <a:ext cx="4260850" cy="608012"/>
        </p:xfrm>
        <a:graphic>
          <a:graphicData uri="http://schemas.openxmlformats.org/presentationml/2006/ole">
            <p:oleObj spid="_x0000_s95234" name="Equação" r:id="rId3" imgW="1422360" imgH="20304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00075" y="5320283"/>
          <a:ext cx="3273425" cy="1103313"/>
        </p:xfrm>
        <a:graphic>
          <a:graphicData uri="http://schemas.openxmlformats.org/presentationml/2006/ole">
            <p:oleObj spid="_x0000_s95235" name="Equação" r:id="rId4" imgW="1091880" imgH="36828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69988" y="4089499"/>
          <a:ext cx="2136775" cy="609600"/>
        </p:xfrm>
        <a:graphic>
          <a:graphicData uri="http://schemas.openxmlformats.org/presentationml/2006/ole">
            <p:oleObj spid="_x0000_s95236" name="Equação" r:id="rId5" imgW="711000" imgH="20304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47763" y="2780928"/>
          <a:ext cx="2181225" cy="687388"/>
        </p:xfrm>
        <a:graphic>
          <a:graphicData uri="http://schemas.openxmlformats.org/presentationml/2006/ole">
            <p:oleObj spid="_x0000_s95237" name="Equação" r:id="rId6" imgW="723600" imgH="22860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195547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sp>
        <p:nvSpPr>
          <p:cNvPr id="8" name="CaixaDeTexto 7"/>
          <p:cNvSpPr txBox="1"/>
          <p:nvPr/>
        </p:nvSpPr>
        <p:spPr>
          <a:xfrm>
            <a:off x="5666854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6734" y="5498083"/>
          <a:ext cx="4449762" cy="747713"/>
        </p:xfrm>
        <a:graphic>
          <a:graphicData uri="http://schemas.openxmlformats.org/presentationml/2006/ole">
            <p:oleObj spid="_x0000_s95238" name="Equação" r:id="rId7" imgW="1892160" imgH="31716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11713" y="3763905"/>
          <a:ext cx="2136775" cy="609600"/>
        </p:xfrm>
        <a:graphic>
          <a:graphicData uri="http://schemas.openxmlformats.org/presentationml/2006/ole">
            <p:oleObj spid="_x0000_s95240" name="Equação" r:id="rId8" imgW="71100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789488" y="2780929"/>
          <a:ext cx="2181225" cy="687387"/>
        </p:xfrm>
        <a:graphic>
          <a:graphicData uri="http://schemas.openxmlformats.org/presentationml/2006/ole">
            <p:oleObj spid="_x0000_s95241" name="Equação" r:id="rId9" imgW="72360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64113" y="4669094"/>
          <a:ext cx="1831975" cy="533400"/>
        </p:xfrm>
        <a:graphic>
          <a:graphicData uri="http://schemas.openxmlformats.org/presentationml/2006/ole">
            <p:oleObj spid="_x0000_s95242" name="Equação" r:id="rId10" imgW="609480" imgH="17748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0" y="1857018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linear</a:t>
            </a:r>
            <a:endParaRPr lang="pt-BR" sz="2000"/>
          </a:p>
        </p:txBody>
      </p:sp>
      <p:sp>
        <p:nvSpPr>
          <p:cNvPr id="15" name="CaixaDeTexto 14"/>
          <p:cNvSpPr txBox="1"/>
          <p:nvPr/>
        </p:nvSpPr>
        <p:spPr>
          <a:xfrm>
            <a:off x="6891004" y="1855286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não-linear</a:t>
            </a:r>
            <a:endParaRPr lang="pt-BR" sz="20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367516" y="1773238"/>
          <a:ext cx="4260850" cy="608012"/>
        </p:xfrm>
        <a:graphic>
          <a:graphicData uri="http://schemas.openxmlformats.org/presentationml/2006/ole">
            <p:oleObj spid="_x0000_s96258" name="Equação" r:id="rId3" imgW="1422360" imgH="20304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00075" y="5320283"/>
          <a:ext cx="3273425" cy="1103313"/>
        </p:xfrm>
        <a:graphic>
          <a:graphicData uri="http://schemas.openxmlformats.org/presentationml/2006/ole">
            <p:oleObj spid="_x0000_s96259" name="Equação" r:id="rId4" imgW="1091880" imgH="368280" progId="Equation.3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69988" y="4089499"/>
          <a:ext cx="2136775" cy="609600"/>
        </p:xfrm>
        <a:graphic>
          <a:graphicData uri="http://schemas.openxmlformats.org/presentationml/2006/ole">
            <p:oleObj spid="_x0000_s96260" name="Equação" r:id="rId5" imgW="711000" imgH="203040" progId="Equation.3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47763" y="2780928"/>
          <a:ext cx="2181225" cy="687388"/>
        </p:xfrm>
        <a:graphic>
          <a:graphicData uri="http://schemas.openxmlformats.org/presentationml/2006/ole">
            <p:oleObj spid="_x0000_s96261" name="Equação" r:id="rId6" imgW="723600" imgH="228600" progId="Equation.3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195547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sp>
        <p:nvSpPr>
          <p:cNvPr id="8" name="CaixaDeTexto 7"/>
          <p:cNvSpPr txBox="1"/>
          <p:nvPr/>
        </p:nvSpPr>
        <p:spPr>
          <a:xfrm>
            <a:off x="5666854" y="6341258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86734" y="5498083"/>
          <a:ext cx="4449762" cy="747713"/>
        </p:xfrm>
        <a:graphic>
          <a:graphicData uri="http://schemas.openxmlformats.org/presentationml/2006/ole">
            <p:oleObj spid="_x0000_s96262" name="Equação" r:id="rId7" imgW="1892160" imgH="31716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11713" y="3763905"/>
          <a:ext cx="2136775" cy="609600"/>
        </p:xfrm>
        <a:graphic>
          <a:graphicData uri="http://schemas.openxmlformats.org/presentationml/2006/ole">
            <p:oleObj spid="_x0000_s96263" name="Equação" r:id="rId8" imgW="71100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789488" y="2780929"/>
          <a:ext cx="2181225" cy="687387"/>
        </p:xfrm>
        <a:graphic>
          <a:graphicData uri="http://schemas.openxmlformats.org/presentationml/2006/ole">
            <p:oleObj spid="_x0000_s96264" name="Equação" r:id="rId9" imgW="723600" imgH="22860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64113" y="4669094"/>
          <a:ext cx="1831975" cy="533400"/>
        </p:xfrm>
        <a:graphic>
          <a:graphicData uri="http://schemas.openxmlformats.org/presentationml/2006/ole">
            <p:oleObj spid="_x0000_s96265" name="Equação" r:id="rId10" imgW="609480" imgH="177480" progId="Equation.3">
              <p:embed/>
            </p:oleObj>
          </a:graphicData>
        </a:graphic>
      </p:graphicFrame>
      <p:sp>
        <p:nvSpPr>
          <p:cNvPr id="14" name="Retângulo 13"/>
          <p:cNvSpPr/>
          <p:nvPr/>
        </p:nvSpPr>
        <p:spPr>
          <a:xfrm>
            <a:off x="4500563" y="5373216"/>
            <a:ext cx="1943645" cy="93610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40123" y="5301208"/>
            <a:ext cx="1223565" cy="1152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881552" y="3356992"/>
            <a:ext cx="1224000" cy="5232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det ≈ 0</a:t>
            </a:r>
            <a:endParaRPr lang="pt-BR" sz="2800"/>
          </a:p>
        </p:txBody>
      </p:sp>
      <p:sp>
        <p:nvSpPr>
          <p:cNvPr id="17" name="CaixaDeTexto 16"/>
          <p:cNvSpPr txBox="1"/>
          <p:nvPr/>
        </p:nvSpPr>
        <p:spPr>
          <a:xfrm>
            <a:off x="3879820" y="4201924"/>
            <a:ext cx="1224000" cy="5232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det = 0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0" y="1857018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linear</a:t>
            </a:r>
            <a:endParaRPr lang="pt-BR" sz="2000"/>
          </a:p>
        </p:txBody>
      </p:sp>
      <p:sp>
        <p:nvSpPr>
          <p:cNvPr id="19" name="CaixaDeTexto 18"/>
          <p:cNvSpPr txBox="1"/>
          <p:nvPr/>
        </p:nvSpPr>
        <p:spPr>
          <a:xfrm>
            <a:off x="6891004" y="1855286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Problema</a:t>
            </a:r>
          </a:p>
          <a:p>
            <a:pPr algn="ctr"/>
            <a:r>
              <a:rPr lang="pt-BR" sz="2000" smtClean="0"/>
              <a:t>não-linear</a:t>
            </a:r>
            <a:endParaRPr lang="pt-BR" sz="20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971600" y="2294870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mtClean="0"/>
              <a:t>A regularização é um procedimento que objetiva aumentar o determinante das matrizes envolvidas na solução dos problemas inversos lineares e não-lineares</a:t>
            </a:r>
            <a:endParaRPr lang="pt-BR" sz="36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156674" name="Object 8"/>
          <p:cNvGraphicFramePr>
            <a:graphicFrameLocks noChangeAspect="1"/>
          </p:cNvGraphicFramePr>
          <p:nvPr/>
        </p:nvGraphicFramePr>
        <p:xfrm>
          <a:off x="600075" y="1825622"/>
          <a:ext cx="3273425" cy="1103312"/>
        </p:xfrm>
        <a:graphic>
          <a:graphicData uri="http://schemas.openxmlformats.org/presentationml/2006/ole">
            <p:oleObj spid="_x0000_s156674" name="Equação" r:id="rId3" imgW="1091880" imgH="368280" progId="Equation.3">
              <p:embed/>
            </p:oleObj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586288" y="2003422"/>
          <a:ext cx="4449762" cy="747712"/>
        </p:xfrm>
        <a:graphic>
          <a:graphicData uri="http://schemas.openxmlformats.org/presentationml/2006/ole">
            <p:oleObj spid="_x0000_s156675" name="Equação" r:id="rId4" imgW="1892160" imgH="31716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28662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linear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15008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não-linear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24018" y="3214686"/>
            <a:ext cx="5357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Estas equações levam ao vetor de parâmetros que ajustam os dados, ou seja, estimam um vetor de parâmetros que produz os dados preditos mais próximos possíveis aos dados observados</a:t>
            </a:r>
            <a:endParaRPr lang="pt-BR" sz="28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156674" name="Object 8"/>
          <p:cNvGraphicFramePr>
            <a:graphicFrameLocks noChangeAspect="1"/>
          </p:cNvGraphicFramePr>
          <p:nvPr/>
        </p:nvGraphicFramePr>
        <p:xfrm>
          <a:off x="600075" y="1825622"/>
          <a:ext cx="3273425" cy="1103312"/>
        </p:xfrm>
        <a:graphic>
          <a:graphicData uri="http://schemas.openxmlformats.org/presentationml/2006/ole">
            <p:oleObj spid="_x0000_s157698" name="Equação" r:id="rId4" imgW="1091880" imgH="368280" progId="Equation.3">
              <p:embed/>
            </p:oleObj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586288" y="2003422"/>
          <a:ext cx="4449762" cy="747712"/>
        </p:xfrm>
        <a:graphic>
          <a:graphicData uri="http://schemas.openxmlformats.org/presentationml/2006/ole">
            <p:oleObj spid="_x0000_s157699" name="Equação" r:id="rId5" imgW="1892160" imgH="31716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28662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linear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15008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não-linear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24018" y="3214686"/>
            <a:ext cx="5357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 se quiséssemos que o vetor de parâmetros ajustasse um vetor    (diferente dos dados observados) dado pela relação linear abaixo?</a:t>
            </a:r>
            <a:endParaRPr lang="pt-BR" sz="28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715140" y="3619741"/>
          <a:ext cx="346498" cy="504000"/>
        </p:xfrm>
        <a:graphic>
          <a:graphicData uri="http://schemas.openxmlformats.org/presentationml/2006/ole">
            <p:oleObj spid="_x0000_s157700" name="Equação" r:id="rId6" imgW="139680" imgH="203040" progId="Equation.3">
              <p:embed/>
            </p:oleObj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687768" y="5500688"/>
          <a:ext cx="1598612" cy="800100"/>
        </p:xfrm>
        <a:graphic>
          <a:graphicData uri="http://schemas.openxmlformats.org/presentationml/2006/ole">
            <p:oleObj spid="_x0000_s157701" name="Equação" r:id="rId7" imgW="5331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58722" name="Object 5"/>
          <p:cNvGraphicFramePr>
            <a:graphicFrameLocks noChangeAspect="1"/>
          </p:cNvGraphicFramePr>
          <p:nvPr/>
        </p:nvGraphicFramePr>
        <p:xfrm>
          <a:off x="92074" y="2068513"/>
          <a:ext cx="4337050" cy="684212"/>
        </p:xfrm>
        <a:graphic>
          <a:graphicData uri="http://schemas.openxmlformats.org/presentationml/2006/ole">
            <p:oleObj spid="_x0000_s158722" name="Equação" r:id="rId3" imgW="1447560" imgH="228600" progId="Equation.3">
              <p:embed/>
            </p:oleObj>
          </a:graphicData>
        </a:graphic>
      </p:graphicFrame>
      <p:graphicFrame>
        <p:nvGraphicFramePr>
          <p:cNvPr id="158723" name="Object 8"/>
          <p:cNvGraphicFramePr>
            <a:graphicFrameLocks noChangeAspect="1"/>
          </p:cNvGraphicFramePr>
          <p:nvPr/>
        </p:nvGraphicFramePr>
        <p:xfrm>
          <a:off x="455611" y="4786322"/>
          <a:ext cx="3616325" cy="1293812"/>
        </p:xfrm>
        <a:graphic>
          <a:graphicData uri="http://schemas.openxmlformats.org/presentationml/2006/ole">
            <p:oleObj spid="_x0000_s158723" name="Equação" r:id="rId4" imgW="1206360" imgH="431640" progId="Equation.3">
              <p:embed/>
            </p:oleObj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814386" y="3390900"/>
          <a:ext cx="2898775" cy="685800"/>
        </p:xfrm>
        <a:graphic>
          <a:graphicData uri="http://schemas.openxmlformats.org/presentationml/2006/ole">
            <p:oleObj spid="_x0000_s158724" name="Equação" r:id="rId5" imgW="965160" imgH="228600" progId="Equation.3">
              <p:embed/>
            </p:oleObj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4983561" y="4137767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857752" y="1514475"/>
          <a:ext cx="889000" cy="508000"/>
        </p:xfrm>
        <a:graphic>
          <a:graphicData uri="http://schemas.openxmlformats.org/presentationml/2006/ole">
            <p:oleObj spid="_x0000_s158725" name="Equação" r:id="rId6" imgW="355320" imgH="203040" progId="Equation.3">
              <p:embed/>
            </p:oleObj>
          </a:graphicData>
        </a:graphic>
      </p:graphicFrame>
      <p:sp>
        <p:nvSpPr>
          <p:cNvPr id="9" name="Forma livre 8"/>
          <p:cNvSpPr/>
          <p:nvPr/>
        </p:nvSpPr>
        <p:spPr>
          <a:xfrm>
            <a:off x="5575217" y="3193740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5055569" y="3201663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582309" y="2792920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rot="60000" flipH="1">
            <a:off x="4924569" y="3951239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059363" y="4810125"/>
          <a:ext cx="476250" cy="539750"/>
        </p:xfrm>
        <a:graphic>
          <a:graphicData uri="http://schemas.openxmlformats.org/presentationml/2006/ole">
            <p:oleObj spid="_x0000_s158726" name="Equação" r:id="rId7" imgW="190440" imgH="21564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461509" y="4900627"/>
          <a:ext cx="508000" cy="571500"/>
        </p:xfrm>
        <a:graphic>
          <a:graphicData uri="http://schemas.openxmlformats.org/presentationml/2006/ole">
            <p:oleObj spid="_x0000_s158727" name="Equação" r:id="rId8" imgW="203040" imgH="22860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8391525" y="4100513"/>
          <a:ext cx="444500" cy="539750"/>
        </p:xfrm>
        <a:graphic>
          <a:graphicData uri="http://schemas.openxmlformats.org/presentationml/2006/ole">
            <p:oleObj spid="_x0000_s158728" name="Equação" r:id="rId9" imgW="177480" imgH="215640" progId="Equation.3">
              <p:embed/>
            </p:oleObj>
          </a:graphicData>
        </a:graphic>
      </p:graphicFrame>
      <p:cxnSp>
        <p:nvCxnSpPr>
          <p:cNvPr id="16" name="Conector de seta reta 15"/>
          <p:cNvCxnSpPr/>
          <p:nvPr/>
        </p:nvCxnSpPr>
        <p:spPr>
          <a:xfrm flipV="1">
            <a:off x="5775649" y="1473471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5775649" y="1478391"/>
            <a:ext cx="0" cy="147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5775649" y="3676223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019437" y="3849735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983561" y="4857847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7273069" y="4137767"/>
            <a:ext cx="140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5847657" y="4137767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343601" y="3777727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6643702" y="48238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Regularização</a:t>
            </a:r>
            <a:endParaRPr lang="pt-BR"/>
          </a:p>
        </p:txBody>
      </p:sp>
      <p:graphicFrame>
        <p:nvGraphicFramePr>
          <p:cNvPr id="156674" name="Object 8"/>
          <p:cNvGraphicFramePr>
            <a:graphicFrameLocks noChangeAspect="1"/>
          </p:cNvGraphicFramePr>
          <p:nvPr/>
        </p:nvGraphicFramePr>
        <p:xfrm>
          <a:off x="600075" y="1825622"/>
          <a:ext cx="3273425" cy="1103312"/>
        </p:xfrm>
        <a:graphic>
          <a:graphicData uri="http://schemas.openxmlformats.org/presentationml/2006/ole">
            <p:oleObj spid="_x0000_s159746" name="Equação" r:id="rId3" imgW="1091880" imgH="368280" progId="Equation.3">
              <p:embed/>
            </p:oleObj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4586288" y="2003422"/>
          <a:ext cx="4449762" cy="747712"/>
        </p:xfrm>
        <a:graphic>
          <a:graphicData uri="http://schemas.openxmlformats.org/presentationml/2006/ole">
            <p:oleObj spid="_x0000_s159747" name="Equação" r:id="rId4" imgW="1892160" imgH="31716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28662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linear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715008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Problema não-linear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24018" y="3214686"/>
            <a:ext cx="5605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 se agora quiséssemos que o vetor de parâmetros ajustasse o vetor     e também o vetor de dados observados ao mesmo tempo?</a:t>
            </a:r>
            <a:endParaRPr lang="pt-BR" sz="2800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6687732" y="3620330"/>
          <a:ext cx="346498" cy="504000"/>
        </p:xfrm>
        <a:graphic>
          <a:graphicData uri="http://schemas.openxmlformats.org/presentationml/2006/ole">
            <p:oleObj spid="_x0000_s159748" name="Equação" r:id="rId5" imgW="139680" imgH="203040" progId="Equation.3">
              <p:embed/>
            </p:oleObj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687768" y="5500688"/>
          <a:ext cx="1598612" cy="800100"/>
        </p:xfrm>
        <a:graphic>
          <a:graphicData uri="http://schemas.openxmlformats.org/presentationml/2006/ole">
            <p:oleObj spid="_x0000_s159749" name="Equação" r:id="rId6" imgW="53316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160772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160773" name="Equação" r:id="rId4" imgW="736560" imgH="266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3554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3555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30964" y="4509120"/>
          <a:ext cx="317500" cy="349250"/>
        </p:xfrm>
        <a:graphic>
          <a:graphicData uri="http://schemas.openxmlformats.org/presentationml/2006/ole">
            <p:oleObj spid="_x0000_s23556" name="Equação" r:id="rId5" imgW="126720" imgH="139680" progId="Equation.3">
              <p:embed/>
            </p:oleObj>
          </a:graphicData>
        </a:graphic>
      </p:graphicFrame>
      <p:sp>
        <p:nvSpPr>
          <p:cNvPr id="10" name="Forma livre 9"/>
          <p:cNvSpPr/>
          <p:nvPr/>
        </p:nvSpPr>
        <p:spPr>
          <a:xfrm>
            <a:off x="3908323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2756" y="249289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1D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4258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4259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4260" name="Equação" r:id="rId5" imgW="105408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3234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3235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3236" name="Equação" r:id="rId5" imgW="1054080" imgH="698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23237" name="Equação" r:id="rId6" imgW="16887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2210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2211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2212" name="Equação" r:id="rId5" imgW="1054080" imgH="698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22213" name="Equação" r:id="rId6" imgW="1688760" imgH="304560" progId="Equation.3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5278438" y="4225925"/>
          <a:ext cx="3240087" cy="508000"/>
        </p:xfrm>
        <a:graphic>
          <a:graphicData uri="http://schemas.openxmlformats.org/presentationml/2006/ole">
            <p:oleObj spid="_x0000_s222214" name="Equação" r:id="rId7" imgW="1295280" imgH="203040" progId="Equation.3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5072066" y="5083199"/>
          <a:ext cx="3652838" cy="531813"/>
        </p:xfrm>
        <a:graphic>
          <a:graphicData uri="http://schemas.openxmlformats.org/presentationml/2006/ole">
            <p:oleObj spid="_x0000_s222215" name="Equação" r:id="rId8" imgW="1828800" imgH="266400" progId="Equation.3">
              <p:embed/>
            </p:oleObj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5237960" y="5964259"/>
          <a:ext cx="3321050" cy="608013"/>
        </p:xfrm>
        <a:graphic>
          <a:graphicData uri="http://schemas.openxmlformats.org/presentationml/2006/ole">
            <p:oleObj spid="_x0000_s222216" name="Equação" r:id="rId9" imgW="16635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pSp>
        <p:nvGrpSpPr>
          <p:cNvPr id="3" name="Grupo 7"/>
          <p:cNvGrpSpPr/>
          <p:nvPr/>
        </p:nvGrpSpPr>
        <p:grpSpPr>
          <a:xfrm>
            <a:off x="1157279" y="1785926"/>
            <a:ext cx="2200275" cy="1911350"/>
            <a:chOff x="1000100" y="1946278"/>
            <a:chExt cx="2200275" cy="1911350"/>
          </a:xfrm>
        </p:grpSpPr>
        <p:graphicFrame>
          <p:nvGraphicFramePr>
            <p:cNvPr id="160772" name="Object 5"/>
            <p:cNvGraphicFramePr>
              <a:graphicFrameLocks noChangeAspect="1"/>
            </p:cNvGraphicFramePr>
            <p:nvPr/>
          </p:nvGraphicFramePr>
          <p:xfrm>
            <a:off x="1303312" y="3059116"/>
            <a:ext cx="1593850" cy="798512"/>
          </p:xfrm>
          <a:graphic>
            <a:graphicData uri="http://schemas.openxmlformats.org/presentationml/2006/ole">
              <p:oleObj spid="_x0000_s228354" name="Equação" r:id="rId3" imgW="533160" imgH="266400" progId="Equation.3">
                <p:embed/>
              </p:oleObj>
            </a:graphicData>
          </a:graphic>
        </p:graphicFrame>
        <p:graphicFrame>
          <p:nvGraphicFramePr>
            <p:cNvPr id="160773" name="Object 5"/>
            <p:cNvGraphicFramePr>
              <a:graphicFrameLocks noChangeAspect="1"/>
            </p:cNvGraphicFramePr>
            <p:nvPr/>
          </p:nvGraphicFramePr>
          <p:xfrm>
            <a:off x="1000100" y="1946278"/>
            <a:ext cx="2200275" cy="796925"/>
          </p:xfrm>
          <a:graphic>
            <a:graphicData uri="http://schemas.openxmlformats.org/presentationml/2006/ole">
              <p:oleObj spid="_x0000_s228355" name="Equação" r:id="rId4" imgW="736560" imgH="266400" progId="Equation.3">
                <p:embed/>
              </p:oleObj>
            </a:graphicData>
          </a:graphic>
        </p:graphicFrame>
      </p:grp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51490" y="1714488"/>
          <a:ext cx="3149600" cy="2090738"/>
        </p:xfrm>
        <a:graphic>
          <a:graphicData uri="http://schemas.openxmlformats.org/presentationml/2006/ole">
            <p:oleObj spid="_x0000_s228356" name="Equação" r:id="rId5" imgW="1054080" imgH="698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28357" name="Equação" r:id="rId6" imgW="1688760" imgH="304560" progId="Equation.3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5278438" y="4225925"/>
          <a:ext cx="3240087" cy="508000"/>
        </p:xfrm>
        <a:graphic>
          <a:graphicData uri="http://schemas.openxmlformats.org/presentationml/2006/ole">
            <p:oleObj spid="_x0000_s228358" name="Equação" r:id="rId7" imgW="1295280" imgH="203040" progId="Equation.3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5072066" y="5083199"/>
          <a:ext cx="3652838" cy="531813"/>
        </p:xfrm>
        <a:graphic>
          <a:graphicData uri="http://schemas.openxmlformats.org/presentationml/2006/ole">
            <p:oleObj spid="_x0000_s228359" name="Equação" r:id="rId8" imgW="1828800" imgH="266400" progId="Equation.3">
              <p:embed/>
            </p:oleObj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5237960" y="5964259"/>
          <a:ext cx="3321050" cy="608013"/>
        </p:xfrm>
        <a:graphic>
          <a:graphicData uri="http://schemas.openxmlformats.org/presentationml/2006/ole">
            <p:oleObj spid="_x0000_s228360" name="Equação" r:id="rId9" imgW="1663560" imgH="30456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>
          <a:xfrm>
            <a:off x="5076056" y="4034560"/>
            <a:ext cx="36724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259632" y="2867684"/>
            <a:ext cx="20162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76056" y="1628800"/>
            <a:ext cx="36724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88" name="Object 4"/>
          <p:cNvGraphicFramePr>
            <a:graphicFrameLocks noChangeAspect="1"/>
          </p:cNvGraphicFramePr>
          <p:nvPr/>
        </p:nvGraphicFramePr>
        <p:xfrm>
          <a:off x="1093788" y="2795588"/>
          <a:ext cx="2376487" cy="963612"/>
        </p:xfrm>
        <a:graphic>
          <a:graphicData uri="http://schemas.openxmlformats.org/presentationml/2006/ole">
            <p:oleObj spid="_x0000_s231432" name="Equação" r:id="rId3" imgW="59688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1157279" y="1785926"/>
          <a:ext cx="2200275" cy="796925"/>
        </p:xfrm>
        <a:graphic>
          <a:graphicData uri="http://schemas.openxmlformats.org/presentationml/2006/ole">
            <p:oleObj spid="_x0000_s231426" name="Equação" r:id="rId4" imgW="736560" imgH="266400" progId="Equation.3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2844" y="5072074"/>
          <a:ext cx="4224337" cy="762000"/>
        </p:xfrm>
        <a:graphic>
          <a:graphicData uri="http://schemas.openxmlformats.org/presentationml/2006/ole">
            <p:oleObj spid="_x0000_s231427" name="Equação" r:id="rId5" imgW="1688760" imgH="304560" progId="Equation.3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5072066" y="5083199"/>
          <a:ext cx="3652838" cy="531813"/>
        </p:xfrm>
        <a:graphic>
          <a:graphicData uri="http://schemas.openxmlformats.org/presentationml/2006/ole">
            <p:oleObj spid="_x0000_s231428" name="Equação" r:id="rId6" imgW="1828800" imgH="266400" progId="Equation.3">
              <p:embed/>
            </p:oleObj>
          </a:graphicData>
        </a:graphic>
      </p:graphicFrame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5237960" y="5964259"/>
          <a:ext cx="3321050" cy="608013"/>
        </p:xfrm>
        <a:graphic>
          <a:graphicData uri="http://schemas.openxmlformats.org/presentationml/2006/ole">
            <p:oleObj spid="_x0000_s231429" name="Equação" r:id="rId7" imgW="1663560" imgH="30456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>
          <a:xfrm>
            <a:off x="5076056" y="4034560"/>
            <a:ext cx="367240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27128" y="2823440"/>
            <a:ext cx="25202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076056" y="1628800"/>
            <a:ext cx="36724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9386" name="Object 6"/>
          <p:cNvGraphicFramePr>
            <a:graphicFrameLocks noChangeAspect="1"/>
          </p:cNvGraphicFramePr>
          <p:nvPr/>
        </p:nvGraphicFramePr>
        <p:xfrm>
          <a:off x="5203825" y="1697038"/>
          <a:ext cx="3343275" cy="2092325"/>
        </p:xfrm>
        <a:graphic>
          <a:graphicData uri="http://schemas.openxmlformats.org/presentationml/2006/ole">
            <p:oleObj spid="_x0000_s231430" name="Equação" r:id="rId8" imgW="914400" imgH="571320" progId="Equation.3">
              <p:embed/>
            </p:oleObj>
          </a:graphicData>
        </a:graphic>
      </p:graphicFrame>
      <p:graphicFrame>
        <p:nvGraphicFramePr>
          <p:cNvPr id="229387" name="Object 8"/>
          <p:cNvGraphicFramePr>
            <a:graphicFrameLocks noChangeAspect="1"/>
          </p:cNvGraphicFramePr>
          <p:nvPr/>
        </p:nvGraphicFramePr>
        <p:xfrm>
          <a:off x="5165725" y="4200525"/>
          <a:ext cx="3495675" cy="576263"/>
        </p:xfrm>
        <a:graphic>
          <a:graphicData uri="http://schemas.openxmlformats.org/presentationml/2006/ole">
            <p:oleObj spid="_x0000_s231431" name="Equação" r:id="rId9" imgW="1079280" imgH="177480" progId="Equation.3">
              <p:embed/>
            </p:oleObj>
          </a:graphicData>
        </a:graphic>
      </p:graphicFrame>
      <p:graphicFrame>
        <p:nvGraphicFramePr>
          <p:cNvPr id="231433" name="Object 8"/>
          <p:cNvGraphicFramePr>
            <a:graphicFrameLocks noChangeAspect="1"/>
          </p:cNvGraphicFramePr>
          <p:nvPr/>
        </p:nvGraphicFramePr>
        <p:xfrm>
          <a:off x="3393299" y="4220890"/>
          <a:ext cx="1150937" cy="576262"/>
        </p:xfrm>
        <a:graphic>
          <a:graphicData uri="http://schemas.openxmlformats.org/presentationml/2006/ole">
            <p:oleObj spid="_x0000_s231433" name="Equação" r:id="rId10" imgW="355320" imgH="177480" progId="Equation.3">
              <p:embed/>
            </p:oleObj>
          </a:graphicData>
        </a:graphic>
      </p:graphicFrame>
      <p:cxnSp>
        <p:nvCxnSpPr>
          <p:cNvPr id="15" name="Conector de seta reta 14"/>
          <p:cNvCxnSpPr/>
          <p:nvPr/>
        </p:nvCxnSpPr>
        <p:spPr>
          <a:xfrm>
            <a:off x="4514740" y="4509120"/>
            <a:ext cx="43204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774700" y="3714752"/>
          <a:ext cx="7594600" cy="1270000"/>
        </p:xfrm>
        <a:graphic>
          <a:graphicData uri="http://schemas.openxmlformats.org/presentationml/2006/ole">
            <p:oleObj spid="_x0000_s225286" name="Equação" r:id="rId3" imgW="3035160" imgH="507960" progId="Equation.3">
              <p:embed/>
            </p:oleObj>
          </a:graphicData>
        </a:graphic>
      </p:graphicFrame>
      <p:graphicFrame>
        <p:nvGraphicFramePr>
          <p:cNvPr id="225289" name="Object 8"/>
          <p:cNvGraphicFramePr>
            <a:graphicFrameLocks noChangeAspect="1"/>
          </p:cNvGraphicFramePr>
          <p:nvPr/>
        </p:nvGraphicFramePr>
        <p:xfrm>
          <a:off x="3602831" y="2563813"/>
          <a:ext cx="1938338" cy="571500"/>
        </p:xfrm>
        <a:graphic>
          <a:graphicData uri="http://schemas.openxmlformats.org/presentationml/2006/ole">
            <p:oleObj spid="_x0000_s225289" name="Equação" r:id="rId4" imgW="774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Regularização</a:t>
            </a:r>
            <a:endParaRPr lang="pt-BR" dirty="0"/>
          </a:p>
        </p:txBody>
      </p:sp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774700" y="3714752"/>
          <a:ext cx="7594600" cy="1270000"/>
        </p:xfrm>
        <a:graphic>
          <a:graphicData uri="http://schemas.openxmlformats.org/presentationml/2006/ole">
            <p:oleObj spid="_x0000_s226306" name="Equação" r:id="rId3" imgW="3035160" imgH="507960" progId="Equation.3">
              <p:embed/>
            </p:oleObj>
          </a:graphicData>
        </a:graphic>
      </p:graphicFrame>
      <p:graphicFrame>
        <p:nvGraphicFramePr>
          <p:cNvPr id="225289" name="Object 8"/>
          <p:cNvGraphicFramePr>
            <a:graphicFrameLocks noChangeAspect="1"/>
          </p:cNvGraphicFramePr>
          <p:nvPr/>
        </p:nvGraphicFramePr>
        <p:xfrm>
          <a:off x="3602831" y="2563813"/>
          <a:ext cx="1938338" cy="571500"/>
        </p:xfrm>
        <a:graphic>
          <a:graphicData uri="http://schemas.openxmlformats.org/presentationml/2006/ole">
            <p:oleObj spid="_x0000_s226307" name="Equação" r:id="rId4" imgW="774360" imgH="228600" progId="Equation.3">
              <p:embed/>
            </p:oleObj>
          </a:graphicData>
        </a:graphic>
      </p:graphicFrame>
      <p:sp>
        <p:nvSpPr>
          <p:cNvPr id="5" name="Chave esquerda 4"/>
          <p:cNvSpPr/>
          <p:nvPr/>
        </p:nvSpPr>
        <p:spPr>
          <a:xfrm rot="16200000">
            <a:off x="2279786" y="3433512"/>
            <a:ext cx="216000" cy="3204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00166" y="5291151"/>
            <a:ext cx="17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Espera-se que essa matriz resultante tenha </a:t>
            </a:r>
            <a:r>
              <a:rPr lang="pt-BR" dirty="0" err="1" smtClean="0"/>
              <a:t>det</a:t>
            </a:r>
            <a:r>
              <a:rPr lang="pt-BR" dirty="0" smtClean="0"/>
              <a:t> ≠ 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4578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4579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15338" y="4460875"/>
          <a:ext cx="349250" cy="444500"/>
        </p:xfrm>
        <a:graphic>
          <a:graphicData uri="http://schemas.openxmlformats.org/presentationml/2006/ole">
            <p:oleObj spid="_x0000_s24580" name="Equação" r:id="rId5" imgW="139680" imgH="1774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>
          <a:xfrm flipH="1">
            <a:off x="3275856" y="3429000"/>
            <a:ext cx="2147224" cy="2376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3229880" y="4149080"/>
            <a:ext cx="1543396" cy="16986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4572000" y="1705728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4572000" y="400506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971800" y="5145088"/>
          <a:ext cx="381000" cy="444500"/>
        </p:xfrm>
        <a:graphic>
          <a:graphicData uri="http://schemas.openxmlformats.org/presentationml/2006/ole">
            <p:oleObj spid="_x0000_s24581" name="Equação" r:id="rId6" imgW="152280" imgH="177480" progId="Equation.3">
              <p:embed/>
            </p:oleObj>
          </a:graphicData>
        </a:graphic>
      </p:graphicFrame>
      <p:sp>
        <p:nvSpPr>
          <p:cNvPr id="17" name="Forma livre 16"/>
          <p:cNvSpPr/>
          <p:nvPr/>
        </p:nvSpPr>
        <p:spPr>
          <a:xfrm>
            <a:off x="3908323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3886201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92756" y="249289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00" y="1772816"/>
          <a:ext cx="698500" cy="444500"/>
        </p:xfrm>
        <a:graphic>
          <a:graphicData uri="http://schemas.openxmlformats.org/presentationml/2006/ole">
            <p:oleObj spid="_x0000_s25602" name="Equação" r:id="rId3" imgW="279360" imgH="17748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07904" y="4437112"/>
          <a:ext cx="317500" cy="349250"/>
        </p:xfrm>
        <a:graphic>
          <a:graphicData uri="http://schemas.openxmlformats.org/presentationml/2006/ole">
            <p:oleObj spid="_x0000_s25603" name="Equação" r:id="rId4" imgW="126720" imgH="139680" progId="Equation.3">
              <p:embed/>
            </p:oleObj>
          </a:graphicData>
        </a:graphic>
      </p:graphicFrame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72412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953620" y="1772816"/>
          <a:ext cx="698500" cy="444500"/>
        </p:xfrm>
        <a:graphic>
          <a:graphicData uri="http://schemas.openxmlformats.org/presentationml/2006/ole">
            <p:oleObj spid="_x0000_s25604" name="Equação" r:id="rId5" imgW="279360" imgH="177480" progId="Equation.3">
              <p:embed/>
            </p:oleObj>
          </a:graphicData>
        </a:graphic>
      </p:graphicFrame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8316416" y="4442032"/>
          <a:ext cx="317500" cy="349250"/>
        </p:xfrm>
        <a:graphic>
          <a:graphicData uri="http://schemas.openxmlformats.org/presentationml/2006/ole">
            <p:oleObj spid="_x0000_s25606" name="Equação" r:id="rId6" imgW="126720" imgH="139680" progId="Equation.3">
              <p:embed/>
            </p:oleObj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1D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1D</a:t>
            </a:r>
            <a:endParaRPr lang="pt-BR" sz="280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5607" name="Equação" r:id="rId7" imgW="571320" imgH="190440" progId="Equation.3">
              <p:embed/>
            </p:oleObj>
          </a:graphicData>
        </a:graphic>
      </p:graphicFrame>
      <p:sp>
        <p:nvSpPr>
          <p:cNvPr id="25" name="Retângulo 24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00" y="1772816"/>
          <a:ext cx="698500" cy="444500"/>
        </p:xfrm>
        <a:graphic>
          <a:graphicData uri="http://schemas.openxmlformats.org/presentationml/2006/ole">
            <p:oleObj spid="_x0000_s27650" name="Equação" r:id="rId3" imgW="279360" imgH="17748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07904" y="4437112"/>
          <a:ext cx="317500" cy="349250"/>
        </p:xfrm>
        <a:graphic>
          <a:graphicData uri="http://schemas.openxmlformats.org/presentationml/2006/ole">
            <p:oleObj spid="_x0000_s27651" name="Equação" r:id="rId4" imgW="126720" imgH="139680" progId="Equation.3">
              <p:embed/>
            </p:oleObj>
          </a:graphicData>
        </a:graphic>
      </p:graphicFrame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5724128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953620" y="1772816"/>
          <a:ext cx="698500" cy="444500"/>
        </p:xfrm>
        <a:graphic>
          <a:graphicData uri="http://schemas.openxmlformats.org/presentationml/2006/ole">
            <p:oleObj spid="_x0000_s27652" name="Equação" r:id="rId5" imgW="279360" imgH="177480" progId="Equation.3">
              <p:embed/>
            </p:oleObj>
          </a:graphicData>
        </a:graphic>
      </p:graphicFrame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8316416" y="4442032"/>
          <a:ext cx="317500" cy="349250"/>
        </p:xfrm>
        <a:graphic>
          <a:graphicData uri="http://schemas.openxmlformats.org/presentationml/2006/ole">
            <p:oleObj spid="_x0000_s27653" name="Equação" r:id="rId6" imgW="126720" imgH="139680" progId="Equation.3">
              <p:embed/>
            </p:oleObj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1D</a:t>
            </a:r>
            <a:endParaRPr lang="pt-BR" sz="2800"/>
          </a:p>
        </p:txBody>
      </p:sp>
      <p:sp>
        <p:nvSpPr>
          <p:cNvPr id="18" name="CaixaDeTexto 17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1D</a:t>
            </a:r>
            <a:endParaRPr lang="pt-BR" sz="2800"/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310680" y="4367400"/>
          <a:ext cx="381000" cy="444500"/>
        </p:xfrm>
        <a:graphic>
          <a:graphicData uri="http://schemas.openxmlformats.org/presentationml/2006/ole">
            <p:oleObj spid="_x0000_s27655" name="Equação" r:id="rId7" imgW="152280" imgH="17748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917460" y="4379852"/>
          <a:ext cx="381000" cy="444500"/>
        </p:xfrm>
        <a:graphic>
          <a:graphicData uri="http://schemas.openxmlformats.org/presentationml/2006/ole">
            <p:oleObj spid="_x0000_s27656" name="Equação" r:id="rId8" imgW="152280" imgH="177480" progId="Equation.3">
              <p:embed/>
            </p:oleObj>
          </a:graphicData>
        </a:graphic>
      </p:graphicFrame>
      <p:sp>
        <p:nvSpPr>
          <p:cNvPr id="20" name="Elipse 19"/>
          <p:cNvSpPr/>
          <p:nvPr/>
        </p:nvSpPr>
        <p:spPr>
          <a:xfrm>
            <a:off x="971600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580112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7657" name="Equação" r:id="rId9" imgW="571320" imgH="190440" progId="Equation.3">
              <p:embed/>
            </p:oleObj>
          </a:graphicData>
        </a:graphic>
      </p:graphicFrame>
      <p:sp>
        <p:nvSpPr>
          <p:cNvPr id="23" name="Retângulo 22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3100" y="1772816"/>
          <a:ext cx="698500" cy="444500"/>
        </p:xfrm>
        <a:graphic>
          <a:graphicData uri="http://schemas.openxmlformats.org/presentationml/2006/ole">
            <p:oleObj spid="_x0000_s26626" name="Equação" r:id="rId3" imgW="279360" imgH="177480" progId="Equation.3">
              <p:embed/>
            </p:oleObj>
          </a:graphicData>
        </a:graphic>
      </p:graphicFrame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953620" y="1772816"/>
          <a:ext cx="698500" cy="444500"/>
        </p:xfrm>
        <a:graphic>
          <a:graphicData uri="http://schemas.openxmlformats.org/presentationml/2006/ole">
            <p:oleObj spid="_x0000_s26628" name="Equação" r:id="rId4" imgW="279360" imgH="177480" progId="Equation.3">
              <p:embed/>
            </p:oleObj>
          </a:graphicData>
        </a:graphic>
      </p:graphicFrame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323528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262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60000" flipH="1">
            <a:off x="192528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74576" y="5085184"/>
          <a:ext cx="381000" cy="444500"/>
        </p:xfrm>
        <a:graphic>
          <a:graphicData uri="http://schemas.openxmlformats.org/presentationml/2006/ole">
            <p:oleObj spid="_x0000_s26634" name="Equação" r:id="rId5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H="1">
            <a:off x="5003692" y="3427268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60000" flipH="1">
            <a:off x="4872692" y="4176844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5054740" y="5083452"/>
          <a:ext cx="381000" cy="444500"/>
        </p:xfrm>
        <a:graphic>
          <a:graphicData uri="http://schemas.openxmlformats.org/presentationml/2006/ole">
            <p:oleObj spid="_x0000_s26635" name="Equação" r:id="rId6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  <p:sp>
        <p:nvSpPr>
          <p:cNvPr id="31" name="CaixaDeTexto 30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311275" y="4367213"/>
          <a:ext cx="381000" cy="444500"/>
        </p:xfrm>
        <a:graphic>
          <a:graphicData uri="http://schemas.openxmlformats.org/presentationml/2006/ole">
            <p:oleObj spid="_x0000_s26637" name="Equação" r:id="rId7" imgW="152280" imgH="17748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5918200" y="4379913"/>
          <a:ext cx="381000" cy="444500"/>
        </p:xfrm>
        <a:graphic>
          <a:graphicData uri="http://schemas.openxmlformats.org/presentationml/2006/ole">
            <p:oleObj spid="_x0000_s26638" name="Equação" r:id="rId8" imgW="152280" imgH="177480" progId="Equation.3">
              <p:embed/>
            </p:oleObj>
          </a:graphicData>
        </a:graphic>
      </p:graphicFrame>
      <p:graphicFrame>
        <p:nvGraphicFramePr>
          <p:cNvPr id="26639" name="Object 3"/>
          <p:cNvGraphicFramePr>
            <a:graphicFrameLocks noChangeAspect="1"/>
          </p:cNvGraphicFramePr>
          <p:nvPr/>
        </p:nvGraphicFramePr>
        <p:xfrm>
          <a:off x="3706813" y="4375150"/>
          <a:ext cx="349250" cy="444500"/>
        </p:xfrm>
        <a:graphic>
          <a:graphicData uri="http://schemas.openxmlformats.org/presentationml/2006/ole">
            <p:oleObj spid="_x0000_s26639" name="Equação" r:id="rId9" imgW="139680" imgH="177480" progId="Equation.3">
              <p:embed/>
            </p:oleObj>
          </a:graphicData>
        </a:graphic>
      </p:graphicFrame>
      <p:graphicFrame>
        <p:nvGraphicFramePr>
          <p:cNvPr id="26640" name="Object 6"/>
          <p:cNvGraphicFramePr>
            <a:graphicFrameLocks noChangeAspect="1"/>
          </p:cNvGraphicFramePr>
          <p:nvPr/>
        </p:nvGraphicFramePr>
        <p:xfrm>
          <a:off x="8301038" y="4379913"/>
          <a:ext cx="349250" cy="444500"/>
        </p:xfrm>
        <a:graphic>
          <a:graphicData uri="http://schemas.openxmlformats.org/presentationml/2006/ole">
            <p:oleObj spid="_x0000_s26640" name="Equação" r:id="rId10" imgW="139680" imgH="177480" progId="Equation.3">
              <p:embed/>
            </p:oleObj>
          </a:graphicData>
        </a:graphic>
      </p:graphicFrame>
      <p:sp>
        <p:nvSpPr>
          <p:cNvPr id="36" name="Forma livre 35"/>
          <p:cNvSpPr/>
          <p:nvPr/>
        </p:nvSpPr>
        <p:spPr>
          <a:xfrm>
            <a:off x="5044580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580112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6641" name="Equação" r:id="rId11" imgW="571320" imgH="190440" progId="Equation.3">
              <p:embed/>
            </p:oleObj>
          </a:graphicData>
        </a:graphic>
      </p:graphicFrame>
      <p:sp>
        <p:nvSpPr>
          <p:cNvPr id="41" name="Retângulo 40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1043608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1043608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971600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5724128" y="171555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5724128" y="1720476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5724128" y="4093552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de seta reta 33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1043608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1043608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724128" y="171555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5724128" y="1720476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V="1">
            <a:off x="5724128" y="4093552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323528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262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60000" flipH="1">
            <a:off x="192528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74576" y="5085184"/>
          <a:ext cx="381000" cy="444500"/>
        </p:xfrm>
        <a:graphic>
          <a:graphicData uri="http://schemas.openxmlformats.org/presentationml/2006/ole">
            <p:oleObj spid="_x0000_s29700" name="Equação" r:id="rId3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H="1">
            <a:off x="5003692" y="3427268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60000" flipH="1">
            <a:off x="4872692" y="4176844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5054740" y="5083452"/>
          <a:ext cx="381000" cy="444500"/>
        </p:xfrm>
        <a:graphic>
          <a:graphicData uri="http://schemas.openxmlformats.org/presentationml/2006/ole">
            <p:oleObj spid="_x0000_s29701" name="Equação" r:id="rId4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  <p:sp>
        <p:nvSpPr>
          <p:cNvPr id="31" name="CaixaDeTexto 30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311275" y="4367213"/>
          <a:ext cx="381000" cy="444500"/>
        </p:xfrm>
        <a:graphic>
          <a:graphicData uri="http://schemas.openxmlformats.org/presentationml/2006/ole">
            <p:oleObj spid="_x0000_s29703" name="Equação" r:id="rId5" imgW="152280" imgH="17748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5918200" y="4379913"/>
          <a:ext cx="381000" cy="444500"/>
        </p:xfrm>
        <a:graphic>
          <a:graphicData uri="http://schemas.openxmlformats.org/presentationml/2006/ole">
            <p:oleObj spid="_x0000_s29704" name="Equação" r:id="rId6" imgW="152280" imgH="177480" progId="Equation.3">
              <p:embed/>
            </p:oleObj>
          </a:graphicData>
        </a:graphic>
      </p:graphicFrame>
      <p:graphicFrame>
        <p:nvGraphicFramePr>
          <p:cNvPr id="26639" name="Object 3"/>
          <p:cNvGraphicFramePr>
            <a:graphicFrameLocks noChangeAspect="1"/>
          </p:cNvGraphicFramePr>
          <p:nvPr/>
        </p:nvGraphicFramePr>
        <p:xfrm>
          <a:off x="3706813" y="4375150"/>
          <a:ext cx="349250" cy="444500"/>
        </p:xfrm>
        <a:graphic>
          <a:graphicData uri="http://schemas.openxmlformats.org/presentationml/2006/ole">
            <p:oleObj spid="_x0000_s29705" name="Equação" r:id="rId7" imgW="139680" imgH="177480" progId="Equation.3">
              <p:embed/>
            </p:oleObj>
          </a:graphicData>
        </a:graphic>
      </p:graphicFrame>
      <p:graphicFrame>
        <p:nvGraphicFramePr>
          <p:cNvPr id="26640" name="Object 6"/>
          <p:cNvGraphicFramePr>
            <a:graphicFrameLocks noChangeAspect="1"/>
          </p:cNvGraphicFramePr>
          <p:nvPr/>
        </p:nvGraphicFramePr>
        <p:xfrm>
          <a:off x="8301038" y="4379913"/>
          <a:ext cx="349250" cy="444500"/>
        </p:xfrm>
        <a:graphic>
          <a:graphicData uri="http://schemas.openxmlformats.org/presentationml/2006/ole">
            <p:oleObj spid="_x0000_s29706" name="Equação" r:id="rId8" imgW="139680" imgH="177480" progId="Equation.3">
              <p:embed/>
            </p:oleObj>
          </a:graphicData>
        </a:graphic>
      </p:graphicFrame>
      <p:sp>
        <p:nvSpPr>
          <p:cNvPr id="36" name="Forma livre 35"/>
          <p:cNvSpPr/>
          <p:nvPr/>
        </p:nvSpPr>
        <p:spPr>
          <a:xfrm>
            <a:off x="5044580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971600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580112" y="3789040"/>
            <a:ext cx="1080120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102122" y="5747506"/>
          <a:ext cx="2317750" cy="763588"/>
        </p:xfrm>
        <a:graphic>
          <a:graphicData uri="http://schemas.openxmlformats.org/presentationml/2006/ole">
            <p:oleObj spid="_x0000_s29707" name="Equação" r:id="rId9" imgW="1155600" imgH="380880" progId="Equation.3">
              <p:embed/>
            </p:oleObj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860032" y="5785607"/>
          <a:ext cx="3976687" cy="687387"/>
        </p:xfrm>
        <a:graphic>
          <a:graphicData uri="http://schemas.openxmlformats.org/presentationml/2006/ole">
            <p:oleObj spid="_x0000_s29708" name="Equação" r:id="rId10" imgW="1981080" imgH="342720" progId="Equation.3">
              <p:embed/>
            </p:oleObj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29709" name="Equação" r:id="rId11" imgW="571320" imgH="190440" progId="Equation.3">
              <p:embed/>
            </p:oleObj>
          </a:graphicData>
        </a:graphic>
      </p:graphicFrame>
      <p:sp>
        <p:nvSpPr>
          <p:cNvPr id="33" name="Retângulo 32"/>
          <p:cNvSpPr/>
          <p:nvPr/>
        </p:nvSpPr>
        <p:spPr>
          <a:xfrm>
            <a:off x="3203848" y="3284984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710" name="Object 2"/>
          <p:cNvGraphicFramePr>
            <a:graphicFrameLocks noChangeAspect="1"/>
          </p:cNvGraphicFramePr>
          <p:nvPr/>
        </p:nvGraphicFramePr>
        <p:xfrm>
          <a:off x="273050" y="1773238"/>
          <a:ext cx="698500" cy="444500"/>
        </p:xfrm>
        <a:graphic>
          <a:graphicData uri="http://schemas.openxmlformats.org/presentationml/2006/ole">
            <p:oleObj spid="_x0000_s29710" name="Equação" r:id="rId12" imgW="279360" imgH="177480" progId="Equation.3">
              <p:embed/>
            </p:oleObj>
          </a:graphicData>
        </a:graphic>
      </p:graphicFrame>
      <p:graphicFrame>
        <p:nvGraphicFramePr>
          <p:cNvPr id="29711" name="Object 3"/>
          <p:cNvGraphicFramePr>
            <a:graphicFrameLocks noChangeAspect="1"/>
          </p:cNvGraphicFramePr>
          <p:nvPr/>
        </p:nvGraphicFramePr>
        <p:xfrm>
          <a:off x="4953000" y="1773238"/>
          <a:ext cx="698500" cy="444500"/>
        </p:xfrm>
        <a:graphic>
          <a:graphicData uri="http://schemas.openxmlformats.org/presentationml/2006/ole">
            <p:oleObj spid="_x0000_s29711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de seta reta 32"/>
          <p:cNvCxnSpPr/>
          <p:nvPr/>
        </p:nvCxnSpPr>
        <p:spPr>
          <a:xfrm flipV="1">
            <a:off x="1043608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1043608" y="1705728"/>
            <a:ext cx="0" cy="1224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1043608" y="4078804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5724128" y="1715556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5724128" y="1720476"/>
            <a:ext cx="0" cy="1296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5724128" y="4093552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>
            <a:off x="251520" y="436510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7"/>
          <p:cNvSpPr/>
          <p:nvPr/>
        </p:nvSpPr>
        <p:spPr>
          <a:xfrm>
            <a:off x="395536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5060451" y="2698956"/>
            <a:ext cx="272845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860032" y="4370024"/>
            <a:ext cx="3888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323528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2628" y="2293352"/>
            <a:ext cx="205200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 rot="60000" flipH="1">
            <a:off x="192528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374576" y="5085184"/>
          <a:ext cx="381000" cy="444500"/>
        </p:xfrm>
        <a:graphic>
          <a:graphicData uri="http://schemas.openxmlformats.org/presentationml/2006/ole">
            <p:oleObj spid="_x0000_s57348" name="Equação" r:id="rId3" imgW="152280" imgH="177480" progId="Equation.3">
              <p:embed/>
            </p:oleObj>
          </a:graphicData>
        </a:graphic>
      </p:graphicFrame>
      <p:cxnSp>
        <p:nvCxnSpPr>
          <p:cNvPr id="27" name="Conector de seta reta 26"/>
          <p:cNvCxnSpPr/>
          <p:nvPr/>
        </p:nvCxnSpPr>
        <p:spPr>
          <a:xfrm flipH="1">
            <a:off x="5003692" y="3427268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60000" flipH="1">
            <a:off x="4872692" y="4176844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5054740" y="5083452"/>
          <a:ext cx="381000" cy="444500"/>
        </p:xfrm>
        <a:graphic>
          <a:graphicData uri="http://schemas.openxmlformats.org/presentationml/2006/ole">
            <p:oleObj spid="_x0000_s57349" name="Equação" r:id="rId4" imgW="152280" imgH="177480" progId="Equation.3">
              <p:embed/>
            </p:oleObj>
          </a:graphicData>
        </a:graphic>
      </p:graphicFrame>
      <p:sp>
        <p:nvSpPr>
          <p:cNvPr id="30" name="CaixaDeTexto 29"/>
          <p:cNvSpPr txBox="1"/>
          <p:nvPr/>
        </p:nvSpPr>
        <p:spPr>
          <a:xfrm>
            <a:off x="2411760" y="141277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2D</a:t>
            </a:r>
            <a:endParaRPr lang="pt-BR" sz="2800"/>
          </a:p>
        </p:txBody>
      </p:sp>
      <p:sp>
        <p:nvSpPr>
          <p:cNvPr id="31" name="CaixaDeTexto 30"/>
          <p:cNvSpPr txBox="1"/>
          <p:nvPr/>
        </p:nvSpPr>
        <p:spPr>
          <a:xfrm>
            <a:off x="6876256" y="1412776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</a:t>
            </a:r>
          </a:p>
          <a:p>
            <a:pPr algn="ctr"/>
            <a:r>
              <a:rPr lang="pt-BR" sz="2800" smtClean="0"/>
              <a:t>não-linear 2D</a:t>
            </a:r>
            <a:endParaRPr lang="pt-BR" sz="2800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311275" y="4367213"/>
          <a:ext cx="381000" cy="444500"/>
        </p:xfrm>
        <a:graphic>
          <a:graphicData uri="http://schemas.openxmlformats.org/presentationml/2006/ole">
            <p:oleObj spid="_x0000_s57350" name="Equação" r:id="rId5" imgW="152280" imgH="17748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5918200" y="4379913"/>
          <a:ext cx="381000" cy="444500"/>
        </p:xfrm>
        <a:graphic>
          <a:graphicData uri="http://schemas.openxmlformats.org/presentationml/2006/ole">
            <p:oleObj spid="_x0000_s57351" name="Equação" r:id="rId6" imgW="152280" imgH="177480" progId="Equation.3">
              <p:embed/>
            </p:oleObj>
          </a:graphicData>
        </a:graphic>
      </p:graphicFrame>
      <p:graphicFrame>
        <p:nvGraphicFramePr>
          <p:cNvPr id="26639" name="Object 3"/>
          <p:cNvGraphicFramePr>
            <a:graphicFrameLocks noChangeAspect="1"/>
          </p:cNvGraphicFramePr>
          <p:nvPr/>
        </p:nvGraphicFramePr>
        <p:xfrm>
          <a:off x="3706813" y="4375150"/>
          <a:ext cx="349250" cy="444500"/>
        </p:xfrm>
        <a:graphic>
          <a:graphicData uri="http://schemas.openxmlformats.org/presentationml/2006/ole">
            <p:oleObj spid="_x0000_s57352" name="Equação" r:id="rId7" imgW="139680" imgH="177480" progId="Equation.3">
              <p:embed/>
            </p:oleObj>
          </a:graphicData>
        </a:graphic>
      </p:graphicFrame>
      <p:graphicFrame>
        <p:nvGraphicFramePr>
          <p:cNvPr id="26640" name="Object 6"/>
          <p:cNvGraphicFramePr>
            <a:graphicFrameLocks noChangeAspect="1"/>
          </p:cNvGraphicFramePr>
          <p:nvPr/>
        </p:nvGraphicFramePr>
        <p:xfrm>
          <a:off x="8301038" y="4379913"/>
          <a:ext cx="349250" cy="444500"/>
        </p:xfrm>
        <a:graphic>
          <a:graphicData uri="http://schemas.openxmlformats.org/presentationml/2006/ole">
            <p:oleObj spid="_x0000_s57353" name="Equação" r:id="rId8" imgW="139680" imgH="177480" progId="Equation.3">
              <p:embed/>
            </p:oleObj>
          </a:graphicData>
        </a:graphic>
      </p:graphicFrame>
      <p:sp>
        <p:nvSpPr>
          <p:cNvPr id="36" name="Forma livre 35"/>
          <p:cNvSpPr/>
          <p:nvPr/>
        </p:nvSpPr>
        <p:spPr>
          <a:xfrm>
            <a:off x="5044580" y="2325329"/>
            <a:ext cx="2753032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3207519" y="3343375"/>
          <a:ext cx="1711325" cy="569912"/>
        </p:xfrm>
        <a:graphic>
          <a:graphicData uri="http://schemas.openxmlformats.org/presentationml/2006/ole">
            <p:oleObj spid="_x0000_s57356" name="Equação" r:id="rId9" imgW="571320" imgH="190440" progId="Equation.3">
              <p:embed/>
            </p:oleObj>
          </a:graphicData>
        </a:graphic>
      </p:graphicFrame>
      <p:sp>
        <p:nvSpPr>
          <p:cNvPr id="35" name="Retângulo 34"/>
          <p:cNvSpPr/>
          <p:nvPr/>
        </p:nvSpPr>
        <p:spPr>
          <a:xfrm>
            <a:off x="899592" y="5085184"/>
            <a:ext cx="8064896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102122" y="5747506"/>
          <a:ext cx="2317750" cy="763588"/>
        </p:xfrm>
        <a:graphic>
          <a:graphicData uri="http://schemas.openxmlformats.org/presentationml/2006/ole">
            <p:oleObj spid="_x0000_s57354" name="Equação" r:id="rId10" imgW="1155600" imgH="380880" progId="Equation.3">
              <p:embed/>
            </p:oleObj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4860032" y="5785607"/>
          <a:ext cx="3976687" cy="687387"/>
        </p:xfrm>
        <a:graphic>
          <a:graphicData uri="http://schemas.openxmlformats.org/presentationml/2006/ole">
            <p:oleObj spid="_x0000_s57355" name="Equação" r:id="rId11" imgW="1981080" imgH="342720" progId="Equation.3">
              <p:embed/>
            </p:oleObj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3347864" y="508518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Sistemas lineares</a:t>
            </a:r>
            <a:endParaRPr lang="pt-BR" sz="2800"/>
          </a:p>
        </p:txBody>
      </p:sp>
      <p:graphicFrame>
        <p:nvGraphicFramePr>
          <p:cNvPr id="57357" name="Object 2"/>
          <p:cNvGraphicFramePr>
            <a:graphicFrameLocks noChangeAspect="1"/>
          </p:cNvGraphicFramePr>
          <p:nvPr/>
        </p:nvGraphicFramePr>
        <p:xfrm>
          <a:off x="273050" y="1773238"/>
          <a:ext cx="698500" cy="444500"/>
        </p:xfrm>
        <a:graphic>
          <a:graphicData uri="http://schemas.openxmlformats.org/presentationml/2006/ole">
            <p:oleObj spid="_x0000_s57357" name="Equação" r:id="rId12" imgW="279360" imgH="177480" progId="Equation.3">
              <p:embed/>
            </p:oleObj>
          </a:graphicData>
        </a:graphic>
      </p:graphicFrame>
      <p:graphicFrame>
        <p:nvGraphicFramePr>
          <p:cNvPr id="57358" name="Object 3"/>
          <p:cNvGraphicFramePr>
            <a:graphicFrameLocks noChangeAspect="1"/>
          </p:cNvGraphicFramePr>
          <p:nvPr/>
        </p:nvGraphicFramePr>
        <p:xfrm>
          <a:off x="4953000" y="1773238"/>
          <a:ext cx="698500" cy="444500"/>
        </p:xfrm>
        <a:graphic>
          <a:graphicData uri="http://schemas.openxmlformats.org/presentationml/2006/ole">
            <p:oleObj spid="_x0000_s57358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aphicFrame>
        <p:nvGraphicFramePr>
          <p:cNvPr id="31753" name="Object 6"/>
          <p:cNvGraphicFramePr>
            <a:graphicFrameLocks noChangeAspect="1"/>
          </p:cNvGraphicFramePr>
          <p:nvPr/>
        </p:nvGraphicFramePr>
        <p:xfrm>
          <a:off x="2747963" y="2727325"/>
          <a:ext cx="3455987" cy="1463675"/>
        </p:xfrm>
        <a:graphic>
          <a:graphicData uri="http://schemas.openxmlformats.org/presentationml/2006/ole">
            <p:oleObj spid="_x0000_s31753" name="Equação" r:id="rId3" imgW="1079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aphicFrame>
        <p:nvGraphicFramePr>
          <p:cNvPr id="31753" name="Object 6"/>
          <p:cNvGraphicFramePr>
            <a:graphicFrameLocks noChangeAspect="1"/>
          </p:cNvGraphicFramePr>
          <p:nvPr/>
        </p:nvGraphicFramePr>
        <p:xfrm>
          <a:off x="2747963" y="2727325"/>
          <a:ext cx="3455987" cy="1463675"/>
        </p:xfrm>
        <a:graphic>
          <a:graphicData uri="http://schemas.openxmlformats.org/presentationml/2006/ole">
            <p:oleObj spid="_x0000_s155650" name="Equação" r:id="rId3" imgW="1079280" imgH="457200" progId="Equation.3">
              <p:embed/>
            </p:oleObj>
          </a:graphicData>
        </a:graphic>
      </p:graphicFrame>
      <p:sp>
        <p:nvSpPr>
          <p:cNvPr id="4" name="Forma livre 3"/>
          <p:cNvSpPr/>
          <p:nvPr/>
        </p:nvSpPr>
        <p:spPr>
          <a:xfrm>
            <a:off x="2305050" y="3552825"/>
            <a:ext cx="2000250" cy="1198562"/>
          </a:xfrm>
          <a:custGeom>
            <a:avLst/>
            <a:gdLst>
              <a:gd name="connsiteX0" fmla="*/ 2000250 w 2000250"/>
              <a:gd name="connsiteY0" fmla="*/ 619125 h 1198562"/>
              <a:gd name="connsiteX1" fmla="*/ 561975 w 2000250"/>
              <a:gd name="connsiteY1" fmla="*/ 1095375 h 1198562"/>
              <a:gd name="connsiteX2" fmla="*/ 0 w 2000250"/>
              <a:gd name="connsiteY2" fmla="*/ 0 h 11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1198562">
                <a:moveTo>
                  <a:pt x="2000250" y="619125"/>
                </a:moveTo>
                <a:cubicBezTo>
                  <a:pt x="1447800" y="908843"/>
                  <a:pt x="895350" y="1198562"/>
                  <a:pt x="561975" y="1095375"/>
                </a:cubicBezTo>
                <a:cubicBezTo>
                  <a:pt x="228600" y="992188"/>
                  <a:pt x="0" y="0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r>
              <a:rPr lang="pt-BR" sz="2800" smtClean="0"/>
              <a:t>Problemas Inversos</a:t>
            </a:r>
          </a:p>
          <a:p>
            <a:pPr lvl="1"/>
            <a:r>
              <a:rPr lang="pt-BR" smtClean="0"/>
              <a:t>Introdução</a:t>
            </a:r>
          </a:p>
          <a:p>
            <a:r>
              <a:rPr lang="pt-BR" sz="2800" smtClean="0"/>
              <a:t>Sistemas lineares</a:t>
            </a:r>
          </a:p>
          <a:p>
            <a:pPr lvl="1"/>
            <a:r>
              <a:rPr lang="pt-BR" smtClean="0"/>
              <a:t>Determinante </a:t>
            </a:r>
            <a:r>
              <a:rPr lang="pt-BR" smtClean="0">
                <a:latin typeface="Calibri"/>
              </a:rPr>
              <a:t>≠ 0</a:t>
            </a:r>
          </a:p>
          <a:p>
            <a:pPr lvl="1"/>
            <a:r>
              <a:rPr lang="pt-BR" smtClean="0">
                <a:latin typeface="Calibri"/>
              </a:rPr>
              <a:t>Determinante = 0</a:t>
            </a:r>
          </a:p>
          <a:p>
            <a:pPr lvl="1"/>
            <a:r>
              <a:rPr lang="pt-BR" smtClean="0">
                <a:latin typeface="Calibri"/>
              </a:rPr>
              <a:t>Determinante ≈ 0</a:t>
            </a:r>
            <a:endParaRPr lang="pt-BR" smtClean="0"/>
          </a:p>
          <a:p>
            <a:r>
              <a:rPr lang="pt-BR" sz="2800" smtClean="0"/>
              <a:t>Problemas lineares</a:t>
            </a:r>
          </a:p>
          <a:p>
            <a:r>
              <a:rPr lang="pt-BR" sz="2800" smtClean="0"/>
              <a:t>Problemas não-lineares</a:t>
            </a:r>
          </a:p>
          <a:p>
            <a:r>
              <a:rPr lang="pt-BR" sz="2800" smtClean="0"/>
              <a:t>Regularização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014663" y="2749476"/>
          <a:ext cx="2941637" cy="1471612"/>
        </p:xfrm>
        <a:graphic>
          <a:graphicData uri="http://schemas.openxmlformats.org/presentationml/2006/ole">
            <p:oleObj spid="_x0000_s154626" name="Equação" r:id="rId3" imgW="736560" imgH="36828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014663" y="2749476"/>
          <a:ext cx="2941637" cy="1471612"/>
        </p:xfrm>
        <a:graphic>
          <a:graphicData uri="http://schemas.openxmlformats.org/presentationml/2006/ole">
            <p:oleObj spid="_x0000_s59394" name="Equação" r:id="rId3" imgW="736560" imgH="36828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21" name="Chave esquerda 20"/>
          <p:cNvSpPr/>
          <p:nvPr/>
        </p:nvSpPr>
        <p:spPr>
          <a:xfrm rot="16200000">
            <a:off x="3635968" y="3645104"/>
            <a:ext cx="180000" cy="126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/>
          <p:cNvSpPr/>
          <p:nvPr/>
        </p:nvSpPr>
        <p:spPr>
          <a:xfrm rot="16200000">
            <a:off x="5382200" y="3404521"/>
            <a:ext cx="180000" cy="72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5076056" y="4005064"/>
            <a:ext cx="360040" cy="1656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707904" y="4509120"/>
            <a:ext cx="144016" cy="936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396" name="Object 6"/>
          <p:cNvGraphicFramePr>
            <a:graphicFrameLocks noChangeAspect="1"/>
          </p:cNvGraphicFramePr>
          <p:nvPr/>
        </p:nvGraphicFramePr>
        <p:xfrm>
          <a:off x="3648075" y="5554663"/>
          <a:ext cx="1674813" cy="963612"/>
        </p:xfrm>
        <a:graphic>
          <a:graphicData uri="http://schemas.openxmlformats.org/presentationml/2006/ole">
            <p:oleObj spid="_x0000_s59396" name="Equação" r:id="rId4" imgW="419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3648075" y="5554663"/>
          <a:ext cx="1674813" cy="963612"/>
        </p:xfrm>
        <a:graphic>
          <a:graphicData uri="http://schemas.openxmlformats.org/presentationml/2006/ole">
            <p:oleObj spid="_x0000_s58370" name="Equação" r:id="rId3" imgW="41904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339752" y="1772816"/>
            <a:ext cx="18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500192" y="2132816"/>
            <a:ext cx="3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5621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3275856" y="4509120"/>
            <a:ext cx="576064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4283968" y="4149080"/>
            <a:ext cx="432048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5148064" y="4437112"/>
            <a:ext cx="1224136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339752" y="1772816"/>
            <a:ext cx="18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500192" y="2132816"/>
            <a:ext cx="3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5621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>
            <a:off x="305983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41987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77991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6200000">
            <a:off x="4693048" y="231289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16200000">
            <a:off x="4693048" y="267293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16200000">
            <a:off x="4693048" y="303297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rot="16200000">
            <a:off x="4693048" y="3393016"/>
            <a:ext cx="0" cy="36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2699792" y="1772816"/>
            <a:ext cx="0" cy="252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499992" y="2132856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4499992" y="247818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499992" y="285297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500032" y="321301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499992" y="357305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2339752" y="278096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269983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05987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41991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377995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3648075" y="5554663"/>
          <a:ext cx="1674813" cy="963612"/>
        </p:xfrm>
        <a:graphic>
          <a:graphicData uri="http://schemas.openxmlformats.org/presentationml/2006/ole">
            <p:oleObj spid="_x0000_s32773" name="Equação" r:id="rId3" imgW="419040" imgH="241200" progId="Equation.3">
              <p:embed/>
            </p:oleObj>
          </a:graphicData>
        </a:graphic>
      </p:graphicFrame>
      <p:cxnSp>
        <p:nvCxnSpPr>
          <p:cNvPr id="34" name="Conector de seta reta 33"/>
          <p:cNvCxnSpPr/>
          <p:nvPr/>
        </p:nvCxnSpPr>
        <p:spPr>
          <a:xfrm flipH="1" flipV="1">
            <a:off x="3275856" y="4509120"/>
            <a:ext cx="576064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4283968" y="4149080"/>
            <a:ext cx="432048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5148064" y="4437112"/>
            <a:ext cx="1224136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3648075" y="5554663"/>
          <a:ext cx="1673225" cy="963612"/>
        </p:xfrm>
        <a:graphic>
          <a:graphicData uri="http://schemas.openxmlformats.org/presentationml/2006/ole">
            <p:oleObj spid="_x0000_s33796" name="Equação" r:id="rId3" imgW="419040" imgH="241200" progId="Equation.3">
              <p:embed/>
            </p:oleObj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164328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562452" y="278096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562412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130364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15616" y="278092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71840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771800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339752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32500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923968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923928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491880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347713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5076096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07605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644008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62926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228224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228184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796136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578138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195025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13188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428400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43613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70278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=</a:t>
            </a:r>
            <a:endParaRPr lang="pt-BR"/>
          </a:p>
        </p:txBody>
      </p:sp>
      <p:sp>
        <p:nvSpPr>
          <p:cNvPr id="67" name="Chave esquerda 66"/>
          <p:cNvSpPr/>
          <p:nvPr/>
        </p:nvSpPr>
        <p:spPr>
          <a:xfrm rot="16200000">
            <a:off x="3681352" y="1503124"/>
            <a:ext cx="324007" cy="5832000"/>
          </a:xfrm>
          <a:prstGeom prst="leftBrace">
            <a:avLst>
              <a:gd name="adj1" fmla="val 8333"/>
              <a:gd name="adj2" fmla="val 474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3635896" y="5563208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de seta reta 68"/>
          <p:cNvCxnSpPr/>
          <p:nvPr/>
        </p:nvCxnSpPr>
        <p:spPr>
          <a:xfrm flipH="1" flipV="1">
            <a:off x="3693156" y="4695648"/>
            <a:ext cx="302780" cy="6775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5076056" y="4437112"/>
            <a:ext cx="2232248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-36512" y="508518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O </a:t>
            </a:r>
            <a:r>
              <a:rPr lang="pt-BR" smtClean="0">
                <a:solidFill>
                  <a:srgbClr val="009900"/>
                </a:solidFill>
              </a:rPr>
              <a:t>vetor do lado direito</a:t>
            </a:r>
            <a:r>
              <a:rPr lang="pt-BR" smtClean="0"/>
              <a:t> é uma </a:t>
            </a:r>
            <a:r>
              <a:rPr lang="pt-BR" i="1" smtClean="0"/>
              <a:t>combinação linear</a:t>
            </a:r>
            <a:r>
              <a:rPr lang="pt-BR" smtClean="0"/>
              <a:t> dos vetores do lado esquerdo</a:t>
            </a: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164328" y="1772816"/>
            <a:ext cx="360000" cy="252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562452" y="278096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562412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130364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115616" y="278092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771840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771800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339752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32500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2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923968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923928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491880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3477132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3</a:t>
            </a:r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5076096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076056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4644008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462926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4</a:t>
            </a:r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228224" y="27809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6228184" y="1772816"/>
            <a:ext cx="36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796136" y="27809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578138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5</a:t>
            </a:r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195025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3131880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4284008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436136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+</a:t>
            </a:r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702784" y="278092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=</a:t>
            </a:r>
            <a:endParaRPr lang="pt-BR"/>
          </a:p>
        </p:txBody>
      </p:sp>
      <p:sp>
        <p:nvSpPr>
          <p:cNvPr id="42" name="Chave esquerda 41"/>
          <p:cNvSpPr/>
          <p:nvPr/>
        </p:nvSpPr>
        <p:spPr>
          <a:xfrm rot="16200000">
            <a:off x="3681352" y="1503124"/>
            <a:ext cx="324007" cy="5832000"/>
          </a:xfrm>
          <a:prstGeom prst="leftBrace">
            <a:avLst>
              <a:gd name="adj1" fmla="val 8333"/>
              <a:gd name="adj2" fmla="val 474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3648075" y="5554663"/>
          <a:ext cx="1673225" cy="963612"/>
        </p:xfrm>
        <a:graphic>
          <a:graphicData uri="http://schemas.openxmlformats.org/presentationml/2006/ole">
            <p:oleObj spid="_x0000_s34820" name="Equação" r:id="rId3" imgW="419040" imgH="241200" progId="Equation.3">
              <p:embed/>
            </p:oleObj>
          </a:graphicData>
        </a:graphic>
      </p:graphicFrame>
      <p:sp>
        <p:nvSpPr>
          <p:cNvPr id="39" name="Retângulo 38"/>
          <p:cNvSpPr/>
          <p:nvPr/>
        </p:nvSpPr>
        <p:spPr>
          <a:xfrm>
            <a:off x="3635896" y="5563208"/>
            <a:ext cx="864096" cy="8640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flipH="1" flipV="1">
            <a:off x="3693156" y="4695648"/>
            <a:ext cx="302780" cy="6775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flipV="1">
            <a:off x="5076056" y="4437112"/>
            <a:ext cx="2232248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78" name="Retângulo 77"/>
          <p:cNvSpPr/>
          <p:nvPr/>
        </p:nvSpPr>
        <p:spPr>
          <a:xfrm>
            <a:off x="2411800" y="2420928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3923928" y="2420808"/>
            <a:ext cx="5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5328144" y="2420928"/>
            <a:ext cx="54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/>
          <p:cNvCxnSpPr/>
          <p:nvPr/>
        </p:nvCxnSpPr>
        <p:spPr>
          <a:xfrm rot="16200000">
            <a:off x="4177448" y="2664236"/>
            <a:ext cx="0" cy="54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2958328" y="2421008"/>
            <a:ext cx="0" cy="1080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3981188" y="24835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3981188" y="30263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2960124" y="2729124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5904208" y="4725264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4290536" y="4725064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2418328" y="4725064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3678408" y="4977152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1807932" y="498360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1850444" y="50515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3737400" y="50463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06" name="CaixaDeTexto 105"/>
          <p:cNvSpPr txBox="1"/>
          <p:nvPr/>
        </p:nvSpPr>
        <p:spPr>
          <a:xfrm>
            <a:off x="2441256" y="50425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07" name="CaixaDeTexto 106"/>
          <p:cNvSpPr txBox="1"/>
          <p:nvPr/>
        </p:nvSpPr>
        <p:spPr>
          <a:xfrm>
            <a:off x="4326480" y="50556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08" name="CaixaDeTexto 107"/>
          <p:cNvSpPr txBox="1"/>
          <p:nvPr/>
        </p:nvSpPr>
        <p:spPr>
          <a:xfrm>
            <a:off x="3045084" y="49541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09" name="CaixaDeTexto 108"/>
          <p:cNvSpPr txBox="1"/>
          <p:nvPr/>
        </p:nvSpPr>
        <p:spPr>
          <a:xfrm>
            <a:off x="5133316" y="49541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11" name="CaixaDeTexto 110"/>
          <p:cNvSpPr txBox="1"/>
          <p:nvPr/>
        </p:nvSpPr>
        <p:spPr>
          <a:xfrm>
            <a:off x="2729288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</a:t>
            </a:r>
            <a:endParaRPr lang="pt-BR"/>
          </a:p>
        </p:txBody>
      </p:sp>
      <p:sp>
        <p:nvSpPr>
          <p:cNvPr id="112" name="CaixaDeTexto 111"/>
          <p:cNvSpPr txBox="1"/>
          <p:nvPr/>
        </p:nvSpPr>
        <p:spPr>
          <a:xfrm>
            <a:off x="3953424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</a:t>
            </a:r>
            <a:endParaRPr lang="pt-BR"/>
          </a:p>
        </p:txBody>
      </p:sp>
      <p:sp>
        <p:nvSpPr>
          <p:cNvPr id="113" name="CaixaDeTexto 112"/>
          <p:cNvSpPr txBox="1"/>
          <p:nvPr/>
        </p:nvSpPr>
        <p:spPr>
          <a:xfrm>
            <a:off x="5334592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w</a:t>
            </a:r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2411824" y="2721936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27" name="Retângulo 26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37" name="CaixaDeTexto 36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1026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1027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1030" name="Equação" r:id="rId5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1331640" y="3212976"/>
            <a:ext cx="648072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539552" y="3212976"/>
            <a:ext cx="792088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827584" y="4581128"/>
            <a:ext cx="1008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smtClean="0"/>
              <a:t>?</a:t>
            </a:r>
            <a:endParaRPr lang="pt-BR" sz="880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5122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5123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5124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5125" name="Equação" r:id="rId6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35496" y="4874384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independentes</a:t>
            </a:r>
            <a:r>
              <a:rPr lang="pt-BR" sz="2400" smtClean="0"/>
              <a:t> e os coeficientes b1 e b2 são únicos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osto feliz 16"/>
          <p:cNvSpPr/>
          <p:nvPr/>
        </p:nvSpPr>
        <p:spPr>
          <a:xfrm>
            <a:off x="683568" y="4437112"/>
            <a:ext cx="1728000" cy="1728192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35496" y="4509120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dependentes</a:t>
            </a:r>
            <a:r>
              <a:rPr lang="pt-BR" sz="2400" smtClean="0"/>
              <a:t> e existem infinitos pares b1 e b2 que produzem o mesmo resultado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4098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4099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4100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4101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4102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sto feliz 17"/>
          <p:cNvSpPr/>
          <p:nvPr/>
        </p:nvSpPr>
        <p:spPr>
          <a:xfrm>
            <a:off x="683568" y="4437112"/>
            <a:ext cx="1728000" cy="1728192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" y="1845224"/>
            <a:ext cx="359703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852" y="1845224"/>
            <a:ext cx="359703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2205512" y="5589240"/>
            <a:ext cx="4572448" cy="1080200"/>
            <a:chOff x="287584" y="2276872"/>
            <a:chExt cx="4572448" cy="1080200"/>
          </a:xfrm>
        </p:grpSpPr>
        <p:sp>
          <p:nvSpPr>
            <p:cNvPr id="5" name="Retângulo 4"/>
            <p:cNvSpPr/>
            <p:nvPr/>
          </p:nvSpPr>
          <p:spPr>
            <a:xfrm>
              <a:off x="3455936" y="2277072"/>
              <a:ext cx="540000" cy="1080000"/>
            </a:xfrm>
            <a:prstGeom prst="rect">
              <a:avLst/>
            </a:prstGeom>
            <a:noFill/>
            <a:ln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880" y="2276872"/>
              <a:ext cx="540000" cy="10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7980" y="2276872"/>
              <a:ext cx="540000" cy="1080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799752" y="252896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7584" y="253540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096" y="26033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b1</a:t>
              </a:r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858744" y="25981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b2</a:t>
              </a:r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0908" y="25944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A1</a:t>
              </a: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47824" y="26074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A2</a:t>
              </a:r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67704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+</a:t>
              </a:r>
              <a:endParaRPr lang="pt-BR" sz="28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951880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=</a:t>
              </a:r>
              <a:endParaRPr lang="pt-BR" sz="28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320032" y="2276992"/>
              <a:ext cx="540000" cy="1080000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osto feliz 17"/>
          <p:cNvSpPr/>
          <p:nvPr/>
        </p:nvSpPr>
        <p:spPr>
          <a:xfrm>
            <a:off x="7668504" y="5373376"/>
            <a:ext cx="1440000" cy="1440000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sto feliz 20"/>
          <p:cNvSpPr/>
          <p:nvPr/>
        </p:nvSpPr>
        <p:spPr>
          <a:xfrm>
            <a:off x="35496" y="5373376"/>
            <a:ext cx="1440000" cy="1440000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" y="1845224"/>
            <a:ext cx="3597035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852" y="1845224"/>
            <a:ext cx="359703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pSp>
        <p:nvGrpSpPr>
          <p:cNvPr id="3" name="Grupo 18"/>
          <p:cNvGrpSpPr/>
          <p:nvPr/>
        </p:nvGrpSpPr>
        <p:grpSpPr>
          <a:xfrm>
            <a:off x="2205512" y="5589240"/>
            <a:ext cx="4572448" cy="1080200"/>
            <a:chOff x="287584" y="2276872"/>
            <a:chExt cx="4572448" cy="1080200"/>
          </a:xfrm>
        </p:grpSpPr>
        <p:sp>
          <p:nvSpPr>
            <p:cNvPr id="5" name="Retângulo 4"/>
            <p:cNvSpPr/>
            <p:nvPr/>
          </p:nvSpPr>
          <p:spPr>
            <a:xfrm>
              <a:off x="3455936" y="2277072"/>
              <a:ext cx="540000" cy="1080000"/>
            </a:xfrm>
            <a:prstGeom prst="rect">
              <a:avLst/>
            </a:prstGeom>
            <a:noFill/>
            <a:ln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880" y="2276872"/>
              <a:ext cx="540000" cy="10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7980" y="2276872"/>
              <a:ext cx="540000" cy="1080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799752" y="252896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7584" y="253540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096" y="26033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b1</a:t>
              </a:r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858744" y="25981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b2</a:t>
              </a:r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0908" y="25944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A1</a:t>
              </a: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47824" y="26074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A2</a:t>
              </a:r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67704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+</a:t>
              </a:r>
              <a:endParaRPr lang="pt-BR" sz="28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951880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=</a:t>
              </a:r>
              <a:endParaRPr lang="pt-BR" sz="28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320032" y="2276992"/>
              <a:ext cx="540000" cy="1080000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osto feliz 17"/>
          <p:cNvSpPr/>
          <p:nvPr/>
        </p:nvSpPr>
        <p:spPr>
          <a:xfrm>
            <a:off x="7668504" y="5373376"/>
            <a:ext cx="1440000" cy="1440000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sto feliz 20"/>
          <p:cNvSpPr/>
          <p:nvPr/>
        </p:nvSpPr>
        <p:spPr>
          <a:xfrm>
            <a:off x="35496" y="5373376"/>
            <a:ext cx="1440000" cy="1440000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943832" y="2492896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≠ 0</a:t>
            </a:r>
            <a:endParaRPr lang="pt-BR" sz="2400"/>
          </a:p>
        </p:txBody>
      </p:sp>
      <p:sp>
        <p:nvSpPr>
          <p:cNvPr id="23" name="CaixaDeTexto 22"/>
          <p:cNvSpPr txBox="1"/>
          <p:nvPr/>
        </p:nvSpPr>
        <p:spPr>
          <a:xfrm>
            <a:off x="6336320" y="2492896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=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3074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3075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3076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3077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3078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linear</a:t>
            </a:r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não-linear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107504" y="4725144"/>
            <a:ext cx="3060000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Pequenas perturbações do lado direito causam grandes perturbações nos coeficientes b1 e b2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107504" y="5180999"/>
            <a:ext cx="30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Nesse caso, diz-se que o sistema linear é </a:t>
            </a:r>
            <a:r>
              <a:rPr lang="pt-BR" sz="2400" i="1" smtClean="0"/>
              <a:t>instável</a:t>
            </a:r>
            <a:endParaRPr lang="pt-BR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107504" y="5180999"/>
            <a:ext cx="30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Nesse caso, diz-se que o sistema linear é </a:t>
            </a:r>
            <a:r>
              <a:rPr lang="pt-BR" sz="2400" i="1" smtClean="0"/>
              <a:t>instável</a:t>
            </a:r>
            <a:endParaRPr lang="pt-BR" sz="2400" i="1"/>
          </a:p>
        </p:txBody>
      </p:sp>
      <p:sp>
        <p:nvSpPr>
          <p:cNvPr id="19" name="CaixaDeTexto 18"/>
          <p:cNvSpPr txBox="1"/>
          <p:nvPr/>
        </p:nvSpPr>
        <p:spPr>
          <a:xfrm>
            <a:off x="5076056" y="2492896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≈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7740" y="1989184"/>
            <a:ext cx="3093445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9540" y="1989184"/>
            <a:ext cx="3093444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Sistemas lineares</a:t>
            </a:r>
            <a:endParaRPr lang="pt-BR"/>
          </a:p>
        </p:txBody>
      </p:sp>
      <p:grpSp>
        <p:nvGrpSpPr>
          <p:cNvPr id="3" name="Grupo 18"/>
          <p:cNvGrpSpPr/>
          <p:nvPr/>
        </p:nvGrpSpPr>
        <p:grpSpPr>
          <a:xfrm>
            <a:off x="2205512" y="5589240"/>
            <a:ext cx="4572448" cy="1080200"/>
            <a:chOff x="287584" y="2276872"/>
            <a:chExt cx="4572448" cy="1080200"/>
          </a:xfrm>
        </p:grpSpPr>
        <p:sp>
          <p:nvSpPr>
            <p:cNvPr id="5" name="Retângulo 4"/>
            <p:cNvSpPr/>
            <p:nvPr/>
          </p:nvSpPr>
          <p:spPr>
            <a:xfrm>
              <a:off x="3455936" y="2277072"/>
              <a:ext cx="540000" cy="1080000"/>
            </a:xfrm>
            <a:prstGeom prst="rect">
              <a:avLst/>
            </a:prstGeom>
            <a:noFill/>
            <a:ln>
              <a:solidFill>
                <a:srgbClr val="0099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880" y="2276872"/>
              <a:ext cx="540000" cy="10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7980" y="2276872"/>
              <a:ext cx="540000" cy="10800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799752" y="2528960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7584" y="2535408"/>
              <a:ext cx="54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096" y="260332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b1</a:t>
              </a:r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858744" y="259812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b2</a:t>
              </a:r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0908" y="259440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A1</a:t>
              </a:r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47824" y="260741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mtClean="0"/>
                <a:t>A2</a:t>
              </a:r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67704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+</a:t>
              </a:r>
              <a:endParaRPr lang="pt-BR" sz="28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951880" y="25059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smtClean="0"/>
                <a:t>=</a:t>
              </a:r>
              <a:endParaRPr lang="pt-BR" sz="28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4320032" y="2276992"/>
              <a:ext cx="540000" cy="1080000"/>
            </a:xfrm>
            <a:prstGeom prst="rect">
              <a:avLst/>
            </a:prstGeom>
            <a:noFill/>
            <a:ln>
              <a:solidFill>
                <a:srgbClr val="FF9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osto feliz 17"/>
          <p:cNvSpPr/>
          <p:nvPr/>
        </p:nvSpPr>
        <p:spPr>
          <a:xfrm>
            <a:off x="7668504" y="5373376"/>
            <a:ext cx="1440000" cy="1440000"/>
          </a:xfrm>
          <a:prstGeom prst="smileyFace">
            <a:avLst>
              <a:gd name="adj" fmla="val -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osto feliz 20"/>
          <p:cNvSpPr/>
          <p:nvPr/>
        </p:nvSpPr>
        <p:spPr>
          <a:xfrm>
            <a:off x="35496" y="5373376"/>
            <a:ext cx="1440000" cy="1440000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999364" y="1484728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≠ 0</a:t>
            </a:r>
            <a:endParaRPr lang="pt-BR" sz="2400"/>
          </a:p>
        </p:txBody>
      </p:sp>
      <p:sp>
        <p:nvSpPr>
          <p:cNvPr id="23" name="CaixaDeTexto 22"/>
          <p:cNvSpPr txBox="1"/>
          <p:nvPr/>
        </p:nvSpPr>
        <p:spPr>
          <a:xfrm>
            <a:off x="7236296" y="1484728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= 0</a:t>
            </a:r>
            <a:endParaRPr lang="pt-BR" sz="2400"/>
          </a:p>
        </p:txBody>
      </p:sp>
      <p:sp>
        <p:nvSpPr>
          <p:cNvPr id="25" name="CaixaDeTexto 24"/>
          <p:cNvSpPr txBox="1"/>
          <p:nvPr/>
        </p:nvSpPr>
        <p:spPr>
          <a:xfrm>
            <a:off x="4117830" y="1484728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≈ 0</a:t>
            </a:r>
            <a:endParaRPr lang="pt-BR" sz="240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5898" y="1989184"/>
            <a:ext cx="3093449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60418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60419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60420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60421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60422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60423" name="Equação" r:id="rId8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60424" name="Equação" r:id="rId9" imgW="1155600" imgH="38088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60425" name="Equação" r:id="rId10" imgW="723600" imgH="228600" progId="Equation.3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60426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não-linear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1444" name="Equação" r:id="rId3" imgW="1422360" imgH="20304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169542" y="4187552"/>
          <a:ext cx="2136775" cy="609600"/>
        </p:xfrm>
        <a:graphic>
          <a:graphicData uri="http://schemas.openxmlformats.org/presentationml/2006/ole">
            <p:oleObj spid="_x0000_s61445" name="Equação" r:id="rId4" imgW="71100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147317" y="2885628"/>
          <a:ext cx="2181225" cy="687388"/>
        </p:xfrm>
        <a:graphic>
          <a:graphicData uri="http://schemas.openxmlformats.org/presentationml/2006/ole">
            <p:oleObj spid="_x0000_s61447" name="Equação" r:id="rId5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6760" y="5229200"/>
          <a:ext cx="3462338" cy="1141413"/>
        </p:xfrm>
        <a:graphic>
          <a:graphicData uri="http://schemas.openxmlformats.org/presentationml/2006/ole">
            <p:oleObj spid="_x0000_s61448" name="Equação" r:id="rId6" imgW="115560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2466" name="Equação" r:id="rId3" imgW="1422360" imgH="203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06760" y="5229200"/>
          <a:ext cx="3462338" cy="1141413"/>
        </p:xfrm>
        <a:graphic>
          <a:graphicData uri="http://schemas.openxmlformats.org/presentationml/2006/ole">
            <p:oleObj spid="_x0000_s62469" name="Equação" r:id="rId4" imgW="1155600" imgH="380880" progId="Equation.3">
              <p:embed/>
            </p:oleObj>
          </a:graphicData>
        </a:graphic>
      </p:graphicFrame>
      <p:sp>
        <p:nvSpPr>
          <p:cNvPr id="15" name="Forma livre 14"/>
          <p:cNvSpPr/>
          <p:nvPr/>
        </p:nvSpPr>
        <p:spPr>
          <a:xfrm>
            <a:off x="250723" y="6021288"/>
            <a:ext cx="1533832" cy="757084"/>
          </a:xfrm>
          <a:custGeom>
            <a:avLst/>
            <a:gdLst>
              <a:gd name="connsiteX0" fmla="*/ 1533832 w 1533832"/>
              <a:gd name="connsiteY0" fmla="*/ 294968 h 757084"/>
              <a:gd name="connsiteX1" fmla="*/ 663677 w 1533832"/>
              <a:gd name="connsiteY1" fmla="*/ 707923 h 757084"/>
              <a:gd name="connsiteX2" fmla="*/ 0 w 1533832"/>
              <a:gd name="connsiteY2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832" h="757084">
                <a:moveTo>
                  <a:pt x="1533832" y="294968"/>
                </a:moveTo>
                <a:cubicBezTo>
                  <a:pt x="1226574" y="526026"/>
                  <a:pt x="919316" y="757084"/>
                  <a:pt x="663677" y="707923"/>
                </a:cubicBezTo>
                <a:cubicBezTo>
                  <a:pt x="408038" y="658762"/>
                  <a:pt x="204019" y="329381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1169988" y="4187825"/>
          <a:ext cx="2136775" cy="609600"/>
        </p:xfrm>
        <a:graphic>
          <a:graphicData uri="http://schemas.openxmlformats.org/presentationml/2006/ole">
            <p:oleObj spid="_x0000_s62470" name="Equação" r:id="rId5" imgW="711000" imgH="203040" progId="Equation.3">
              <p:embed/>
            </p:oleObj>
          </a:graphicData>
        </a:graphic>
      </p:graphicFrame>
      <p:graphicFrame>
        <p:nvGraphicFramePr>
          <p:cNvPr id="62471" name="Object 6"/>
          <p:cNvGraphicFramePr>
            <a:graphicFrameLocks noChangeAspect="1"/>
          </p:cNvGraphicFramePr>
          <p:nvPr/>
        </p:nvGraphicFramePr>
        <p:xfrm>
          <a:off x="1147763" y="2886075"/>
          <a:ext cx="2181225" cy="687388"/>
        </p:xfrm>
        <a:graphic>
          <a:graphicData uri="http://schemas.openxmlformats.org/presentationml/2006/ole">
            <p:oleObj spid="_x0000_s62471" name="Equação" r:id="rId6" imgW="7236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6146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6147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6148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6149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6150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3490" name="Equação" r:id="rId3" imgW="1422360" imgH="203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00075" y="5248275"/>
          <a:ext cx="3273425" cy="1103313"/>
        </p:xfrm>
        <a:graphic>
          <a:graphicData uri="http://schemas.openxmlformats.org/presentationml/2006/ole">
            <p:oleObj spid="_x0000_s63493" name="Equação" r:id="rId4" imgW="1091880" imgH="368280" progId="Equation.3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1169988" y="4187825"/>
          <a:ext cx="2136775" cy="609600"/>
        </p:xfrm>
        <a:graphic>
          <a:graphicData uri="http://schemas.openxmlformats.org/presentationml/2006/ole">
            <p:oleObj spid="_x0000_s63494" name="Equação" r:id="rId5" imgW="711000" imgH="203040" progId="Equation.3">
              <p:embed/>
            </p:oleObj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1147763" y="2886075"/>
          <a:ext cx="2181225" cy="687388"/>
        </p:xfrm>
        <a:graphic>
          <a:graphicData uri="http://schemas.openxmlformats.org/presentationml/2006/ole">
            <p:oleObj spid="_x0000_s63495" name="Equação" r:id="rId6" imgW="723600" imgH="228600" progId="Equation.3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195547" y="6269250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504" y="1773238"/>
          <a:ext cx="4260850" cy="608012"/>
        </p:xfrm>
        <a:graphic>
          <a:graphicData uri="http://schemas.openxmlformats.org/presentationml/2006/ole">
            <p:oleObj spid="_x0000_s64514" name="Equação" r:id="rId3" imgW="1422360" imgH="20304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600075" y="5248275"/>
          <a:ext cx="3273425" cy="1103313"/>
        </p:xfrm>
        <a:graphic>
          <a:graphicData uri="http://schemas.openxmlformats.org/presentationml/2006/ole">
            <p:oleObj spid="_x0000_s64515" name="Equação" r:id="rId4" imgW="1091880" imgH="368280" progId="Equation.3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1169988" y="4187825"/>
          <a:ext cx="2136775" cy="609600"/>
        </p:xfrm>
        <a:graphic>
          <a:graphicData uri="http://schemas.openxmlformats.org/presentationml/2006/ole">
            <p:oleObj spid="_x0000_s64516" name="Equação" r:id="rId5" imgW="711000" imgH="203040" progId="Equation.3">
              <p:embed/>
            </p:oleObj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1147763" y="2886075"/>
          <a:ext cx="2181225" cy="687388"/>
        </p:xfrm>
        <a:graphic>
          <a:graphicData uri="http://schemas.openxmlformats.org/presentationml/2006/ole">
            <p:oleObj spid="_x0000_s64517" name="Equação" r:id="rId6" imgW="723600" imgH="22860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4518" name="Equação" r:id="rId7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4519" name="Equação" r:id="rId8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4520" name="Equação" r:id="rId9" imgW="711000" imgH="368280" progId="Equation.3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195547" y="6269250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5542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5543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5544" name="Equação" r:id="rId5" imgW="711000" imgH="368280" progId="Equation.3">
              <p:embed/>
            </p:oleObj>
          </a:graphicData>
        </a:graphic>
      </p:graphicFrame>
      <p:grpSp>
        <p:nvGrpSpPr>
          <p:cNvPr id="43" name="Grupo 42"/>
          <p:cNvGrpSpPr/>
          <p:nvPr/>
        </p:nvGrpSpPr>
        <p:grpSpPr>
          <a:xfrm>
            <a:off x="192528" y="1268760"/>
            <a:ext cx="3947424" cy="4536504"/>
            <a:chOff x="192528" y="1700808"/>
            <a:chExt cx="3947424" cy="4536504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5545" name="Equação" r:id="rId6" imgW="279360" imgH="177480" progId="Equation.3">
                <p:embed/>
              </p:oleObj>
            </a:graphicData>
          </a:graphic>
        </p:graphicFrame>
        <p:sp>
          <p:nvSpPr>
            <p:cNvPr id="17" name="Forma livre 1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864172" y="3028180"/>
              <a:ext cx="205200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60000" flipH="1">
              <a:off x="192528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5546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5548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47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1287396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51520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2541028" y="4365104"/>
              <a:ext cx="14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16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tângulo 40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9634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9635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9636" name="Equação" r:id="rId5" imgW="711000" imgH="368280" progId="Equation.3">
              <p:embed/>
            </p:oleObj>
          </a:graphicData>
        </a:graphic>
      </p:graphicFrame>
      <p:sp>
        <p:nvSpPr>
          <p:cNvPr id="41" name="Retângulo 40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192528" y="1268760"/>
            <a:ext cx="3947424" cy="4536504"/>
            <a:chOff x="192528" y="1700808"/>
            <a:chExt cx="3947424" cy="4536504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9637" name="Equação" r:id="rId6" imgW="279360" imgH="177480" progId="Equation.3">
                <p:embed/>
              </p:oleObj>
            </a:graphicData>
          </a:graphic>
        </p:graphicFrame>
        <p:sp>
          <p:nvSpPr>
            <p:cNvPr id="17" name="Forma livre 1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864172" y="3028180"/>
              <a:ext cx="205200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60000" flipH="1">
              <a:off x="192528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9638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2" name="Object 13"/>
            <p:cNvGraphicFramePr>
              <a:graphicFrameLocks noChangeAspect="1"/>
            </p:cNvGraphicFramePr>
            <p:nvPr/>
          </p:nvGraphicFramePr>
          <p:xfrm>
            <a:off x="1806200" y="5199704"/>
            <a:ext cx="381000" cy="444500"/>
          </p:xfrm>
          <a:graphic>
            <a:graphicData uri="http://schemas.openxmlformats.org/presentationml/2006/ole">
              <p:oleObj spid="_x0000_s69639" name="Equação" r:id="rId8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9640" name="Equação" r:id="rId9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47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1287396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51520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2541028" y="4365104"/>
              <a:ext cx="14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16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909436" y="50556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6562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6563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6564" name="Equação" r:id="rId5" imgW="711000" imgH="368280" progId="Equation.3">
              <p:embed/>
            </p:oleObj>
          </a:graphicData>
        </a:graphic>
      </p:graphicFrame>
      <p:grpSp>
        <p:nvGrpSpPr>
          <p:cNvPr id="50" name="Grupo 49"/>
          <p:cNvGrpSpPr/>
          <p:nvPr/>
        </p:nvGrpSpPr>
        <p:grpSpPr>
          <a:xfrm>
            <a:off x="182551" y="1268760"/>
            <a:ext cx="3873512" cy="4536504"/>
            <a:chOff x="182551" y="1700808"/>
            <a:chExt cx="3873512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272648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6565" name="Equação" r:id="rId6" imgW="279360" imgH="177480" progId="Equation.3">
                <p:embed/>
              </p:oleObj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182551" y="4365104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6566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6568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437112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678408" y="4365104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60000">
              <a:off x="1023964" y="4425823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727912" y="410656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/>
            <p:nvPr/>
          </p:nvCxnSpPr>
          <p:spPr>
            <a:xfrm rot="120000">
              <a:off x="251520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rot="120000">
              <a:off x="2282492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 rot="2214091">
              <a:off x="1400634" y="4227186"/>
              <a:ext cx="309243" cy="434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tângulo 47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7586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7587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7588" name="Equação" r:id="rId5" imgW="711000" imgH="368280" progId="Equation.3">
              <p:embed/>
            </p:oleObj>
          </a:graphicData>
        </a:graphic>
      </p:graphicFrame>
      <p:grpSp>
        <p:nvGrpSpPr>
          <p:cNvPr id="40" name="Grupo 39"/>
          <p:cNvGrpSpPr/>
          <p:nvPr/>
        </p:nvGrpSpPr>
        <p:grpSpPr>
          <a:xfrm>
            <a:off x="182551" y="1268760"/>
            <a:ext cx="3873512" cy="4536504"/>
            <a:chOff x="182551" y="1700808"/>
            <a:chExt cx="3873512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272648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7589" name="Equação" r:id="rId6" imgW="279360" imgH="177480" progId="Equation.3">
                <p:embed/>
              </p:oleObj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182551" y="4365104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7590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7591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437112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678408" y="4365104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60000">
              <a:off x="1023964" y="4425823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727912" y="410656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/>
            <p:nvPr/>
          </p:nvCxnSpPr>
          <p:spPr>
            <a:xfrm rot="120000">
              <a:off x="251520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rot="120000">
              <a:off x="2282492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 rot="2214091">
              <a:off x="1400634" y="4227186"/>
              <a:ext cx="309243" cy="434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endCxn id="28" idx="1"/>
            </p:cNvCxnSpPr>
            <p:nvPr/>
          </p:nvCxnSpPr>
          <p:spPr>
            <a:xfrm>
              <a:off x="1331640" y="4581128"/>
              <a:ext cx="1489053" cy="118162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92" name="Object 13"/>
            <p:cNvGraphicFramePr>
              <a:graphicFrameLocks noChangeAspect="1"/>
            </p:cNvGraphicFramePr>
            <p:nvPr/>
          </p:nvGraphicFramePr>
          <p:xfrm>
            <a:off x="1475656" y="5216748"/>
            <a:ext cx="381000" cy="444500"/>
          </p:xfrm>
          <a:graphic>
            <a:graphicData uri="http://schemas.openxmlformats.org/presentationml/2006/ole">
              <p:oleObj spid="_x0000_s67592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37" name="Retângulo 36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68610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68611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68612" name="Equação" r:id="rId5" imgW="711000" imgH="368280" progId="Equation.3">
              <p:embed/>
            </p:oleObj>
          </a:graphicData>
        </a:graphic>
      </p:graphicFrame>
      <p:grpSp>
        <p:nvGrpSpPr>
          <p:cNvPr id="55" name="Grupo 54"/>
          <p:cNvGrpSpPr/>
          <p:nvPr/>
        </p:nvGrpSpPr>
        <p:grpSpPr>
          <a:xfrm>
            <a:off x="221226" y="1268760"/>
            <a:ext cx="3834837" cy="4536504"/>
            <a:chOff x="221226" y="1700808"/>
            <a:chExt cx="3834837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87624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68613" name="Equação" r:id="rId6" imgW="279360" imgH="177480" progId="Equation.3">
                <p:embed/>
              </p:oleObj>
            </a:graphicData>
          </a:graphic>
        </p:graphicFrame>
        <p:cxnSp>
          <p:nvCxnSpPr>
            <p:cNvPr id="20" name="Conector de seta reta 19"/>
            <p:cNvCxnSpPr/>
            <p:nvPr/>
          </p:nvCxnSpPr>
          <p:spPr>
            <a:xfrm flipH="1">
              <a:off x="239811" y="4293096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68614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68615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234104"/>
              <a:ext cx="0" cy="504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578636" y="4365104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 rot="2214091">
              <a:off x="1191274" y="3876678"/>
              <a:ext cx="488182" cy="654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2300748" y="2728452"/>
              <a:ext cx="1474839" cy="1150374"/>
            </a:xfrm>
            <a:custGeom>
              <a:avLst/>
              <a:gdLst>
                <a:gd name="connsiteX0" fmla="*/ 0 w 1474839"/>
                <a:gd name="connsiteY0" fmla="*/ 0 h 1150374"/>
                <a:gd name="connsiteX1" fmla="*/ 604684 w 1474839"/>
                <a:gd name="connsiteY1" fmla="*/ 722671 h 1150374"/>
                <a:gd name="connsiteX2" fmla="*/ 1474839 w 1474839"/>
                <a:gd name="connsiteY2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39" h="1150374">
                  <a:moveTo>
                    <a:pt x="0" y="0"/>
                  </a:moveTo>
                  <a:cubicBezTo>
                    <a:pt x="179439" y="265471"/>
                    <a:pt x="358878" y="530942"/>
                    <a:pt x="604684" y="722671"/>
                  </a:cubicBezTo>
                  <a:cubicBezTo>
                    <a:pt x="850490" y="914400"/>
                    <a:pt x="1162664" y="1032387"/>
                    <a:pt x="1474839" y="1150374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21226" y="2698955"/>
              <a:ext cx="1504335" cy="1165122"/>
            </a:xfrm>
            <a:custGeom>
              <a:avLst/>
              <a:gdLst>
                <a:gd name="connsiteX0" fmla="*/ 0 w 1504335"/>
                <a:gd name="connsiteY0" fmla="*/ 0 h 1165122"/>
                <a:gd name="connsiteX1" fmla="*/ 619432 w 1504335"/>
                <a:gd name="connsiteY1" fmla="*/ 722671 h 1165122"/>
                <a:gd name="connsiteX2" fmla="*/ 1504335 w 1504335"/>
                <a:gd name="connsiteY2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35" h="1165122">
                  <a:moveTo>
                    <a:pt x="0" y="0"/>
                  </a:moveTo>
                  <a:cubicBezTo>
                    <a:pt x="184355" y="264242"/>
                    <a:pt x="368710" y="528484"/>
                    <a:pt x="619432" y="722671"/>
                  </a:cubicBezTo>
                  <a:cubicBezTo>
                    <a:pt x="870154" y="916858"/>
                    <a:pt x="1187244" y="1040990"/>
                    <a:pt x="1504335" y="116512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/>
            <p:cNvCxnSpPr/>
            <p:nvPr/>
          </p:nvCxnSpPr>
          <p:spPr>
            <a:xfrm flipH="1">
              <a:off x="1580200" y="3429000"/>
              <a:ext cx="327504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vre 27"/>
            <p:cNvSpPr/>
            <p:nvPr/>
          </p:nvSpPr>
          <p:spPr>
            <a:xfrm>
              <a:off x="1727912" y="386104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1032387" y="4203290"/>
              <a:ext cx="1651819" cy="1283110"/>
            </a:xfrm>
            <a:custGeom>
              <a:avLst/>
              <a:gdLst>
                <a:gd name="connsiteX0" fmla="*/ 0 w 1651819"/>
                <a:gd name="connsiteY0" fmla="*/ 0 h 1283110"/>
                <a:gd name="connsiteX1" fmla="*/ 693174 w 1651819"/>
                <a:gd name="connsiteY1" fmla="*/ 796413 h 1283110"/>
                <a:gd name="connsiteX2" fmla="*/ 1651819 w 1651819"/>
                <a:gd name="connsiteY2" fmla="*/ 1283110 h 128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19" h="1283110">
                  <a:moveTo>
                    <a:pt x="0" y="0"/>
                  </a:moveTo>
                  <a:cubicBezTo>
                    <a:pt x="208935" y="291280"/>
                    <a:pt x="417871" y="582561"/>
                    <a:pt x="693174" y="796413"/>
                  </a:cubicBezTo>
                  <a:cubicBezTo>
                    <a:pt x="968477" y="1010265"/>
                    <a:pt x="1310148" y="1146687"/>
                    <a:pt x="1651819" y="128311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tângulo 52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0658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0659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0660" name="Equação" r:id="rId5" imgW="711000" imgH="368280" progId="Equation.3">
              <p:embed/>
            </p:oleObj>
          </a:graphicData>
        </a:graphic>
      </p:graphicFrame>
      <p:grpSp>
        <p:nvGrpSpPr>
          <p:cNvPr id="36" name="Grupo 35"/>
          <p:cNvGrpSpPr/>
          <p:nvPr/>
        </p:nvGrpSpPr>
        <p:grpSpPr>
          <a:xfrm>
            <a:off x="221226" y="1268760"/>
            <a:ext cx="3834837" cy="4536504"/>
            <a:chOff x="221226" y="1700808"/>
            <a:chExt cx="3834837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87624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0661" name="Equação" r:id="rId6" imgW="279360" imgH="177480" progId="Equation.3">
                <p:embed/>
              </p:oleObj>
            </a:graphicData>
          </a:graphic>
        </p:graphicFrame>
        <p:cxnSp>
          <p:nvCxnSpPr>
            <p:cNvPr id="20" name="Conector de seta reta 19"/>
            <p:cNvCxnSpPr/>
            <p:nvPr/>
          </p:nvCxnSpPr>
          <p:spPr>
            <a:xfrm flipH="1">
              <a:off x="239811" y="4293096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0662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0663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234104"/>
              <a:ext cx="0" cy="504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578636" y="4365104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 rot="2214091">
              <a:off x="1191274" y="3876678"/>
              <a:ext cx="488182" cy="654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2300748" y="2728452"/>
              <a:ext cx="1474839" cy="1150374"/>
            </a:xfrm>
            <a:custGeom>
              <a:avLst/>
              <a:gdLst>
                <a:gd name="connsiteX0" fmla="*/ 0 w 1474839"/>
                <a:gd name="connsiteY0" fmla="*/ 0 h 1150374"/>
                <a:gd name="connsiteX1" fmla="*/ 604684 w 1474839"/>
                <a:gd name="connsiteY1" fmla="*/ 722671 h 1150374"/>
                <a:gd name="connsiteX2" fmla="*/ 1474839 w 1474839"/>
                <a:gd name="connsiteY2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39" h="1150374">
                  <a:moveTo>
                    <a:pt x="0" y="0"/>
                  </a:moveTo>
                  <a:cubicBezTo>
                    <a:pt x="179439" y="265471"/>
                    <a:pt x="358878" y="530942"/>
                    <a:pt x="604684" y="722671"/>
                  </a:cubicBezTo>
                  <a:cubicBezTo>
                    <a:pt x="850490" y="914400"/>
                    <a:pt x="1162664" y="1032387"/>
                    <a:pt x="1474839" y="1150374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21226" y="2698955"/>
              <a:ext cx="1504335" cy="1165122"/>
            </a:xfrm>
            <a:custGeom>
              <a:avLst/>
              <a:gdLst>
                <a:gd name="connsiteX0" fmla="*/ 0 w 1504335"/>
                <a:gd name="connsiteY0" fmla="*/ 0 h 1165122"/>
                <a:gd name="connsiteX1" fmla="*/ 619432 w 1504335"/>
                <a:gd name="connsiteY1" fmla="*/ 722671 h 1165122"/>
                <a:gd name="connsiteX2" fmla="*/ 1504335 w 1504335"/>
                <a:gd name="connsiteY2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35" h="1165122">
                  <a:moveTo>
                    <a:pt x="0" y="0"/>
                  </a:moveTo>
                  <a:cubicBezTo>
                    <a:pt x="184355" y="264242"/>
                    <a:pt x="368710" y="528484"/>
                    <a:pt x="619432" y="722671"/>
                  </a:cubicBezTo>
                  <a:cubicBezTo>
                    <a:pt x="870154" y="916858"/>
                    <a:pt x="1187244" y="1040990"/>
                    <a:pt x="1504335" y="116512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/>
            <p:cNvCxnSpPr/>
            <p:nvPr/>
          </p:nvCxnSpPr>
          <p:spPr>
            <a:xfrm flipH="1">
              <a:off x="1580200" y="3429000"/>
              <a:ext cx="327504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vre 27"/>
            <p:cNvSpPr/>
            <p:nvPr/>
          </p:nvSpPr>
          <p:spPr>
            <a:xfrm>
              <a:off x="1727912" y="386104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1032387" y="4203290"/>
              <a:ext cx="1651819" cy="1283110"/>
            </a:xfrm>
            <a:custGeom>
              <a:avLst/>
              <a:gdLst>
                <a:gd name="connsiteX0" fmla="*/ 0 w 1651819"/>
                <a:gd name="connsiteY0" fmla="*/ 0 h 1283110"/>
                <a:gd name="connsiteX1" fmla="*/ 693174 w 1651819"/>
                <a:gd name="connsiteY1" fmla="*/ 796413 h 1283110"/>
                <a:gd name="connsiteX2" fmla="*/ 1651819 w 1651819"/>
                <a:gd name="connsiteY2" fmla="*/ 1283110 h 128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19" h="1283110">
                  <a:moveTo>
                    <a:pt x="0" y="0"/>
                  </a:moveTo>
                  <a:cubicBezTo>
                    <a:pt x="208935" y="291280"/>
                    <a:pt x="417871" y="582561"/>
                    <a:pt x="693174" y="796413"/>
                  </a:cubicBezTo>
                  <a:cubicBezTo>
                    <a:pt x="968477" y="1010265"/>
                    <a:pt x="1310148" y="1146687"/>
                    <a:pt x="1651819" y="128311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1513519" y="4754640"/>
              <a:ext cx="610209" cy="47456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7" name="Object 13"/>
            <p:cNvGraphicFramePr>
              <a:graphicFrameLocks noChangeAspect="1"/>
            </p:cNvGraphicFramePr>
            <p:nvPr/>
          </p:nvGraphicFramePr>
          <p:xfrm>
            <a:off x="1476375" y="5216525"/>
            <a:ext cx="381000" cy="444500"/>
          </p:xfrm>
          <a:graphic>
            <a:graphicData uri="http://schemas.openxmlformats.org/presentationml/2006/ole">
              <p:oleObj spid="_x0000_s70664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53" name="Retângulo 52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1682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1683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1684" name="Equação" r:id="rId5" imgW="711000" imgH="368280" progId="Equation.3">
              <p:embed/>
            </p:oleObj>
          </a:graphicData>
        </a:graphic>
      </p:graphicFrame>
      <p:sp>
        <p:nvSpPr>
          <p:cNvPr id="41" name="Retângulo 40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92528" y="1268760"/>
            <a:ext cx="3947424" cy="4536504"/>
            <a:chOff x="192528" y="1700808"/>
            <a:chExt cx="3947424" cy="4536504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1685" name="Equação" r:id="rId6" imgW="279360" imgH="177480" progId="Equation.3">
                <p:embed/>
              </p:oleObj>
            </a:graphicData>
          </a:graphic>
        </p:graphicFrame>
        <p:sp>
          <p:nvSpPr>
            <p:cNvPr id="17" name="Forma livre 1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864172" y="3028180"/>
              <a:ext cx="205200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/>
            <p:cNvCxnSpPr/>
            <p:nvPr/>
          </p:nvCxnSpPr>
          <p:spPr>
            <a:xfrm rot="60000" flipH="1">
              <a:off x="192528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1686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2" name="Object 13"/>
            <p:cNvGraphicFramePr>
              <a:graphicFrameLocks noChangeAspect="1"/>
            </p:cNvGraphicFramePr>
            <p:nvPr/>
          </p:nvGraphicFramePr>
          <p:xfrm>
            <a:off x="1806200" y="5199704"/>
            <a:ext cx="381000" cy="444500"/>
          </p:xfrm>
          <a:graphic>
            <a:graphicData uri="http://schemas.openxmlformats.org/presentationml/2006/ole">
              <p:oleObj spid="_x0000_s71687" name="Equação" r:id="rId8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1688" name="Equação" r:id="rId9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47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1287396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51520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2541028" y="4365104"/>
              <a:ext cx="14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16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909436" y="50556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71689" name="Object 8"/>
          <p:cNvGraphicFramePr>
            <a:graphicFrameLocks noChangeAspect="1"/>
          </p:cNvGraphicFramePr>
          <p:nvPr/>
        </p:nvGraphicFramePr>
        <p:xfrm>
          <a:off x="54273" y="5445224"/>
          <a:ext cx="2735263" cy="922337"/>
        </p:xfrm>
        <a:graphic>
          <a:graphicData uri="http://schemas.openxmlformats.org/presentationml/2006/ole">
            <p:oleObj spid="_x0000_s71689" name="Equação" r:id="rId10" imgW="1091880" imgH="368280" progId="Equation.3">
              <p:embed/>
            </p:oleObj>
          </a:graphicData>
        </a:graphic>
      </p:graphicFrame>
      <p:sp>
        <p:nvSpPr>
          <p:cNvPr id="36" name="CaixaDeTexto 35"/>
          <p:cNvSpPr txBox="1"/>
          <p:nvPr/>
        </p:nvSpPr>
        <p:spPr>
          <a:xfrm>
            <a:off x="0" y="6444044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Solução única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6" name="Retângulo 15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aixaDeTexto 17"/>
          <p:cNvSpPr txBox="1"/>
          <p:nvPr/>
        </p:nvSpPr>
        <p:spPr>
          <a:xfrm>
            <a:off x="35496" y="4874384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independentes</a:t>
            </a:r>
            <a:r>
              <a:rPr lang="pt-BR" sz="2400" smtClean="0"/>
              <a:t> e os coeficientes b1 e b2 são únicos</a:t>
            </a:r>
            <a:endParaRPr lang="pt-BR" sz="2400"/>
          </a:p>
        </p:txBody>
      </p:sp>
      <p:sp>
        <p:nvSpPr>
          <p:cNvPr id="19" name="CaixaDeTexto 18"/>
          <p:cNvSpPr txBox="1"/>
          <p:nvPr/>
        </p:nvSpPr>
        <p:spPr>
          <a:xfrm>
            <a:off x="5004048" y="2204864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≠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2050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2051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2052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2053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2054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031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2055" name="Equação" r:id="rId8" imgW="723600" imgH="228600" progId="Equation.3">
              <p:embed/>
            </p:oleObj>
          </a:graphicData>
        </a:graphic>
      </p:graphicFrame>
      <p:graphicFrame>
        <p:nvGraphicFramePr>
          <p:cNvPr id="1032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2056" name="Equação" r:id="rId9" imgW="1155600" imgH="380880" progId="Equation.3">
              <p:embed/>
            </p:oleObj>
          </a:graphicData>
        </a:graphic>
      </p:graphicFrame>
      <p:graphicFrame>
        <p:nvGraphicFramePr>
          <p:cNvPr id="1033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2057" name="Equação" r:id="rId10" imgW="723600" imgH="228600" progId="Equation.3">
              <p:embed/>
            </p:oleObj>
          </a:graphicData>
        </a:graphic>
      </p:graphicFrame>
      <p:graphicFrame>
        <p:nvGraphicFramePr>
          <p:cNvPr id="1034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2058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820948" y="3203148"/>
            <a:ext cx="1872208" cy="116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2706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2707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2708" name="Equação" r:id="rId5" imgW="711000" imgH="368280" progId="Equation.3">
              <p:embed/>
            </p:oleObj>
          </a:graphicData>
        </a:graphic>
      </p:graphicFrame>
      <p:grpSp>
        <p:nvGrpSpPr>
          <p:cNvPr id="3" name="Grupo 39"/>
          <p:cNvGrpSpPr/>
          <p:nvPr/>
        </p:nvGrpSpPr>
        <p:grpSpPr>
          <a:xfrm>
            <a:off x="182551" y="1268760"/>
            <a:ext cx="3873512" cy="4536504"/>
            <a:chOff x="182551" y="1700808"/>
            <a:chExt cx="3873512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272648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2709" name="Equação" r:id="rId6" imgW="279360" imgH="177480" progId="Equation.3">
                <p:embed/>
              </p:oleObj>
            </a:graphicData>
          </a:graphic>
        </p:graphicFrame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182551" y="4365104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2710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2711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437112"/>
              <a:ext cx="0" cy="28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678408" y="4365104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60000">
              <a:off x="1023964" y="4425823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1727912" y="410656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/>
            <p:nvPr/>
          </p:nvCxnSpPr>
          <p:spPr>
            <a:xfrm rot="120000">
              <a:off x="251520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/>
            <p:nvPr/>
          </p:nvCxnSpPr>
          <p:spPr>
            <a:xfrm rot="120000">
              <a:off x="2282492" y="2954440"/>
              <a:ext cx="1512168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/>
            <p:cNvSpPr/>
            <p:nvPr/>
          </p:nvSpPr>
          <p:spPr>
            <a:xfrm rot="2214091">
              <a:off x="1400634" y="4227186"/>
              <a:ext cx="309243" cy="434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924944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endCxn id="28" idx="1"/>
            </p:cNvCxnSpPr>
            <p:nvPr/>
          </p:nvCxnSpPr>
          <p:spPr>
            <a:xfrm>
              <a:off x="1331640" y="4581128"/>
              <a:ext cx="1489053" cy="118162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92" name="Object 13"/>
            <p:cNvGraphicFramePr>
              <a:graphicFrameLocks noChangeAspect="1"/>
            </p:cNvGraphicFramePr>
            <p:nvPr/>
          </p:nvGraphicFramePr>
          <p:xfrm>
            <a:off x="1475656" y="5216748"/>
            <a:ext cx="381000" cy="444500"/>
          </p:xfrm>
          <a:graphic>
            <a:graphicData uri="http://schemas.openxmlformats.org/presentationml/2006/ole">
              <p:oleObj spid="_x0000_s72712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37" name="Retângulo 36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148064" y="4998428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54273" y="5445224"/>
          <a:ext cx="2735263" cy="922337"/>
        </p:xfrm>
        <a:graphic>
          <a:graphicData uri="http://schemas.openxmlformats.org/presentationml/2006/ole">
            <p:oleObj spid="_x0000_s72713" name="Equação" r:id="rId10" imgW="1091880" imgH="368280" progId="Equation.3">
              <p:embed/>
            </p:oleObj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0" y="6444044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Infinitas soluções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CaixaDeTexto 18"/>
          <p:cNvSpPr txBox="1"/>
          <p:nvPr/>
        </p:nvSpPr>
        <p:spPr>
          <a:xfrm>
            <a:off x="35496" y="4509120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Neste caso, os vetores </a:t>
            </a:r>
            <a:r>
              <a:rPr lang="pt-BR" sz="2400" smtClean="0">
                <a:solidFill>
                  <a:srgbClr val="0000FF"/>
                </a:solidFill>
              </a:rPr>
              <a:t>A1</a:t>
            </a:r>
            <a:r>
              <a:rPr lang="pt-BR" sz="2400" smtClean="0"/>
              <a:t> e </a:t>
            </a:r>
            <a:r>
              <a:rPr lang="pt-BR" sz="2400" smtClean="0">
                <a:solidFill>
                  <a:srgbClr val="FF0000"/>
                </a:solidFill>
              </a:rPr>
              <a:t>A2</a:t>
            </a:r>
            <a:r>
              <a:rPr lang="pt-BR" sz="2400" smtClean="0"/>
              <a:t> são </a:t>
            </a:r>
            <a:r>
              <a:rPr lang="pt-BR" sz="2400" i="1" smtClean="0"/>
              <a:t>linearmente dependentes</a:t>
            </a:r>
            <a:r>
              <a:rPr lang="pt-BR" sz="2400" smtClean="0"/>
              <a:t> e existem infinitos pares b1 e b2 que produzem o mesmo resultado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04048" y="2204864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= 0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lineares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5176292" y="177281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1)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5176292" y="33569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2)</a:t>
            </a:r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176292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mtClean="0"/>
              <a:t>Caso 3)</a:t>
            </a:r>
            <a:endParaRPr lang="pt-BR" sz="2400"/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5968380" y="2253680"/>
          <a:ext cx="2132012" cy="1103312"/>
        </p:xfrm>
        <a:graphic>
          <a:graphicData uri="http://schemas.openxmlformats.org/presentationml/2006/ole">
            <p:oleObj spid="_x0000_s73730" name="Equação" r:id="rId3" imgW="711000" imgH="368280" progId="Equation.3">
              <p:embed/>
            </p:oleObj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5968380" y="3837855"/>
          <a:ext cx="2132012" cy="1103313"/>
        </p:xfrm>
        <a:graphic>
          <a:graphicData uri="http://schemas.openxmlformats.org/presentationml/2006/ole">
            <p:oleObj spid="_x0000_s73731" name="Equação" r:id="rId4" imgW="711000" imgH="36828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68380" y="5422031"/>
          <a:ext cx="2132012" cy="1103313"/>
        </p:xfrm>
        <a:graphic>
          <a:graphicData uri="http://schemas.openxmlformats.org/presentationml/2006/ole">
            <p:oleObj spid="_x0000_s73732" name="Equação" r:id="rId5" imgW="711000" imgH="368280" progId="Equation.3">
              <p:embed/>
            </p:oleObj>
          </a:graphicData>
        </a:graphic>
      </p:graphicFrame>
      <p:grpSp>
        <p:nvGrpSpPr>
          <p:cNvPr id="3" name="Grupo 35"/>
          <p:cNvGrpSpPr/>
          <p:nvPr/>
        </p:nvGrpSpPr>
        <p:grpSpPr>
          <a:xfrm>
            <a:off x="221226" y="1268760"/>
            <a:ext cx="3834837" cy="4536504"/>
            <a:chOff x="221226" y="1700808"/>
            <a:chExt cx="3834837" cy="4536504"/>
          </a:xfrm>
        </p:grpSpPr>
        <p:sp>
          <p:nvSpPr>
            <p:cNvPr id="17" name="Forma livre 16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187624" y="2636912"/>
              <a:ext cx="1296144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/>
            <p:cNvCxnSpPr/>
            <p:nvPr/>
          </p:nvCxnSpPr>
          <p:spPr>
            <a:xfrm>
              <a:off x="251520" y="4365104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273100" y="1772816"/>
            <a:ext cx="698500" cy="444500"/>
          </p:xfrm>
          <a:graphic>
            <a:graphicData uri="http://schemas.openxmlformats.org/presentationml/2006/ole">
              <p:oleObj spid="_x0000_s73733" name="Equação" r:id="rId6" imgW="279360" imgH="177480" progId="Equation.3">
                <p:embed/>
              </p:oleObj>
            </a:graphicData>
          </a:graphic>
        </p:graphicFrame>
        <p:cxnSp>
          <p:nvCxnSpPr>
            <p:cNvPr id="20" name="Conector de seta reta 19"/>
            <p:cNvCxnSpPr/>
            <p:nvPr/>
          </p:nvCxnSpPr>
          <p:spPr>
            <a:xfrm flipH="1">
              <a:off x="239811" y="4293096"/>
              <a:ext cx="861057" cy="956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374576" y="5085184"/>
            <a:ext cx="381000" cy="444500"/>
          </p:xfrm>
          <a:graphic>
            <a:graphicData uri="http://schemas.openxmlformats.org/presentationml/2006/ole">
              <p:oleObj spid="_x0000_s73734" name="Equação" r:id="rId7" imgW="152280" imgH="177480" progId="Equation.3">
                <p:embed/>
              </p:oleObj>
            </a:graphicData>
          </a:graphic>
        </p:graphicFrame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706813" y="4375150"/>
            <a:ext cx="349250" cy="444500"/>
          </p:xfrm>
          <a:graphic>
            <a:graphicData uri="http://schemas.openxmlformats.org/presentationml/2006/ole">
              <p:oleObj spid="_x0000_s73735" name="Equação" r:id="rId8" imgW="139680" imgH="177480" progId="Equation.3">
                <p:embed/>
              </p:oleObj>
            </a:graphicData>
          </a:graphic>
        </p:graphicFrame>
        <p:cxnSp>
          <p:nvCxnSpPr>
            <p:cNvPr id="25" name="Conector de seta reta 24"/>
            <p:cNvCxnSpPr/>
            <p:nvPr/>
          </p:nvCxnSpPr>
          <p:spPr>
            <a:xfrm flipV="1">
              <a:off x="1043608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>
            <a:xfrm flipV="1">
              <a:off x="1043608" y="1705728"/>
              <a:ext cx="0" cy="1836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1043608" y="4234104"/>
              <a:ext cx="0" cy="504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/>
            <p:nvPr/>
          </p:nvCxnSpPr>
          <p:spPr>
            <a:xfrm>
              <a:off x="611560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 flipH="1">
              <a:off x="3578636" y="4365104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 rot="2214091">
              <a:off x="1191274" y="3876678"/>
              <a:ext cx="488182" cy="654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livre 43"/>
            <p:cNvSpPr/>
            <p:nvPr/>
          </p:nvSpPr>
          <p:spPr>
            <a:xfrm>
              <a:off x="251520" y="270892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/>
            <p:nvPr/>
          </p:nvCxnSpPr>
          <p:spPr>
            <a:xfrm>
              <a:off x="1115616" y="4365104"/>
              <a:ext cx="26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>
              <a:off x="857080" y="3429000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2300748" y="2728452"/>
              <a:ext cx="1474839" cy="1150374"/>
            </a:xfrm>
            <a:custGeom>
              <a:avLst/>
              <a:gdLst>
                <a:gd name="connsiteX0" fmla="*/ 0 w 1474839"/>
                <a:gd name="connsiteY0" fmla="*/ 0 h 1150374"/>
                <a:gd name="connsiteX1" fmla="*/ 604684 w 1474839"/>
                <a:gd name="connsiteY1" fmla="*/ 722671 h 1150374"/>
                <a:gd name="connsiteX2" fmla="*/ 1474839 w 1474839"/>
                <a:gd name="connsiteY2" fmla="*/ 1150374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4839" h="1150374">
                  <a:moveTo>
                    <a:pt x="0" y="0"/>
                  </a:moveTo>
                  <a:cubicBezTo>
                    <a:pt x="179439" y="265471"/>
                    <a:pt x="358878" y="530942"/>
                    <a:pt x="604684" y="722671"/>
                  </a:cubicBezTo>
                  <a:cubicBezTo>
                    <a:pt x="850490" y="914400"/>
                    <a:pt x="1162664" y="1032387"/>
                    <a:pt x="1474839" y="1150374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 47"/>
            <p:cNvSpPr/>
            <p:nvPr/>
          </p:nvSpPr>
          <p:spPr>
            <a:xfrm>
              <a:off x="221226" y="2698955"/>
              <a:ext cx="1504335" cy="1165122"/>
            </a:xfrm>
            <a:custGeom>
              <a:avLst/>
              <a:gdLst>
                <a:gd name="connsiteX0" fmla="*/ 0 w 1504335"/>
                <a:gd name="connsiteY0" fmla="*/ 0 h 1165122"/>
                <a:gd name="connsiteX1" fmla="*/ 619432 w 1504335"/>
                <a:gd name="connsiteY1" fmla="*/ 722671 h 1165122"/>
                <a:gd name="connsiteX2" fmla="*/ 1504335 w 1504335"/>
                <a:gd name="connsiteY2" fmla="*/ 1165122 h 11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4335" h="1165122">
                  <a:moveTo>
                    <a:pt x="0" y="0"/>
                  </a:moveTo>
                  <a:cubicBezTo>
                    <a:pt x="184355" y="264242"/>
                    <a:pt x="368710" y="528484"/>
                    <a:pt x="619432" y="722671"/>
                  </a:cubicBezTo>
                  <a:cubicBezTo>
                    <a:pt x="870154" y="916858"/>
                    <a:pt x="1187244" y="1040990"/>
                    <a:pt x="1504335" y="116512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/>
            <p:cNvCxnSpPr/>
            <p:nvPr/>
          </p:nvCxnSpPr>
          <p:spPr>
            <a:xfrm flipH="1">
              <a:off x="1580200" y="3429000"/>
              <a:ext cx="327504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orma livre 27"/>
            <p:cNvSpPr/>
            <p:nvPr/>
          </p:nvSpPr>
          <p:spPr>
            <a:xfrm>
              <a:off x="1727912" y="3861048"/>
              <a:ext cx="2052000" cy="1656184"/>
            </a:xfrm>
            <a:custGeom>
              <a:avLst/>
              <a:gdLst>
                <a:gd name="connsiteX0" fmla="*/ 0 w 2492477"/>
                <a:gd name="connsiteY0" fmla="*/ 0 h 2315496"/>
                <a:gd name="connsiteX1" fmla="*/ 1327354 w 2492477"/>
                <a:gd name="connsiteY1" fmla="*/ 2315496 h 2315496"/>
                <a:gd name="connsiteX2" fmla="*/ 2492477 w 2492477"/>
                <a:gd name="connsiteY2" fmla="*/ 0 h 231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2477" h="2315496">
                  <a:moveTo>
                    <a:pt x="0" y="0"/>
                  </a:moveTo>
                  <a:cubicBezTo>
                    <a:pt x="455970" y="1157748"/>
                    <a:pt x="911941" y="2315496"/>
                    <a:pt x="1327354" y="2315496"/>
                  </a:cubicBezTo>
                  <a:cubicBezTo>
                    <a:pt x="1742767" y="2315496"/>
                    <a:pt x="2117622" y="1157748"/>
                    <a:pt x="249247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 44"/>
            <p:cNvSpPr/>
            <p:nvPr/>
          </p:nvSpPr>
          <p:spPr>
            <a:xfrm>
              <a:off x="1032387" y="4203290"/>
              <a:ext cx="1651819" cy="1283110"/>
            </a:xfrm>
            <a:custGeom>
              <a:avLst/>
              <a:gdLst>
                <a:gd name="connsiteX0" fmla="*/ 0 w 1651819"/>
                <a:gd name="connsiteY0" fmla="*/ 0 h 1283110"/>
                <a:gd name="connsiteX1" fmla="*/ 693174 w 1651819"/>
                <a:gd name="connsiteY1" fmla="*/ 796413 h 1283110"/>
                <a:gd name="connsiteX2" fmla="*/ 1651819 w 1651819"/>
                <a:gd name="connsiteY2" fmla="*/ 1283110 h 128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19" h="1283110">
                  <a:moveTo>
                    <a:pt x="0" y="0"/>
                  </a:moveTo>
                  <a:cubicBezTo>
                    <a:pt x="208935" y="291280"/>
                    <a:pt x="417871" y="582561"/>
                    <a:pt x="693174" y="796413"/>
                  </a:cubicBezTo>
                  <a:cubicBezTo>
                    <a:pt x="968477" y="1010265"/>
                    <a:pt x="1310148" y="1146687"/>
                    <a:pt x="1651819" y="128311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H="1">
              <a:off x="323528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1513519" y="4754640"/>
              <a:ext cx="610209" cy="47456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7" name="Object 13"/>
            <p:cNvGraphicFramePr>
              <a:graphicFrameLocks noChangeAspect="1"/>
            </p:cNvGraphicFramePr>
            <p:nvPr/>
          </p:nvGraphicFramePr>
          <p:xfrm>
            <a:off x="1476375" y="5216525"/>
            <a:ext cx="381000" cy="444500"/>
          </p:xfrm>
          <a:graphic>
            <a:graphicData uri="http://schemas.openxmlformats.org/presentationml/2006/ole">
              <p:oleObj spid="_x0000_s73736" name="Equação" r:id="rId9" imgW="152280" imgH="177480" progId="Equation.3">
                <p:embed/>
              </p:oleObj>
            </a:graphicData>
          </a:graphic>
        </p:graphicFrame>
      </p:grpSp>
      <p:sp>
        <p:nvSpPr>
          <p:cNvPr id="53" name="Retângulo 52"/>
          <p:cNvSpPr/>
          <p:nvPr/>
        </p:nvSpPr>
        <p:spPr>
          <a:xfrm>
            <a:off x="5148064" y="1802312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5148064" y="3399504"/>
            <a:ext cx="3240360" cy="15121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0" y="6444044"/>
            <a:ext cx="28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Sistema instável</a:t>
            </a:r>
            <a:endParaRPr lang="pt-BR"/>
          </a:p>
        </p:txBody>
      </p:sp>
      <p:graphicFrame>
        <p:nvGraphicFramePr>
          <p:cNvPr id="73737" name="Object 8"/>
          <p:cNvGraphicFramePr>
            <a:graphicFrameLocks noChangeAspect="1"/>
          </p:cNvGraphicFramePr>
          <p:nvPr/>
        </p:nvGraphicFramePr>
        <p:xfrm>
          <a:off x="53975" y="5445125"/>
          <a:ext cx="2735263" cy="922338"/>
        </p:xfrm>
        <a:graphic>
          <a:graphicData uri="http://schemas.openxmlformats.org/presentationml/2006/ole">
            <p:oleObj spid="_x0000_s73737" name="Equação" r:id="rId10" imgW="109188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lineares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179512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smtClean="0"/>
              <a:t>Exemplo 2D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3455936" y="2277072"/>
            <a:ext cx="540000" cy="1080000"/>
          </a:xfrm>
          <a:prstGeom prst="rect">
            <a:avLst/>
          </a:prstGeom>
          <a:noFill/>
          <a:ln>
            <a:solidFill>
              <a:srgbClr val="00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11880" y="2276872"/>
            <a:ext cx="54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97980" y="2276872"/>
            <a:ext cx="540000" cy="108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9752" y="2528960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584" y="2535408"/>
            <a:ext cx="5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30096" y="2603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b1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58744" y="25981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b2</a:t>
            </a: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20908" y="25944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A1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47824" y="26074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A2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367704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+</a:t>
            </a:r>
            <a:endParaRPr lang="pt-BR" sz="2800"/>
          </a:p>
        </p:txBody>
      </p:sp>
      <p:sp>
        <p:nvSpPr>
          <p:cNvPr id="15" name="CaixaDeTexto 14"/>
          <p:cNvSpPr txBox="1"/>
          <p:nvPr/>
        </p:nvSpPr>
        <p:spPr>
          <a:xfrm>
            <a:off x="2951880" y="25059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=</a:t>
            </a:r>
            <a:endParaRPr lang="pt-BR" sz="2800"/>
          </a:p>
        </p:txBody>
      </p:sp>
      <p:sp>
        <p:nvSpPr>
          <p:cNvPr id="17" name="Retângulo 16"/>
          <p:cNvSpPr/>
          <p:nvPr/>
        </p:nvSpPr>
        <p:spPr>
          <a:xfrm>
            <a:off x="3455936" y="3789160"/>
            <a:ext cx="540000" cy="1080000"/>
          </a:xfrm>
          <a:prstGeom prst="rect">
            <a:avLst/>
          </a:prstGeom>
          <a:noFill/>
          <a:ln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52" y="1818000"/>
            <a:ext cx="503584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CaixaDeTexto 19"/>
          <p:cNvSpPr txBox="1"/>
          <p:nvPr/>
        </p:nvSpPr>
        <p:spPr>
          <a:xfrm>
            <a:off x="5004048" y="2204864"/>
            <a:ext cx="1116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|A| </a:t>
            </a:r>
            <a:r>
              <a:rPr lang="pt-BR" sz="2400" smtClean="0">
                <a:latin typeface="Calibri"/>
              </a:rPr>
              <a:t>≈ 0</a:t>
            </a:r>
            <a:endParaRPr lang="pt-BR" sz="2400"/>
          </a:p>
        </p:txBody>
      </p:sp>
      <p:sp>
        <p:nvSpPr>
          <p:cNvPr id="21" name="CaixaDeTexto 20"/>
          <p:cNvSpPr txBox="1"/>
          <p:nvPr/>
        </p:nvSpPr>
        <p:spPr>
          <a:xfrm>
            <a:off x="107504" y="4725144"/>
            <a:ext cx="3060000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Pequenas perturbações do lado direito causam grandes perturbações nos coeficientes b1 e b2</a:t>
            </a:r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265767" y="3287406"/>
          <a:ext cx="1173162" cy="1122362"/>
        </p:xfrm>
        <a:graphic>
          <a:graphicData uri="http://schemas.openxmlformats.org/presentationml/2006/ole">
            <p:oleObj spid="_x0000_s74754" name="Equação" r:id="rId3" imgW="583920" imgH="55872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61623" y="3212976"/>
          <a:ext cx="1784350" cy="1120775"/>
        </p:xfrm>
        <a:graphic>
          <a:graphicData uri="http://schemas.openxmlformats.org/presentationml/2006/ole">
            <p:oleObj spid="_x0000_s74755" name="Equação" r:id="rId4" imgW="888840" imgH="558720" progId="Equation.3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000" y="4434558"/>
            <a:ext cx="169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observados</a:t>
            </a:r>
            <a:endParaRPr lang="pt-BR" sz="2000"/>
          </a:p>
        </p:txBody>
      </p:sp>
      <p:sp>
        <p:nvSpPr>
          <p:cNvPr id="6" name="CaixaDeTexto 5"/>
          <p:cNvSpPr txBox="1"/>
          <p:nvPr/>
        </p:nvSpPr>
        <p:spPr>
          <a:xfrm>
            <a:off x="1835696" y="4424482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dados</a:t>
            </a:r>
          </a:p>
          <a:p>
            <a:pPr algn="ctr"/>
            <a:r>
              <a:rPr lang="pt-BR" sz="2000" smtClean="0"/>
              <a:t>preditos</a:t>
            </a:r>
            <a:endParaRPr lang="pt-BR" sz="200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76721" y="5300663"/>
          <a:ext cx="3559175" cy="508000"/>
        </p:xfrm>
        <a:graphic>
          <a:graphicData uri="http://schemas.openxmlformats.org/presentationml/2006/ole">
            <p:oleObj spid="_x0000_s74756" name="Equação" r:id="rId5" imgW="1422360" imgH="203040" progId="Equation.3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44146" y="5877272"/>
            <a:ext cx="22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norma L2</a:t>
            </a:r>
          </a:p>
          <a:p>
            <a:pPr algn="ctr"/>
            <a:r>
              <a:rPr lang="pt-BR" sz="2000" smtClean="0"/>
              <a:t>(função escalar)</a:t>
            </a:r>
            <a:endParaRPr lang="pt-BR" sz="200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585016" y="1844824"/>
          <a:ext cx="2136775" cy="609600"/>
        </p:xfrm>
        <a:graphic>
          <a:graphicData uri="http://schemas.openxmlformats.org/presentationml/2006/ole">
            <p:oleObj spid="_x0000_s74757" name="Equação" r:id="rId6" imgW="711000" imgH="2030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259719" y="1556792"/>
          <a:ext cx="1223962" cy="1122362"/>
        </p:xfrm>
        <a:graphic>
          <a:graphicData uri="http://schemas.openxmlformats.org/presentationml/2006/ole">
            <p:oleObj spid="_x0000_s74758" name="Equação" r:id="rId7" imgW="609480" imgH="558720" progId="Equation.3">
              <p:embed/>
            </p:oleObj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115616" y="267665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parâmetros</a:t>
            </a:r>
            <a:endParaRPr lang="pt-BR" sz="2000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290419" y="3068461"/>
          <a:ext cx="1446212" cy="455613"/>
        </p:xfrm>
        <a:graphic>
          <a:graphicData uri="http://schemas.openxmlformats.org/presentationml/2006/ole">
            <p:oleObj spid="_x0000_s74759" name="Equação" r:id="rId8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5854650" y="3756817"/>
          <a:ext cx="2317750" cy="763587"/>
        </p:xfrm>
        <a:graphic>
          <a:graphicData uri="http://schemas.openxmlformats.org/presentationml/2006/ole">
            <p:oleObj spid="_x0000_s74760" name="Equação" r:id="rId9" imgW="1155600" imgH="38088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325046" y="5229200"/>
          <a:ext cx="1446212" cy="455613"/>
        </p:xfrm>
        <a:graphic>
          <a:graphicData uri="http://schemas.openxmlformats.org/presentationml/2006/ole">
            <p:oleObj spid="_x0000_s74761" name="Equação" r:id="rId10" imgW="723600" imgH="228600" progId="Equation.3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5059808" y="5909964"/>
          <a:ext cx="3976688" cy="687388"/>
        </p:xfrm>
        <a:graphic>
          <a:graphicData uri="http://schemas.openxmlformats.org/presentationml/2006/ole">
            <p:oleObj spid="_x0000_s74762" name="Equação" r:id="rId11" imgW="1981080" imgH="342720" progId="Equation.3">
              <p:embed/>
            </p:oleObj>
          </a:graphicData>
        </a:graphic>
      </p:graphicFrame>
      <p:sp>
        <p:nvSpPr>
          <p:cNvPr id="16" name="Retângulo 15"/>
          <p:cNvSpPr/>
          <p:nvPr/>
        </p:nvSpPr>
        <p:spPr>
          <a:xfrm>
            <a:off x="5810884" y="3050748"/>
            <a:ext cx="2412000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5780" y="5157192"/>
            <a:ext cx="406800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4644008" y="2492896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658756" y="2492896"/>
            <a:ext cx="2016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658756" y="3800324"/>
            <a:ext cx="11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642276" y="5949280"/>
            <a:ext cx="3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819392" y="2666408"/>
            <a:ext cx="24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Problema linear</a:t>
            </a:r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004048" y="4787860"/>
            <a:ext cx="4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Problema não-linear</a:t>
            </a:r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98601" y="1773238"/>
          <a:ext cx="4260850" cy="608012"/>
        </p:xfrm>
        <a:graphic>
          <a:graphicData uri="http://schemas.openxmlformats.org/presentationml/2006/ole">
            <p:oleObj spid="_x0000_s75778" name="Equação" r:id="rId3" imgW="1422360" imgH="203040" progId="Equation.3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238414" y="2649934"/>
          <a:ext cx="2181225" cy="687388"/>
        </p:xfrm>
        <a:graphic>
          <a:graphicData uri="http://schemas.openxmlformats.org/presentationml/2006/ole">
            <p:oleObj spid="_x0000_s75780" name="Equação" r:id="rId4" imgW="723600" imgH="228600" progId="Equation.3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4044" y="5286375"/>
          <a:ext cx="4629964" cy="806921"/>
        </p:xfrm>
        <a:graphic>
          <a:graphicData uri="http://schemas.openxmlformats.org/presentationml/2006/ole">
            <p:oleObj spid="_x0000_s75781" name="Equação" r:id="rId5" imgW="1968480" imgH="342720" progId="Equation.3">
              <p:embed/>
            </p:oleObj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413039" y="4484290"/>
          <a:ext cx="1831975" cy="533400"/>
        </p:xfrm>
        <a:graphic>
          <a:graphicData uri="http://schemas.openxmlformats.org/presentationml/2006/ole">
            <p:oleObj spid="_x0000_s75782" name="Equação" r:id="rId6" imgW="609480" imgH="177480" progId="Equation.3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5783" name="Equação" r:id="rId7" imgW="711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5" name="Forma livre 14"/>
          <p:cNvSpPr/>
          <p:nvPr/>
        </p:nvSpPr>
        <p:spPr>
          <a:xfrm rot="21017751">
            <a:off x="105014" y="5860428"/>
            <a:ext cx="1533832" cy="757084"/>
          </a:xfrm>
          <a:custGeom>
            <a:avLst/>
            <a:gdLst>
              <a:gd name="connsiteX0" fmla="*/ 1533832 w 1533832"/>
              <a:gd name="connsiteY0" fmla="*/ 294968 h 757084"/>
              <a:gd name="connsiteX1" fmla="*/ 663677 w 1533832"/>
              <a:gd name="connsiteY1" fmla="*/ 707923 h 757084"/>
              <a:gd name="connsiteX2" fmla="*/ 0 w 1533832"/>
              <a:gd name="connsiteY2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3832" h="757084">
                <a:moveTo>
                  <a:pt x="1533832" y="294968"/>
                </a:moveTo>
                <a:cubicBezTo>
                  <a:pt x="1226574" y="526026"/>
                  <a:pt x="919316" y="757084"/>
                  <a:pt x="663677" y="707923"/>
                </a:cubicBezTo>
                <a:cubicBezTo>
                  <a:pt x="408038" y="658762"/>
                  <a:pt x="204019" y="329381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6808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6808" name="Equação" r:id="rId3" imgW="1422360" imgH="203040" progId="Equation.3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6809" name="Equação" r:id="rId4" imgW="711000" imgH="203040" progId="Equation.3">
              <p:embed/>
            </p:oleObj>
          </a:graphicData>
        </a:graphic>
      </p:graphicFrame>
      <p:graphicFrame>
        <p:nvGraphicFramePr>
          <p:cNvPr id="76810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6810" name="Equação" r:id="rId5" imgW="723600" imgH="228600" progId="Equation.3">
              <p:embed/>
            </p:oleObj>
          </a:graphicData>
        </a:graphic>
      </p:graphicFrame>
      <p:graphicFrame>
        <p:nvGraphicFramePr>
          <p:cNvPr id="76811" name="Object 8"/>
          <p:cNvGraphicFramePr>
            <a:graphicFrameLocks noChangeAspect="1"/>
          </p:cNvGraphicFramePr>
          <p:nvPr/>
        </p:nvGraphicFramePr>
        <p:xfrm>
          <a:off x="14288" y="5286375"/>
          <a:ext cx="4629150" cy="806450"/>
        </p:xfrm>
        <a:graphic>
          <a:graphicData uri="http://schemas.openxmlformats.org/presentationml/2006/ole">
            <p:oleObj spid="_x0000_s76811" name="Equação" r:id="rId6" imgW="1968480" imgH="342720" progId="Equation.3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6812" name="Equação" r:id="rId7" imgW="6094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7783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7832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7833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7834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7836" name="Equação" r:id="rId7" imgW="6094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7885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885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885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885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8854" name="Equação" r:id="rId7" imgW="609480" imgH="177480" progId="Equation.3">
              <p:embed/>
            </p:oleObj>
          </a:graphicData>
        </a:graphic>
      </p:graphicFrame>
      <p:grpSp>
        <p:nvGrpSpPr>
          <p:cNvPr id="57" name="Grupo 36"/>
          <p:cNvGrpSpPr/>
          <p:nvPr/>
        </p:nvGrpSpPr>
        <p:grpSpPr>
          <a:xfrm>
            <a:off x="4788024" y="1700808"/>
            <a:ext cx="4176464" cy="4536504"/>
            <a:chOff x="4788024" y="1700808"/>
            <a:chExt cx="4176464" cy="4536504"/>
          </a:xfrm>
        </p:grpSpPr>
        <p:cxnSp>
          <p:nvCxnSpPr>
            <p:cNvPr id="58" name="Conector de seta reta 57"/>
            <p:cNvCxnSpPr/>
            <p:nvPr/>
          </p:nvCxnSpPr>
          <p:spPr>
            <a:xfrm>
              <a:off x="5652120" y="4365104"/>
              <a:ext cx="25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orma livre 58"/>
            <p:cNvSpPr/>
            <p:nvPr/>
          </p:nvSpPr>
          <p:spPr>
            <a:xfrm>
              <a:off x="5378836" y="3429000"/>
              <a:ext cx="3088491" cy="1757516"/>
            </a:xfrm>
            <a:custGeom>
              <a:avLst/>
              <a:gdLst>
                <a:gd name="connsiteX0" fmla="*/ 0 w 2728451"/>
                <a:gd name="connsiteY0" fmla="*/ 0 h 1757516"/>
                <a:gd name="connsiteX1" fmla="*/ 973393 w 2728451"/>
                <a:gd name="connsiteY1" fmla="*/ 1622322 h 1757516"/>
                <a:gd name="connsiteX2" fmla="*/ 1607574 w 2728451"/>
                <a:gd name="connsiteY2" fmla="*/ 811161 h 1757516"/>
                <a:gd name="connsiteX3" fmla="*/ 2138516 w 2728451"/>
                <a:gd name="connsiteY3" fmla="*/ 1106129 h 1757516"/>
                <a:gd name="connsiteX4" fmla="*/ 2728451 w 2728451"/>
                <a:gd name="connsiteY4" fmla="*/ 29496 h 175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8451" h="1757516">
                  <a:moveTo>
                    <a:pt x="0" y="0"/>
                  </a:moveTo>
                  <a:cubicBezTo>
                    <a:pt x="352732" y="743564"/>
                    <a:pt x="705464" y="1487129"/>
                    <a:pt x="973393" y="1622322"/>
                  </a:cubicBezTo>
                  <a:cubicBezTo>
                    <a:pt x="1241322" y="1757516"/>
                    <a:pt x="1413387" y="897193"/>
                    <a:pt x="1607574" y="811161"/>
                  </a:cubicBezTo>
                  <a:cubicBezTo>
                    <a:pt x="1801761" y="725129"/>
                    <a:pt x="1951703" y="1236406"/>
                    <a:pt x="2138516" y="1106129"/>
                  </a:cubicBezTo>
                  <a:cubicBezTo>
                    <a:pt x="2325329" y="975852"/>
                    <a:pt x="2526890" y="502674"/>
                    <a:pt x="2728451" y="29496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5375124" y="3113204"/>
              <a:ext cx="3078000" cy="730044"/>
            </a:xfrm>
            <a:custGeom>
              <a:avLst/>
              <a:gdLst>
                <a:gd name="connsiteX0" fmla="*/ 7374 w 2753032"/>
                <a:gd name="connsiteY0" fmla="*/ 329380 h 730044"/>
                <a:gd name="connsiteX1" fmla="*/ 405580 w 2753032"/>
                <a:gd name="connsiteY1" fmla="*/ 639096 h 730044"/>
                <a:gd name="connsiteX2" fmla="*/ 936522 w 2753032"/>
                <a:gd name="connsiteY2" fmla="*/ 712838 h 730044"/>
                <a:gd name="connsiteX3" fmla="*/ 1467464 w 2753032"/>
                <a:gd name="connsiteY3" fmla="*/ 535858 h 730044"/>
                <a:gd name="connsiteX4" fmla="*/ 1924664 w 2753032"/>
                <a:gd name="connsiteY4" fmla="*/ 668593 h 730044"/>
                <a:gd name="connsiteX5" fmla="*/ 2485103 w 2753032"/>
                <a:gd name="connsiteY5" fmla="*/ 594851 h 730044"/>
                <a:gd name="connsiteX6" fmla="*/ 2750574 w 2753032"/>
                <a:gd name="connsiteY6" fmla="*/ 358877 h 730044"/>
                <a:gd name="connsiteX7" fmla="*/ 2499851 w 2753032"/>
                <a:gd name="connsiteY7" fmla="*/ 152400 h 730044"/>
                <a:gd name="connsiteX8" fmla="*/ 2116393 w 2753032"/>
                <a:gd name="connsiteY8" fmla="*/ 78658 h 730044"/>
                <a:gd name="connsiteX9" fmla="*/ 1777180 w 2753032"/>
                <a:gd name="connsiteY9" fmla="*/ 167148 h 730044"/>
                <a:gd name="connsiteX10" fmla="*/ 1408470 w 2753032"/>
                <a:gd name="connsiteY10" fmla="*/ 196645 h 730044"/>
                <a:gd name="connsiteX11" fmla="*/ 1054509 w 2753032"/>
                <a:gd name="connsiteY11" fmla="*/ 63909 h 730044"/>
                <a:gd name="connsiteX12" fmla="*/ 759541 w 2753032"/>
                <a:gd name="connsiteY12" fmla="*/ 4916 h 730044"/>
                <a:gd name="connsiteX13" fmla="*/ 361335 w 2753032"/>
                <a:gd name="connsiteY13" fmla="*/ 93406 h 730044"/>
                <a:gd name="connsiteX14" fmla="*/ 7374 w 2753032"/>
                <a:gd name="connsiteY14" fmla="*/ 329380 h 73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3032" h="730044">
                  <a:moveTo>
                    <a:pt x="7374" y="329380"/>
                  </a:moveTo>
                  <a:cubicBezTo>
                    <a:pt x="14748" y="420328"/>
                    <a:pt x="250722" y="575186"/>
                    <a:pt x="405580" y="639096"/>
                  </a:cubicBezTo>
                  <a:cubicBezTo>
                    <a:pt x="560438" y="703006"/>
                    <a:pt x="759541" y="730044"/>
                    <a:pt x="936522" y="712838"/>
                  </a:cubicBezTo>
                  <a:cubicBezTo>
                    <a:pt x="1113503" y="695632"/>
                    <a:pt x="1302774" y="543232"/>
                    <a:pt x="1467464" y="535858"/>
                  </a:cubicBezTo>
                  <a:cubicBezTo>
                    <a:pt x="1632154" y="528484"/>
                    <a:pt x="1755058" y="658761"/>
                    <a:pt x="1924664" y="668593"/>
                  </a:cubicBezTo>
                  <a:cubicBezTo>
                    <a:pt x="2094270" y="678425"/>
                    <a:pt x="2347451" y="646470"/>
                    <a:pt x="2485103" y="594851"/>
                  </a:cubicBezTo>
                  <a:cubicBezTo>
                    <a:pt x="2622755" y="543232"/>
                    <a:pt x="2748116" y="432619"/>
                    <a:pt x="2750574" y="358877"/>
                  </a:cubicBezTo>
                  <a:cubicBezTo>
                    <a:pt x="2753032" y="285135"/>
                    <a:pt x="2605548" y="199103"/>
                    <a:pt x="2499851" y="152400"/>
                  </a:cubicBezTo>
                  <a:cubicBezTo>
                    <a:pt x="2394154" y="105697"/>
                    <a:pt x="2236838" y="76200"/>
                    <a:pt x="2116393" y="78658"/>
                  </a:cubicBezTo>
                  <a:cubicBezTo>
                    <a:pt x="1995948" y="81116"/>
                    <a:pt x="1895167" y="147484"/>
                    <a:pt x="1777180" y="167148"/>
                  </a:cubicBezTo>
                  <a:cubicBezTo>
                    <a:pt x="1659193" y="186812"/>
                    <a:pt x="1528915" y="213852"/>
                    <a:pt x="1408470" y="196645"/>
                  </a:cubicBezTo>
                  <a:cubicBezTo>
                    <a:pt x="1288025" y="179438"/>
                    <a:pt x="1162664" y="95864"/>
                    <a:pt x="1054509" y="63909"/>
                  </a:cubicBezTo>
                  <a:cubicBezTo>
                    <a:pt x="946354" y="31954"/>
                    <a:pt x="875070" y="0"/>
                    <a:pt x="759541" y="4916"/>
                  </a:cubicBezTo>
                  <a:cubicBezTo>
                    <a:pt x="644012" y="9832"/>
                    <a:pt x="486696" y="36871"/>
                    <a:pt x="361335" y="93406"/>
                  </a:cubicBezTo>
                  <a:cubicBezTo>
                    <a:pt x="235974" y="149941"/>
                    <a:pt x="0" y="238432"/>
                    <a:pt x="7374" y="32938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>
              <a:off x="4847016" y="4365104"/>
              <a:ext cx="104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5"/>
            <p:cNvGraphicFramePr>
              <a:graphicFrameLocks noChangeAspect="1"/>
            </p:cNvGraphicFramePr>
            <p:nvPr/>
          </p:nvGraphicFramePr>
          <p:xfrm>
            <a:off x="4868596" y="1772816"/>
            <a:ext cx="698500" cy="444500"/>
          </p:xfrm>
          <a:graphic>
            <a:graphicData uri="http://schemas.openxmlformats.org/presentationml/2006/ole">
              <p:oleObj spid="_x0000_s78863" name="Equação" r:id="rId8" imgW="279360" imgH="177480" progId="Equation.3">
                <p:embed/>
              </p:oleObj>
            </a:graphicData>
          </a:graphic>
        </p:graphicFrame>
        <p:cxnSp>
          <p:nvCxnSpPr>
            <p:cNvPr id="63" name="Conector de seta reta 62"/>
            <p:cNvCxnSpPr/>
            <p:nvPr/>
          </p:nvCxnSpPr>
          <p:spPr>
            <a:xfrm flipH="1">
              <a:off x="4919024" y="3429000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 rot="60000" flipH="1">
              <a:off x="4788024" y="4178576"/>
              <a:ext cx="1006736" cy="11521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Object 5"/>
            <p:cNvGraphicFramePr>
              <a:graphicFrameLocks noChangeAspect="1"/>
            </p:cNvGraphicFramePr>
            <p:nvPr/>
          </p:nvGraphicFramePr>
          <p:xfrm>
            <a:off x="4970072" y="5085184"/>
            <a:ext cx="381000" cy="444500"/>
          </p:xfrm>
          <a:graphic>
            <a:graphicData uri="http://schemas.openxmlformats.org/presentationml/2006/ole">
              <p:oleObj spid="_x0000_s78864" name="Equação" r:id="rId9" imgW="152280" imgH="177480" progId="Equation.3">
                <p:embed/>
              </p:oleObj>
            </a:graphicData>
          </a:graphic>
        </p:graphicFrame>
        <p:graphicFrame>
          <p:nvGraphicFramePr>
            <p:cNvPr id="66" name="Object 13"/>
            <p:cNvGraphicFramePr>
              <a:graphicFrameLocks noChangeAspect="1"/>
            </p:cNvGraphicFramePr>
            <p:nvPr/>
          </p:nvGraphicFramePr>
          <p:xfrm>
            <a:off x="6401696" y="5199704"/>
            <a:ext cx="381000" cy="444500"/>
          </p:xfrm>
          <a:graphic>
            <a:graphicData uri="http://schemas.openxmlformats.org/presentationml/2006/ole">
              <p:oleObj spid="_x0000_s78865" name="Equação" r:id="rId10" imgW="152280" imgH="177480" progId="Equation.3">
                <p:embed/>
              </p:oleObj>
            </a:graphicData>
          </a:graphic>
        </p:graphicFrame>
        <p:graphicFrame>
          <p:nvGraphicFramePr>
            <p:cNvPr id="67" name="Object 3"/>
            <p:cNvGraphicFramePr>
              <a:graphicFrameLocks noChangeAspect="1"/>
            </p:cNvGraphicFramePr>
            <p:nvPr/>
          </p:nvGraphicFramePr>
          <p:xfrm>
            <a:off x="8615238" y="4221088"/>
            <a:ext cx="349250" cy="444500"/>
          </p:xfrm>
          <a:graphic>
            <a:graphicData uri="http://schemas.openxmlformats.org/presentationml/2006/ole">
              <p:oleObj spid="_x0000_s78866" name="Equação" r:id="rId11" imgW="139680" imgH="177480" progId="Equation.3">
                <p:embed/>
              </p:oleObj>
            </a:graphicData>
          </a:graphic>
        </p:graphicFrame>
        <p:cxnSp>
          <p:nvCxnSpPr>
            <p:cNvPr id="68" name="Conector de seta reta 67"/>
            <p:cNvCxnSpPr/>
            <p:nvPr/>
          </p:nvCxnSpPr>
          <p:spPr>
            <a:xfrm flipV="1">
              <a:off x="5639104" y="1700808"/>
              <a:ext cx="0" cy="302433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V="1">
              <a:off x="5639104" y="1705728"/>
              <a:ext cx="0" cy="154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 flipV="1">
              <a:off x="5639104" y="3903560"/>
              <a:ext cx="0" cy="8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 flipH="1">
              <a:off x="5882892" y="4077072"/>
              <a:ext cx="1584532" cy="1728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4847016" y="5085184"/>
              <a:ext cx="3888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 flipH="1">
              <a:off x="7071180" y="4365104"/>
              <a:ext cx="3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5207056" y="4005064"/>
              <a:ext cx="2808312" cy="22322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6504932" y="505568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de seta reta 75"/>
            <p:cNvCxnSpPr/>
            <p:nvPr/>
          </p:nvCxnSpPr>
          <p:spPr>
            <a:xfrm flipH="1">
              <a:off x="7971124" y="4365104"/>
              <a:ext cx="68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79874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79875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79876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79877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79878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5"/>
          <p:cNvGraphicFramePr>
            <a:graphicFrameLocks noChangeAspect="1"/>
          </p:cNvGraphicFramePr>
          <p:nvPr/>
        </p:nvGraphicFramePr>
        <p:xfrm>
          <a:off x="4868596" y="1772816"/>
          <a:ext cx="698500" cy="444500"/>
        </p:xfrm>
        <a:graphic>
          <a:graphicData uri="http://schemas.openxmlformats.org/presentationml/2006/ole">
            <p:oleObj spid="_x0000_s79879" name="Equação" r:id="rId8" imgW="279360" imgH="177480" progId="Equation.3">
              <p:embed/>
            </p:oleObj>
          </a:graphicData>
        </a:graphic>
      </p:graphicFrame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79880" name="Equação" r:id="rId9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79881" name="Equação" r:id="rId10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79882" name="Equação" r:id="rId11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79883" name="Equação" r:id="rId12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79884" name="Equação" r:id="rId13" imgW="15228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smtClean="0"/>
              <a:t>Problemas Inversos</a:t>
            </a:r>
            <a:r>
              <a:rPr lang="pt-BR" smtClean="0"/>
              <a:t/>
            </a:r>
            <a:br>
              <a:rPr lang="pt-BR" smtClean="0"/>
            </a:br>
            <a:r>
              <a:rPr lang="pt-BR" sz="3600" smtClean="0"/>
              <a:t>(Introdução)</a:t>
            </a:r>
            <a:endParaRPr lang="pt-BR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79512" y="6093296"/>
          <a:ext cx="3559175" cy="508000"/>
        </p:xfrm>
        <a:graphic>
          <a:graphicData uri="http://schemas.openxmlformats.org/presentationml/2006/ole">
            <p:oleObj spid="_x0000_s21506" name="Equação" r:id="rId3" imgW="1422360" imgH="203040" progId="Equation.3">
              <p:embed/>
            </p:oleObj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3779912" y="4365104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572000" y="170080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3801492" y="1772816"/>
          <a:ext cx="698500" cy="444500"/>
        </p:xfrm>
        <a:graphic>
          <a:graphicData uri="http://schemas.openxmlformats.org/presentationml/2006/ole">
            <p:oleObj spid="_x0000_s21507" name="Equação" r:id="rId4" imgW="279360" imgH="177480" progId="Equation.3">
              <p:embed/>
            </p:oleObj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8430964" y="4509120"/>
          <a:ext cx="317500" cy="349250"/>
        </p:xfrm>
        <a:graphic>
          <a:graphicData uri="http://schemas.openxmlformats.org/presentationml/2006/ole">
            <p:oleObj spid="_x0000_s21508" name="Equação" r:id="rId5" imgW="126720" imgH="139680" progId="Equation.3">
              <p:embed/>
            </p:oleObj>
          </a:graphicData>
        </a:graphic>
      </p:graphicFrame>
      <p:sp>
        <p:nvSpPr>
          <p:cNvPr id="16" name="Forma livre 15"/>
          <p:cNvSpPr/>
          <p:nvPr/>
        </p:nvSpPr>
        <p:spPr>
          <a:xfrm>
            <a:off x="3923928" y="2694172"/>
            <a:ext cx="2052000" cy="1656184"/>
          </a:xfrm>
          <a:custGeom>
            <a:avLst/>
            <a:gdLst>
              <a:gd name="connsiteX0" fmla="*/ 0 w 2492477"/>
              <a:gd name="connsiteY0" fmla="*/ 0 h 2315496"/>
              <a:gd name="connsiteX1" fmla="*/ 1327354 w 2492477"/>
              <a:gd name="connsiteY1" fmla="*/ 2315496 h 2315496"/>
              <a:gd name="connsiteX2" fmla="*/ 2492477 w 2492477"/>
              <a:gd name="connsiteY2" fmla="*/ 0 h 231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7" h="2315496">
                <a:moveTo>
                  <a:pt x="0" y="0"/>
                </a:moveTo>
                <a:cubicBezTo>
                  <a:pt x="455970" y="1157748"/>
                  <a:pt x="911941" y="2315496"/>
                  <a:pt x="1327354" y="2315496"/>
                </a:cubicBezTo>
                <a:cubicBezTo>
                  <a:pt x="1742767" y="2315496"/>
                  <a:pt x="2117622" y="1157748"/>
                  <a:pt x="2492477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95536" y="249289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Exemplo linear 1D</a:t>
            </a:r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1922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1923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1924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1925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1926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1928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1929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1930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1931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81932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193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1933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2946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2947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2948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2949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2950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2952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2953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2954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2955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82956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957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2957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397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397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397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397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3974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3976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3977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3978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 flipV="1">
            <a:off x="8373676" y="3833284"/>
            <a:ext cx="374788" cy="17178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3979" name="Equação" r:id="rId11" imgW="152280" imgH="177480" progId="Equation.3">
              <p:embed/>
            </p:oleObj>
          </a:graphicData>
        </a:graphic>
      </p:graphicFrame>
      <p:cxnSp>
        <p:nvCxnSpPr>
          <p:cNvPr id="36" name="Conector de seta reta 35"/>
          <p:cNvCxnSpPr/>
          <p:nvPr/>
        </p:nvCxnSpPr>
        <p:spPr>
          <a:xfrm flipV="1">
            <a:off x="8316416" y="378904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740352" y="566124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7998888" y="530120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316416" y="5720804"/>
          <a:ext cx="381000" cy="444500"/>
        </p:xfrm>
        <a:graphic>
          <a:graphicData uri="http://schemas.openxmlformats.org/presentationml/2006/ole">
            <p:oleObj spid="_x0000_s83980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485306" y="3082413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494832" y="2910196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8043132" y="5243948"/>
            <a:ext cx="288032" cy="432048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7607555" y="5317459"/>
          <a:ext cx="476250" cy="444500"/>
        </p:xfrm>
        <a:graphic>
          <a:graphicData uri="http://schemas.openxmlformats.org/presentationml/2006/ole">
            <p:oleObj spid="_x0000_s83981" name="Equação" r:id="rId13" imgW="190440" imgH="177480" progId="Equation.3">
              <p:embed/>
            </p:oleObj>
          </a:graphicData>
        </a:graphic>
      </p:graphicFrame>
      <p:graphicFrame>
        <p:nvGraphicFramePr>
          <p:cNvPr id="83982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3982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4994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4995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4996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4997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4998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5000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5001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5002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5003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5004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005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5005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de seta reta 66"/>
          <p:cNvCxnSpPr/>
          <p:nvPr/>
        </p:nvCxnSpPr>
        <p:spPr>
          <a:xfrm flipH="1">
            <a:off x="7412708" y="455163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7042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7043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7044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7045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7046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7048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7049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7050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7051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7052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V="1">
            <a:off x="7740352" y="4581128"/>
            <a:ext cx="0" cy="324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7154172" y="491167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705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7053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6018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6019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6020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6021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6022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6024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6025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6026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6027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6028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7755100" y="4926420"/>
            <a:ext cx="258536" cy="36004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7264102" y="5000724"/>
          <a:ext cx="476250" cy="444500"/>
        </p:xfrm>
        <a:graphic>
          <a:graphicData uri="http://schemas.openxmlformats.org/presentationml/2006/ole">
            <p:oleObj spid="_x0000_s86029" name="Equação" r:id="rId13" imgW="190440" imgH="177480" progId="Equation.3">
              <p:embed/>
            </p:oleObj>
          </a:graphicData>
        </a:graphic>
      </p:graphicFrame>
      <p:cxnSp>
        <p:nvCxnSpPr>
          <p:cNvPr id="65" name="Conector de seta reta 64"/>
          <p:cNvCxnSpPr/>
          <p:nvPr/>
        </p:nvCxnSpPr>
        <p:spPr>
          <a:xfrm flipV="1">
            <a:off x="7740352" y="4581128"/>
            <a:ext cx="0" cy="324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7154172" y="491167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7412708" y="455163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6030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6030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8066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8067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8068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8069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8070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8072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8073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8074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172400" y="4077072"/>
            <a:ext cx="576064" cy="14401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748464" y="3776588"/>
          <a:ext cx="381000" cy="444500"/>
        </p:xfrm>
        <a:graphic>
          <a:graphicData uri="http://schemas.openxmlformats.org/presentationml/2006/ole">
            <p:oleObj spid="_x0000_s88075" name="Equação" r:id="rId11" imgW="152280" imgH="177480" progId="Equation.3">
              <p:embed/>
            </p:oleObj>
          </a:graphicData>
        </a:graphic>
      </p:graphicFrame>
      <p:graphicFrame>
        <p:nvGraphicFramePr>
          <p:cNvPr id="79884" name="Object 13"/>
          <p:cNvGraphicFramePr>
            <a:graphicFrameLocks noChangeAspect="1"/>
          </p:cNvGraphicFramePr>
          <p:nvPr/>
        </p:nvGraphicFramePr>
        <p:xfrm>
          <a:off x="8007424" y="5301208"/>
          <a:ext cx="381000" cy="444500"/>
        </p:xfrm>
        <a:graphic>
          <a:graphicData uri="http://schemas.openxmlformats.org/presentationml/2006/ole">
            <p:oleObj spid="_x0000_s88076" name="Equação" r:id="rId12" imgW="152280" imgH="177480" progId="Equation.3">
              <p:embed/>
            </p:oleObj>
          </a:graphicData>
        </a:graphic>
      </p:graphicFrame>
      <p:sp>
        <p:nvSpPr>
          <p:cNvPr id="35" name="Forma livre 34"/>
          <p:cNvSpPr/>
          <p:nvPr/>
        </p:nvSpPr>
        <p:spPr>
          <a:xfrm>
            <a:off x="7033288" y="3417740"/>
            <a:ext cx="1310892" cy="1133892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/>
          <p:nvPr/>
        </p:nvCxnSpPr>
        <p:spPr>
          <a:xfrm flipV="1">
            <a:off x="8056148" y="4149080"/>
            <a:ext cx="0" cy="1116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471700" y="5286460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flipH="1">
            <a:off x="7730236" y="4926420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7755100" y="4926420"/>
            <a:ext cx="258536" cy="360040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7264102" y="5000724"/>
          <a:ext cx="476250" cy="444500"/>
        </p:xfrm>
        <a:graphic>
          <a:graphicData uri="http://schemas.openxmlformats.org/presentationml/2006/ole">
            <p:oleObj spid="_x0000_s88077" name="Equação" r:id="rId13" imgW="190440" imgH="177480" progId="Equation.3">
              <p:embed/>
            </p:oleObj>
          </a:graphicData>
        </a:graphic>
      </p:graphicFrame>
      <p:cxnSp>
        <p:nvCxnSpPr>
          <p:cNvPr id="65" name="Conector de seta reta 64"/>
          <p:cNvCxnSpPr/>
          <p:nvPr/>
        </p:nvCxnSpPr>
        <p:spPr>
          <a:xfrm flipV="1">
            <a:off x="7740352" y="4581128"/>
            <a:ext cx="0" cy="32400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7154172" y="4911672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7412708" y="4551632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6228184" y="2060848"/>
            <a:ext cx="222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Mínimo local</a:t>
            </a:r>
            <a:endParaRPr lang="pt-BR" sz="2800"/>
          </a:p>
        </p:txBody>
      </p:sp>
      <p:sp>
        <p:nvSpPr>
          <p:cNvPr id="62" name="Elipse 61"/>
          <p:cNvSpPr/>
          <p:nvPr/>
        </p:nvSpPr>
        <p:spPr>
          <a:xfrm>
            <a:off x="7035020" y="3314480"/>
            <a:ext cx="13104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8078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8078" name="Equação" r:id="rId14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89090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89091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89092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89093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89094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89096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89097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89098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5076056" y="3789040"/>
            <a:ext cx="648072" cy="43204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4623048" y="3429000"/>
          <a:ext cx="381000" cy="444500"/>
        </p:xfrm>
        <a:graphic>
          <a:graphicData uri="http://schemas.openxmlformats.org/presentationml/2006/ole">
            <p:oleObj spid="_x0000_s89102" name="Equação" r:id="rId11" imgW="152280" imgH="177480" progId="Equation.3">
              <p:embed/>
            </p:oleObj>
          </a:graphicData>
        </a:graphic>
      </p:graphicFrame>
      <p:cxnSp>
        <p:nvCxnSpPr>
          <p:cNvPr id="68" name="Conector de seta reta 67"/>
          <p:cNvCxnSpPr/>
          <p:nvPr/>
        </p:nvCxnSpPr>
        <p:spPr>
          <a:xfrm flipV="1">
            <a:off x="5771272" y="4149080"/>
            <a:ext cx="0" cy="1872208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5195208" y="6021288"/>
            <a:ext cx="1147496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>
            <a:off x="5453744" y="5661248"/>
            <a:ext cx="648428" cy="692316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13"/>
          <p:cNvGraphicFramePr>
            <a:graphicFrameLocks noChangeAspect="1"/>
          </p:cNvGraphicFramePr>
          <p:nvPr/>
        </p:nvGraphicFramePr>
        <p:xfrm>
          <a:off x="5771272" y="6080844"/>
          <a:ext cx="381000" cy="444500"/>
        </p:xfrm>
        <a:graphic>
          <a:graphicData uri="http://schemas.openxmlformats.org/presentationml/2006/ole">
            <p:oleObj spid="_x0000_s89103" name="Equação" r:id="rId12" imgW="152280" imgH="177480" progId="Equation.3">
              <p:embed/>
            </p:oleObj>
          </a:graphicData>
        </a:graphic>
      </p:graphicFrame>
      <p:sp>
        <p:nvSpPr>
          <p:cNvPr id="72" name="Forma livre 71"/>
          <p:cNvSpPr/>
          <p:nvPr/>
        </p:nvSpPr>
        <p:spPr>
          <a:xfrm>
            <a:off x="5552348" y="3529209"/>
            <a:ext cx="1044000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5561874" y="3356992"/>
            <a:ext cx="104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9104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89104" name="Equação" r:id="rId13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0114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0115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0116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0117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0118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0120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0121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0122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30752" y="3894032"/>
            <a:ext cx="1188016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5730752" y="3789064"/>
            <a:ext cx="1188000" cy="216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0123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0123" name="Equação" r:id="rId11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Problemas não-lineares</a:t>
            </a:r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115616" y="6165304"/>
            <a:ext cx="222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smtClean="0"/>
              <a:t>Sistema linear</a:t>
            </a:r>
            <a:endParaRPr lang="pt-BR" sz="2000"/>
          </a:p>
        </p:txBody>
      </p:sp>
      <p:graphicFrame>
        <p:nvGraphicFramePr>
          <p:cNvPr id="77830" name="Object 8"/>
          <p:cNvGraphicFramePr>
            <a:graphicFrameLocks noChangeAspect="1"/>
          </p:cNvGraphicFramePr>
          <p:nvPr/>
        </p:nvGraphicFramePr>
        <p:xfrm>
          <a:off x="35496" y="5314950"/>
          <a:ext cx="4449762" cy="747713"/>
        </p:xfrm>
        <a:graphic>
          <a:graphicData uri="http://schemas.openxmlformats.org/presentationml/2006/ole">
            <p:oleObj spid="_x0000_s92162" name="Equação" r:id="rId3" imgW="1892160" imgH="317160" progId="Equation.3">
              <p:embed/>
            </p:oleObj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/>
        </p:nvGraphicFramePr>
        <p:xfrm>
          <a:off x="198438" y="1773238"/>
          <a:ext cx="4260850" cy="608012"/>
        </p:xfrm>
        <a:graphic>
          <a:graphicData uri="http://schemas.openxmlformats.org/presentationml/2006/ole">
            <p:oleObj spid="_x0000_s92163" name="Equação" r:id="rId4" imgW="1422360" imgH="203040" progId="Equation.3">
              <p:embed/>
            </p:oleObj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260475" y="3605213"/>
          <a:ext cx="2136775" cy="609600"/>
        </p:xfrm>
        <a:graphic>
          <a:graphicData uri="http://schemas.openxmlformats.org/presentationml/2006/ole">
            <p:oleObj spid="_x0000_s92164" name="Equação" r:id="rId5" imgW="711000" imgH="203040" progId="Equation.3">
              <p:embed/>
            </p:oleObj>
          </a:graphicData>
        </a:graphic>
      </p:graphicFrame>
      <p:graphicFrame>
        <p:nvGraphicFramePr>
          <p:cNvPr id="77834" name="Object 6"/>
          <p:cNvGraphicFramePr>
            <a:graphicFrameLocks noChangeAspect="1"/>
          </p:cNvGraphicFramePr>
          <p:nvPr/>
        </p:nvGraphicFramePr>
        <p:xfrm>
          <a:off x="1238250" y="2649538"/>
          <a:ext cx="2181225" cy="687387"/>
        </p:xfrm>
        <a:graphic>
          <a:graphicData uri="http://schemas.openxmlformats.org/presentationml/2006/ole">
            <p:oleObj spid="_x0000_s92165" name="Equação" r:id="rId6" imgW="723600" imgH="2286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12875" y="4484688"/>
          <a:ext cx="1831975" cy="533400"/>
        </p:xfrm>
        <a:graphic>
          <a:graphicData uri="http://schemas.openxmlformats.org/presentationml/2006/ole">
            <p:oleObj spid="_x0000_s92166" name="Equação" r:id="rId7" imgW="609480" imgH="177480" progId="Equation.3">
              <p:embed/>
            </p:oleObj>
          </a:graphicData>
        </a:graphic>
      </p:graphicFrame>
      <p:cxnSp>
        <p:nvCxnSpPr>
          <p:cNvPr id="38" name="Conector de seta reta 37"/>
          <p:cNvCxnSpPr/>
          <p:nvPr/>
        </p:nvCxnSpPr>
        <p:spPr>
          <a:xfrm>
            <a:off x="5652120" y="4365104"/>
            <a:ext cx="2556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rma livre 38"/>
          <p:cNvSpPr/>
          <p:nvPr/>
        </p:nvSpPr>
        <p:spPr>
          <a:xfrm>
            <a:off x="5378836" y="3429000"/>
            <a:ext cx="3088491" cy="1757516"/>
          </a:xfrm>
          <a:custGeom>
            <a:avLst/>
            <a:gdLst>
              <a:gd name="connsiteX0" fmla="*/ 0 w 2728451"/>
              <a:gd name="connsiteY0" fmla="*/ 0 h 1757516"/>
              <a:gd name="connsiteX1" fmla="*/ 973393 w 2728451"/>
              <a:gd name="connsiteY1" fmla="*/ 1622322 h 1757516"/>
              <a:gd name="connsiteX2" fmla="*/ 1607574 w 2728451"/>
              <a:gd name="connsiteY2" fmla="*/ 811161 h 1757516"/>
              <a:gd name="connsiteX3" fmla="*/ 2138516 w 2728451"/>
              <a:gd name="connsiteY3" fmla="*/ 1106129 h 1757516"/>
              <a:gd name="connsiteX4" fmla="*/ 2728451 w 2728451"/>
              <a:gd name="connsiteY4" fmla="*/ 29496 h 1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451" h="1757516">
                <a:moveTo>
                  <a:pt x="0" y="0"/>
                </a:moveTo>
                <a:cubicBezTo>
                  <a:pt x="352732" y="743564"/>
                  <a:pt x="705464" y="1487129"/>
                  <a:pt x="973393" y="1622322"/>
                </a:cubicBezTo>
                <a:cubicBezTo>
                  <a:pt x="1241322" y="1757516"/>
                  <a:pt x="1413387" y="897193"/>
                  <a:pt x="1607574" y="811161"/>
                </a:cubicBezTo>
                <a:cubicBezTo>
                  <a:pt x="1801761" y="725129"/>
                  <a:pt x="1951703" y="1236406"/>
                  <a:pt x="2138516" y="1106129"/>
                </a:cubicBezTo>
                <a:cubicBezTo>
                  <a:pt x="2325329" y="975852"/>
                  <a:pt x="2526890" y="502674"/>
                  <a:pt x="2728451" y="29496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5375124" y="3113204"/>
            <a:ext cx="3078000" cy="730044"/>
          </a:xfrm>
          <a:custGeom>
            <a:avLst/>
            <a:gdLst>
              <a:gd name="connsiteX0" fmla="*/ 7374 w 2753032"/>
              <a:gd name="connsiteY0" fmla="*/ 329380 h 730044"/>
              <a:gd name="connsiteX1" fmla="*/ 405580 w 2753032"/>
              <a:gd name="connsiteY1" fmla="*/ 639096 h 730044"/>
              <a:gd name="connsiteX2" fmla="*/ 936522 w 2753032"/>
              <a:gd name="connsiteY2" fmla="*/ 712838 h 730044"/>
              <a:gd name="connsiteX3" fmla="*/ 1467464 w 2753032"/>
              <a:gd name="connsiteY3" fmla="*/ 535858 h 730044"/>
              <a:gd name="connsiteX4" fmla="*/ 1924664 w 2753032"/>
              <a:gd name="connsiteY4" fmla="*/ 668593 h 730044"/>
              <a:gd name="connsiteX5" fmla="*/ 2485103 w 2753032"/>
              <a:gd name="connsiteY5" fmla="*/ 594851 h 730044"/>
              <a:gd name="connsiteX6" fmla="*/ 2750574 w 2753032"/>
              <a:gd name="connsiteY6" fmla="*/ 358877 h 730044"/>
              <a:gd name="connsiteX7" fmla="*/ 2499851 w 2753032"/>
              <a:gd name="connsiteY7" fmla="*/ 152400 h 730044"/>
              <a:gd name="connsiteX8" fmla="*/ 2116393 w 2753032"/>
              <a:gd name="connsiteY8" fmla="*/ 78658 h 730044"/>
              <a:gd name="connsiteX9" fmla="*/ 1777180 w 2753032"/>
              <a:gd name="connsiteY9" fmla="*/ 167148 h 730044"/>
              <a:gd name="connsiteX10" fmla="*/ 1408470 w 2753032"/>
              <a:gd name="connsiteY10" fmla="*/ 196645 h 730044"/>
              <a:gd name="connsiteX11" fmla="*/ 1054509 w 2753032"/>
              <a:gd name="connsiteY11" fmla="*/ 63909 h 730044"/>
              <a:gd name="connsiteX12" fmla="*/ 759541 w 2753032"/>
              <a:gd name="connsiteY12" fmla="*/ 4916 h 730044"/>
              <a:gd name="connsiteX13" fmla="*/ 361335 w 2753032"/>
              <a:gd name="connsiteY13" fmla="*/ 93406 h 730044"/>
              <a:gd name="connsiteX14" fmla="*/ 7374 w 2753032"/>
              <a:gd name="connsiteY14" fmla="*/ 329380 h 73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032" h="730044">
                <a:moveTo>
                  <a:pt x="7374" y="329380"/>
                </a:moveTo>
                <a:cubicBezTo>
                  <a:pt x="14748" y="420328"/>
                  <a:pt x="250722" y="575186"/>
                  <a:pt x="405580" y="639096"/>
                </a:cubicBezTo>
                <a:cubicBezTo>
                  <a:pt x="560438" y="703006"/>
                  <a:pt x="759541" y="730044"/>
                  <a:pt x="936522" y="712838"/>
                </a:cubicBezTo>
                <a:cubicBezTo>
                  <a:pt x="1113503" y="695632"/>
                  <a:pt x="1302774" y="543232"/>
                  <a:pt x="1467464" y="535858"/>
                </a:cubicBezTo>
                <a:cubicBezTo>
                  <a:pt x="1632154" y="528484"/>
                  <a:pt x="1755058" y="658761"/>
                  <a:pt x="1924664" y="668593"/>
                </a:cubicBezTo>
                <a:cubicBezTo>
                  <a:pt x="2094270" y="678425"/>
                  <a:pt x="2347451" y="646470"/>
                  <a:pt x="2485103" y="594851"/>
                </a:cubicBezTo>
                <a:cubicBezTo>
                  <a:pt x="2622755" y="543232"/>
                  <a:pt x="2748116" y="432619"/>
                  <a:pt x="2750574" y="358877"/>
                </a:cubicBezTo>
                <a:cubicBezTo>
                  <a:pt x="2753032" y="285135"/>
                  <a:pt x="2605548" y="199103"/>
                  <a:pt x="2499851" y="152400"/>
                </a:cubicBezTo>
                <a:cubicBezTo>
                  <a:pt x="2394154" y="105697"/>
                  <a:pt x="2236838" y="76200"/>
                  <a:pt x="2116393" y="78658"/>
                </a:cubicBezTo>
                <a:cubicBezTo>
                  <a:pt x="1995948" y="81116"/>
                  <a:pt x="1895167" y="147484"/>
                  <a:pt x="1777180" y="167148"/>
                </a:cubicBezTo>
                <a:cubicBezTo>
                  <a:pt x="1659193" y="186812"/>
                  <a:pt x="1528915" y="213852"/>
                  <a:pt x="1408470" y="196645"/>
                </a:cubicBezTo>
                <a:cubicBezTo>
                  <a:pt x="1288025" y="179438"/>
                  <a:pt x="1162664" y="95864"/>
                  <a:pt x="1054509" y="63909"/>
                </a:cubicBezTo>
                <a:cubicBezTo>
                  <a:pt x="946354" y="31954"/>
                  <a:pt x="875070" y="0"/>
                  <a:pt x="759541" y="4916"/>
                </a:cubicBezTo>
                <a:cubicBezTo>
                  <a:pt x="644012" y="9832"/>
                  <a:pt x="486696" y="36871"/>
                  <a:pt x="361335" y="93406"/>
                </a:cubicBezTo>
                <a:cubicBezTo>
                  <a:pt x="235974" y="149941"/>
                  <a:pt x="0" y="238432"/>
                  <a:pt x="7374" y="32938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847016" y="4365104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4919024" y="3429000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60000" flipH="1">
            <a:off x="4788024" y="4178576"/>
            <a:ext cx="1006736" cy="11521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5"/>
          <p:cNvGraphicFramePr>
            <a:graphicFrameLocks noChangeAspect="1"/>
          </p:cNvGraphicFramePr>
          <p:nvPr/>
        </p:nvGraphicFramePr>
        <p:xfrm>
          <a:off x="4970072" y="5085184"/>
          <a:ext cx="381000" cy="444500"/>
        </p:xfrm>
        <a:graphic>
          <a:graphicData uri="http://schemas.openxmlformats.org/presentationml/2006/ole">
            <p:oleObj spid="_x0000_s92168" name="Equação" r:id="rId8" imgW="152280" imgH="177480" progId="Equation.3">
              <p:embed/>
            </p:oleObj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401696" y="5199704"/>
          <a:ext cx="381000" cy="444500"/>
        </p:xfrm>
        <a:graphic>
          <a:graphicData uri="http://schemas.openxmlformats.org/presentationml/2006/ole">
            <p:oleObj spid="_x0000_s92169" name="Equação" r:id="rId9" imgW="152280" imgH="177480" progId="Equation.3">
              <p:embed/>
            </p:oleObj>
          </a:graphicData>
        </a:graphic>
      </p:graphicFrame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8615238" y="4221088"/>
          <a:ext cx="349250" cy="444500"/>
        </p:xfrm>
        <a:graphic>
          <a:graphicData uri="http://schemas.openxmlformats.org/presentationml/2006/ole">
            <p:oleObj spid="_x0000_s92170" name="Equação" r:id="rId10" imgW="139680" imgH="177480" progId="Equation.3">
              <p:embed/>
            </p:oleObj>
          </a:graphicData>
        </a:graphic>
      </p:graphicFrame>
      <p:cxnSp>
        <p:nvCxnSpPr>
          <p:cNvPr id="48" name="Conector de seta reta 47"/>
          <p:cNvCxnSpPr/>
          <p:nvPr/>
        </p:nvCxnSpPr>
        <p:spPr>
          <a:xfrm flipV="1">
            <a:off x="5639104" y="1700808"/>
            <a:ext cx="0" cy="30243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V="1">
            <a:off x="5639104" y="1705728"/>
            <a:ext cx="0" cy="154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V="1">
            <a:off x="5639104" y="3903560"/>
            <a:ext cx="0" cy="828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5882892" y="4077072"/>
            <a:ext cx="1584532" cy="17281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4847016" y="5085184"/>
            <a:ext cx="38884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H="1">
            <a:off x="7071180" y="4365104"/>
            <a:ext cx="396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207056" y="4005064"/>
            <a:ext cx="2808312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6504932" y="505568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7971124" y="4365104"/>
            <a:ext cx="684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96136" y="4008552"/>
            <a:ext cx="1368152" cy="1061884"/>
          </a:xfrm>
          <a:custGeom>
            <a:avLst/>
            <a:gdLst>
              <a:gd name="connsiteX0" fmla="*/ 1002890 w 1002890"/>
              <a:gd name="connsiteY0" fmla="*/ 0 h 1061884"/>
              <a:gd name="connsiteX1" fmla="*/ 545690 w 1002890"/>
              <a:gd name="connsiteY1" fmla="*/ 1061884 h 1061884"/>
              <a:gd name="connsiteX2" fmla="*/ 0 w 1002890"/>
              <a:gd name="connsiteY2" fmla="*/ 0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890" h="1061884">
                <a:moveTo>
                  <a:pt x="1002890" y="0"/>
                </a:moveTo>
                <a:cubicBezTo>
                  <a:pt x="857864" y="530942"/>
                  <a:pt x="712838" y="1061884"/>
                  <a:pt x="545690" y="1061884"/>
                </a:cubicBezTo>
                <a:cubicBezTo>
                  <a:pt x="378542" y="1061884"/>
                  <a:pt x="189271" y="530942"/>
                  <a:pt x="0" y="0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5804508" y="3846340"/>
            <a:ext cx="1368000" cy="360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084168" y="206084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Mínimo global</a:t>
            </a:r>
            <a:endParaRPr lang="pt-BR" sz="2800"/>
          </a:p>
        </p:txBody>
      </p:sp>
      <p:graphicFrame>
        <p:nvGraphicFramePr>
          <p:cNvPr id="92171" name="Object 2"/>
          <p:cNvGraphicFramePr>
            <a:graphicFrameLocks noChangeAspect="1"/>
          </p:cNvGraphicFramePr>
          <p:nvPr/>
        </p:nvGraphicFramePr>
        <p:xfrm>
          <a:off x="4868863" y="1773238"/>
          <a:ext cx="698500" cy="444500"/>
        </p:xfrm>
        <a:graphic>
          <a:graphicData uri="http://schemas.openxmlformats.org/presentationml/2006/ole">
            <p:oleObj spid="_x0000_s92171" name="Equação" r:id="rId11" imgW="2793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1278</Words>
  <Application>Microsoft Office PowerPoint</Application>
  <PresentationFormat>Apresentação na tela (4:3)</PresentationFormat>
  <Paragraphs>676</Paragraphs>
  <Slides>116</Slides>
  <Notes>15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116</vt:i4>
      </vt:variant>
    </vt:vector>
  </HeadingPairs>
  <TitlesOfParts>
    <vt:vector size="119" baseType="lpstr">
      <vt:lpstr>Tema do Office</vt:lpstr>
      <vt:lpstr>Equação</vt:lpstr>
      <vt:lpstr>Microsoft Equation 3.0</vt:lpstr>
      <vt:lpstr>Regularização</vt:lpstr>
      <vt:lpstr>Estrutura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Problemas Inversos (Introdução)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Sistemas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Problemas não-lineares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  <vt:lpstr>Regularização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Regularização</dc:title>
  <dc:creator>Vanderlei</dc:creator>
  <cp:lastModifiedBy>Valeria</cp:lastModifiedBy>
  <cp:revision>36</cp:revision>
  <dcterms:created xsi:type="dcterms:W3CDTF">2012-01-19T16:23:23Z</dcterms:created>
  <dcterms:modified xsi:type="dcterms:W3CDTF">2012-01-30T19:43:01Z</dcterms:modified>
</cp:coreProperties>
</file>