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257" r:id="rId3"/>
    <p:sldId id="259" r:id="rId4"/>
    <p:sldId id="258" r:id="rId5"/>
    <p:sldId id="297" r:id="rId6"/>
    <p:sldId id="295" r:id="rId7"/>
    <p:sldId id="296" r:id="rId8"/>
    <p:sldId id="301" r:id="rId9"/>
    <p:sldId id="300" r:id="rId10"/>
    <p:sldId id="263" r:id="rId11"/>
    <p:sldId id="270" r:id="rId12"/>
    <p:sldId id="272" r:id="rId13"/>
    <p:sldId id="271" r:id="rId14"/>
    <p:sldId id="288" r:id="rId15"/>
    <p:sldId id="290" r:id="rId16"/>
    <p:sldId id="291" r:id="rId17"/>
    <p:sldId id="273" r:id="rId18"/>
    <p:sldId id="293" r:id="rId19"/>
    <p:sldId id="308" r:id="rId20"/>
    <p:sldId id="320" r:id="rId21"/>
    <p:sldId id="325" r:id="rId22"/>
    <p:sldId id="326" r:id="rId23"/>
    <p:sldId id="329" r:id="rId24"/>
    <p:sldId id="330" r:id="rId25"/>
    <p:sldId id="331" r:id="rId26"/>
    <p:sldId id="335" r:id="rId27"/>
    <p:sldId id="334" r:id="rId28"/>
    <p:sldId id="332" r:id="rId29"/>
    <p:sldId id="322" r:id="rId30"/>
    <p:sldId id="323" r:id="rId31"/>
    <p:sldId id="324" r:id="rId32"/>
    <p:sldId id="336" r:id="rId33"/>
    <p:sldId id="337" r:id="rId34"/>
    <p:sldId id="338" r:id="rId35"/>
    <p:sldId id="339" r:id="rId36"/>
    <p:sldId id="340" r:id="rId37"/>
    <p:sldId id="341" r:id="rId38"/>
    <p:sldId id="346" r:id="rId39"/>
    <p:sldId id="347" r:id="rId40"/>
    <p:sldId id="344" r:id="rId41"/>
    <p:sldId id="345" r:id="rId42"/>
    <p:sldId id="348" r:id="rId43"/>
    <p:sldId id="350" r:id="rId44"/>
    <p:sldId id="356" r:id="rId45"/>
    <p:sldId id="357" r:id="rId46"/>
    <p:sldId id="351" r:id="rId47"/>
    <p:sldId id="353" r:id="rId48"/>
    <p:sldId id="354" r:id="rId49"/>
    <p:sldId id="355" r:id="rId50"/>
    <p:sldId id="358" r:id="rId51"/>
    <p:sldId id="377" r:id="rId52"/>
    <p:sldId id="359" r:id="rId53"/>
    <p:sldId id="349" r:id="rId54"/>
    <p:sldId id="360" r:id="rId55"/>
    <p:sldId id="361" r:id="rId56"/>
    <p:sldId id="362" r:id="rId57"/>
    <p:sldId id="363" r:id="rId58"/>
    <p:sldId id="364" r:id="rId59"/>
    <p:sldId id="365" r:id="rId60"/>
    <p:sldId id="366" r:id="rId61"/>
    <p:sldId id="367" r:id="rId62"/>
    <p:sldId id="368" r:id="rId63"/>
    <p:sldId id="369" r:id="rId64"/>
    <p:sldId id="370" r:id="rId65"/>
    <p:sldId id="371" r:id="rId66"/>
    <p:sldId id="372" r:id="rId67"/>
    <p:sldId id="373" r:id="rId68"/>
    <p:sldId id="374" r:id="rId69"/>
    <p:sldId id="375" r:id="rId70"/>
    <p:sldId id="286" r:id="rId71"/>
    <p:sldId id="401" r:id="rId72"/>
    <p:sldId id="402" r:id="rId73"/>
    <p:sldId id="407" r:id="rId74"/>
    <p:sldId id="403" r:id="rId75"/>
    <p:sldId id="405" r:id="rId76"/>
    <p:sldId id="408" r:id="rId77"/>
    <p:sldId id="409" r:id="rId78"/>
    <p:sldId id="410" r:id="rId79"/>
    <p:sldId id="406" r:id="rId80"/>
    <p:sldId id="411" r:id="rId81"/>
    <p:sldId id="412" r:id="rId82"/>
    <p:sldId id="413" r:id="rId83"/>
    <p:sldId id="414" r:id="rId84"/>
    <p:sldId id="415" r:id="rId85"/>
    <p:sldId id="416" r:id="rId86"/>
    <p:sldId id="418" r:id="rId87"/>
    <p:sldId id="417" r:id="rId88"/>
    <p:sldId id="419" r:id="rId89"/>
    <p:sldId id="420" r:id="rId90"/>
    <p:sldId id="423" r:id="rId91"/>
    <p:sldId id="376" r:id="rId92"/>
    <p:sldId id="387" r:id="rId93"/>
    <p:sldId id="421" r:id="rId94"/>
    <p:sldId id="422" r:id="rId95"/>
    <p:sldId id="388" r:id="rId96"/>
    <p:sldId id="389" r:id="rId97"/>
    <p:sldId id="390" r:id="rId98"/>
    <p:sldId id="391" r:id="rId99"/>
    <p:sldId id="392" r:id="rId100"/>
    <p:sldId id="386" r:id="rId101"/>
    <p:sldId id="378" r:id="rId10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76" autoAdjust="0"/>
    <p:restoredTop sz="94660"/>
  </p:normalViewPr>
  <p:slideViewPr>
    <p:cSldViewPr showGuides="1">
      <p:cViewPr varScale="1">
        <p:scale>
          <a:sx n="83" d="100"/>
          <a:sy n="83" d="100"/>
        </p:scale>
        <p:origin x="-9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7B2B43B-12B9-4F85-85A2-50B9A352C07F}" type="datetimeFigureOut">
              <a:rPr lang="pt-BR" smtClean="0"/>
              <a:pPr/>
              <a:t>11/01/2012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E02EC04-EAE0-4CE9-8C8C-551D104A42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69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2EC04-EAE0-4CE9-8C8C-551D104A4226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8C2C-5F70-4FE4-BF63-1829B4385881}" type="datetimeFigureOut">
              <a:rPr lang="pt-BR" smtClean="0"/>
              <a:pPr/>
              <a:t>11/01/2012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DB57-DC13-4BF8-BB6D-B40BD161A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8C2C-5F70-4FE4-BF63-1829B4385881}" type="datetimeFigureOut">
              <a:rPr lang="pt-BR" smtClean="0"/>
              <a:pPr/>
              <a:t>11/01/2012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DB57-DC13-4BF8-BB6D-B40BD161A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8C2C-5F70-4FE4-BF63-1829B4385881}" type="datetimeFigureOut">
              <a:rPr lang="pt-BR" smtClean="0"/>
              <a:pPr/>
              <a:t>11/01/2012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DB57-DC13-4BF8-BB6D-B40BD161A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8C2C-5F70-4FE4-BF63-1829B4385881}" type="datetimeFigureOut">
              <a:rPr lang="pt-BR" smtClean="0"/>
              <a:pPr/>
              <a:t>11/01/2012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DB57-DC13-4BF8-BB6D-B40BD161A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8C2C-5F70-4FE4-BF63-1829B4385881}" type="datetimeFigureOut">
              <a:rPr lang="pt-BR" smtClean="0"/>
              <a:pPr/>
              <a:t>11/01/2012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DB57-DC13-4BF8-BB6D-B40BD161A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8C2C-5F70-4FE4-BF63-1829B4385881}" type="datetimeFigureOut">
              <a:rPr lang="pt-BR" smtClean="0"/>
              <a:pPr/>
              <a:t>11/01/2012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DB57-DC13-4BF8-BB6D-B40BD161A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8C2C-5F70-4FE4-BF63-1829B4385881}" type="datetimeFigureOut">
              <a:rPr lang="pt-BR" smtClean="0"/>
              <a:pPr/>
              <a:t>11/01/2012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DB57-DC13-4BF8-BB6D-B40BD161A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8C2C-5F70-4FE4-BF63-1829B4385881}" type="datetimeFigureOut">
              <a:rPr lang="pt-BR" smtClean="0"/>
              <a:pPr/>
              <a:t>11/01/2012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DB57-DC13-4BF8-BB6D-B40BD161A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8C2C-5F70-4FE4-BF63-1829B4385881}" type="datetimeFigureOut">
              <a:rPr lang="pt-BR" smtClean="0"/>
              <a:pPr/>
              <a:t>11/01/2012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DB57-DC13-4BF8-BB6D-B40BD161A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8C2C-5F70-4FE4-BF63-1829B4385881}" type="datetimeFigureOut">
              <a:rPr lang="pt-BR" smtClean="0"/>
              <a:pPr/>
              <a:t>11/01/2012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DB57-DC13-4BF8-BB6D-B40BD161A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8C2C-5F70-4FE4-BF63-1829B4385881}" type="datetimeFigureOut">
              <a:rPr lang="pt-BR" smtClean="0"/>
              <a:pPr/>
              <a:t>11/01/2012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DB57-DC13-4BF8-BB6D-B40BD161A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78C2C-5F70-4FE4-BF63-1829B4385881}" type="datetimeFigureOut">
              <a:rPr lang="pt-BR" smtClean="0"/>
              <a:pPr/>
              <a:t>11/01/2012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2DB57-DC13-4BF8-BB6D-B40BD161A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Joãozinho: O Invertedor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(Introdução)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Rosto feliz 24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flipH="1">
            <a:off x="638334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1098848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em forma de nuvem 32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323528" y="404664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Vou </a:t>
            </a:r>
            <a:r>
              <a:rPr lang="pt-BR" i="1" dirty="0" smtClean="0"/>
              <a:t>presumir</a:t>
            </a:r>
            <a:r>
              <a:rPr lang="pt-BR" dirty="0" smtClean="0"/>
              <a:t> que este </a:t>
            </a:r>
            <a:r>
              <a:rPr lang="pt-BR" dirty="0" smtClean="0">
                <a:solidFill>
                  <a:srgbClr val="FF0000"/>
                </a:solidFill>
              </a:rPr>
              <a:t>barulho</a:t>
            </a:r>
            <a:r>
              <a:rPr lang="pt-BR" dirty="0" smtClean="0"/>
              <a:t> é causado apenas pelas pessoas que estão no escritório</a:t>
            </a:r>
            <a:endParaRPr lang="pt-BR" dirty="0"/>
          </a:p>
        </p:txBody>
      </p:sp>
      <p:grpSp>
        <p:nvGrpSpPr>
          <p:cNvPr id="29" name="Grupo 28"/>
          <p:cNvGrpSpPr/>
          <p:nvPr/>
        </p:nvGrpSpPr>
        <p:grpSpPr>
          <a:xfrm>
            <a:off x="1562178" y="5085184"/>
            <a:ext cx="4377974" cy="1521460"/>
            <a:chOff x="1562178" y="5085184"/>
            <a:chExt cx="4377974" cy="1521460"/>
          </a:xfrm>
        </p:grpSpPr>
        <p:sp>
          <p:nvSpPr>
            <p:cNvPr id="22" name="Quadro 21"/>
            <p:cNvSpPr/>
            <p:nvPr/>
          </p:nvSpPr>
          <p:spPr>
            <a:xfrm>
              <a:off x="1562178" y="5085184"/>
              <a:ext cx="1008112" cy="57606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749174" y="5128164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smtClean="0"/>
                <a:t>on</a:t>
              </a:r>
              <a:endParaRPr lang="pt-BR" sz="240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563888" y="623731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Medidor de barulho</a:t>
              </a:r>
              <a:endParaRPr lang="pt-BR"/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H="1" flipV="1">
              <a:off x="2656250" y="5762284"/>
              <a:ext cx="936104" cy="5040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81282"/>
            <a:ext cx="7772400" cy="1470025"/>
          </a:xfrm>
        </p:spPr>
        <p:txBody>
          <a:bodyPr/>
          <a:lstStyle/>
          <a:p>
            <a:r>
              <a:rPr lang="pt-BR" dirty="0" smtClean="0"/>
              <a:t>Organização das aulas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79510" y="1327367"/>
          <a:ext cx="8784980" cy="470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996"/>
                <a:gridCol w="1756996"/>
                <a:gridCol w="1756996"/>
                <a:gridCol w="1756996"/>
                <a:gridCol w="1756996"/>
              </a:tblGrid>
              <a:tr h="470912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Introdução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Problemas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Geofísicos</a:t>
                      </a:r>
                    </a:p>
                    <a:p>
                      <a:pPr algn="ctr"/>
                      <a:endParaRPr lang="pt-B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Problemas Inversos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Problema direto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Atividade prática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Formulação matemática do Problema Inverso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Atividade prática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Regularização</a:t>
                      </a: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Atividade prática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Problemas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p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ráticos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Otimização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Atividade prática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Resumo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Discussões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Dúvidas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Traga seu Problema Inverso</a:t>
                      </a:r>
                    </a:p>
                    <a:p>
                      <a:pPr algn="ctr"/>
                      <a:endParaRPr lang="pt-BR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eta para baixo 5"/>
          <p:cNvSpPr/>
          <p:nvPr/>
        </p:nvSpPr>
        <p:spPr>
          <a:xfrm>
            <a:off x="904237" y="2996153"/>
            <a:ext cx="288000" cy="288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90468" y="642918"/>
            <a:ext cx="17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Aula 1</a:t>
            </a:r>
            <a:endParaRPr lang="pt-BR" sz="32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946652" y="642918"/>
            <a:ext cx="17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Aula 2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702837" y="642918"/>
            <a:ext cx="17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Aula 3</a:t>
            </a:r>
            <a:endParaRPr lang="pt-BR" sz="32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459022" y="642918"/>
            <a:ext cx="17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Aula 4</a:t>
            </a:r>
            <a:endParaRPr lang="pt-BR" sz="32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215206" y="642918"/>
            <a:ext cx="173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Aula 5</a:t>
            </a:r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em forma de nuvem 1"/>
          <p:cNvSpPr/>
          <p:nvPr/>
        </p:nvSpPr>
        <p:spPr>
          <a:xfrm>
            <a:off x="570266" y="28466"/>
            <a:ext cx="7992888" cy="5877272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619672" y="2253992"/>
          <a:ext cx="19678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40"/>
                <a:gridCol w="983940"/>
              </a:tblGrid>
              <a:tr h="329756"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pessoas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barulho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baixo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Estrela de 12 Pontos 8"/>
          <p:cNvSpPr/>
          <p:nvPr/>
        </p:nvSpPr>
        <p:spPr>
          <a:xfrm>
            <a:off x="5004048" y="2276872"/>
            <a:ext cx="2016224" cy="1440160"/>
          </a:xfrm>
          <a:prstGeom prst="star1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962283" y="2636912"/>
            <a:ext cx="2129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/>
              <a:t>blá</a:t>
            </a:r>
            <a:r>
              <a:rPr lang="pt-BR" sz="2000" dirty="0" smtClean="0"/>
              <a:t> </a:t>
            </a:r>
            <a:r>
              <a:rPr lang="pt-BR" sz="2000" dirty="0" err="1" smtClean="0"/>
              <a:t>blá</a:t>
            </a:r>
            <a:r>
              <a:rPr lang="pt-BR" sz="2000" dirty="0" smtClean="0"/>
              <a:t> </a:t>
            </a:r>
            <a:r>
              <a:rPr lang="pt-BR" sz="2000" dirty="0" err="1" smtClean="0"/>
              <a:t>blá</a:t>
            </a:r>
            <a:endParaRPr lang="pt-BR" sz="2000" dirty="0" smtClean="0"/>
          </a:p>
          <a:p>
            <a:pPr algn="ctr"/>
            <a:r>
              <a:rPr lang="pt-BR" sz="2000" dirty="0" err="1" smtClean="0"/>
              <a:t>blá</a:t>
            </a:r>
            <a:r>
              <a:rPr lang="pt-BR" sz="2000" dirty="0" smtClean="0"/>
              <a:t> </a:t>
            </a:r>
            <a:r>
              <a:rPr lang="pt-BR" sz="2000" dirty="0" err="1" smtClean="0"/>
              <a:t>blá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em forma de nuvem 1"/>
          <p:cNvSpPr/>
          <p:nvPr/>
        </p:nvSpPr>
        <p:spPr>
          <a:xfrm>
            <a:off x="570266" y="28466"/>
            <a:ext cx="7992888" cy="5877272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619672" y="2253992"/>
          <a:ext cx="19678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40"/>
                <a:gridCol w="983940"/>
              </a:tblGrid>
              <a:tr h="329756"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pessoas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barulho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baixo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médio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Estrela de 12 Pontos 8"/>
          <p:cNvSpPr/>
          <p:nvPr/>
        </p:nvSpPr>
        <p:spPr>
          <a:xfrm>
            <a:off x="4499992" y="1988840"/>
            <a:ext cx="2952328" cy="2016224"/>
          </a:xfrm>
          <a:prstGeom prst="star1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875874" y="2485345"/>
            <a:ext cx="2129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blá blá blá blá blá blá blá blá blá blá blá blá blá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em forma de nuvem 1"/>
          <p:cNvSpPr/>
          <p:nvPr/>
        </p:nvSpPr>
        <p:spPr>
          <a:xfrm>
            <a:off x="570266" y="28466"/>
            <a:ext cx="7992888" cy="5877272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619672" y="2253992"/>
          <a:ext cx="19678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40"/>
                <a:gridCol w="983940"/>
              </a:tblGrid>
              <a:tr h="329756"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pessoas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barulho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baixo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médio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alto</a:t>
                      </a:r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" name="Grupo 38"/>
          <p:cNvGrpSpPr/>
          <p:nvPr/>
        </p:nvGrpSpPr>
        <p:grpSpPr>
          <a:xfrm>
            <a:off x="4139952" y="1700808"/>
            <a:ext cx="3600400" cy="2448272"/>
            <a:chOff x="2627784" y="404664"/>
            <a:chExt cx="3600400" cy="2448272"/>
          </a:xfrm>
        </p:grpSpPr>
        <p:sp>
          <p:nvSpPr>
            <p:cNvPr id="8" name="Estrela de 12 Pontos 7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405920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smtClean="0"/>
                <a:t>blá blá blá blá blá blá blá blá blá blá blá blá blá blá blá blá blá blá blá blá blá blá blá blá</a:t>
              </a:r>
              <a:endParaRPr lang="pt-BR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em forma de nuvem 1"/>
          <p:cNvSpPr/>
          <p:nvPr/>
        </p:nvSpPr>
        <p:spPr>
          <a:xfrm>
            <a:off x="570266" y="28466"/>
            <a:ext cx="7992888" cy="5877272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691680" y="1628800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Ou seja, há uma </a:t>
            </a:r>
            <a:r>
              <a:rPr lang="pt-BR" sz="2800" i="1" dirty="0" smtClean="0"/>
              <a:t>relação</a:t>
            </a:r>
            <a:r>
              <a:rPr lang="pt-BR" sz="2800" dirty="0" smtClean="0"/>
              <a:t> entre o </a:t>
            </a:r>
            <a:r>
              <a:rPr lang="pt-BR" sz="2800" dirty="0" smtClean="0">
                <a:solidFill>
                  <a:srgbClr val="0000FF"/>
                </a:solidFill>
              </a:rPr>
              <a:t>número de pessoas</a:t>
            </a:r>
            <a:r>
              <a:rPr lang="pt-BR" sz="2800" dirty="0" smtClean="0"/>
              <a:t> e o </a:t>
            </a:r>
            <a:r>
              <a:rPr lang="pt-BR" sz="2800" dirty="0" smtClean="0">
                <a:solidFill>
                  <a:srgbClr val="FF0000"/>
                </a:solidFill>
              </a:rPr>
              <a:t>barulho</a:t>
            </a:r>
            <a:r>
              <a:rPr lang="pt-BR" sz="2800" dirty="0" smtClean="0"/>
              <a:t> causado por elas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em forma de nuvem 1"/>
          <p:cNvSpPr/>
          <p:nvPr/>
        </p:nvSpPr>
        <p:spPr>
          <a:xfrm>
            <a:off x="570266" y="28466"/>
            <a:ext cx="7992888" cy="5877272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547664" y="3700189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00FF"/>
                </a:solidFill>
              </a:rPr>
              <a:t>número de pessoas</a:t>
            </a:r>
            <a:endParaRPr lang="pt-BR" sz="2800">
              <a:solidFill>
                <a:srgbClr val="0000FF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91680" y="1628800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Ou seja, há uma </a:t>
            </a:r>
            <a:r>
              <a:rPr lang="pt-BR" sz="2800" i="1" dirty="0" smtClean="0"/>
              <a:t>relação</a:t>
            </a:r>
            <a:r>
              <a:rPr lang="pt-BR" sz="2800" dirty="0" smtClean="0"/>
              <a:t> entre o </a:t>
            </a:r>
            <a:r>
              <a:rPr lang="pt-BR" sz="2800" dirty="0" smtClean="0">
                <a:solidFill>
                  <a:srgbClr val="0000FF"/>
                </a:solidFill>
              </a:rPr>
              <a:t>número de pessoas</a:t>
            </a:r>
            <a:r>
              <a:rPr lang="pt-BR" sz="2800" dirty="0" smtClean="0"/>
              <a:t> e o </a:t>
            </a:r>
            <a:r>
              <a:rPr lang="pt-BR" sz="2800" dirty="0" smtClean="0">
                <a:solidFill>
                  <a:srgbClr val="FF0000"/>
                </a:solidFill>
              </a:rPr>
              <a:t>barulho</a:t>
            </a:r>
            <a:r>
              <a:rPr lang="pt-BR" sz="2800" dirty="0" smtClean="0"/>
              <a:t> causado por elas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076056" y="391563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barulho</a:t>
            </a:r>
            <a:endParaRPr lang="pt-BR" sz="2800">
              <a:solidFill>
                <a:srgbClr val="FF0000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3707904" y="4177242"/>
            <a:ext cx="136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851920" y="37745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relação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 em forma de nuvem 1"/>
          <p:cNvSpPr/>
          <p:nvPr/>
        </p:nvSpPr>
        <p:spPr>
          <a:xfrm>
            <a:off x="570266" y="28466"/>
            <a:ext cx="7992888" cy="5877272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547664" y="3700189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00FF"/>
                </a:solidFill>
              </a:rPr>
              <a:t>número de pessoas</a:t>
            </a:r>
            <a:endParaRPr lang="pt-BR" sz="2800">
              <a:solidFill>
                <a:srgbClr val="0000FF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076056" y="391563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FF0000"/>
                </a:solidFill>
              </a:rPr>
              <a:t>barulho</a:t>
            </a:r>
            <a:endParaRPr lang="pt-BR" sz="2800">
              <a:solidFill>
                <a:srgbClr val="FF0000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3707904" y="4177242"/>
            <a:ext cx="136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851920" y="37745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relação</a:t>
            </a:r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500166" y="1214422"/>
            <a:ext cx="5686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Dessa forma, ao considerar a </a:t>
            </a:r>
            <a:r>
              <a:rPr lang="pt-BR" sz="2800" i="1" dirty="0" smtClean="0"/>
              <a:t>hipótese</a:t>
            </a:r>
            <a:r>
              <a:rPr lang="pt-BR" sz="2800" dirty="0" smtClean="0"/>
              <a:t> de que há um determinado </a:t>
            </a:r>
            <a:r>
              <a:rPr lang="pt-BR" sz="2800" dirty="0" smtClean="0">
                <a:solidFill>
                  <a:srgbClr val="0000FF"/>
                </a:solidFill>
              </a:rPr>
              <a:t>número de pessoas</a:t>
            </a:r>
            <a:r>
              <a:rPr lang="pt-BR" sz="2800" dirty="0" smtClean="0"/>
              <a:t>, essa </a:t>
            </a:r>
            <a:r>
              <a:rPr lang="pt-BR" sz="2800" i="1" dirty="0" smtClean="0"/>
              <a:t>relação</a:t>
            </a:r>
            <a:r>
              <a:rPr lang="pt-BR" sz="2800" dirty="0" smtClean="0"/>
              <a:t> possibilita </a:t>
            </a:r>
            <a:r>
              <a:rPr lang="pt-BR" sz="2800" i="1" dirty="0" smtClean="0"/>
              <a:t>predizer</a:t>
            </a:r>
            <a:r>
              <a:rPr lang="pt-BR" sz="2800" dirty="0" smtClean="0"/>
              <a:t> qual seria o </a:t>
            </a:r>
            <a:r>
              <a:rPr lang="pt-BR" sz="2800" dirty="0" smtClean="0">
                <a:solidFill>
                  <a:srgbClr val="FF0000"/>
                </a:solidFill>
              </a:rPr>
              <a:t>barulho</a:t>
            </a:r>
            <a:r>
              <a:rPr lang="pt-BR" sz="2800" dirty="0" smtClean="0"/>
              <a:t> produzido por elas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Rosto feliz 24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flipH="1">
            <a:off x="638334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1098848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em forma de nuvem 32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261907" y="332411"/>
            <a:ext cx="3034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Para saber se minha </a:t>
            </a:r>
            <a:r>
              <a:rPr lang="pt-BR" i="1" dirty="0" smtClean="0"/>
              <a:t>hipótese</a:t>
            </a:r>
            <a:r>
              <a:rPr lang="pt-BR" dirty="0" smtClean="0"/>
              <a:t> sobre o </a:t>
            </a:r>
            <a:r>
              <a:rPr lang="pt-BR" dirty="0" smtClean="0">
                <a:solidFill>
                  <a:srgbClr val="0000FF"/>
                </a:solidFill>
              </a:rPr>
              <a:t>número de pessoas</a:t>
            </a:r>
            <a:r>
              <a:rPr lang="pt-BR" dirty="0" smtClean="0"/>
              <a:t> está correta, basta comparar o </a:t>
            </a:r>
            <a:r>
              <a:rPr lang="pt-BR" dirty="0" smtClean="0">
                <a:solidFill>
                  <a:srgbClr val="FF0000"/>
                </a:solidFill>
              </a:rPr>
              <a:t>barulho predito </a:t>
            </a:r>
            <a:r>
              <a:rPr lang="pt-BR" dirty="0" smtClean="0"/>
              <a:t>com</a:t>
            </a:r>
          </a:p>
          <a:p>
            <a:pPr algn="ctr"/>
            <a:r>
              <a:rPr lang="pt-BR" dirty="0" smtClean="0"/>
              <a:t>o </a:t>
            </a:r>
            <a:r>
              <a:rPr lang="pt-BR" dirty="0" smtClean="0">
                <a:solidFill>
                  <a:srgbClr val="FF0000"/>
                </a:solidFill>
              </a:rPr>
              <a:t>barulho observado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1562178" y="5085184"/>
            <a:ext cx="4377974" cy="1521460"/>
            <a:chOff x="1562178" y="5085184"/>
            <a:chExt cx="4377974" cy="1521460"/>
          </a:xfrm>
        </p:grpSpPr>
        <p:sp>
          <p:nvSpPr>
            <p:cNvPr id="23" name="Quadro 22"/>
            <p:cNvSpPr/>
            <p:nvPr/>
          </p:nvSpPr>
          <p:spPr>
            <a:xfrm>
              <a:off x="1562178" y="5085184"/>
              <a:ext cx="1008112" cy="57606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749174" y="5128164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smtClean="0"/>
                <a:t>on</a:t>
              </a:r>
              <a:endParaRPr lang="pt-BR" sz="240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563888" y="623731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Medidor de barulho</a:t>
              </a:r>
              <a:endParaRPr lang="pt-BR"/>
            </a:p>
          </p:txBody>
        </p:sp>
        <p:cxnSp>
          <p:nvCxnSpPr>
            <p:cNvPr id="29" name="Conector de seta reta 28"/>
            <p:cNvCxnSpPr/>
            <p:nvPr/>
          </p:nvCxnSpPr>
          <p:spPr>
            <a:xfrm flipH="1" flipV="1">
              <a:off x="2656250" y="5762284"/>
              <a:ext cx="936104" cy="5040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Rosto feliz 24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flipH="1">
            <a:off x="638334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1098848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em forma de nuvem 32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835696" y="314270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barulho medido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por Joãozinho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583668" y="1809984"/>
            <a:ext cx="1116124" cy="12589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o 23"/>
          <p:cNvGrpSpPr/>
          <p:nvPr/>
        </p:nvGrpSpPr>
        <p:grpSpPr>
          <a:xfrm>
            <a:off x="1562178" y="5085184"/>
            <a:ext cx="4377974" cy="1521460"/>
            <a:chOff x="1562178" y="5085184"/>
            <a:chExt cx="4377974" cy="1521460"/>
          </a:xfrm>
        </p:grpSpPr>
        <p:sp>
          <p:nvSpPr>
            <p:cNvPr id="27" name="Quadro 26"/>
            <p:cNvSpPr/>
            <p:nvPr/>
          </p:nvSpPr>
          <p:spPr>
            <a:xfrm>
              <a:off x="1562178" y="5085184"/>
              <a:ext cx="1008112" cy="57606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749174" y="5128164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smtClean="0"/>
                <a:t>on</a:t>
              </a:r>
              <a:endParaRPr lang="pt-BR" sz="240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563888" y="623731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Medidor de barulho</a:t>
              </a:r>
              <a:endParaRPr lang="pt-BR"/>
            </a:p>
          </p:txBody>
        </p:sp>
        <p:cxnSp>
          <p:nvCxnSpPr>
            <p:cNvPr id="36" name="Conector de seta reta 35"/>
            <p:cNvCxnSpPr/>
            <p:nvPr/>
          </p:nvCxnSpPr>
          <p:spPr>
            <a:xfrm flipH="1" flipV="1">
              <a:off x="2656250" y="5762284"/>
              <a:ext cx="936104" cy="5040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36"/>
          <p:cNvSpPr txBox="1"/>
          <p:nvPr/>
        </p:nvSpPr>
        <p:spPr>
          <a:xfrm>
            <a:off x="261907" y="332411"/>
            <a:ext cx="3034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Para saber se minha </a:t>
            </a:r>
            <a:r>
              <a:rPr lang="pt-BR" i="1" dirty="0" smtClean="0"/>
              <a:t>hipótese</a:t>
            </a:r>
            <a:r>
              <a:rPr lang="pt-BR" dirty="0" smtClean="0"/>
              <a:t> sobre o </a:t>
            </a:r>
            <a:r>
              <a:rPr lang="pt-BR" dirty="0" smtClean="0">
                <a:solidFill>
                  <a:srgbClr val="0000FF"/>
                </a:solidFill>
              </a:rPr>
              <a:t>número de pessoas</a:t>
            </a:r>
            <a:r>
              <a:rPr lang="pt-BR" dirty="0" smtClean="0"/>
              <a:t> está correta, basta comparar o </a:t>
            </a:r>
            <a:r>
              <a:rPr lang="pt-BR" dirty="0" smtClean="0">
                <a:solidFill>
                  <a:srgbClr val="FF0000"/>
                </a:solidFill>
              </a:rPr>
              <a:t>barulho predito </a:t>
            </a:r>
            <a:r>
              <a:rPr lang="pt-BR" dirty="0" smtClean="0"/>
              <a:t>com</a:t>
            </a:r>
          </a:p>
          <a:p>
            <a:pPr algn="ctr"/>
            <a:r>
              <a:rPr lang="pt-BR" dirty="0" smtClean="0"/>
              <a:t>o </a:t>
            </a:r>
            <a:r>
              <a:rPr lang="pt-BR" u="sng" dirty="0" smtClean="0">
                <a:solidFill>
                  <a:srgbClr val="FF0000"/>
                </a:solidFill>
              </a:rPr>
              <a:t>barulho observado</a:t>
            </a:r>
            <a:endParaRPr lang="pt-BR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sto feliz 1"/>
          <p:cNvSpPr/>
          <p:nvPr/>
        </p:nvSpPr>
        <p:spPr>
          <a:xfrm>
            <a:off x="214282" y="2571744"/>
            <a:ext cx="4068000" cy="4068000"/>
          </a:xfrm>
          <a:prstGeom prst="smileyFace">
            <a:avLst>
              <a:gd name="adj" fmla="val 2078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 3"/>
          <p:cNvSpPr/>
          <p:nvPr/>
        </p:nvSpPr>
        <p:spPr>
          <a:xfrm>
            <a:off x="1085850" y="3194050"/>
            <a:ext cx="952500" cy="492125"/>
          </a:xfrm>
          <a:custGeom>
            <a:avLst/>
            <a:gdLst>
              <a:gd name="connsiteX0" fmla="*/ 0 w 952500"/>
              <a:gd name="connsiteY0" fmla="*/ 387350 h 492125"/>
              <a:gd name="connsiteX1" fmla="*/ 238125 w 952500"/>
              <a:gd name="connsiteY1" fmla="*/ 6350 h 492125"/>
              <a:gd name="connsiteX2" fmla="*/ 685800 w 952500"/>
              <a:gd name="connsiteY2" fmla="*/ 425450 h 492125"/>
              <a:gd name="connsiteX3" fmla="*/ 952500 w 952500"/>
              <a:gd name="connsiteY3" fmla="*/ 406400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492125">
                <a:moveTo>
                  <a:pt x="0" y="387350"/>
                </a:moveTo>
                <a:cubicBezTo>
                  <a:pt x="61912" y="193675"/>
                  <a:pt x="123825" y="0"/>
                  <a:pt x="238125" y="6350"/>
                </a:cubicBezTo>
                <a:cubicBezTo>
                  <a:pt x="352425" y="12700"/>
                  <a:pt x="566738" y="358775"/>
                  <a:pt x="685800" y="425450"/>
                </a:cubicBezTo>
                <a:cubicBezTo>
                  <a:pt x="804862" y="492125"/>
                  <a:pt x="878681" y="449262"/>
                  <a:pt x="952500" y="40640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2505075" y="3208338"/>
            <a:ext cx="838200" cy="287337"/>
          </a:xfrm>
          <a:custGeom>
            <a:avLst/>
            <a:gdLst>
              <a:gd name="connsiteX0" fmla="*/ 0 w 838200"/>
              <a:gd name="connsiteY0" fmla="*/ 277812 h 287337"/>
              <a:gd name="connsiteX1" fmla="*/ 400050 w 838200"/>
              <a:gd name="connsiteY1" fmla="*/ 1587 h 287337"/>
              <a:gd name="connsiteX2" fmla="*/ 838200 w 838200"/>
              <a:gd name="connsiteY2" fmla="*/ 287337 h 28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287337">
                <a:moveTo>
                  <a:pt x="0" y="277812"/>
                </a:moveTo>
                <a:cubicBezTo>
                  <a:pt x="130175" y="138906"/>
                  <a:pt x="260350" y="0"/>
                  <a:pt x="400050" y="1587"/>
                </a:cubicBezTo>
                <a:cubicBezTo>
                  <a:pt x="539750" y="3175"/>
                  <a:pt x="688975" y="145256"/>
                  <a:pt x="838200" y="2873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 explicativo em forma de nuvem 5"/>
          <p:cNvSpPr/>
          <p:nvPr/>
        </p:nvSpPr>
        <p:spPr>
          <a:xfrm>
            <a:off x="3500430" y="357166"/>
            <a:ext cx="5214974" cy="3500462"/>
          </a:xfrm>
          <a:prstGeom prst="cloudCallout">
            <a:avLst>
              <a:gd name="adj1" fmla="val -33253"/>
              <a:gd name="adj2" fmla="val 510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286248" y="1184490"/>
            <a:ext cx="3357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Então, para estimar o número de pessoas dentro do escritório, é preciso... 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/>
          <p:cNvCxnSpPr/>
          <p:nvPr/>
        </p:nvCxnSpPr>
        <p:spPr>
          <a:xfrm rot="5400000" flipV="1">
            <a:off x="4572512" y="333168"/>
            <a:ext cx="0" cy="921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sto feliz 11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a livre 23"/>
          <p:cNvSpPr/>
          <p:nvPr/>
        </p:nvSpPr>
        <p:spPr>
          <a:xfrm flipH="1">
            <a:off x="638334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 37"/>
          <p:cNvSpPr/>
          <p:nvPr/>
        </p:nvSpPr>
        <p:spPr>
          <a:xfrm>
            <a:off x="1098848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o explicativo em forma de nuvem 40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395536" y="303628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Preciso saber quantas pessoas estão no escritório, mas não posso abrir a porta e interromper a reunião</a:t>
            </a:r>
            <a:endParaRPr lang="pt-BR"/>
          </a:p>
        </p:txBody>
      </p:sp>
      <p:grpSp>
        <p:nvGrpSpPr>
          <p:cNvPr id="21" name="Grupo 24"/>
          <p:cNvGrpSpPr/>
          <p:nvPr/>
        </p:nvGrpSpPr>
        <p:grpSpPr>
          <a:xfrm>
            <a:off x="7884368" y="764704"/>
            <a:ext cx="2376264" cy="4176464"/>
            <a:chOff x="4572000" y="764704"/>
            <a:chExt cx="2376264" cy="4176464"/>
          </a:xfrm>
        </p:grpSpPr>
        <p:sp>
          <p:nvSpPr>
            <p:cNvPr id="22" name="Retângulo 21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8013870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relação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número de pessoas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barulho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relação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relação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número de pessoas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barulho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relação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000628" y="1285860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uma maneira de quantificar a diferença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barulho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barulho observado</a:t>
            </a:r>
            <a:endParaRPr lang="pt-BR" sz="2000" dirty="0"/>
          </a:p>
        </p:txBody>
      </p:sp>
      <p:grpSp>
        <p:nvGrpSpPr>
          <p:cNvPr id="3" name="Grupo 23"/>
          <p:cNvGrpSpPr/>
          <p:nvPr/>
        </p:nvGrpSpPr>
        <p:grpSpPr>
          <a:xfrm>
            <a:off x="5929322" y="2714620"/>
            <a:ext cx="2143140" cy="649476"/>
            <a:chOff x="1071538" y="5065542"/>
            <a:chExt cx="2143140" cy="649476"/>
          </a:xfrm>
        </p:grpSpPr>
        <p:sp>
          <p:nvSpPr>
            <p:cNvPr id="25" name="CaixaDeTexto 24"/>
            <p:cNvSpPr txBox="1"/>
            <p:nvPr/>
          </p:nvSpPr>
          <p:spPr>
            <a:xfrm>
              <a:off x="1071538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obs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 rot="16200000">
              <a:off x="1821639" y="4393414"/>
              <a:ext cx="642944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214546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relação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número de pessoas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barulho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relação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3"/>
          <p:cNvGrpSpPr/>
          <p:nvPr/>
        </p:nvGrpSpPr>
        <p:grpSpPr>
          <a:xfrm>
            <a:off x="5929322" y="2714620"/>
            <a:ext cx="2143140" cy="649476"/>
            <a:chOff x="1071538" y="5065542"/>
            <a:chExt cx="2143140" cy="649476"/>
          </a:xfrm>
        </p:grpSpPr>
        <p:sp>
          <p:nvSpPr>
            <p:cNvPr id="25" name="CaixaDeTexto 24"/>
            <p:cNvSpPr txBox="1"/>
            <p:nvPr/>
          </p:nvSpPr>
          <p:spPr>
            <a:xfrm>
              <a:off x="1071538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obs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 rot="16200000">
              <a:off x="1821639" y="4393414"/>
              <a:ext cx="642944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214546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00628" y="1285860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uma maneira de quantificar a diferença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barulho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barulho observado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relação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número de pessoas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barulho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relação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3"/>
          <p:cNvGrpSpPr/>
          <p:nvPr/>
        </p:nvGrpSpPr>
        <p:grpSpPr>
          <a:xfrm>
            <a:off x="5929322" y="2714620"/>
            <a:ext cx="2143140" cy="649476"/>
            <a:chOff x="1071538" y="5065542"/>
            <a:chExt cx="2143140" cy="649476"/>
          </a:xfrm>
        </p:grpSpPr>
        <p:sp>
          <p:nvSpPr>
            <p:cNvPr id="25" name="CaixaDeTexto 24"/>
            <p:cNvSpPr txBox="1"/>
            <p:nvPr/>
          </p:nvSpPr>
          <p:spPr>
            <a:xfrm>
              <a:off x="1071538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obs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 rot="16200000">
              <a:off x="1821639" y="4393414"/>
              <a:ext cx="642944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214546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000628" y="1285860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uma maneira de quantificar a diferença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barulho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barulho observado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relação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número de pessoas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barulho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relação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3"/>
          <p:cNvGrpSpPr/>
          <p:nvPr/>
        </p:nvGrpSpPr>
        <p:grpSpPr>
          <a:xfrm>
            <a:off x="5929322" y="2714620"/>
            <a:ext cx="2143140" cy="649476"/>
            <a:chOff x="1071538" y="5065542"/>
            <a:chExt cx="2143140" cy="649476"/>
          </a:xfrm>
        </p:grpSpPr>
        <p:sp>
          <p:nvSpPr>
            <p:cNvPr id="25" name="CaixaDeTexto 24"/>
            <p:cNvSpPr txBox="1"/>
            <p:nvPr/>
          </p:nvSpPr>
          <p:spPr>
            <a:xfrm>
              <a:off x="1071538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obs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 rot="16200000">
              <a:off x="1821639" y="4393414"/>
              <a:ext cx="642944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214546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mínima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000628" y="1285860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uma maneira de quantificar a diferença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barulho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barulho observado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sto feliz 1"/>
          <p:cNvSpPr/>
          <p:nvPr/>
        </p:nvSpPr>
        <p:spPr>
          <a:xfrm>
            <a:off x="214282" y="2571744"/>
            <a:ext cx="4068000" cy="4068000"/>
          </a:xfrm>
          <a:prstGeom prst="smileyFace">
            <a:avLst>
              <a:gd name="adj" fmla="val 2078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 3"/>
          <p:cNvSpPr/>
          <p:nvPr/>
        </p:nvSpPr>
        <p:spPr>
          <a:xfrm>
            <a:off x="1085850" y="3194050"/>
            <a:ext cx="952500" cy="492125"/>
          </a:xfrm>
          <a:custGeom>
            <a:avLst/>
            <a:gdLst>
              <a:gd name="connsiteX0" fmla="*/ 0 w 952500"/>
              <a:gd name="connsiteY0" fmla="*/ 387350 h 492125"/>
              <a:gd name="connsiteX1" fmla="*/ 238125 w 952500"/>
              <a:gd name="connsiteY1" fmla="*/ 6350 h 492125"/>
              <a:gd name="connsiteX2" fmla="*/ 685800 w 952500"/>
              <a:gd name="connsiteY2" fmla="*/ 425450 h 492125"/>
              <a:gd name="connsiteX3" fmla="*/ 952500 w 952500"/>
              <a:gd name="connsiteY3" fmla="*/ 406400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492125">
                <a:moveTo>
                  <a:pt x="0" y="387350"/>
                </a:moveTo>
                <a:cubicBezTo>
                  <a:pt x="61912" y="193675"/>
                  <a:pt x="123825" y="0"/>
                  <a:pt x="238125" y="6350"/>
                </a:cubicBezTo>
                <a:cubicBezTo>
                  <a:pt x="352425" y="12700"/>
                  <a:pt x="566738" y="358775"/>
                  <a:pt x="685800" y="425450"/>
                </a:cubicBezTo>
                <a:cubicBezTo>
                  <a:pt x="804862" y="492125"/>
                  <a:pt x="878681" y="449262"/>
                  <a:pt x="952500" y="40640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2505075" y="3208338"/>
            <a:ext cx="838200" cy="287337"/>
          </a:xfrm>
          <a:custGeom>
            <a:avLst/>
            <a:gdLst>
              <a:gd name="connsiteX0" fmla="*/ 0 w 838200"/>
              <a:gd name="connsiteY0" fmla="*/ 277812 h 287337"/>
              <a:gd name="connsiteX1" fmla="*/ 400050 w 838200"/>
              <a:gd name="connsiteY1" fmla="*/ 1587 h 287337"/>
              <a:gd name="connsiteX2" fmla="*/ 838200 w 838200"/>
              <a:gd name="connsiteY2" fmla="*/ 287337 h 28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287337">
                <a:moveTo>
                  <a:pt x="0" y="277812"/>
                </a:moveTo>
                <a:cubicBezTo>
                  <a:pt x="130175" y="138906"/>
                  <a:pt x="260350" y="0"/>
                  <a:pt x="400050" y="1587"/>
                </a:cubicBezTo>
                <a:cubicBezTo>
                  <a:pt x="539750" y="3175"/>
                  <a:pt x="688975" y="145256"/>
                  <a:pt x="838200" y="2873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 explicativo em forma de nuvem 5"/>
          <p:cNvSpPr/>
          <p:nvPr/>
        </p:nvSpPr>
        <p:spPr>
          <a:xfrm>
            <a:off x="3500430" y="357166"/>
            <a:ext cx="5214974" cy="3500462"/>
          </a:xfrm>
          <a:prstGeom prst="cloudCallout">
            <a:avLst>
              <a:gd name="adj1" fmla="val -33253"/>
              <a:gd name="adj2" fmla="val 510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143372" y="1546199"/>
            <a:ext cx="385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Digamos que eu utilize o procedimento 1 ...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Quadro 22"/>
          <p:cNvSpPr/>
          <p:nvPr/>
        </p:nvSpPr>
        <p:spPr>
          <a:xfrm>
            <a:off x="1562178" y="5085184"/>
            <a:ext cx="100811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749174" y="51281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on</a:t>
            </a:r>
            <a:endParaRPr lang="pt-BR" sz="2400"/>
          </a:p>
        </p:txBody>
      </p:sp>
      <p:sp>
        <p:nvSpPr>
          <p:cNvPr id="28" name="CaixaDeTexto 27"/>
          <p:cNvSpPr txBox="1"/>
          <p:nvPr/>
        </p:nvSpPr>
        <p:spPr>
          <a:xfrm>
            <a:off x="3563888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Medidor de barulho</a:t>
            </a:r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H="1" flipV="1">
            <a:off x="2656250" y="5762284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2"/>
          <p:cNvGrpSpPr/>
          <p:nvPr/>
        </p:nvGrpSpPr>
        <p:grpSpPr>
          <a:xfrm>
            <a:off x="395536" y="2564904"/>
            <a:ext cx="1224136" cy="1296144"/>
            <a:chOff x="395536" y="2564904"/>
            <a:chExt cx="1224136" cy="1296144"/>
          </a:xfrm>
        </p:grpSpPr>
        <p:sp>
          <p:nvSpPr>
            <p:cNvPr id="34" name="Rosto feliz 33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livre 35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71438" y="46001"/>
            <a:ext cx="271461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Exemplo do procedimento 1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Retângulo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44488" y="188640"/>
              <a:ext cx="8820000" cy="64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2210250" y="1744906"/>
            <a:ext cx="864096" cy="46166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tic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roinc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 blá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 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struum 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flec</a:t>
            </a:r>
            <a:endParaRPr lang="pt-BR" sz="140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706194" y="332656"/>
            <a:ext cx="0" cy="60486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8530" y="190381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Quantidade de barulho</a:t>
            </a:r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1691680" y="6366814"/>
            <a:ext cx="5328592" cy="14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1706194" y="1753061"/>
            <a:ext cx="54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83568" y="1456318"/>
            <a:ext cx="109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>
                <a:solidFill>
                  <a:srgbClr val="FF0000"/>
                </a:solidFill>
              </a:rPr>
              <a:t>d</a:t>
            </a:r>
            <a:r>
              <a:rPr lang="pt-BR" sz="3200" baseline="-25000" smtClean="0">
                <a:solidFill>
                  <a:srgbClr val="FF0000"/>
                </a:solidFill>
              </a:rPr>
              <a:t>obs</a:t>
            </a:r>
            <a:endParaRPr lang="pt-BR" sz="3200" baseline="-2500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929322" y="571480"/>
            <a:ext cx="271461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Exemplo do procedimento 1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" name="Retângulo 1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44488" y="188640"/>
              <a:ext cx="8820000" cy="64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4788024" y="4766376"/>
            <a:ext cx="864096" cy="16004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10250" y="1744906"/>
            <a:ext cx="864096" cy="46166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tic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roinc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struum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flec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706194" y="332656"/>
            <a:ext cx="0" cy="60486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691680" y="6366814"/>
            <a:ext cx="5328592" cy="14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1706194" y="1753061"/>
            <a:ext cx="54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83568" y="1456318"/>
            <a:ext cx="109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>
                <a:solidFill>
                  <a:srgbClr val="FF0000"/>
                </a:solidFill>
              </a:rPr>
              <a:t>d</a:t>
            </a:r>
            <a:r>
              <a:rPr lang="pt-BR" sz="3200" baseline="-25000" smtClean="0">
                <a:solidFill>
                  <a:srgbClr val="FF0000"/>
                </a:solidFill>
              </a:rPr>
              <a:t>obs</a:t>
            </a:r>
            <a:endParaRPr lang="pt-BR" sz="3200" baseline="-25000">
              <a:solidFill>
                <a:srgbClr val="FF0000"/>
              </a:solidFill>
            </a:endParaRPr>
          </a:p>
        </p:txBody>
      </p:sp>
      <p:cxnSp>
        <p:nvCxnSpPr>
          <p:cNvPr id="22" name="Conector reto 21"/>
          <p:cNvCxnSpPr/>
          <p:nvPr/>
        </p:nvCxnSpPr>
        <p:spPr>
          <a:xfrm flipH="1">
            <a:off x="1691680" y="4743163"/>
            <a:ext cx="313228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69054" y="4345964"/>
            <a:ext cx="109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pre</a:t>
            </a:r>
            <a:endParaRPr lang="pt-BR" sz="3200" baseline="-25000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58530" y="190381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Quantidade de barulho</a:t>
            </a:r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444208" y="398796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Número de pessoas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444208" y="486425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mtClean="0">
                <a:solidFill>
                  <a:srgbClr val="0000FF"/>
                </a:solidFill>
              </a:rPr>
              <a:t>1</a:t>
            </a:r>
            <a:endParaRPr lang="pt-BR" sz="400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29322" y="571480"/>
            <a:ext cx="271461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Exemplo do procedimento 1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sto feliz 11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a livre 23"/>
          <p:cNvSpPr/>
          <p:nvPr/>
        </p:nvSpPr>
        <p:spPr>
          <a:xfrm flipH="1">
            <a:off x="638334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6" name="Estrela de 12 Pontos 35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smtClean="0"/>
                <a:t>blá blá blá blá blá blá blá tic blá blá blá roinc blá blá blá blá struuum blá blá blá flec</a:t>
              </a:r>
              <a:endParaRPr lang="pt-BR" sz="2000"/>
            </a:p>
          </p:txBody>
        </p:sp>
      </p:grpSp>
      <p:sp>
        <p:nvSpPr>
          <p:cNvPr id="38" name="Forma livre 37"/>
          <p:cNvSpPr/>
          <p:nvPr/>
        </p:nvSpPr>
        <p:spPr>
          <a:xfrm>
            <a:off x="1098848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" name="Retângulo 1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44488" y="188640"/>
              <a:ext cx="8820000" cy="64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4788024" y="3272785"/>
            <a:ext cx="864096" cy="31085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10250" y="1744906"/>
            <a:ext cx="864096" cy="46166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tic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roinc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struum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flec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706194" y="332656"/>
            <a:ext cx="0" cy="60486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691680" y="6366814"/>
            <a:ext cx="5328592" cy="14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1706194" y="1753061"/>
            <a:ext cx="54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83568" y="1456318"/>
            <a:ext cx="109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>
                <a:solidFill>
                  <a:srgbClr val="FF0000"/>
                </a:solidFill>
              </a:rPr>
              <a:t>d</a:t>
            </a:r>
            <a:r>
              <a:rPr lang="pt-BR" sz="3200" baseline="-25000" smtClean="0">
                <a:solidFill>
                  <a:srgbClr val="FF0000"/>
                </a:solidFill>
              </a:rPr>
              <a:t>obs</a:t>
            </a:r>
            <a:endParaRPr lang="pt-BR" sz="3200" baseline="-25000">
              <a:solidFill>
                <a:srgbClr val="FF0000"/>
              </a:solidFill>
            </a:endParaRPr>
          </a:p>
        </p:txBody>
      </p:sp>
      <p:cxnSp>
        <p:nvCxnSpPr>
          <p:cNvPr id="22" name="Conector reto 21"/>
          <p:cNvCxnSpPr/>
          <p:nvPr/>
        </p:nvCxnSpPr>
        <p:spPr>
          <a:xfrm flipH="1">
            <a:off x="1691680" y="3249572"/>
            <a:ext cx="313228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69054" y="2852373"/>
            <a:ext cx="109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pre</a:t>
            </a:r>
            <a:endParaRPr lang="pt-BR" sz="3200" baseline="-25000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58530" y="190381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Quantidade de barulho</a:t>
            </a:r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6444208" y="398796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Número de pessoas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444208" y="486425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</a:rPr>
              <a:t>5</a:t>
            </a:r>
            <a:endParaRPr lang="pt-BR" sz="4000" dirty="0">
              <a:solidFill>
                <a:srgbClr val="0000FF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929322" y="571480"/>
            <a:ext cx="271461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Exemplo do procedimento 1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" name="Retângulo 1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44488" y="188640"/>
              <a:ext cx="8820000" cy="64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4788024" y="1104397"/>
            <a:ext cx="864096" cy="52629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 blá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 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10250" y="1744906"/>
            <a:ext cx="864096" cy="46166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tic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roinc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struum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flec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706194" y="332656"/>
            <a:ext cx="0" cy="60486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691680" y="6366814"/>
            <a:ext cx="5328592" cy="14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1706194" y="1753061"/>
            <a:ext cx="54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83568" y="1456318"/>
            <a:ext cx="109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mtClean="0">
                <a:solidFill>
                  <a:srgbClr val="FF0000"/>
                </a:solidFill>
              </a:rPr>
              <a:t>d</a:t>
            </a:r>
            <a:r>
              <a:rPr lang="pt-BR" sz="3200" baseline="-25000" smtClean="0">
                <a:solidFill>
                  <a:srgbClr val="FF0000"/>
                </a:solidFill>
              </a:rPr>
              <a:t>obs</a:t>
            </a:r>
            <a:endParaRPr lang="pt-BR" sz="3200" baseline="-25000">
              <a:solidFill>
                <a:srgbClr val="FF0000"/>
              </a:solidFill>
            </a:endParaRPr>
          </a:p>
        </p:txBody>
      </p:sp>
      <p:cxnSp>
        <p:nvCxnSpPr>
          <p:cNvPr id="22" name="Conector reto 21"/>
          <p:cNvCxnSpPr/>
          <p:nvPr/>
        </p:nvCxnSpPr>
        <p:spPr>
          <a:xfrm flipH="1">
            <a:off x="1691680" y="1081184"/>
            <a:ext cx="313228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69054" y="683985"/>
            <a:ext cx="109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pre</a:t>
            </a:r>
            <a:endParaRPr lang="pt-BR" sz="3200" baseline="-25000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58530" y="190381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Quantidade de barulho</a:t>
            </a:r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444208" y="398796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Número de pessoas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444208" y="486425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</a:rPr>
              <a:t>10</a:t>
            </a:r>
            <a:endParaRPr lang="pt-BR" sz="4000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29322" y="571480"/>
            <a:ext cx="271461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Exemplo do procedimento 1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" name="Retângulo 1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44488" y="188640"/>
              <a:ext cx="8820000" cy="64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4788024" y="1956753"/>
            <a:ext cx="864096" cy="4401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10250" y="1744906"/>
            <a:ext cx="864096" cy="46166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tic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roinc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struum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flec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706194" y="332656"/>
            <a:ext cx="0" cy="60486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691680" y="6366814"/>
            <a:ext cx="5328592" cy="14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1706194" y="1753061"/>
            <a:ext cx="54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762722" y="1214422"/>
            <a:ext cx="109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obs</a:t>
            </a:r>
            <a:endParaRPr lang="pt-BR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22" name="Conector reto 21"/>
          <p:cNvCxnSpPr/>
          <p:nvPr/>
        </p:nvCxnSpPr>
        <p:spPr>
          <a:xfrm flipH="1">
            <a:off x="1691680" y="1933540"/>
            <a:ext cx="313228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62722" y="1643050"/>
            <a:ext cx="109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pre</a:t>
            </a:r>
            <a:endParaRPr lang="pt-BR" sz="3200" baseline="-25000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58530" y="190381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Quantidade de barulho</a:t>
            </a:r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444208" y="398796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Número de pessoas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444208" y="486425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</a:rPr>
              <a:t>8</a:t>
            </a:r>
            <a:endParaRPr lang="pt-BR" sz="4000" dirty="0">
              <a:solidFill>
                <a:srgbClr val="0000FF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929322" y="571480"/>
            <a:ext cx="271461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Exemplo do procedimento 1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Quadro 22"/>
          <p:cNvSpPr/>
          <p:nvPr/>
        </p:nvSpPr>
        <p:spPr>
          <a:xfrm>
            <a:off x="1562178" y="5085184"/>
            <a:ext cx="100811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749174" y="51281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on</a:t>
            </a:r>
            <a:endParaRPr lang="pt-BR" sz="2400"/>
          </a:p>
        </p:txBody>
      </p:sp>
      <p:sp>
        <p:nvSpPr>
          <p:cNvPr id="28" name="CaixaDeTexto 27"/>
          <p:cNvSpPr txBox="1"/>
          <p:nvPr/>
        </p:nvSpPr>
        <p:spPr>
          <a:xfrm>
            <a:off x="3563888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Medidor de barulho</a:t>
            </a:r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H="1" flipV="1">
            <a:off x="2656250" y="5762284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2"/>
          <p:cNvGrpSpPr/>
          <p:nvPr/>
        </p:nvGrpSpPr>
        <p:grpSpPr>
          <a:xfrm>
            <a:off x="395536" y="2564904"/>
            <a:ext cx="1224136" cy="1296144"/>
            <a:chOff x="395536" y="2564904"/>
            <a:chExt cx="1224136" cy="1296144"/>
          </a:xfrm>
        </p:grpSpPr>
        <p:sp>
          <p:nvSpPr>
            <p:cNvPr id="34" name="Rosto feliz 33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livre 35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71438" y="46001"/>
            <a:ext cx="271461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Exemplo do procedimento 1</a:t>
            </a:r>
            <a:endParaRPr lang="pt-BR" sz="2800" dirty="0"/>
          </a:p>
        </p:txBody>
      </p:sp>
      <p:sp>
        <p:nvSpPr>
          <p:cNvPr id="29" name="Texto explicativo em forma de nuvem 28"/>
          <p:cNvSpPr/>
          <p:nvPr/>
        </p:nvSpPr>
        <p:spPr>
          <a:xfrm>
            <a:off x="214282" y="1071546"/>
            <a:ext cx="2536240" cy="1275624"/>
          </a:xfrm>
          <a:prstGeom prst="cloudCallout">
            <a:avLst>
              <a:gd name="adj1" fmla="val -14824"/>
              <a:gd name="adj2" fmla="val 610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571472" y="1357298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Há 8 pessoas no escritório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sto feliz 1"/>
          <p:cNvSpPr/>
          <p:nvPr/>
        </p:nvSpPr>
        <p:spPr>
          <a:xfrm>
            <a:off x="214282" y="2571744"/>
            <a:ext cx="4068000" cy="4068000"/>
          </a:xfrm>
          <a:prstGeom prst="smileyFace">
            <a:avLst>
              <a:gd name="adj" fmla="val 2078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 3"/>
          <p:cNvSpPr/>
          <p:nvPr/>
        </p:nvSpPr>
        <p:spPr>
          <a:xfrm>
            <a:off x="1085850" y="3194050"/>
            <a:ext cx="952500" cy="492125"/>
          </a:xfrm>
          <a:custGeom>
            <a:avLst/>
            <a:gdLst>
              <a:gd name="connsiteX0" fmla="*/ 0 w 952500"/>
              <a:gd name="connsiteY0" fmla="*/ 387350 h 492125"/>
              <a:gd name="connsiteX1" fmla="*/ 238125 w 952500"/>
              <a:gd name="connsiteY1" fmla="*/ 6350 h 492125"/>
              <a:gd name="connsiteX2" fmla="*/ 685800 w 952500"/>
              <a:gd name="connsiteY2" fmla="*/ 425450 h 492125"/>
              <a:gd name="connsiteX3" fmla="*/ 952500 w 952500"/>
              <a:gd name="connsiteY3" fmla="*/ 406400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492125">
                <a:moveTo>
                  <a:pt x="0" y="387350"/>
                </a:moveTo>
                <a:cubicBezTo>
                  <a:pt x="61912" y="193675"/>
                  <a:pt x="123825" y="0"/>
                  <a:pt x="238125" y="6350"/>
                </a:cubicBezTo>
                <a:cubicBezTo>
                  <a:pt x="352425" y="12700"/>
                  <a:pt x="566738" y="358775"/>
                  <a:pt x="685800" y="425450"/>
                </a:cubicBezTo>
                <a:cubicBezTo>
                  <a:pt x="804862" y="492125"/>
                  <a:pt x="878681" y="449262"/>
                  <a:pt x="952500" y="40640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2505075" y="3208338"/>
            <a:ext cx="838200" cy="287337"/>
          </a:xfrm>
          <a:custGeom>
            <a:avLst/>
            <a:gdLst>
              <a:gd name="connsiteX0" fmla="*/ 0 w 838200"/>
              <a:gd name="connsiteY0" fmla="*/ 277812 h 287337"/>
              <a:gd name="connsiteX1" fmla="*/ 400050 w 838200"/>
              <a:gd name="connsiteY1" fmla="*/ 1587 h 287337"/>
              <a:gd name="connsiteX2" fmla="*/ 838200 w 838200"/>
              <a:gd name="connsiteY2" fmla="*/ 287337 h 28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287337">
                <a:moveTo>
                  <a:pt x="0" y="277812"/>
                </a:moveTo>
                <a:cubicBezTo>
                  <a:pt x="130175" y="138906"/>
                  <a:pt x="260350" y="0"/>
                  <a:pt x="400050" y="1587"/>
                </a:cubicBezTo>
                <a:cubicBezTo>
                  <a:pt x="539750" y="3175"/>
                  <a:pt x="688975" y="145256"/>
                  <a:pt x="838200" y="2873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 explicativo em forma de nuvem 5"/>
          <p:cNvSpPr/>
          <p:nvPr/>
        </p:nvSpPr>
        <p:spPr>
          <a:xfrm>
            <a:off x="3500430" y="357166"/>
            <a:ext cx="5214974" cy="3500462"/>
          </a:xfrm>
          <a:prstGeom prst="cloudCallout">
            <a:avLst>
              <a:gd name="adj1" fmla="val -33253"/>
              <a:gd name="adj2" fmla="val 510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143372" y="1546199"/>
            <a:ext cx="385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Digamos que eu utilize o procedimento 2 ...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Quadro 22"/>
          <p:cNvSpPr/>
          <p:nvPr/>
        </p:nvSpPr>
        <p:spPr>
          <a:xfrm>
            <a:off x="1562178" y="5085184"/>
            <a:ext cx="100811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749174" y="51281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on</a:t>
            </a:r>
            <a:endParaRPr lang="pt-BR" sz="2400"/>
          </a:p>
        </p:txBody>
      </p:sp>
      <p:sp>
        <p:nvSpPr>
          <p:cNvPr id="28" name="CaixaDeTexto 27"/>
          <p:cNvSpPr txBox="1"/>
          <p:nvPr/>
        </p:nvSpPr>
        <p:spPr>
          <a:xfrm>
            <a:off x="3563888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Medidor de barulho</a:t>
            </a:r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H="1" flipV="1">
            <a:off x="2656250" y="5762284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2"/>
          <p:cNvGrpSpPr/>
          <p:nvPr/>
        </p:nvGrpSpPr>
        <p:grpSpPr>
          <a:xfrm>
            <a:off x="395536" y="2564904"/>
            <a:ext cx="1224136" cy="1296144"/>
            <a:chOff x="395536" y="2564904"/>
            <a:chExt cx="1224136" cy="1296144"/>
          </a:xfrm>
        </p:grpSpPr>
        <p:sp>
          <p:nvSpPr>
            <p:cNvPr id="34" name="Rosto feliz 33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livre 35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71438" y="46001"/>
            <a:ext cx="271461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Exemplo do procedimento 2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Retângulo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44488" y="188640"/>
              <a:ext cx="8820000" cy="64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2210250" y="1744906"/>
            <a:ext cx="864096" cy="46166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tic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roinc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 blá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 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struum 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blá </a:t>
            </a:r>
          </a:p>
          <a:p>
            <a:pPr algn="ctr"/>
            <a:r>
              <a:rPr lang="pt-BR" sz="1400" smtClean="0">
                <a:solidFill>
                  <a:srgbClr val="FF0000"/>
                </a:solidFill>
              </a:rPr>
              <a:t>flec</a:t>
            </a:r>
            <a:endParaRPr lang="pt-BR" sz="140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706194" y="332656"/>
            <a:ext cx="0" cy="60486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8530" y="190381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Quantidade de barulho</a:t>
            </a:r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1691680" y="6366814"/>
            <a:ext cx="5328592" cy="14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1706194" y="1753061"/>
            <a:ext cx="54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929322" y="571480"/>
            <a:ext cx="271461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Exemplo do procedimento 2</a:t>
            </a:r>
            <a:endParaRPr lang="pt-BR" sz="28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62722" y="1142984"/>
            <a:ext cx="109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obs</a:t>
            </a:r>
            <a:endParaRPr lang="pt-BR" sz="3200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" name="Retângulo 1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44488" y="188640"/>
              <a:ext cx="8820000" cy="64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2210250" y="1744906"/>
            <a:ext cx="864096" cy="46166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tic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roinc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struum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flec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706194" y="332656"/>
            <a:ext cx="0" cy="60486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691680" y="6366814"/>
            <a:ext cx="5328592" cy="14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1706194" y="1753061"/>
            <a:ext cx="54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58530" y="190381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Quantidade de barulho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929322" y="571480"/>
            <a:ext cx="271461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Exemplo do procedimento 2</a:t>
            </a:r>
            <a:endParaRPr lang="pt-BR" sz="2800" dirty="0"/>
          </a:p>
        </p:txBody>
      </p:sp>
      <p:grpSp>
        <p:nvGrpSpPr>
          <p:cNvPr id="28" name="Grupo 27"/>
          <p:cNvGrpSpPr/>
          <p:nvPr/>
        </p:nvGrpSpPr>
        <p:grpSpPr>
          <a:xfrm>
            <a:off x="4572000" y="2714620"/>
            <a:ext cx="2928958" cy="2286016"/>
            <a:chOff x="4572000" y="2714620"/>
            <a:chExt cx="2928958" cy="2286016"/>
          </a:xfrm>
        </p:grpSpPr>
        <p:sp>
          <p:nvSpPr>
            <p:cNvPr id="19" name="CaixaDeTexto 18"/>
            <p:cNvSpPr txBox="1"/>
            <p:nvPr/>
          </p:nvSpPr>
          <p:spPr>
            <a:xfrm>
              <a:off x="4572000" y="2841965"/>
              <a:ext cx="29289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Procedimento automática para estimar o</a:t>
              </a:r>
            </a:p>
            <a:p>
              <a:pPr algn="ctr"/>
              <a:r>
                <a:rPr lang="pt-BR" sz="2000" dirty="0" smtClean="0">
                  <a:solidFill>
                    <a:srgbClr val="0000FF"/>
                  </a:solidFill>
                </a:rPr>
                <a:t>número de pessoas</a:t>
              </a:r>
              <a:r>
                <a:rPr lang="pt-BR" sz="2000" dirty="0" smtClean="0"/>
                <a:t>: </a:t>
              </a:r>
              <a:endParaRPr lang="pt-BR" sz="20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4714876" y="422131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21% </a:t>
              </a:r>
              <a:r>
                <a:rPr lang="pt-BR" sz="2400" dirty="0" smtClean="0"/>
                <a:t>concluído</a:t>
              </a:r>
              <a:endParaRPr lang="pt-BR" sz="4000" dirty="0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4572000" y="2714620"/>
              <a:ext cx="2928958" cy="22860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762722" y="1142984"/>
            <a:ext cx="109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obs</a:t>
            </a:r>
            <a:endParaRPr lang="pt-BR" sz="3200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" name="Retângulo 1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44488" y="188640"/>
              <a:ext cx="8820000" cy="64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2210250" y="1744906"/>
            <a:ext cx="864096" cy="46166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tic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roinc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struum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flec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706194" y="332656"/>
            <a:ext cx="0" cy="60486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691680" y="6366814"/>
            <a:ext cx="5328592" cy="14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1706194" y="1753061"/>
            <a:ext cx="54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58530" y="190381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Quantidade de barulho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929322" y="571480"/>
            <a:ext cx="271461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Exemplo do procedimento 2</a:t>
            </a:r>
            <a:endParaRPr lang="pt-BR" sz="2800" dirty="0"/>
          </a:p>
        </p:txBody>
      </p:sp>
      <p:grpSp>
        <p:nvGrpSpPr>
          <p:cNvPr id="16" name="Grupo 15"/>
          <p:cNvGrpSpPr/>
          <p:nvPr/>
        </p:nvGrpSpPr>
        <p:grpSpPr>
          <a:xfrm>
            <a:off x="4572000" y="2714620"/>
            <a:ext cx="2928958" cy="2286016"/>
            <a:chOff x="4572000" y="2714620"/>
            <a:chExt cx="2928958" cy="2286016"/>
          </a:xfrm>
        </p:grpSpPr>
        <p:sp>
          <p:nvSpPr>
            <p:cNvPr id="20" name="CaixaDeTexto 19"/>
            <p:cNvSpPr txBox="1"/>
            <p:nvPr/>
          </p:nvSpPr>
          <p:spPr>
            <a:xfrm>
              <a:off x="4572000" y="2841965"/>
              <a:ext cx="29289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Procedimento automática para estimar o</a:t>
              </a:r>
            </a:p>
            <a:p>
              <a:pPr algn="ctr"/>
              <a:r>
                <a:rPr lang="pt-BR" sz="2000" dirty="0" smtClean="0">
                  <a:solidFill>
                    <a:srgbClr val="0000FF"/>
                  </a:solidFill>
                </a:rPr>
                <a:t>número de pessoas</a:t>
              </a:r>
              <a:r>
                <a:rPr lang="pt-BR" sz="2000" dirty="0" smtClean="0"/>
                <a:t>: </a:t>
              </a:r>
              <a:endParaRPr lang="pt-BR" sz="2000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714876" y="422131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74% </a:t>
              </a:r>
              <a:r>
                <a:rPr lang="pt-BR" sz="2400" dirty="0" smtClean="0"/>
                <a:t>concluído</a:t>
              </a:r>
              <a:endParaRPr lang="pt-BR" sz="4000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4572000" y="2714620"/>
              <a:ext cx="2928958" cy="22860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762722" y="1142984"/>
            <a:ext cx="109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obs</a:t>
            </a:r>
            <a:endParaRPr lang="pt-BR" sz="3200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" name="Retângulo 1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44488" y="188640"/>
              <a:ext cx="8820000" cy="64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2210250" y="1744906"/>
            <a:ext cx="864096" cy="46166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tic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roinc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struum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flec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706194" y="332656"/>
            <a:ext cx="0" cy="60486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691680" y="6366814"/>
            <a:ext cx="5328592" cy="14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1706194" y="1753061"/>
            <a:ext cx="54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58530" y="190381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Quantidade de barulho</a:t>
            </a:r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929322" y="571480"/>
            <a:ext cx="271461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Exemplo do procedimento 2</a:t>
            </a:r>
            <a:endParaRPr lang="pt-BR" sz="2800" dirty="0"/>
          </a:p>
        </p:txBody>
      </p:sp>
      <p:grpSp>
        <p:nvGrpSpPr>
          <p:cNvPr id="16" name="Grupo 15"/>
          <p:cNvGrpSpPr/>
          <p:nvPr/>
        </p:nvGrpSpPr>
        <p:grpSpPr>
          <a:xfrm>
            <a:off x="4572000" y="2714620"/>
            <a:ext cx="2928958" cy="2286016"/>
            <a:chOff x="4572000" y="2714620"/>
            <a:chExt cx="2928958" cy="2286016"/>
          </a:xfrm>
        </p:grpSpPr>
        <p:sp>
          <p:nvSpPr>
            <p:cNvPr id="20" name="CaixaDeTexto 19"/>
            <p:cNvSpPr txBox="1"/>
            <p:nvPr/>
          </p:nvSpPr>
          <p:spPr>
            <a:xfrm>
              <a:off x="4572000" y="2841965"/>
              <a:ext cx="29289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Procedimento automática para estimar o</a:t>
              </a:r>
            </a:p>
            <a:p>
              <a:pPr algn="ctr"/>
              <a:r>
                <a:rPr lang="pt-BR" sz="2000" dirty="0" smtClean="0">
                  <a:solidFill>
                    <a:srgbClr val="0000FF"/>
                  </a:solidFill>
                </a:rPr>
                <a:t>número de pessoas</a:t>
              </a:r>
              <a:r>
                <a:rPr lang="pt-BR" sz="2000" dirty="0" smtClean="0"/>
                <a:t>: </a:t>
              </a:r>
              <a:endParaRPr lang="pt-BR" sz="2000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714876" y="4221312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99% </a:t>
              </a:r>
              <a:r>
                <a:rPr lang="pt-BR" sz="2400" dirty="0" smtClean="0"/>
                <a:t>concluído</a:t>
              </a:r>
              <a:endParaRPr lang="pt-BR" sz="4000" dirty="0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4572000" y="2714620"/>
              <a:ext cx="2928958" cy="22860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762722" y="1142984"/>
            <a:ext cx="109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obs</a:t>
            </a:r>
            <a:endParaRPr lang="pt-BR" sz="3200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sto feliz 11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17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a livre 21"/>
          <p:cNvSpPr/>
          <p:nvPr/>
        </p:nvSpPr>
        <p:spPr>
          <a:xfrm>
            <a:off x="683568" y="2780928"/>
            <a:ext cx="304800" cy="101600"/>
          </a:xfrm>
          <a:custGeom>
            <a:avLst/>
            <a:gdLst>
              <a:gd name="connsiteX0" fmla="*/ 0 w 304800"/>
              <a:gd name="connsiteY0" fmla="*/ 87086 h 101600"/>
              <a:gd name="connsiteX1" fmla="*/ 87085 w 304800"/>
              <a:gd name="connsiteY1" fmla="*/ 0 h 101600"/>
              <a:gd name="connsiteX2" fmla="*/ 174171 w 304800"/>
              <a:gd name="connsiteY2" fmla="*/ 87086 h 101600"/>
              <a:gd name="connsiteX3" fmla="*/ 304800 w 304800"/>
              <a:gd name="connsiteY3" fmla="*/ 87086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01600">
                <a:moveTo>
                  <a:pt x="0" y="87086"/>
                </a:moveTo>
                <a:cubicBezTo>
                  <a:pt x="29028" y="43543"/>
                  <a:pt x="58057" y="0"/>
                  <a:pt x="87085" y="0"/>
                </a:cubicBezTo>
                <a:cubicBezTo>
                  <a:pt x="116113" y="0"/>
                  <a:pt x="137885" y="72572"/>
                  <a:pt x="174171" y="87086"/>
                </a:cubicBezTo>
                <a:cubicBezTo>
                  <a:pt x="210457" y="101600"/>
                  <a:pt x="257628" y="94343"/>
                  <a:pt x="304800" y="8708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1115616" y="2745619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95536" y="68340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Tem um barulho vindo do escritório</a:t>
            </a:r>
            <a:endParaRPr lang="pt-BR" dirty="0"/>
          </a:p>
        </p:txBody>
      </p:sp>
      <p:grpSp>
        <p:nvGrpSpPr>
          <p:cNvPr id="30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smtClean="0"/>
                <a:t>blá blá blá blá blá blá blá tic blá blá blá roinc blá blá blá blá struuum blá blá blá flec</a:t>
              </a:r>
              <a:endParaRPr lang="pt-BR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" name="Retângulo 1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44488" y="188640"/>
              <a:ext cx="8820000" cy="64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4788024" y="1785927"/>
            <a:ext cx="864096" cy="45720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10250" y="1744906"/>
            <a:ext cx="864096" cy="46166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tic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roinc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endParaRPr lang="pt-BR" sz="1400" dirty="0" smtClean="0">
              <a:solidFill>
                <a:srgbClr val="FF0000"/>
              </a:solidFill>
            </a:endParaRP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struum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blá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1400" dirty="0" err="1" smtClean="0">
                <a:solidFill>
                  <a:srgbClr val="FF0000"/>
                </a:solidFill>
              </a:rPr>
              <a:t>flec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706194" y="332656"/>
            <a:ext cx="0" cy="60486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691680" y="6366814"/>
            <a:ext cx="5328592" cy="14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1706194" y="1753061"/>
            <a:ext cx="54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762722" y="1142984"/>
            <a:ext cx="109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obs</a:t>
            </a:r>
            <a:endParaRPr lang="pt-BR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22" name="Conector reto 21"/>
          <p:cNvCxnSpPr/>
          <p:nvPr/>
        </p:nvCxnSpPr>
        <p:spPr>
          <a:xfrm flipH="1">
            <a:off x="1691680" y="1795451"/>
            <a:ext cx="313228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62722" y="1571612"/>
            <a:ext cx="109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pre</a:t>
            </a:r>
            <a:endParaRPr lang="pt-BR" sz="3200" baseline="-25000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58530" y="190381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Quantidade de barulho</a:t>
            </a:r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444208" y="398796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Número de pessoas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444208" y="486425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</a:rPr>
              <a:t>9</a:t>
            </a:r>
            <a:endParaRPr lang="pt-BR" sz="4000" dirty="0">
              <a:solidFill>
                <a:srgbClr val="0000FF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929322" y="571480"/>
            <a:ext cx="271461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Exemplo do procedimento 2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Quadro 22"/>
          <p:cNvSpPr/>
          <p:nvPr/>
        </p:nvSpPr>
        <p:spPr>
          <a:xfrm>
            <a:off x="1562178" y="5085184"/>
            <a:ext cx="100811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749174" y="51281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on</a:t>
            </a:r>
            <a:endParaRPr lang="pt-BR" sz="2400"/>
          </a:p>
        </p:txBody>
      </p:sp>
      <p:sp>
        <p:nvSpPr>
          <p:cNvPr id="28" name="CaixaDeTexto 27"/>
          <p:cNvSpPr txBox="1"/>
          <p:nvPr/>
        </p:nvSpPr>
        <p:spPr>
          <a:xfrm>
            <a:off x="3563888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Medidor de barulho</a:t>
            </a:r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H="1" flipV="1">
            <a:off x="2656250" y="5762284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2"/>
          <p:cNvGrpSpPr/>
          <p:nvPr/>
        </p:nvGrpSpPr>
        <p:grpSpPr>
          <a:xfrm>
            <a:off x="395536" y="2564904"/>
            <a:ext cx="1224136" cy="1296144"/>
            <a:chOff x="395536" y="2564904"/>
            <a:chExt cx="1224136" cy="1296144"/>
          </a:xfrm>
        </p:grpSpPr>
        <p:sp>
          <p:nvSpPr>
            <p:cNvPr id="34" name="Rosto feliz 33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livre 35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71438" y="46001"/>
            <a:ext cx="2714612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Exemplo do procedimento 2</a:t>
            </a:r>
            <a:endParaRPr lang="pt-BR" sz="2800" dirty="0"/>
          </a:p>
        </p:txBody>
      </p:sp>
      <p:sp>
        <p:nvSpPr>
          <p:cNvPr id="29" name="Texto explicativo em forma de nuvem 28"/>
          <p:cNvSpPr/>
          <p:nvPr/>
        </p:nvSpPr>
        <p:spPr>
          <a:xfrm>
            <a:off x="214282" y="1071546"/>
            <a:ext cx="2536240" cy="1275624"/>
          </a:xfrm>
          <a:prstGeom prst="cloudCallout">
            <a:avLst>
              <a:gd name="adj1" fmla="val -14824"/>
              <a:gd name="adj2" fmla="val 610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571472" y="1357298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Há 9 pessoas no escritório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sto feliz 1"/>
          <p:cNvSpPr/>
          <p:nvPr/>
        </p:nvSpPr>
        <p:spPr>
          <a:xfrm>
            <a:off x="214282" y="2571744"/>
            <a:ext cx="4068000" cy="4068000"/>
          </a:xfrm>
          <a:prstGeom prst="smileyFace">
            <a:avLst>
              <a:gd name="adj" fmla="val 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2505075" y="3143248"/>
            <a:ext cx="838200" cy="287337"/>
          </a:xfrm>
          <a:custGeom>
            <a:avLst/>
            <a:gdLst>
              <a:gd name="connsiteX0" fmla="*/ 0 w 838200"/>
              <a:gd name="connsiteY0" fmla="*/ 277812 h 287337"/>
              <a:gd name="connsiteX1" fmla="*/ 400050 w 838200"/>
              <a:gd name="connsiteY1" fmla="*/ 1587 h 287337"/>
              <a:gd name="connsiteX2" fmla="*/ 838200 w 838200"/>
              <a:gd name="connsiteY2" fmla="*/ 287337 h 28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287337">
                <a:moveTo>
                  <a:pt x="0" y="277812"/>
                </a:moveTo>
                <a:cubicBezTo>
                  <a:pt x="130175" y="138906"/>
                  <a:pt x="260350" y="0"/>
                  <a:pt x="400050" y="1587"/>
                </a:cubicBezTo>
                <a:cubicBezTo>
                  <a:pt x="539750" y="3175"/>
                  <a:pt x="688975" y="145256"/>
                  <a:pt x="838200" y="2873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 explicativo em forma de nuvem 5"/>
          <p:cNvSpPr/>
          <p:nvPr/>
        </p:nvSpPr>
        <p:spPr>
          <a:xfrm>
            <a:off x="3500430" y="357166"/>
            <a:ext cx="5214974" cy="3500462"/>
          </a:xfrm>
          <a:prstGeom prst="cloudCallout">
            <a:avLst>
              <a:gd name="adj1" fmla="val -33253"/>
              <a:gd name="adj2" fmla="val 510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143372" y="1546199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Malandrão</a:t>
            </a:r>
            <a:r>
              <a:rPr lang="pt-BR" sz="2800" dirty="0" smtClean="0"/>
              <a:t>!!!</a:t>
            </a:r>
            <a:endParaRPr lang="pt-BR" sz="2800" dirty="0"/>
          </a:p>
        </p:txBody>
      </p:sp>
      <p:sp>
        <p:nvSpPr>
          <p:cNvPr id="8" name="Forma livre 7"/>
          <p:cNvSpPr/>
          <p:nvPr/>
        </p:nvSpPr>
        <p:spPr>
          <a:xfrm flipH="1">
            <a:off x="1071538" y="3143248"/>
            <a:ext cx="838200" cy="287337"/>
          </a:xfrm>
          <a:custGeom>
            <a:avLst/>
            <a:gdLst>
              <a:gd name="connsiteX0" fmla="*/ 0 w 838200"/>
              <a:gd name="connsiteY0" fmla="*/ 277812 h 287337"/>
              <a:gd name="connsiteX1" fmla="*/ 400050 w 838200"/>
              <a:gd name="connsiteY1" fmla="*/ 1587 h 287337"/>
              <a:gd name="connsiteX2" fmla="*/ 838200 w 838200"/>
              <a:gd name="connsiteY2" fmla="*/ 287337 h 28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287337">
                <a:moveTo>
                  <a:pt x="0" y="277812"/>
                </a:moveTo>
                <a:cubicBezTo>
                  <a:pt x="130175" y="138906"/>
                  <a:pt x="260350" y="0"/>
                  <a:pt x="400050" y="1587"/>
                </a:cubicBezTo>
                <a:cubicBezTo>
                  <a:pt x="539750" y="3175"/>
                  <a:pt x="688975" y="145256"/>
                  <a:pt x="838200" y="2873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3021"/>
          </a:xfrm>
        </p:spPr>
        <p:txBody>
          <a:bodyPr>
            <a:normAutofit/>
          </a:bodyPr>
          <a:lstStyle/>
          <a:p>
            <a:r>
              <a:rPr lang="pt-BR" dirty="0" smtClean="0"/>
              <a:t>Conceitos importantes exemplificados na historinha (tosca) do Joãozinho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/>
          <p:cNvCxnSpPr/>
          <p:nvPr/>
        </p:nvCxnSpPr>
        <p:spPr>
          <a:xfrm rot="5400000" flipV="1">
            <a:off x="4572512" y="333168"/>
            <a:ext cx="0" cy="921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sto feliz 11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a livre 23"/>
          <p:cNvSpPr/>
          <p:nvPr/>
        </p:nvSpPr>
        <p:spPr>
          <a:xfrm flipH="1">
            <a:off x="638334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 37"/>
          <p:cNvSpPr/>
          <p:nvPr/>
        </p:nvSpPr>
        <p:spPr>
          <a:xfrm>
            <a:off x="1098848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o explicativo em forma de nuvem 40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395536" y="303628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Preciso saber quantas pessoas estão no escritório, mas não posso abrir a porta e interromper a reunião</a:t>
            </a:r>
            <a:endParaRPr lang="pt-BR"/>
          </a:p>
        </p:txBody>
      </p:sp>
      <p:grpSp>
        <p:nvGrpSpPr>
          <p:cNvPr id="2" name="Grupo 24"/>
          <p:cNvGrpSpPr/>
          <p:nvPr/>
        </p:nvGrpSpPr>
        <p:grpSpPr>
          <a:xfrm>
            <a:off x="7884368" y="764704"/>
            <a:ext cx="2376264" cy="4176464"/>
            <a:chOff x="4572000" y="764704"/>
            <a:chExt cx="2376264" cy="4176464"/>
          </a:xfrm>
        </p:grpSpPr>
        <p:sp>
          <p:nvSpPr>
            <p:cNvPr id="22" name="Retângulo 21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8013870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/>
          <p:cNvCxnSpPr/>
          <p:nvPr/>
        </p:nvCxnSpPr>
        <p:spPr>
          <a:xfrm rot="5400000" flipV="1">
            <a:off x="4572512" y="333168"/>
            <a:ext cx="0" cy="921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sto feliz 11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a livre 23"/>
          <p:cNvSpPr/>
          <p:nvPr/>
        </p:nvSpPr>
        <p:spPr>
          <a:xfrm flipH="1">
            <a:off x="638334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 37"/>
          <p:cNvSpPr/>
          <p:nvPr/>
        </p:nvSpPr>
        <p:spPr>
          <a:xfrm>
            <a:off x="1098848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o explicativo em forma de nuvem 40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395536" y="303628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Preciso saber quantas pessoas estão no escritório, mas não posso abrir a porta e interromper a reunião</a:t>
            </a:r>
            <a:endParaRPr lang="pt-BR"/>
          </a:p>
        </p:txBody>
      </p:sp>
      <p:grpSp>
        <p:nvGrpSpPr>
          <p:cNvPr id="2" name="Grupo 24"/>
          <p:cNvGrpSpPr/>
          <p:nvPr/>
        </p:nvGrpSpPr>
        <p:grpSpPr>
          <a:xfrm>
            <a:off x="7884368" y="764704"/>
            <a:ext cx="2376264" cy="4176464"/>
            <a:chOff x="4572000" y="764704"/>
            <a:chExt cx="2376264" cy="4176464"/>
          </a:xfrm>
        </p:grpSpPr>
        <p:sp>
          <p:nvSpPr>
            <p:cNvPr id="22" name="Retângulo 21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8013870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sp>
        <p:nvSpPr>
          <p:cNvPr id="20" name="CaixaDeTexto 19"/>
          <p:cNvSpPr txBox="1"/>
          <p:nvPr/>
        </p:nvSpPr>
        <p:spPr>
          <a:xfrm>
            <a:off x="4357686" y="4429132"/>
            <a:ext cx="4429156" cy="19389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Joãozinho não pôde abrir a porta do escritório, o </a:t>
            </a:r>
            <a:r>
              <a:rPr lang="pt-BR" sz="2400" dirty="0" smtClean="0">
                <a:solidFill>
                  <a:srgbClr val="0000FF"/>
                </a:solidFill>
              </a:rPr>
              <a:t>número de pessoas</a:t>
            </a:r>
            <a:r>
              <a:rPr lang="pt-BR" sz="2400" dirty="0" smtClean="0"/>
              <a:t> que havia lá dentro teve que ser determinado de forma indireta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sto feliz 11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17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a livre 21"/>
          <p:cNvSpPr/>
          <p:nvPr/>
        </p:nvSpPr>
        <p:spPr>
          <a:xfrm>
            <a:off x="683568" y="2780928"/>
            <a:ext cx="304800" cy="101600"/>
          </a:xfrm>
          <a:custGeom>
            <a:avLst/>
            <a:gdLst>
              <a:gd name="connsiteX0" fmla="*/ 0 w 304800"/>
              <a:gd name="connsiteY0" fmla="*/ 87086 h 101600"/>
              <a:gd name="connsiteX1" fmla="*/ 87085 w 304800"/>
              <a:gd name="connsiteY1" fmla="*/ 0 h 101600"/>
              <a:gd name="connsiteX2" fmla="*/ 174171 w 304800"/>
              <a:gd name="connsiteY2" fmla="*/ 87086 h 101600"/>
              <a:gd name="connsiteX3" fmla="*/ 304800 w 304800"/>
              <a:gd name="connsiteY3" fmla="*/ 87086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01600">
                <a:moveTo>
                  <a:pt x="0" y="87086"/>
                </a:moveTo>
                <a:cubicBezTo>
                  <a:pt x="29028" y="43543"/>
                  <a:pt x="58057" y="0"/>
                  <a:pt x="87085" y="0"/>
                </a:cubicBezTo>
                <a:cubicBezTo>
                  <a:pt x="116113" y="0"/>
                  <a:pt x="137885" y="72572"/>
                  <a:pt x="174171" y="87086"/>
                </a:cubicBezTo>
                <a:cubicBezTo>
                  <a:pt x="210457" y="101600"/>
                  <a:pt x="257628" y="94343"/>
                  <a:pt x="304800" y="8708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1115616" y="2745619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95536" y="68340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Qual será a </a:t>
            </a:r>
            <a:r>
              <a:rPr lang="pt-BR" i="1" dirty="0" smtClean="0"/>
              <a:t>causa</a:t>
            </a:r>
            <a:r>
              <a:rPr lang="pt-BR" dirty="0" smtClean="0"/>
              <a:t> deste </a:t>
            </a:r>
            <a:r>
              <a:rPr lang="pt-BR" dirty="0" smtClean="0">
                <a:solidFill>
                  <a:srgbClr val="FF0000"/>
                </a:solidFill>
              </a:rPr>
              <a:t>barulho</a:t>
            </a:r>
            <a:r>
              <a:rPr lang="pt-BR" dirty="0" smtClean="0"/>
              <a:t>?</a:t>
            </a:r>
            <a:endParaRPr lang="pt-BR" dirty="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Quadro 22"/>
          <p:cNvSpPr/>
          <p:nvPr/>
        </p:nvSpPr>
        <p:spPr>
          <a:xfrm>
            <a:off x="1562178" y="5085184"/>
            <a:ext cx="100811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749174" y="51281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on</a:t>
            </a:r>
            <a:endParaRPr lang="pt-BR" sz="2400"/>
          </a:p>
        </p:txBody>
      </p:sp>
      <p:sp>
        <p:nvSpPr>
          <p:cNvPr id="28" name="CaixaDeTexto 27"/>
          <p:cNvSpPr txBox="1"/>
          <p:nvPr/>
        </p:nvSpPr>
        <p:spPr>
          <a:xfrm>
            <a:off x="3563888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Medidor de barulho</a:t>
            </a:r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H="1" flipV="1">
            <a:off x="2656250" y="5762284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sto feliz 11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17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a livre 21"/>
          <p:cNvSpPr/>
          <p:nvPr/>
        </p:nvSpPr>
        <p:spPr>
          <a:xfrm>
            <a:off x="683568" y="2780928"/>
            <a:ext cx="304800" cy="101600"/>
          </a:xfrm>
          <a:custGeom>
            <a:avLst/>
            <a:gdLst>
              <a:gd name="connsiteX0" fmla="*/ 0 w 304800"/>
              <a:gd name="connsiteY0" fmla="*/ 87086 h 101600"/>
              <a:gd name="connsiteX1" fmla="*/ 87085 w 304800"/>
              <a:gd name="connsiteY1" fmla="*/ 0 h 101600"/>
              <a:gd name="connsiteX2" fmla="*/ 174171 w 304800"/>
              <a:gd name="connsiteY2" fmla="*/ 87086 h 101600"/>
              <a:gd name="connsiteX3" fmla="*/ 304800 w 304800"/>
              <a:gd name="connsiteY3" fmla="*/ 87086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01600">
                <a:moveTo>
                  <a:pt x="0" y="87086"/>
                </a:moveTo>
                <a:cubicBezTo>
                  <a:pt x="29028" y="43543"/>
                  <a:pt x="58057" y="0"/>
                  <a:pt x="87085" y="0"/>
                </a:cubicBezTo>
                <a:cubicBezTo>
                  <a:pt x="116113" y="0"/>
                  <a:pt x="137885" y="72572"/>
                  <a:pt x="174171" y="87086"/>
                </a:cubicBezTo>
                <a:cubicBezTo>
                  <a:pt x="210457" y="101600"/>
                  <a:pt x="257628" y="94343"/>
                  <a:pt x="304800" y="8708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1115616" y="2745619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95536" y="68340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Qual será a </a:t>
            </a:r>
            <a:r>
              <a:rPr lang="pt-BR" i="1" dirty="0" smtClean="0"/>
              <a:t>causa</a:t>
            </a:r>
            <a:r>
              <a:rPr lang="pt-BR" dirty="0" smtClean="0"/>
              <a:t> deste </a:t>
            </a:r>
            <a:r>
              <a:rPr lang="pt-BR" dirty="0" smtClean="0">
                <a:solidFill>
                  <a:srgbClr val="FF0000"/>
                </a:solidFill>
              </a:rPr>
              <a:t>barulho</a:t>
            </a:r>
            <a:r>
              <a:rPr lang="pt-BR" dirty="0" smtClean="0"/>
              <a:t>?</a:t>
            </a:r>
            <a:endParaRPr lang="pt-BR" dirty="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Quadro 22"/>
          <p:cNvSpPr/>
          <p:nvPr/>
        </p:nvSpPr>
        <p:spPr>
          <a:xfrm>
            <a:off x="1562178" y="5085184"/>
            <a:ext cx="100811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749174" y="51281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on</a:t>
            </a:r>
            <a:endParaRPr lang="pt-BR" sz="2400"/>
          </a:p>
        </p:txBody>
      </p:sp>
      <p:sp>
        <p:nvSpPr>
          <p:cNvPr id="28" name="CaixaDeTexto 27"/>
          <p:cNvSpPr txBox="1"/>
          <p:nvPr/>
        </p:nvSpPr>
        <p:spPr>
          <a:xfrm>
            <a:off x="3563888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Medidor de barulho</a:t>
            </a:r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H="1" flipV="1">
            <a:off x="2656250" y="5762284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357686" y="4429132"/>
            <a:ext cx="4429156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Nesta parte da história, Joãozinho se deparou com um </a:t>
            </a:r>
            <a:r>
              <a:rPr lang="pt-BR" sz="2400" dirty="0" smtClean="0">
                <a:solidFill>
                  <a:srgbClr val="FF0000"/>
                </a:solidFill>
              </a:rPr>
              <a:t>barulho</a:t>
            </a:r>
            <a:r>
              <a:rPr lang="pt-BR" sz="2400" dirty="0" smtClean="0"/>
              <a:t> que vinha do escritório e cuja causa era desconhecida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sto feliz 11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17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a livre 21"/>
          <p:cNvSpPr/>
          <p:nvPr/>
        </p:nvSpPr>
        <p:spPr>
          <a:xfrm>
            <a:off x="683568" y="2780928"/>
            <a:ext cx="304800" cy="101600"/>
          </a:xfrm>
          <a:custGeom>
            <a:avLst/>
            <a:gdLst>
              <a:gd name="connsiteX0" fmla="*/ 0 w 304800"/>
              <a:gd name="connsiteY0" fmla="*/ 87086 h 101600"/>
              <a:gd name="connsiteX1" fmla="*/ 87085 w 304800"/>
              <a:gd name="connsiteY1" fmla="*/ 0 h 101600"/>
              <a:gd name="connsiteX2" fmla="*/ 174171 w 304800"/>
              <a:gd name="connsiteY2" fmla="*/ 87086 h 101600"/>
              <a:gd name="connsiteX3" fmla="*/ 304800 w 304800"/>
              <a:gd name="connsiteY3" fmla="*/ 87086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01600">
                <a:moveTo>
                  <a:pt x="0" y="87086"/>
                </a:moveTo>
                <a:cubicBezTo>
                  <a:pt x="29028" y="43543"/>
                  <a:pt x="58057" y="0"/>
                  <a:pt x="87085" y="0"/>
                </a:cubicBezTo>
                <a:cubicBezTo>
                  <a:pt x="116113" y="0"/>
                  <a:pt x="137885" y="72572"/>
                  <a:pt x="174171" y="87086"/>
                </a:cubicBezTo>
                <a:cubicBezTo>
                  <a:pt x="210457" y="101600"/>
                  <a:pt x="257628" y="94343"/>
                  <a:pt x="304800" y="8708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1115616" y="2745619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95536" y="68340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Qual será a </a:t>
            </a:r>
            <a:r>
              <a:rPr lang="pt-BR" i="1" dirty="0" smtClean="0"/>
              <a:t>causa</a:t>
            </a:r>
            <a:r>
              <a:rPr lang="pt-BR" dirty="0" smtClean="0"/>
              <a:t> deste </a:t>
            </a:r>
            <a:r>
              <a:rPr lang="pt-BR" dirty="0" smtClean="0">
                <a:solidFill>
                  <a:srgbClr val="FF0000"/>
                </a:solidFill>
              </a:rPr>
              <a:t>barulho</a:t>
            </a:r>
            <a:r>
              <a:rPr lang="pt-BR" dirty="0" smtClean="0"/>
              <a:t>?</a:t>
            </a:r>
            <a:endParaRPr lang="pt-BR" dirty="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Quadro 22"/>
          <p:cNvSpPr/>
          <p:nvPr/>
        </p:nvSpPr>
        <p:spPr>
          <a:xfrm>
            <a:off x="1562178" y="5085184"/>
            <a:ext cx="100811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749174" y="51281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on</a:t>
            </a:r>
            <a:endParaRPr lang="pt-BR" sz="2400"/>
          </a:p>
        </p:txBody>
      </p:sp>
      <p:sp>
        <p:nvSpPr>
          <p:cNvPr id="28" name="CaixaDeTexto 27"/>
          <p:cNvSpPr txBox="1"/>
          <p:nvPr/>
        </p:nvSpPr>
        <p:spPr>
          <a:xfrm>
            <a:off x="3563888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Medidor de barulho</a:t>
            </a:r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H="1" flipV="1">
            <a:off x="2656250" y="5762284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357686" y="4643446"/>
            <a:ext cx="4429156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 única informação que o Joãozinho tinha sobre o que havia dentro do escritório era o </a:t>
            </a:r>
            <a:r>
              <a:rPr lang="pt-BR" sz="2400" dirty="0" smtClean="0">
                <a:solidFill>
                  <a:srgbClr val="FF0000"/>
                </a:solidFill>
              </a:rPr>
              <a:t>barulho observado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Rosto feliz 24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flipH="1">
            <a:off x="638334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1098848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em forma de nuvem 32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323528" y="404664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Vou </a:t>
            </a:r>
            <a:r>
              <a:rPr lang="pt-BR" i="1" dirty="0" smtClean="0"/>
              <a:t>presumir</a:t>
            </a:r>
            <a:r>
              <a:rPr lang="pt-BR" dirty="0" smtClean="0"/>
              <a:t> que este </a:t>
            </a:r>
            <a:r>
              <a:rPr lang="pt-BR" dirty="0" smtClean="0">
                <a:solidFill>
                  <a:srgbClr val="FF0000"/>
                </a:solidFill>
              </a:rPr>
              <a:t>barulho</a:t>
            </a:r>
            <a:r>
              <a:rPr lang="pt-BR" dirty="0" smtClean="0"/>
              <a:t> é causado apenas pelas pessoas que estão no escritório</a:t>
            </a:r>
            <a:endParaRPr lang="pt-BR" dirty="0"/>
          </a:p>
        </p:txBody>
      </p:sp>
      <p:grpSp>
        <p:nvGrpSpPr>
          <p:cNvPr id="4" name="Grupo 28"/>
          <p:cNvGrpSpPr/>
          <p:nvPr/>
        </p:nvGrpSpPr>
        <p:grpSpPr>
          <a:xfrm>
            <a:off x="1562178" y="5085184"/>
            <a:ext cx="4377974" cy="1521460"/>
            <a:chOff x="1562178" y="5085184"/>
            <a:chExt cx="4377974" cy="1521460"/>
          </a:xfrm>
        </p:grpSpPr>
        <p:sp>
          <p:nvSpPr>
            <p:cNvPr id="22" name="Quadro 21"/>
            <p:cNvSpPr/>
            <p:nvPr/>
          </p:nvSpPr>
          <p:spPr>
            <a:xfrm>
              <a:off x="1562178" y="5085184"/>
              <a:ext cx="1008112" cy="57606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749174" y="5128164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smtClean="0"/>
                <a:t>on</a:t>
              </a:r>
              <a:endParaRPr lang="pt-BR" sz="240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563888" y="623731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Medidor de barulho</a:t>
              </a:r>
              <a:endParaRPr lang="pt-BR"/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H="1" flipV="1">
              <a:off x="2656250" y="5762284"/>
              <a:ext cx="936104" cy="5040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ixaDeTexto 28"/>
          <p:cNvSpPr txBox="1"/>
          <p:nvPr/>
        </p:nvSpPr>
        <p:spPr>
          <a:xfrm>
            <a:off x="4357686" y="4429132"/>
            <a:ext cx="4429156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Em seguida, Joãozinho presumiu que o </a:t>
            </a:r>
            <a:r>
              <a:rPr lang="pt-BR" sz="2400" dirty="0" smtClean="0">
                <a:solidFill>
                  <a:srgbClr val="FF0000"/>
                </a:solidFill>
              </a:rPr>
              <a:t>barulho observado</a:t>
            </a:r>
            <a:r>
              <a:rPr lang="pt-BR" sz="2400" dirty="0" smtClean="0"/>
              <a:t> era causado pelas pessoas dentro do escritório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95536" y="68340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Vou </a:t>
            </a:r>
            <a:r>
              <a:rPr lang="pt-BR" i="1" dirty="0" smtClean="0"/>
              <a:t>medir</a:t>
            </a:r>
            <a:r>
              <a:rPr lang="pt-BR" dirty="0" smtClean="0"/>
              <a:t> a quantidade de barulho</a:t>
            </a:r>
            <a:endParaRPr lang="pt-BR" dirty="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smtClean="0"/>
                <a:t>blá blá blá blá blá blá blá tic blá blá blá roinc blá blá blá blá struuum blá blá blá flec</a:t>
              </a:r>
              <a:endParaRPr lang="pt-BR" sz="2000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395536" y="2564904"/>
            <a:ext cx="1224136" cy="1296144"/>
            <a:chOff x="395536" y="2564904"/>
            <a:chExt cx="1224136" cy="1296144"/>
          </a:xfrm>
        </p:grpSpPr>
        <p:sp>
          <p:nvSpPr>
            <p:cNvPr id="23" name="Rosto feliz 22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 24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Rosto feliz 24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flipH="1">
            <a:off x="638334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1098848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em forma de nuvem 32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323528" y="404664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Vou </a:t>
            </a:r>
            <a:r>
              <a:rPr lang="pt-BR" i="1" dirty="0" smtClean="0"/>
              <a:t>presumir</a:t>
            </a:r>
            <a:r>
              <a:rPr lang="pt-BR" dirty="0" smtClean="0"/>
              <a:t> que este </a:t>
            </a:r>
            <a:r>
              <a:rPr lang="pt-BR" dirty="0" smtClean="0">
                <a:solidFill>
                  <a:srgbClr val="FF0000"/>
                </a:solidFill>
              </a:rPr>
              <a:t>barulho</a:t>
            </a:r>
            <a:r>
              <a:rPr lang="pt-BR" dirty="0" smtClean="0"/>
              <a:t> é causado apenas pelas pessoas que estão no escritório</a:t>
            </a:r>
            <a:endParaRPr lang="pt-BR" dirty="0"/>
          </a:p>
        </p:txBody>
      </p:sp>
      <p:grpSp>
        <p:nvGrpSpPr>
          <p:cNvPr id="4" name="Grupo 28"/>
          <p:cNvGrpSpPr/>
          <p:nvPr/>
        </p:nvGrpSpPr>
        <p:grpSpPr>
          <a:xfrm>
            <a:off x="1562178" y="5085184"/>
            <a:ext cx="4377974" cy="1521460"/>
            <a:chOff x="1562178" y="5085184"/>
            <a:chExt cx="4377974" cy="1521460"/>
          </a:xfrm>
        </p:grpSpPr>
        <p:sp>
          <p:nvSpPr>
            <p:cNvPr id="22" name="Quadro 21"/>
            <p:cNvSpPr/>
            <p:nvPr/>
          </p:nvSpPr>
          <p:spPr>
            <a:xfrm>
              <a:off x="1562178" y="5085184"/>
              <a:ext cx="1008112" cy="57606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749174" y="5128164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smtClean="0"/>
                <a:t>on</a:t>
              </a:r>
              <a:endParaRPr lang="pt-BR" sz="240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563888" y="623731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Medidor de barulho</a:t>
              </a:r>
              <a:endParaRPr lang="pt-BR"/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H="1" flipV="1">
              <a:off x="2656250" y="5762284"/>
              <a:ext cx="936104" cy="5040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ixaDeTexto 28"/>
          <p:cNvSpPr txBox="1"/>
          <p:nvPr/>
        </p:nvSpPr>
        <p:spPr>
          <a:xfrm>
            <a:off x="4357686" y="4143380"/>
            <a:ext cx="4429156" cy="19389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Ou seja, Joãozinho estabeleceu uma relação de </a:t>
            </a:r>
            <a:r>
              <a:rPr lang="pt-BR" sz="2400" dirty="0" smtClean="0">
                <a:solidFill>
                  <a:srgbClr val="0000FF"/>
                </a:solidFill>
              </a:rPr>
              <a:t>causa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0000"/>
                </a:solidFill>
              </a:rPr>
              <a:t>efeito</a:t>
            </a:r>
            <a:r>
              <a:rPr lang="pt-BR" sz="2400" dirty="0" smtClean="0"/>
              <a:t> entre o </a:t>
            </a:r>
            <a:r>
              <a:rPr lang="pt-BR" sz="2400" dirty="0" smtClean="0">
                <a:solidFill>
                  <a:srgbClr val="0000FF"/>
                </a:solidFill>
              </a:rPr>
              <a:t>número de pessoas</a:t>
            </a:r>
            <a:r>
              <a:rPr lang="pt-BR" sz="2400" dirty="0" smtClean="0"/>
              <a:t> dentro do escritório e o </a:t>
            </a:r>
            <a:r>
              <a:rPr lang="pt-BR" sz="2400" dirty="0" smtClean="0">
                <a:solidFill>
                  <a:srgbClr val="FF0000"/>
                </a:solidFill>
              </a:rPr>
              <a:t>barulho observado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Rosto feliz 24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flipH="1">
            <a:off x="638334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1098848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em forma de nuvem 32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323528" y="404664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Vou </a:t>
            </a:r>
            <a:r>
              <a:rPr lang="pt-BR" i="1" dirty="0" smtClean="0"/>
              <a:t>presumir</a:t>
            </a:r>
            <a:r>
              <a:rPr lang="pt-BR" dirty="0" smtClean="0"/>
              <a:t> que este </a:t>
            </a:r>
            <a:r>
              <a:rPr lang="pt-BR" dirty="0" smtClean="0">
                <a:solidFill>
                  <a:srgbClr val="FF0000"/>
                </a:solidFill>
              </a:rPr>
              <a:t>barulho</a:t>
            </a:r>
            <a:r>
              <a:rPr lang="pt-BR" dirty="0" smtClean="0"/>
              <a:t> é causado apenas pelas pessoas que estão no escritório</a:t>
            </a:r>
            <a:endParaRPr lang="pt-BR" dirty="0"/>
          </a:p>
        </p:txBody>
      </p:sp>
      <p:grpSp>
        <p:nvGrpSpPr>
          <p:cNvPr id="4" name="Grupo 28"/>
          <p:cNvGrpSpPr/>
          <p:nvPr/>
        </p:nvGrpSpPr>
        <p:grpSpPr>
          <a:xfrm>
            <a:off x="1562178" y="5085184"/>
            <a:ext cx="4377974" cy="1521460"/>
            <a:chOff x="1562178" y="5085184"/>
            <a:chExt cx="4377974" cy="1521460"/>
          </a:xfrm>
        </p:grpSpPr>
        <p:sp>
          <p:nvSpPr>
            <p:cNvPr id="22" name="Quadro 21"/>
            <p:cNvSpPr/>
            <p:nvPr/>
          </p:nvSpPr>
          <p:spPr>
            <a:xfrm>
              <a:off x="1562178" y="5085184"/>
              <a:ext cx="1008112" cy="57606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749174" y="5128164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smtClean="0"/>
                <a:t>on</a:t>
              </a:r>
              <a:endParaRPr lang="pt-BR" sz="240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563888" y="623731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Medidor de barulho</a:t>
              </a:r>
              <a:endParaRPr lang="pt-BR"/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H="1" flipV="1">
              <a:off x="2656250" y="5762284"/>
              <a:ext cx="936104" cy="5040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ixaDeTexto 28"/>
          <p:cNvSpPr txBox="1"/>
          <p:nvPr/>
        </p:nvSpPr>
        <p:spPr>
          <a:xfrm>
            <a:off x="4357686" y="3786190"/>
            <a:ext cx="4429156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Vale ressaltar que, como Joãozinho desconhecia o que havia dentro do escritório, a relação de </a:t>
            </a:r>
            <a:r>
              <a:rPr lang="pt-BR" sz="2400" dirty="0" smtClean="0">
                <a:solidFill>
                  <a:srgbClr val="0000FF"/>
                </a:solidFill>
              </a:rPr>
              <a:t>causa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0000"/>
                </a:solidFill>
              </a:rPr>
              <a:t>efeito </a:t>
            </a:r>
            <a:r>
              <a:rPr lang="pt-BR" sz="2400" dirty="0" smtClean="0"/>
              <a:t>estabelecida por ele era uma </a:t>
            </a:r>
            <a:r>
              <a:rPr lang="pt-BR" sz="2400" i="1" dirty="0" smtClean="0"/>
              <a:t>aproximação da realidade</a:t>
            </a:r>
            <a:endParaRPr lang="pt-BR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Rosto feliz 24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flipH="1">
            <a:off x="638334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>
            <a:off x="1098848" y="2708920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em forma de nuvem 32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323528" y="404664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Vou </a:t>
            </a:r>
            <a:r>
              <a:rPr lang="pt-BR" i="1" dirty="0" smtClean="0"/>
              <a:t>presumir</a:t>
            </a:r>
            <a:r>
              <a:rPr lang="pt-BR" dirty="0" smtClean="0"/>
              <a:t> que este </a:t>
            </a:r>
            <a:r>
              <a:rPr lang="pt-BR" dirty="0" smtClean="0">
                <a:solidFill>
                  <a:srgbClr val="FF0000"/>
                </a:solidFill>
              </a:rPr>
              <a:t>barulho</a:t>
            </a:r>
            <a:r>
              <a:rPr lang="pt-BR" dirty="0" smtClean="0"/>
              <a:t> é causado apenas pelas pessoas que estão no escritório</a:t>
            </a:r>
            <a:endParaRPr lang="pt-BR" dirty="0"/>
          </a:p>
        </p:txBody>
      </p:sp>
      <p:grpSp>
        <p:nvGrpSpPr>
          <p:cNvPr id="4" name="Grupo 28"/>
          <p:cNvGrpSpPr/>
          <p:nvPr/>
        </p:nvGrpSpPr>
        <p:grpSpPr>
          <a:xfrm>
            <a:off x="1562178" y="5085184"/>
            <a:ext cx="4377974" cy="1521460"/>
            <a:chOff x="1562178" y="5085184"/>
            <a:chExt cx="4377974" cy="1521460"/>
          </a:xfrm>
        </p:grpSpPr>
        <p:sp>
          <p:nvSpPr>
            <p:cNvPr id="22" name="Quadro 21"/>
            <p:cNvSpPr/>
            <p:nvPr/>
          </p:nvSpPr>
          <p:spPr>
            <a:xfrm>
              <a:off x="1562178" y="5085184"/>
              <a:ext cx="1008112" cy="57606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749174" y="5128164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smtClean="0"/>
                <a:t>on</a:t>
              </a:r>
              <a:endParaRPr lang="pt-BR" sz="240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563888" y="623731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mtClean="0"/>
                <a:t>Medidor de barulho</a:t>
              </a:r>
              <a:endParaRPr lang="pt-BR"/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H="1" flipV="1">
              <a:off x="2656250" y="5762284"/>
              <a:ext cx="936104" cy="5040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ixaDeTexto 28"/>
          <p:cNvSpPr txBox="1"/>
          <p:nvPr/>
        </p:nvSpPr>
        <p:spPr>
          <a:xfrm>
            <a:off x="4357686" y="4143380"/>
            <a:ext cx="4429156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passo seguinte foi utilizar esta relação de </a:t>
            </a:r>
            <a:r>
              <a:rPr lang="pt-BR" sz="2400" dirty="0" smtClean="0">
                <a:solidFill>
                  <a:srgbClr val="0000FF"/>
                </a:solidFill>
              </a:rPr>
              <a:t>causa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0000"/>
                </a:solidFill>
              </a:rPr>
              <a:t>efeito</a:t>
            </a:r>
            <a:r>
              <a:rPr lang="pt-BR" sz="2400" dirty="0" smtClean="0"/>
              <a:t> para determinar o </a:t>
            </a:r>
            <a:r>
              <a:rPr lang="pt-BR" sz="2400" dirty="0" smtClean="0">
                <a:solidFill>
                  <a:srgbClr val="0000FF"/>
                </a:solidFill>
              </a:rPr>
              <a:t>número de pessoas</a:t>
            </a:r>
            <a:r>
              <a:rPr lang="pt-BR" sz="2400" dirty="0" smtClean="0"/>
              <a:t> dentro do escritório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relação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número de pessoas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barulho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relação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3"/>
          <p:cNvGrpSpPr/>
          <p:nvPr/>
        </p:nvGrpSpPr>
        <p:grpSpPr>
          <a:xfrm>
            <a:off x="5929322" y="2714620"/>
            <a:ext cx="2143140" cy="649476"/>
            <a:chOff x="1071538" y="5065542"/>
            <a:chExt cx="2143140" cy="649476"/>
          </a:xfrm>
        </p:grpSpPr>
        <p:sp>
          <p:nvSpPr>
            <p:cNvPr id="25" name="CaixaDeTexto 24"/>
            <p:cNvSpPr txBox="1"/>
            <p:nvPr/>
          </p:nvSpPr>
          <p:spPr>
            <a:xfrm>
              <a:off x="1071538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obs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 rot="16200000">
              <a:off x="1821639" y="4393414"/>
              <a:ext cx="642944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214546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mínima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000628" y="1285860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uma maneira de quantificar a diferença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barulho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barulho observado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5000628" y="1285860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uma maneira de quantificar a diferença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barulho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barulho observado</a:t>
            </a:r>
            <a:endParaRPr lang="pt-BR" sz="2000" dirty="0"/>
          </a:p>
        </p:txBody>
      </p:sp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relação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número de pessoas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barulho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relação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3"/>
          <p:cNvGrpSpPr/>
          <p:nvPr/>
        </p:nvGrpSpPr>
        <p:grpSpPr>
          <a:xfrm>
            <a:off x="5929322" y="2714620"/>
            <a:ext cx="2143140" cy="649476"/>
            <a:chOff x="1071538" y="5065542"/>
            <a:chExt cx="2143140" cy="649476"/>
          </a:xfrm>
        </p:grpSpPr>
        <p:sp>
          <p:nvSpPr>
            <p:cNvPr id="25" name="CaixaDeTexto 24"/>
            <p:cNvSpPr txBox="1"/>
            <p:nvPr/>
          </p:nvSpPr>
          <p:spPr>
            <a:xfrm>
              <a:off x="1071538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obs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 rot="16200000">
              <a:off x="1821639" y="4393414"/>
              <a:ext cx="642944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214546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mínima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39" name="Retângulo 38"/>
          <p:cNvSpPr/>
          <p:nvPr/>
        </p:nvSpPr>
        <p:spPr>
          <a:xfrm>
            <a:off x="6000760" y="2214554"/>
            <a:ext cx="2071702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072198" y="2805108"/>
            <a:ext cx="714380" cy="50006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1766868" y="6215082"/>
            <a:ext cx="519116" cy="396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472383" y="6205557"/>
            <a:ext cx="519116" cy="396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1357290" y="1500174"/>
            <a:ext cx="4000528" cy="2677656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 barulho observado é a única informação sobre o que havia dentro do escritório. É um dado que foi medido e, portanto, é </a:t>
            </a:r>
            <a:r>
              <a:rPr lang="pt-BR" sz="2800" dirty="0" smtClean="0"/>
              <a:t>conhecido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5000628" y="1285860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uma maneira de quantificar a diferença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barulho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dado observado</a:t>
            </a:r>
            <a:endParaRPr lang="pt-BR" sz="2000" dirty="0"/>
          </a:p>
        </p:txBody>
      </p:sp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relação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número de pessoas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barulho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relação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3"/>
          <p:cNvGrpSpPr/>
          <p:nvPr/>
        </p:nvGrpSpPr>
        <p:grpSpPr>
          <a:xfrm>
            <a:off x="5929322" y="2714620"/>
            <a:ext cx="2143140" cy="649476"/>
            <a:chOff x="1071538" y="5065542"/>
            <a:chExt cx="2143140" cy="649476"/>
          </a:xfrm>
        </p:grpSpPr>
        <p:sp>
          <p:nvSpPr>
            <p:cNvPr id="25" name="CaixaDeTexto 24"/>
            <p:cNvSpPr txBox="1"/>
            <p:nvPr/>
          </p:nvSpPr>
          <p:spPr>
            <a:xfrm>
              <a:off x="1071538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obs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 rot="16200000">
              <a:off x="1821639" y="4393414"/>
              <a:ext cx="642944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214546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mínima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40" name="Retângulo 39"/>
          <p:cNvSpPr/>
          <p:nvPr/>
        </p:nvSpPr>
        <p:spPr>
          <a:xfrm>
            <a:off x="6072198" y="2805108"/>
            <a:ext cx="714380" cy="50006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1766868" y="6215082"/>
            <a:ext cx="519116" cy="396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472383" y="6205557"/>
            <a:ext cx="519116" cy="396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143636" y="2214554"/>
            <a:ext cx="1785950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357290" y="1500174"/>
            <a:ext cx="4000528" cy="2677656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 barulho observado é a única informação sobre o que havia dentro do escritório. É um dado que foi medido e, portanto, é </a:t>
            </a:r>
            <a:r>
              <a:rPr lang="pt-BR" sz="2800" dirty="0" smtClean="0"/>
              <a:t>conhecido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relação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número de pessoas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barulho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relação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3"/>
          <p:cNvGrpSpPr/>
          <p:nvPr/>
        </p:nvGrpSpPr>
        <p:grpSpPr>
          <a:xfrm>
            <a:off x="5929322" y="2714620"/>
            <a:ext cx="2143140" cy="649476"/>
            <a:chOff x="1071538" y="5065542"/>
            <a:chExt cx="2143140" cy="649476"/>
          </a:xfrm>
        </p:grpSpPr>
        <p:sp>
          <p:nvSpPr>
            <p:cNvPr id="25" name="CaixaDeTexto 24"/>
            <p:cNvSpPr txBox="1"/>
            <p:nvPr/>
          </p:nvSpPr>
          <p:spPr>
            <a:xfrm>
              <a:off x="1071538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obs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 rot="16200000">
              <a:off x="1821639" y="4393414"/>
              <a:ext cx="642944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214546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mínima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38" name="Retângulo 37"/>
          <p:cNvSpPr/>
          <p:nvPr/>
        </p:nvSpPr>
        <p:spPr>
          <a:xfrm>
            <a:off x="1724005" y="1804976"/>
            <a:ext cx="2133615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480985" y="2819396"/>
            <a:ext cx="500066" cy="57150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1928794" y="5500702"/>
            <a:ext cx="285752" cy="396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805496" y="5857892"/>
            <a:ext cx="357190" cy="396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000628" y="1285860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uma maneira de quantificar a diferença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barulho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dado observado</a:t>
            </a:r>
            <a:endParaRPr lang="pt-BR" sz="20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429124" y="1500174"/>
            <a:ext cx="4000528" cy="2246769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 número de pessoas é um parâmetro que descreve, de forma quantitativa, a possível causa do dado </a:t>
            </a:r>
            <a:r>
              <a:rPr lang="pt-BR" sz="2800" dirty="0" smtClean="0"/>
              <a:t>observado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relação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parâmetro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barulho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relação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3"/>
          <p:cNvGrpSpPr/>
          <p:nvPr/>
        </p:nvGrpSpPr>
        <p:grpSpPr>
          <a:xfrm>
            <a:off x="5929322" y="2714620"/>
            <a:ext cx="2143140" cy="649476"/>
            <a:chOff x="1071538" y="5065542"/>
            <a:chExt cx="2143140" cy="649476"/>
          </a:xfrm>
        </p:grpSpPr>
        <p:sp>
          <p:nvSpPr>
            <p:cNvPr id="25" name="CaixaDeTexto 24"/>
            <p:cNvSpPr txBox="1"/>
            <p:nvPr/>
          </p:nvSpPr>
          <p:spPr>
            <a:xfrm>
              <a:off x="1071538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obs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 rot="16200000">
              <a:off x="1821639" y="4393414"/>
              <a:ext cx="642944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214546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mínima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38" name="Retângulo 37"/>
          <p:cNvSpPr/>
          <p:nvPr/>
        </p:nvSpPr>
        <p:spPr>
          <a:xfrm>
            <a:off x="1457304" y="1804976"/>
            <a:ext cx="1262071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480985" y="2819396"/>
            <a:ext cx="500066" cy="57150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1928794" y="5500702"/>
            <a:ext cx="285752" cy="396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805496" y="5857892"/>
            <a:ext cx="357190" cy="396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000628" y="1285860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uma maneira de quantificar a diferença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barulho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dado observado</a:t>
            </a:r>
            <a:endParaRPr lang="pt-BR" sz="20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429124" y="1500174"/>
            <a:ext cx="4000528" cy="2246769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 número de pessoas é um parâmetro que descreve, de forma quantitativa, a possível causa do dado </a:t>
            </a:r>
            <a:r>
              <a:rPr lang="pt-BR" sz="2800" dirty="0" smtClean="0"/>
              <a:t>observado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/>
          <p:cNvSpPr txBox="1"/>
          <p:nvPr/>
        </p:nvSpPr>
        <p:spPr>
          <a:xfrm>
            <a:off x="5000628" y="1285860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uma maneira de quantificar a diferença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barulho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dado observado</a:t>
            </a:r>
            <a:endParaRPr lang="pt-BR" sz="2000" dirty="0"/>
          </a:p>
        </p:txBody>
      </p:sp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relação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parâmetro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barulho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relação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3"/>
          <p:cNvGrpSpPr/>
          <p:nvPr/>
        </p:nvGrpSpPr>
        <p:grpSpPr>
          <a:xfrm>
            <a:off x="5929322" y="2714620"/>
            <a:ext cx="2143140" cy="649476"/>
            <a:chOff x="1071538" y="5065542"/>
            <a:chExt cx="2143140" cy="649476"/>
          </a:xfrm>
        </p:grpSpPr>
        <p:sp>
          <p:nvSpPr>
            <p:cNvPr id="25" name="CaixaDeTexto 24"/>
            <p:cNvSpPr txBox="1"/>
            <p:nvPr/>
          </p:nvSpPr>
          <p:spPr>
            <a:xfrm>
              <a:off x="1071538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obs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 rot="16200000">
              <a:off x="1821639" y="4393414"/>
              <a:ext cx="642944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214546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mínima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38" name="Retângulo 37"/>
          <p:cNvSpPr/>
          <p:nvPr/>
        </p:nvSpPr>
        <p:spPr>
          <a:xfrm>
            <a:off x="1476353" y="2105016"/>
            <a:ext cx="1714512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480985" y="2819396"/>
            <a:ext cx="500066" cy="57150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2500298" y="6215082"/>
            <a:ext cx="571504" cy="396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8215338" y="6215082"/>
            <a:ext cx="500066" cy="396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5976947" y="1928802"/>
            <a:ext cx="1714512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3071802" y="2714620"/>
            <a:ext cx="1143008" cy="71438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7091380" y="2805108"/>
            <a:ext cx="857256" cy="50006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285720" y="3682561"/>
            <a:ext cx="6215106" cy="2246769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 barulho predito representa o barulho que seria produzido por um determinado número de pessoas. Em outras palavras, representa o dado predito por um determinado conjunto de </a:t>
            </a:r>
            <a:r>
              <a:rPr lang="pt-BR" sz="2800" dirty="0" smtClean="0"/>
              <a:t>parâmetros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/>
          <p:cNvSpPr txBox="1"/>
          <p:nvPr/>
        </p:nvSpPr>
        <p:spPr>
          <a:xfrm>
            <a:off x="5000628" y="1285860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uma maneira de quantificar a diferença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dado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dado observado</a:t>
            </a:r>
            <a:endParaRPr lang="pt-BR" sz="2000" dirty="0"/>
          </a:p>
        </p:txBody>
      </p:sp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relação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parâmetro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dado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relação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3"/>
          <p:cNvGrpSpPr/>
          <p:nvPr/>
        </p:nvGrpSpPr>
        <p:grpSpPr>
          <a:xfrm>
            <a:off x="5929322" y="2714620"/>
            <a:ext cx="2143140" cy="649476"/>
            <a:chOff x="1071538" y="5065542"/>
            <a:chExt cx="2143140" cy="649476"/>
          </a:xfrm>
        </p:grpSpPr>
        <p:sp>
          <p:nvSpPr>
            <p:cNvPr id="25" name="CaixaDeTexto 24"/>
            <p:cNvSpPr txBox="1"/>
            <p:nvPr/>
          </p:nvSpPr>
          <p:spPr>
            <a:xfrm>
              <a:off x="1071538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obs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 rot="16200000">
              <a:off x="1821639" y="4393414"/>
              <a:ext cx="642944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214546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mínima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38" name="Retângulo 37"/>
          <p:cNvSpPr/>
          <p:nvPr/>
        </p:nvSpPr>
        <p:spPr>
          <a:xfrm>
            <a:off x="1633517" y="2105016"/>
            <a:ext cx="1428760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480985" y="2819396"/>
            <a:ext cx="500066" cy="57150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2500298" y="6215082"/>
            <a:ext cx="571504" cy="396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8215338" y="6215082"/>
            <a:ext cx="500066" cy="396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143636" y="1928802"/>
            <a:ext cx="1428760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3071802" y="2714620"/>
            <a:ext cx="1143008" cy="71438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7091380" y="2805108"/>
            <a:ext cx="857256" cy="50006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285720" y="3682561"/>
            <a:ext cx="6215106" cy="2246769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 barulho predito representa o barulho que seria produzido por um determinado número de pessoas. Em outras palavras, representa o dado predito por um determinado conjunto de </a:t>
            </a:r>
            <a:r>
              <a:rPr lang="pt-BR" sz="2800" dirty="0" smtClean="0"/>
              <a:t>parâmetros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smtClean="0"/>
                <a:t>blá blá blá blá blá blá blá tic blá blá blá roinc blá blá blá blá struuum blá blá blá flec</a:t>
              </a:r>
              <a:endParaRPr lang="pt-BR" sz="2000"/>
            </a:p>
          </p:txBody>
        </p:sp>
      </p:grpSp>
      <p:sp>
        <p:nvSpPr>
          <p:cNvPr id="23" name="Quadro 22"/>
          <p:cNvSpPr/>
          <p:nvPr/>
        </p:nvSpPr>
        <p:spPr>
          <a:xfrm>
            <a:off x="1562178" y="5085184"/>
            <a:ext cx="100811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749174" y="51281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off</a:t>
            </a:r>
            <a:endParaRPr lang="pt-BR" sz="2400"/>
          </a:p>
        </p:txBody>
      </p:sp>
      <p:cxnSp>
        <p:nvCxnSpPr>
          <p:cNvPr id="28" name="Conector de seta reta 27"/>
          <p:cNvCxnSpPr/>
          <p:nvPr/>
        </p:nvCxnSpPr>
        <p:spPr>
          <a:xfrm flipH="1" flipV="1">
            <a:off x="2656250" y="5762284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563888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Medidor de barulho</a:t>
            </a:r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395536" y="2564904"/>
            <a:ext cx="1224136" cy="1296144"/>
            <a:chOff x="395536" y="2564904"/>
            <a:chExt cx="1224136" cy="1296144"/>
          </a:xfrm>
        </p:grpSpPr>
        <p:sp>
          <p:nvSpPr>
            <p:cNvPr id="34" name="Rosto feliz 33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livre 35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relação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parâmetro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dado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relação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3"/>
          <p:cNvGrpSpPr/>
          <p:nvPr/>
        </p:nvGrpSpPr>
        <p:grpSpPr>
          <a:xfrm>
            <a:off x="5929322" y="2714620"/>
            <a:ext cx="2143140" cy="649476"/>
            <a:chOff x="1071538" y="5065542"/>
            <a:chExt cx="2143140" cy="649476"/>
          </a:xfrm>
        </p:grpSpPr>
        <p:sp>
          <p:nvSpPr>
            <p:cNvPr id="25" name="CaixaDeTexto 24"/>
            <p:cNvSpPr txBox="1"/>
            <p:nvPr/>
          </p:nvSpPr>
          <p:spPr>
            <a:xfrm>
              <a:off x="1071538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obs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 rot="16200000">
              <a:off x="1821639" y="4393414"/>
              <a:ext cx="642944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214546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mínima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38" name="Retângulo 37"/>
          <p:cNvSpPr/>
          <p:nvPr/>
        </p:nvSpPr>
        <p:spPr>
          <a:xfrm>
            <a:off x="1785918" y="1500174"/>
            <a:ext cx="928694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1500166" y="2733670"/>
            <a:ext cx="857256" cy="28575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000628" y="1285860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uma maneira de quantificar a diferença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dado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dado observado</a:t>
            </a:r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643438" y="2470374"/>
            <a:ext cx="4214842" cy="2246769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Matematicamente, a relação entre os parâmetros e os dados preditos é descrita por uma </a:t>
            </a:r>
            <a:r>
              <a:rPr lang="pt-BR" sz="2800" dirty="0" smtClean="0"/>
              <a:t>função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função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parâmetro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dado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função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3"/>
          <p:cNvGrpSpPr/>
          <p:nvPr/>
        </p:nvGrpSpPr>
        <p:grpSpPr>
          <a:xfrm>
            <a:off x="5929322" y="2714620"/>
            <a:ext cx="2143140" cy="649476"/>
            <a:chOff x="1071538" y="5065542"/>
            <a:chExt cx="2143140" cy="649476"/>
          </a:xfrm>
        </p:grpSpPr>
        <p:sp>
          <p:nvSpPr>
            <p:cNvPr id="25" name="CaixaDeTexto 24"/>
            <p:cNvSpPr txBox="1"/>
            <p:nvPr/>
          </p:nvSpPr>
          <p:spPr>
            <a:xfrm>
              <a:off x="1071538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obs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 rot="16200000">
              <a:off x="1821639" y="4393414"/>
              <a:ext cx="642944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214546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mínima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38" name="Retângulo 37"/>
          <p:cNvSpPr/>
          <p:nvPr/>
        </p:nvSpPr>
        <p:spPr>
          <a:xfrm>
            <a:off x="1819256" y="1500174"/>
            <a:ext cx="823918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1500166" y="2733670"/>
            <a:ext cx="857256" cy="28575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328715" y="3109910"/>
            <a:ext cx="11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d</a:t>
            </a:r>
            <a:r>
              <a:rPr lang="pt-BR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dirty="0" smtClean="0"/>
              <a:t> = </a:t>
            </a:r>
            <a:r>
              <a:rPr lang="pt-BR" i="1" dirty="0" smtClean="0"/>
              <a:t>f 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0000FF"/>
                </a:solidFill>
              </a:rPr>
              <a:t>p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1409678" y="3143248"/>
            <a:ext cx="1008000" cy="324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000628" y="1285860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uma maneira de quantificar a diferença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dado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dado observado</a:t>
            </a:r>
            <a:endParaRPr lang="pt-BR" sz="20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643438" y="2470374"/>
            <a:ext cx="4214842" cy="2246769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Matematicamente, a relação entre os parâmetros e os dados preditos é descrita por uma </a:t>
            </a:r>
            <a:r>
              <a:rPr lang="pt-BR" sz="2800" dirty="0" smtClean="0"/>
              <a:t>função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/>
          <p:cNvSpPr txBox="1"/>
          <p:nvPr/>
        </p:nvSpPr>
        <p:spPr>
          <a:xfrm>
            <a:off x="5000628" y="1285860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uma maneira de quantificar a diferença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dado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dado observado</a:t>
            </a:r>
            <a:endParaRPr lang="pt-BR" sz="2000" dirty="0"/>
          </a:p>
        </p:txBody>
      </p:sp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função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parâmetro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dado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função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3"/>
          <p:cNvGrpSpPr/>
          <p:nvPr/>
        </p:nvGrpSpPr>
        <p:grpSpPr>
          <a:xfrm>
            <a:off x="5929322" y="2714620"/>
            <a:ext cx="2143140" cy="649476"/>
            <a:chOff x="1071538" y="5065542"/>
            <a:chExt cx="2143140" cy="649476"/>
          </a:xfrm>
        </p:grpSpPr>
        <p:sp>
          <p:nvSpPr>
            <p:cNvPr id="25" name="CaixaDeTexto 24"/>
            <p:cNvSpPr txBox="1"/>
            <p:nvPr/>
          </p:nvSpPr>
          <p:spPr>
            <a:xfrm>
              <a:off x="1071538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obs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 rot="16200000">
              <a:off x="1821639" y="4393414"/>
              <a:ext cx="642944" cy="2000264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214546" y="5065542"/>
              <a:ext cx="1000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32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3200" dirty="0" smtClean="0">
                  <a:solidFill>
                    <a:srgbClr val="FF0000"/>
                  </a:solidFill>
                </a:rPr>
                <a:t> </a:t>
              </a:r>
              <a:endParaRPr lang="pt-BR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mínima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38" name="Retângulo 37"/>
          <p:cNvSpPr/>
          <p:nvPr/>
        </p:nvSpPr>
        <p:spPr>
          <a:xfrm>
            <a:off x="6686565" y="1624000"/>
            <a:ext cx="1000132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328715" y="3109910"/>
            <a:ext cx="11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d</a:t>
            </a:r>
            <a:r>
              <a:rPr lang="pt-BR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dirty="0" smtClean="0"/>
              <a:t> = </a:t>
            </a:r>
            <a:r>
              <a:rPr lang="pt-BR" i="1" dirty="0" smtClean="0"/>
              <a:t>f 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0000FF"/>
                </a:solidFill>
              </a:rPr>
              <a:t>p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2" name="Retângulo 41"/>
          <p:cNvSpPr/>
          <p:nvPr/>
        </p:nvSpPr>
        <p:spPr>
          <a:xfrm>
            <a:off x="2071670" y="5857892"/>
            <a:ext cx="1285884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5491169" y="6215082"/>
            <a:ext cx="1285884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785786" y="2470374"/>
            <a:ext cx="4214842" cy="2677656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 diferença entre o dado observado e o dado predito é, obviamente, algo que depende do dado observado e do dado </a:t>
            </a:r>
            <a:r>
              <a:rPr lang="pt-BR" sz="2800" dirty="0" smtClean="0"/>
              <a:t>predito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/>
          <p:cNvSpPr txBox="1"/>
          <p:nvPr/>
        </p:nvSpPr>
        <p:spPr>
          <a:xfrm>
            <a:off x="5000628" y="1285860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uma maneira de quantificar a diferença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dado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dado observado</a:t>
            </a:r>
            <a:endParaRPr lang="pt-BR" sz="2000" dirty="0"/>
          </a:p>
        </p:txBody>
      </p:sp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função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parâmetro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dado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função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786314" y="2714620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572132" y="2714620"/>
            <a:ext cx="2128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sz="3200" i="1" dirty="0" smtClean="0"/>
              <a:t> = f</a:t>
            </a:r>
            <a:r>
              <a:rPr lang="pt-BR" sz="3200" dirty="0" smtClean="0"/>
              <a:t> (</a:t>
            </a:r>
            <a:r>
              <a:rPr lang="pt-BR" sz="3200" dirty="0" smtClean="0">
                <a:solidFill>
                  <a:srgbClr val="0000FF"/>
                </a:solidFill>
              </a:rPr>
              <a:t>p</a:t>
            </a:r>
            <a:r>
              <a:rPr lang="pt-BR" sz="3200" dirty="0" smtClean="0"/>
              <a:t>)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mínima</a:t>
            </a:r>
            <a:r>
              <a:rPr lang="pt-BR" sz="2400" dirty="0" smtClean="0"/>
              <a:t> a diferença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328715" y="3109910"/>
            <a:ext cx="11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d</a:t>
            </a:r>
            <a:r>
              <a:rPr lang="pt-BR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dirty="0" smtClean="0"/>
              <a:t> = </a:t>
            </a:r>
            <a:r>
              <a:rPr lang="pt-BR" i="1" dirty="0" smtClean="0"/>
              <a:t>f 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0000FF"/>
                </a:solidFill>
              </a:rPr>
              <a:t>p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2" name="Retângulo 41"/>
          <p:cNvSpPr/>
          <p:nvPr/>
        </p:nvSpPr>
        <p:spPr>
          <a:xfrm>
            <a:off x="2071670" y="5857892"/>
            <a:ext cx="1285884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5491169" y="6215082"/>
            <a:ext cx="1285884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4814888" y="2762244"/>
            <a:ext cx="2828945" cy="66675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991296" y="2801971"/>
            <a:ext cx="1011815" cy="584775"/>
          </a:xfrm>
          <a:prstGeom prst="rect">
            <a:avLst/>
          </a:prstGeom>
          <a:noFill/>
          <a:ln w="28575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i="1" dirty="0" smtClean="0"/>
              <a:t>φ</a:t>
            </a:r>
            <a:r>
              <a:rPr lang="pt-BR" sz="3200" i="1" dirty="0" smtClean="0"/>
              <a:t> </a:t>
            </a:r>
            <a:r>
              <a:rPr lang="pt-BR" sz="3200" dirty="0" smtClean="0"/>
              <a:t>(</a:t>
            </a:r>
            <a:r>
              <a:rPr lang="pt-BR" sz="3200" dirty="0" smtClean="0">
                <a:solidFill>
                  <a:srgbClr val="0000FF"/>
                </a:solidFill>
              </a:rPr>
              <a:t>p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7715272" y="3071810"/>
            <a:ext cx="21431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6686565" y="1624000"/>
            <a:ext cx="1000132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214282" y="1428736"/>
            <a:ext cx="4214842" cy="353943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Lembrando que o dado predito é uma função dos parâmetros e que os dados observados são constantes, a diferença entre o dado observado e o dado predito é uma função que depende dos </a:t>
            </a:r>
            <a:r>
              <a:rPr lang="pt-BR" sz="2800" dirty="0" smtClean="0"/>
              <a:t>parâmetros</a:t>
            </a: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ixaDeTexto 45"/>
          <p:cNvSpPr txBox="1"/>
          <p:nvPr/>
        </p:nvSpPr>
        <p:spPr>
          <a:xfrm>
            <a:off x="5000628" y="1285860"/>
            <a:ext cx="3857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a norma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dado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dado observado</a:t>
            </a:r>
            <a:endParaRPr lang="pt-BR" sz="2000" dirty="0"/>
          </a:p>
        </p:txBody>
      </p:sp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função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parâmetro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dado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função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786314" y="2714620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572132" y="2714620"/>
            <a:ext cx="2128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sz="3200" i="1" dirty="0" smtClean="0"/>
              <a:t> = f</a:t>
            </a:r>
            <a:r>
              <a:rPr lang="pt-BR" sz="3200" dirty="0" smtClean="0"/>
              <a:t> (</a:t>
            </a:r>
            <a:r>
              <a:rPr lang="pt-BR" sz="3200" dirty="0" smtClean="0">
                <a:solidFill>
                  <a:srgbClr val="0000FF"/>
                </a:solidFill>
              </a:rPr>
              <a:t>p</a:t>
            </a:r>
            <a:r>
              <a:rPr lang="pt-BR" sz="3200" dirty="0" smtClean="0"/>
              <a:t>)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norma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mínima</a:t>
            </a:r>
            <a:r>
              <a:rPr lang="pt-BR" sz="2400" dirty="0" smtClean="0"/>
              <a:t> a norma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38" name="Retângulo 37"/>
          <p:cNvSpPr/>
          <p:nvPr/>
        </p:nvSpPr>
        <p:spPr>
          <a:xfrm>
            <a:off x="6838966" y="1328723"/>
            <a:ext cx="785818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328715" y="3109910"/>
            <a:ext cx="11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d</a:t>
            </a:r>
            <a:r>
              <a:rPr lang="pt-BR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dirty="0" smtClean="0"/>
              <a:t> = </a:t>
            </a:r>
            <a:r>
              <a:rPr lang="pt-BR" i="1" dirty="0" smtClean="0"/>
              <a:t>f 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0000FF"/>
                </a:solidFill>
              </a:rPr>
              <a:t>p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2" name="Retângulo 41"/>
          <p:cNvSpPr/>
          <p:nvPr/>
        </p:nvSpPr>
        <p:spPr>
          <a:xfrm>
            <a:off x="1866881" y="5857892"/>
            <a:ext cx="919169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5643570" y="6215082"/>
            <a:ext cx="928694" cy="35719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4814888" y="2762244"/>
            <a:ext cx="2828945" cy="66675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991296" y="2801971"/>
            <a:ext cx="1011815" cy="584775"/>
          </a:xfrm>
          <a:prstGeom prst="rect">
            <a:avLst/>
          </a:prstGeom>
          <a:noFill/>
          <a:ln w="28575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i="1" dirty="0" smtClean="0"/>
              <a:t>φ</a:t>
            </a:r>
            <a:r>
              <a:rPr lang="pt-BR" sz="3200" i="1" dirty="0" smtClean="0"/>
              <a:t> </a:t>
            </a:r>
            <a:r>
              <a:rPr lang="pt-BR" sz="3200" dirty="0" smtClean="0"/>
              <a:t>(</a:t>
            </a:r>
            <a:r>
              <a:rPr lang="pt-BR" sz="3200" dirty="0" smtClean="0">
                <a:solidFill>
                  <a:srgbClr val="0000FF"/>
                </a:solidFill>
              </a:rPr>
              <a:t>p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7715272" y="3071810"/>
            <a:ext cx="21431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357158" y="2521059"/>
            <a:ext cx="4214842" cy="1815882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 função que quantifica a distância entre o dado observado e o dado predito é uma </a:t>
            </a:r>
            <a:r>
              <a:rPr lang="pt-BR" sz="2800" dirty="0" smtClean="0"/>
              <a:t>norma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função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parâmetro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dado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função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786314" y="2714620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572132" y="2714620"/>
            <a:ext cx="2128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sz="3200" i="1" dirty="0" smtClean="0"/>
              <a:t> = f</a:t>
            </a:r>
            <a:r>
              <a:rPr lang="pt-BR" sz="3200" dirty="0" smtClean="0"/>
              <a:t> (</a:t>
            </a:r>
            <a:r>
              <a:rPr lang="pt-BR" sz="3200" dirty="0" smtClean="0">
                <a:solidFill>
                  <a:srgbClr val="0000FF"/>
                </a:solidFill>
              </a:rPr>
              <a:t>p</a:t>
            </a:r>
            <a:r>
              <a:rPr lang="pt-BR" sz="3200" dirty="0" smtClean="0"/>
              <a:t>)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norma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mínima</a:t>
            </a:r>
            <a:r>
              <a:rPr lang="pt-BR" sz="2400" dirty="0" smtClean="0"/>
              <a:t> a norma entre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0000"/>
                </a:solidFill>
              </a:rPr>
              <a:t>d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pre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328715" y="3109910"/>
            <a:ext cx="11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d</a:t>
            </a:r>
            <a:r>
              <a:rPr lang="pt-BR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dirty="0" smtClean="0"/>
              <a:t> = </a:t>
            </a:r>
            <a:r>
              <a:rPr lang="pt-BR" i="1" dirty="0" smtClean="0"/>
              <a:t>f 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0000FF"/>
                </a:solidFill>
              </a:rPr>
              <a:t>p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4814888" y="2762244"/>
            <a:ext cx="2828945" cy="66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991296" y="2801971"/>
            <a:ext cx="1011815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l-GR" sz="3200" i="1" dirty="0" smtClean="0"/>
              <a:t>φ</a:t>
            </a:r>
            <a:r>
              <a:rPr lang="pt-BR" sz="3200" i="1" dirty="0" smtClean="0"/>
              <a:t> </a:t>
            </a:r>
            <a:r>
              <a:rPr lang="pt-BR" sz="3200" dirty="0" smtClean="0"/>
              <a:t>(</a:t>
            </a:r>
            <a:r>
              <a:rPr lang="pt-BR" sz="3200" dirty="0" smtClean="0">
                <a:solidFill>
                  <a:srgbClr val="0000FF"/>
                </a:solidFill>
              </a:rPr>
              <a:t>p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7715272" y="3071810"/>
            <a:ext cx="21431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5000628" y="1285860"/>
            <a:ext cx="3857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a norma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dado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dado observado</a:t>
            </a:r>
            <a:endParaRPr lang="pt-BR" sz="20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011662" y="3429000"/>
            <a:ext cx="5107817" cy="1384995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Sendo assim, </a:t>
            </a:r>
            <a:r>
              <a:rPr lang="pt-BR" sz="2800" dirty="0" smtClean="0"/>
              <a:t>os procedimentos 1 e 2 podem ser reescritos da seguinte forma</a:t>
            </a:r>
            <a:r>
              <a:rPr lang="pt-BR" sz="2800" dirty="0" smtClean="0"/>
              <a:t>:</a:t>
            </a: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função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parâmetro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dado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função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786314" y="2714620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572132" y="2714620"/>
            <a:ext cx="2128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sz="3200" i="1" dirty="0" smtClean="0"/>
              <a:t> = f</a:t>
            </a:r>
            <a:r>
              <a:rPr lang="pt-BR" sz="3200" dirty="0" smtClean="0"/>
              <a:t> (</a:t>
            </a:r>
            <a:r>
              <a:rPr lang="pt-BR" sz="3200" dirty="0" smtClean="0">
                <a:solidFill>
                  <a:srgbClr val="0000FF"/>
                </a:solidFill>
              </a:rPr>
              <a:t>p</a:t>
            </a:r>
            <a:r>
              <a:rPr lang="pt-BR" sz="3200" dirty="0" smtClean="0"/>
              <a:t>)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função </a:t>
            </a:r>
            <a:r>
              <a:rPr lang="el-GR" sz="2400" i="1" dirty="0" smtClean="0"/>
              <a:t>φ</a:t>
            </a:r>
            <a:r>
              <a:rPr lang="pt-BR" sz="2400" i="1" dirty="0" smtClean="0"/>
              <a:t> 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</a:t>
            </a:r>
            <a:r>
              <a:rPr lang="pt-BR" sz="2400" i="1" dirty="0" smtClean="0"/>
              <a:t>minimiza</a:t>
            </a:r>
            <a:r>
              <a:rPr lang="pt-BR" sz="2400" dirty="0" smtClean="0"/>
              <a:t> a função </a:t>
            </a:r>
            <a:r>
              <a:rPr lang="el-GR" sz="2400" i="1" dirty="0" smtClean="0"/>
              <a:t>φ</a:t>
            </a:r>
            <a:r>
              <a:rPr lang="pt-BR" sz="2400" i="1" dirty="0" smtClean="0"/>
              <a:t> 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328715" y="3109910"/>
            <a:ext cx="11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d</a:t>
            </a:r>
            <a:r>
              <a:rPr lang="pt-BR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dirty="0" smtClean="0"/>
              <a:t> = </a:t>
            </a:r>
            <a:r>
              <a:rPr lang="pt-BR" i="1" dirty="0" smtClean="0"/>
              <a:t>f 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0000FF"/>
                </a:solidFill>
              </a:rPr>
              <a:t>p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4814888" y="2762244"/>
            <a:ext cx="2828945" cy="66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991296" y="2801971"/>
            <a:ext cx="1011815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l-GR" sz="3200" i="1" dirty="0" smtClean="0"/>
              <a:t>φ</a:t>
            </a:r>
            <a:r>
              <a:rPr lang="pt-BR" sz="3200" i="1" dirty="0" smtClean="0"/>
              <a:t> </a:t>
            </a:r>
            <a:r>
              <a:rPr lang="pt-BR" sz="3200" dirty="0" smtClean="0"/>
              <a:t>(</a:t>
            </a:r>
            <a:r>
              <a:rPr lang="pt-BR" sz="3200" dirty="0" smtClean="0">
                <a:solidFill>
                  <a:srgbClr val="0000FF"/>
                </a:solidFill>
              </a:rPr>
              <a:t>p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7715272" y="3071810"/>
            <a:ext cx="21431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5000628" y="1285860"/>
            <a:ext cx="3857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a norma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dado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dado observado</a:t>
            </a:r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011662" y="3429000"/>
            <a:ext cx="5107817" cy="1384995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Sendo assim, </a:t>
            </a:r>
            <a:r>
              <a:rPr lang="pt-BR" sz="2800" dirty="0" smtClean="0"/>
              <a:t>os procedimentos 1 e 2 podem ser reescritos da seguinte forma</a:t>
            </a:r>
            <a:r>
              <a:rPr lang="pt-BR" sz="2800" dirty="0" smtClean="0"/>
              <a:t>:</a:t>
            </a: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função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parâmetro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dado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função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786314" y="2714620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572132" y="2714620"/>
            <a:ext cx="2128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sz="3200" i="1" dirty="0" smtClean="0"/>
              <a:t> = f</a:t>
            </a:r>
            <a:r>
              <a:rPr lang="pt-BR" sz="3200" dirty="0" smtClean="0"/>
              <a:t> (</a:t>
            </a:r>
            <a:r>
              <a:rPr lang="pt-BR" sz="3200" dirty="0" smtClean="0">
                <a:solidFill>
                  <a:srgbClr val="0000FF"/>
                </a:solidFill>
              </a:rPr>
              <a:t>p</a:t>
            </a:r>
            <a:r>
              <a:rPr lang="pt-BR" sz="3200" dirty="0" smtClean="0"/>
              <a:t>)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1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função </a:t>
            </a:r>
            <a:r>
              <a:rPr lang="el-GR" sz="2400" i="1" dirty="0" smtClean="0"/>
              <a:t>φ</a:t>
            </a:r>
            <a:r>
              <a:rPr lang="pt-BR" sz="2400" i="1" dirty="0" smtClean="0"/>
              <a:t> 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</a:t>
            </a:r>
            <a:r>
              <a:rPr lang="pt-BR" sz="2400" i="1" dirty="0" smtClean="0"/>
              <a:t>minimiza</a:t>
            </a:r>
            <a:r>
              <a:rPr lang="pt-BR" sz="2400" dirty="0" smtClean="0"/>
              <a:t> a função </a:t>
            </a:r>
            <a:r>
              <a:rPr lang="el-GR" sz="2400" i="1" dirty="0" smtClean="0"/>
              <a:t>φ</a:t>
            </a:r>
            <a:r>
              <a:rPr lang="pt-BR" sz="2400" i="1" dirty="0" smtClean="0"/>
              <a:t> 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328715" y="3109910"/>
            <a:ext cx="11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d</a:t>
            </a:r>
            <a:r>
              <a:rPr lang="pt-BR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dirty="0" smtClean="0"/>
              <a:t> = </a:t>
            </a:r>
            <a:r>
              <a:rPr lang="pt-BR" i="1" dirty="0" smtClean="0"/>
              <a:t>f 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0000FF"/>
                </a:solidFill>
              </a:rPr>
              <a:t>p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4814888" y="2762244"/>
            <a:ext cx="2828945" cy="66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991296" y="2801971"/>
            <a:ext cx="1011815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l-GR" sz="3200" i="1" dirty="0" smtClean="0"/>
              <a:t>φ</a:t>
            </a:r>
            <a:r>
              <a:rPr lang="pt-BR" sz="3200" i="1" dirty="0" smtClean="0"/>
              <a:t> </a:t>
            </a:r>
            <a:r>
              <a:rPr lang="pt-BR" sz="3200" dirty="0" smtClean="0"/>
              <a:t>(</a:t>
            </a:r>
            <a:r>
              <a:rPr lang="pt-BR" sz="3200" dirty="0" smtClean="0">
                <a:solidFill>
                  <a:srgbClr val="0000FF"/>
                </a:solidFill>
              </a:rPr>
              <a:t>p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7715272" y="3071810"/>
            <a:ext cx="21431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0021" y="828657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Problema Direto</a:t>
            </a:r>
            <a:endParaRPr lang="pt-BR" sz="3200" dirty="0"/>
          </a:p>
        </p:txBody>
      </p:sp>
      <p:sp>
        <p:nvSpPr>
          <p:cNvPr id="39" name="Retângulo 38"/>
          <p:cNvSpPr/>
          <p:nvPr/>
        </p:nvSpPr>
        <p:spPr>
          <a:xfrm>
            <a:off x="857224" y="900095"/>
            <a:ext cx="2857520" cy="50006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5000628" y="1285860"/>
            <a:ext cx="3857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a norma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dado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dado observado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função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parâmetro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dado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função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786314" y="2714620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572132" y="2714620"/>
            <a:ext cx="2128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sz="3200" i="1" dirty="0" smtClean="0"/>
              <a:t> = f</a:t>
            </a:r>
            <a:r>
              <a:rPr lang="pt-BR" sz="3200" dirty="0" smtClean="0"/>
              <a:t> (</a:t>
            </a:r>
            <a:r>
              <a:rPr lang="pt-BR" sz="3200" dirty="0" smtClean="0">
                <a:solidFill>
                  <a:srgbClr val="0000FF"/>
                </a:solidFill>
              </a:rPr>
              <a:t>p</a:t>
            </a:r>
            <a:r>
              <a:rPr lang="pt-BR" sz="3200" dirty="0" smtClean="0"/>
              <a:t>)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Modelagem Direta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Procedimento 2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função </a:t>
            </a:r>
            <a:r>
              <a:rPr lang="el-GR" sz="2400" i="1" dirty="0" smtClean="0"/>
              <a:t>φ</a:t>
            </a:r>
            <a:r>
              <a:rPr lang="pt-BR" sz="2400" i="1" dirty="0" smtClean="0"/>
              <a:t> 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</a:t>
            </a:r>
            <a:r>
              <a:rPr lang="pt-BR" sz="2400" i="1" dirty="0" smtClean="0"/>
              <a:t>minimiza</a:t>
            </a:r>
            <a:r>
              <a:rPr lang="pt-BR" sz="2400" dirty="0" smtClean="0"/>
              <a:t> a função </a:t>
            </a:r>
            <a:r>
              <a:rPr lang="el-GR" sz="2400" i="1" dirty="0" smtClean="0"/>
              <a:t>φ</a:t>
            </a:r>
            <a:r>
              <a:rPr lang="pt-BR" sz="2400" i="1" dirty="0" smtClean="0"/>
              <a:t> 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328715" y="3109910"/>
            <a:ext cx="11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d</a:t>
            </a:r>
            <a:r>
              <a:rPr lang="pt-BR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dirty="0" smtClean="0"/>
              <a:t> = </a:t>
            </a:r>
            <a:r>
              <a:rPr lang="pt-BR" i="1" dirty="0" smtClean="0"/>
              <a:t>f 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0000FF"/>
                </a:solidFill>
              </a:rPr>
              <a:t>p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4814888" y="2762244"/>
            <a:ext cx="2828945" cy="66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991296" y="2801971"/>
            <a:ext cx="1011815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l-GR" sz="3200" i="1" dirty="0" smtClean="0"/>
              <a:t>φ</a:t>
            </a:r>
            <a:r>
              <a:rPr lang="pt-BR" sz="3200" i="1" dirty="0" smtClean="0"/>
              <a:t> </a:t>
            </a:r>
            <a:r>
              <a:rPr lang="pt-BR" sz="3200" dirty="0" smtClean="0"/>
              <a:t>(</a:t>
            </a:r>
            <a:r>
              <a:rPr lang="pt-BR" sz="3200" dirty="0" smtClean="0">
                <a:solidFill>
                  <a:srgbClr val="0000FF"/>
                </a:solidFill>
              </a:rPr>
              <a:t>p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7715272" y="3071810"/>
            <a:ext cx="21431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0021" y="828657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Problema Direto</a:t>
            </a:r>
            <a:endParaRPr lang="pt-BR" sz="3200" dirty="0"/>
          </a:p>
        </p:txBody>
      </p:sp>
      <p:sp>
        <p:nvSpPr>
          <p:cNvPr id="39" name="Retângulo 38"/>
          <p:cNvSpPr/>
          <p:nvPr/>
        </p:nvSpPr>
        <p:spPr>
          <a:xfrm>
            <a:off x="409546" y="4829185"/>
            <a:ext cx="3214710" cy="50006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5000628" y="1285860"/>
            <a:ext cx="3857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a norma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dado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dado observado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0"/>
          <p:cNvGrpSpPr/>
          <p:nvPr/>
        </p:nvGrpSpPr>
        <p:grpSpPr>
          <a:xfrm>
            <a:off x="204757" y="1456068"/>
            <a:ext cx="4286280" cy="1944357"/>
            <a:chOff x="2419335" y="1341767"/>
            <a:chExt cx="4286280" cy="1944357"/>
          </a:xfrm>
        </p:grpSpPr>
        <p:sp>
          <p:nvSpPr>
            <p:cNvPr id="16" name="CaixaDeTexto 15"/>
            <p:cNvSpPr txBox="1"/>
            <p:nvPr/>
          </p:nvSpPr>
          <p:spPr>
            <a:xfrm>
              <a:off x="2419335" y="1341767"/>
              <a:ext cx="42862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Estabelecer a </a:t>
              </a:r>
              <a:r>
                <a:rPr lang="pt-BR" sz="2000" i="1" dirty="0" smtClean="0"/>
                <a:t>função</a:t>
              </a:r>
              <a:r>
                <a:rPr lang="pt-BR" sz="2000" dirty="0" smtClean="0"/>
                <a:t> que possibilita, dado um </a:t>
              </a:r>
              <a:r>
                <a:rPr lang="pt-BR" sz="2000" dirty="0" smtClean="0">
                  <a:solidFill>
                    <a:srgbClr val="0000FF"/>
                  </a:solidFill>
                </a:rPr>
                <a:t>parâmetro</a:t>
              </a:r>
              <a:r>
                <a:rPr lang="pt-BR" sz="2000" dirty="0" smtClean="0"/>
                <a:t>, determinar o </a:t>
              </a:r>
              <a:r>
                <a:rPr lang="pt-BR" sz="2000" dirty="0" smtClean="0">
                  <a:solidFill>
                    <a:srgbClr val="FF0000"/>
                  </a:solidFill>
                </a:rPr>
                <a:t>dado predito</a:t>
              </a:r>
              <a:endParaRPr lang="pt-BR" sz="20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95562" y="2455127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solidFill>
                    <a:srgbClr val="0000FF"/>
                  </a:solidFill>
                </a:rPr>
                <a:t>p </a:t>
              </a:r>
              <a:endParaRPr lang="pt-BR" sz="4800" dirty="0">
                <a:solidFill>
                  <a:srgbClr val="0000FF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3834" y="2455127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err="1" smtClean="0">
                  <a:solidFill>
                    <a:srgbClr val="FF0000"/>
                  </a:solidFill>
                </a:rPr>
                <a:t>d</a:t>
              </a:r>
              <a:r>
                <a:rPr lang="pt-BR" sz="4800" baseline="-25000" dirty="0" err="1" smtClean="0">
                  <a:solidFill>
                    <a:srgbClr val="FF0000"/>
                  </a:solidFill>
                </a:rPr>
                <a:t>pre</a:t>
              </a:r>
              <a:r>
                <a:rPr lang="pt-BR" sz="4800" dirty="0" smtClean="0">
                  <a:solidFill>
                    <a:srgbClr val="FF0000"/>
                  </a:solidFill>
                </a:rPr>
                <a:t> </a:t>
              </a:r>
              <a:endParaRPr lang="pt-BR" sz="4800" dirty="0">
                <a:solidFill>
                  <a:srgbClr val="FF0000"/>
                </a:solidFill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85878" y="2585463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função</a:t>
              </a:r>
              <a:endParaRPr lang="pt-BR" dirty="0"/>
            </a:p>
          </p:txBody>
        </p:sp>
        <p:cxnSp>
          <p:nvCxnSpPr>
            <p:cNvPr id="20" name="Conector de seta reta 19"/>
            <p:cNvCxnSpPr/>
            <p:nvPr/>
          </p:nvCxnSpPr>
          <p:spPr>
            <a:xfrm>
              <a:off x="3343304" y="295918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ângulo 21"/>
          <p:cNvSpPr/>
          <p:nvPr/>
        </p:nvSpPr>
        <p:spPr>
          <a:xfrm>
            <a:off x="357158" y="2571744"/>
            <a:ext cx="3929090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786314" y="2714620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obs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572132" y="2714620"/>
            <a:ext cx="2128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solidFill>
                  <a:srgbClr val="FF0000"/>
                </a:solidFill>
              </a:rPr>
              <a:t>d</a:t>
            </a:r>
            <a:r>
              <a:rPr lang="pt-BR" sz="3200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sz="3200" i="1" dirty="0" smtClean="0"/>
              <a:t> = f</a:t>
            </a:r>
            <a:r>
              <a:rPr lang="pt-BR" sz="3200" dirty="0" smtClean="0"/>
              <a:t> (</a:t>
            </a:r>
            <a:r>
              <a:rPr lang="pt-BR" sz="3200" dirty="0" smtClean="0">
                <a:solidFill>
                  <a:srgbClr val="0000FF"/>
                </a:solidFill>
              </a:rPr>
              <a:t>p</a:t>
            </a:r>
            <a:r>
              <a:rPr lang="pt-BR" sz="3200" dirty="0" smtClean="0"/>
              <a:t>)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1438" y="785794"/>
            <a:ext cx="4572000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762501" y="785793"/>
            <a:ext cx="4286280" cy="286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8556" y="4714884"/>
            <a:ext cx="3800501" cy="200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214942" y="4714884"/>
            <a:ext cx="3795739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14294" y="4773051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Modelagem Direta</a:t>
            </a:r>
            <a:endParaRPr lang="pt-BR" sz="3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453207" y="4773051"/>
            <a:ext cx="331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Inversão</a:t>
            </a:r>
            <a:endParaRPr lang="pt-BR" sz="3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5732" y="5407662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Fornecer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torna </a:t>
            </a:r>
            <a:r>
              <a:rPr lang="pt-BR" sz="2400" i="1" dirty="0" smtClean="0"/>
              <a:t>pequena</a:t>
            </a:r>
            <a:r>
              <a:rPr lang="pt-BR" sz="2400" dirty="0" smtClean="0"/>
              <a:t> a função </a:t>
            </a:r>
            <a:r>
              <a:rPr lang="el-GR" sz="2400" i="1" dirty="0" smtClean="0"/>
              <a:t>φ</a:t>
            </a:r>
            <a:r>
              <a:rPr lang="pt-BR" sz="2400" i="1" dirty="0" smtClean="0"/>
              <a:t> 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326861" y="540766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Estimar automaticamente o 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 que </a:t>
            </a:r>
            <a:r>
              <a:rPr lang="pt-BR" sz="2400" i="1" dirty="0" smtClean="0"/>
              <a:t>minimiza</a:t>
            </a:r>
            <a:r>
              <a:rPr lang="pt-BR" sz="2400" dirty="0" smtClean="0"/>
              <a:t> a função </a:t>
            </a:r>
            <a:r>
              <a:rPr lang="el-GR" sz="2400" i="1" dirty="0" smtClean="0"/>
              <a:t>φ</a:t>
            </a:r>
            <a:r>
              <a:rPr lang="pt-BR" sz="2400" i="1" dirty="0" smtClean="0"/>
              <a:t> 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0000FF"/>
                </a:solidFill>
              </a:rPr>
              <a:t>p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8386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1</a:t>
            </a:r>
            <a:endParaRPr lang="pt-BR" sz="3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00628" y="7141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2</a:t>
            </a:r>
            <a:endParaRPr lang="pt-BR" sz="3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663788" y="385762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 3</a:t>
            </a:r>
            <a:endParaRPr lang="pt-BR" sz="3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171947" y="5395927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328715" y="3109910"/>
            <a:ext cx="11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d</a:t>
            </a:r>
            <a:r>
              <a:rPr lang="pt-BR" baseline="-25000" dirty="0" err="1" smtClean="0">
                <a:solidFill>
                  <a:srgbClr val="FF0000"/>
                </a:solidFill>
              </a:rPr>
              <a:t>pre</a:t>
            </a:r>
            <a:r>
              <a:rPr lang="pt-BR" dirty="0" smtClean="0"/>
              <a:t> = </a:t>
            </a:r>
            <a:r>
              <a:rPr lang="pt-BR" i="1" dirty="0" smtClean="0"/>
              <a:t>f 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0000FF"/>
                </a:solidFill>
              </a:rPr>
              <a:t>p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4814888" y="2762244"/>
            <a:ext cx="2828945" cy="66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991296" y="2801971"/>
            <a:ext cx="1011815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l-GR" sz="3200" i="1" dirty="0" smtClean="0"/>
              <a:t>φ</a:t>
            </a:r>
            <a:r>
              <a:rPr lang="pt-BR" sz="3200" i="1" dirty="0" smtClean="0"/>
              <a:t> </a:t>
            </a:r>
            <a:r>
              <a:rPr lang="pt-BR" sz="3200" dirty="0" smtClean="0"/>
              <a:t>(</a:t>
            </a:r>
            <a:r>
              <a:rPr lang="pt-BR" sz="3200" dirty="0" smtClean="0">
                <a:solidFill>
                  <a:srgbClr val="0000FF"/>
                </a:solidFill>
              </a:rPr>
              <a:t>p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7715272" y="3071810"/>
            <a:ext cx="21431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00021" y="828657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Problema Direto</a:t>
            </a:r>
            <a:endParaRPr lang="pt-BR" sz="3200" dirty="0"/>
          </a:p>
        </p:txBody>
      </p:sp>
      <p:sp>
        <p:nvSpPr>
          <p:cNvPr id="39" name="Retângulo 38"/>
          <p:cNvSpPr/>
          <p:nvPr/>
        </p:nvSpPr>
        <p:spPr>
          <a:xfrm>
            <a:off x="6286512" y="4829185"/>
            <a:ext cx="1643074" cy="50006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5000628" y="1285860"/>
            <a:ext cx="3857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Estabelecer a norma entre o</a:t>
            </a:r>
          </a:p>
          <a:p>
            <a:pPr algn="ctr"/>
            <a:r>
              <a:rPr lang="pt-BR" sz="2000" dirty="0" smtClean="0">
                <a:solidFill>
                  <a:srgbClr val="FF0000"/>
                </a:solidFill>
              </a:rPr>
              <a:t>dado predito </a:t>
            </a:r>
            <a:r>
              <a:rPr lang="pt-BR" sz="2000" dirty="0" smtClean="0"/>
              <a:t>e</a:t>
            </a:r>
          </a:p>
          <a:p>
            <a:pPr algn="ctr"/>
            <a:r>
              <a:rPr lang="pt-BR" sz="2000" dirty="0" smtClean="0"/>
              <a:t>o </a:t>
            </a:r>
            <a:r>
              <a:rPr lang="pt-BR" sz="2000" dirty="0" smtClean="0">
                <a:solidFill>
                  <a:srgbClr val="FF0000"/>
                </a:solidFill>
              </a:rPr>
              <a:t>dado observado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Quadro 32"/>
          <p:cNvSpPr/>
          <p:nvPr/>
        </p:nvSpPr>
        <p:spPr>
          <a:xfrm>
            <a:off x="1562178" y="5085184"/>
            <a:ext cx="100811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749174" y="51281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on</a:t>
            </a:r>
            <a:endParaRPr lang="pt-BR" sz="2400"/>
          </a:p>
        </p:txBody>
      </p:sp>
      <p:sp>
        <p:nvSpPr>
          <p:cNvPr id="35" name="CaixaDeTexto 34"/>
          <p:cNvSpPr txBox="1"/>
          <p:nvPr/>
        </p:nvSpPr>
        <p:spPr>
          <a:xfrm>
            <a:off x="3563888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Medidor de barulho</a:t>
            </a:r>
            <a:endParaRPr lang="pt-BR"/>
          </a:p>
        </p:txBody>
      </p:sp>
      <p:cxnSp>
        <p:nvCxnSpPr>
          <p:cNvPr id="36" name="Conector de seta reta 35"/>
          <p:cNvCxnSpPr/>
          <p:nvPr/>
        </p:nvCxnSpPr>
        <p:spPr>
          <a:xfrm flipH="1" flipV="1">
            <a:off x="2656250" y="5762284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395536" y="2564904"/>
            <a:ext cx="1224136" cy="1296144"/>
            <a:chOff x="395536" y="2564904"/>
            <a:chExt cx="1224136" cy="1296144"/>
          </a:xfrm>
        </p:grpSpPr>
        <p:sp>
          <p:nvSpPr>
            <p:cNvPr id="38" name="Rosto feliz 37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 dos conceitos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3536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pt-BR" dirty="0" smtClean="0"/>
              <a:t>Dado observado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Dado predito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Parâmetro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Problema Direto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Modelagem Direta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Problema Inverso (Inversão)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95570"/>
            <a:ext cx="7772400" cy="1470025"/>
          </a:xfrm>
        </p:spPr>
        <p:txBody>
          <a:bodyPr/>
          <a:lstStyle/>
          <a:p>
            <a:r>
              <a:rPr lang="pt-BR" dirty="0" smtClean="0"/>
              <a:t>Objetivo da história (tosca) do Joãozinho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4" name="Forma livre 3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500694" y="1928802"/>
            <a:ext cx="29289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Digamos que haja um corpo geológico </a:t>
            </a:r>
            <a:r>
              <a:rPr lang="pt-BR" sz="3200" dirty="0" err="1" smtClean="0"/>
              <a:t>mineralizado</a:t>
            </a:r>
            <a:r>
              <a:rPr lang="pt-BR" sz="3200" dirty="0" smtClean="0"/>
              <a:t>...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6" name="Forma livre 5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857356" y="3786190"/>
            <a:ext cx="78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smtClean="0"/>
              <a:t>?</a:t>
            </a:r>
            <a:endParaRPr lang="pt-BR" sz="9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5500694" y="1928802"/>
            <a:ext cx="29289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Mas você, um ignorante, não sabe disso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6" name="Rosto feliz 5"/>
          <p:cNvSpPr/>
          <p:nvPr/>
        </p:nvSpPr>
        <p:spPr>
          <a:xfrm>
            <a:off x="7858148" y="1928802"/>
            <a:ext cx="1000132" cy="9286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4929190" y="285728"/>
            <a:ext cx="2286016" cy="1571636"/>
          </a:xfrm>
          <a:prstGeom prst="wedgeRoundRectCallout">
            <a:avLst>
              <a:gd name="adj1" fmla="val 67862"/>
              <a:gd name="adj2" fmla="val 748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072066" y="590530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Aqui  tem um corpo geológico </a:t>
            </a:r>
            <a:r>
              <a:rPr lang="pt-BR" dirty="0" err="1" smtClean="0"/>
              <a:t>mineralizado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57356" y="3786190"/>
            <a:ext cx="78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smtClean="0"/>
              <a:t>?</a:t>
            </a:r>
            <a:endParaRPr lang="pt-BR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6" name="Rosto feliz 5"/>
          <p:cNvSpPr/>
          <p:nvPr/>
        </p:nvSpPr>
        <p:spPr>
          <a:xfrm>
            <a:off x="7858148" y="1928802"/>
            <a:ext cx="1000132" cy="9286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4929190" y="285728"/>
            <a:ext cx="2286016" cy="1571636"/>
          </a:xfrm>
          <a:prstGeom prst="wedgeRoundRectCallout">
            <a:avLst>
              <a:gd name="adj1" fmla="val 67862"/>
              <a:gd name="adj2" fmla="val 748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072066" y="590530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Aqui  tem um corpo geológico </a:t>
            </a:r>
            <a:r>
              <a:rPr lang="pt-BR" dirty="0" err="1" smtClean="0"/>
              <a:t>mineralizado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57356" y="3786190"/>
            <a:ext cx="78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smtClean="0"/>
              <a:t>?</a:t>
            </a:r>
            <a:endParaRPr lang="pt-BR" sz="9600" b="1" dirty="0"/>
          </a:p>
        </p:txBody>
      </p:sp>
      <p:pic>
        <p:nvPicPr>
          <p:cNvPr id="9" name="Imagem 8" descr="cientista_lou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82" y="4143380"/>
            <a:ext cx="1549400" cy="2300859"/>
          </a:xfrm>
          <a:prstGeom prst="rect">
            <a:avLst/>
          </a:prstGeom>
        </p:spPr>
      </p:pic>
      <p:sp>
        <p:nvSpPr>
          <p:cNvPr id="10" name="Texto explicativo retangular com cantos arredondados 9"/>
          <p:cNvSpPr/>
          <p:nvPr/>
        </p:nvSpPr>
        <p:spPr>
          <a:xfrm>
            <a:off x="4786314" y="2643182"/>
            <a:ext cx="2286016" cy="1571636"/>
          </a:xfrm>
          <a:prstGeom prst="wedgeRoundRectCallout">
            <a:avLst>
              <a:gd name="adj1" fmla="val 67862"/>
              <a:gd name="adj2" fmla="val 748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929190" y="2947984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Agora eu sei, tire o ponto de interrogação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6" name="Rosto feliz 5"/>
          <p:cNvSpPr/>
          <p:nvPr/>
        </p:nvSpPr>
        <p:spPr>
          <a:xfrm>
            <a:off x="7858148" y="1928802"/>
            <a:ext cx="1000132" cy="9286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4929190" y="285728"/>
            <a:ext cx="2286016" cy="1571636"/>
          </a:xfrm>
          <a:prstGeom prst="wedgeRoundRectCallout">
            <a:avLst>
              <a:gd name="adj1" fmla="val 67862"/>
              <a:gd name="adj2" fmla="val 748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072066" y="590530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Aqui  tem um corpo geológico </a:t>
            </a:r>
            <a:r>
              <a:rPr lang="pt-BR" dirty="0" err="1" smtClean="0"/>
              <a:t>mineralizado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57356" y="3786190"/>
            <a:ext cx="78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smtClean="0"/>
              <a:t>?</a:t>
            </a:r>
            <a:endParaRPr lang="pt-BR" sz="9600" b="1" dirty="0"/>
          </a:p>
        </p:txBody>
      </p:sp>
      <p:pic>
        <p:nvPicPr>
          <p:cNvPr id="9" name="Imagem 8" descr="cientista_lou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82" y="4143380"/>
            <a:ext cx="1549400" cy="2300859"/>
          </a:xfrm>
          <a:prstGeom prst="rect">
            <a:avLst/>
          </a:prstGeom>
        </p:spPr>
      </p:pic>
      <p:sp>
        <p:nvSpPr>
          <p:cNvPr id="10" name="Texto explicativo retangular com cantos arredondados 9"/>
          <p:cNvSpPr/>
          <p:nvPr/>
        </p:nvSpPr>
        <p:spPr>
          <a:xfrm>
            <a:off x="4786314" y="2643182"/>
            <a:ext cx="2286016" cy="1571636"/>
          </a:xfrm>
          <a:prstGeom prst="wedgeRoundRectCallout">
            <a:avLst>
              <a:gd name="adj1" fmla="val 67862"/>
              <a:gd name="adj2" fmla="val 748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929190" y="2947984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Agora eu sei, tire o ponto de interrogação</a:t>
            </a:r>
            <a:endParaRPr lang="pt-BR" dirty="0"/>
          </a:p>
        </p:txBody>
      </p:sp>
      <p:pic>
        <p:nvPicPr>
          <p:cNvPr id="13" name="Imagem 12" descr="negaca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85728"/>
            <a:ext cx="2034032" cy="284480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2500298" y="1071546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Não</a:t>
            </a:r>
            <a:endParaRPr lang="pt-BR" sz="3200" dirty="0"/>
          </a:p>
        </p:txBody>
      </p:sp>
      <p:sp>
        <p:nvSpPr>
          <p:cNvPr id="17" name="Explosão 1 16"/>
          <p:cNvSpPr/>
          <p:nvPr/>
        </p:nvSpPr>
        <p:spPr>
          <a:xfrm>
            <a:off x="2285984" y="571480"/>
            <a:ext cx="2428892" cy="1643074"/>
          </a:xfrm>
          <a:prstGeom prst="irregularSeal1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6" name="Rosto feliz 5"/>
          <p:cNvSpPr/>
          <p:nvPr/>
        </p:nvSpPr>
        <p:spPr>
          <a:xfrm>
            <a:off x="7858148" y="1928802"/>
            <a:ext cx="1000132" cy="9286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4929190" y="285728"/>
            <a:ext cx="2286016" cy="1571636"/>
          </a:xfrm>
          <a:prstGeom prst="wedgeRoundRectCallout">
            <a:avLst>
              <a:gd name="adj1" fmla="val 67862"/>
              <a:gd name="adj2" fmla="val 748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072066" y="590530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Aqui  tem um corpo geológico </a:t>
            </a:r>
            <a:r>
              <a:rPr lang="pt-BR" dirty="0" err="1" smtClean="0"/>
              <a:t>mineralizado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57356" y="3786190"/>
            <a:ext cx="78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smtClean="0"/>
              <a:t>?</a:t>
            </a:r>
            <a:endParaRPr lang="pt-BR" sz="9600" b="1" dirty="0"/>
          </a:p>
        </p:txBody>
      </p:sp>
      <p:pic>
        <p:nvPicPr>
          <p:cNvPr id="15" name="Imagem 14" descr="pensad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77595"/>
            <a:ext cx="2124000" cy="1680429"/>
          </a:xfrm>
          <a:prstGeom prst="rect">
            <a:avLst/>
          </a:prstGeom>
        </p:spPr>
      </p:pic>
      <p:sp>
        <p:nvSpPr>
          <p:cNvPr id="19" name="Texto explicativo em forma de nuvem 18"/>
          <p:cNvSpPr/>
          <p:nvPr/>
        </p:nvSpPr>
        <p:spPr>
          <a:xfrm>
            <a:off x="5500694" y="3071810"/>
            <a:ext cx="3429024" cy="2000264"/>
          </a:xfrm>
          <a:prstGeom prst="cloudCallou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5857884" y="3429000"/>
            <a:ext cx="250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 a profundidade do topo? E a forma? E a distribuição de propriedade física?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6" name="Rosto feliz 5"/>
          <p:cNvSpPr/>
          <p:nvPr/>
        </p:nvSpPr>
        <p:spPr>
          <a:xfrm>
            <a:off x="7858148" y="1928802"/>
            <a:ext cx="1000132" cy="9286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4929190" y="285728"/>
            <a:ext cx="2286016" cy="1571636"/>
          </a:xfrm>
          <a:prstGeom prst="wedgeRoundRectCallout">
            <a:avLst>
              <a:gd name="adj1" fmla="val 67862"/>
              <a:gd name="adj2" fmla="val 748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072066" y="590530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Aqui  tem um corpo geológico </a:t>
            </a:r>
            <a:r>
              <a:rPr lang="pt-BR" dirty="0" err="1" smtClean="0"/>
              <a:t>mineralizado</a:t>
            </a:r>
            <a:endParaRPr lang="pt-BR" dirty="0"/>
          </a:p>
        </p:txBody>
      </p:sp>
      <p:sp>
        <p:nvSpPr>
          <p:cNvPr id="9" name="Rosto feliz 8"/>
          <p:cNvSpPr/>
          <p:nvPr/>
        </p:nvSpPr>
        <p:spPr>
          <a:xfrm>
            <a:off x="7858148" y="5072074"/>
            <a:ext cx="1000132" cy="928694"/>
          </a:xfrm>
          <a:prstGeom prst="smileyFac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4929190" y="3429000"/>
            <a:ext cx="2286016" cy="1571636"/>
          </a:xfrm>
          <a:prstGeom prst="wedgeRoundRectCallout">
            <a:avLst>
              <a:gd name="adj1" fmla="val 67862"/>
              <a:gd name="adj2" fmla="val 748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072066" y="3720116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Vamos usar o método </a:t>
            </a:r>
            <a:r>
              <a:rPr lang="pt-BR" dirty="0" err="1" smtClean="0"/>
              <a:t>Blé</a:t>
            </a:r>
            <a:r>
              <a:rPr lang="pt-BR" dirty="0" smtClean="0"/>
              <a:t> para examinar o corpo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857356" y="3786190"/>
            <a:ext cx="78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smtClean="0"/>
              <a:t>?</a:t>
            </a:r>
            <a:endParaRPr lang="pt-BR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95536" y="9165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Epa</a:t>
            </a:r>
            <a:r>
              <a:rPr lang="pt-BR" dirty="0" smtClean="0"/>
              <a:t>...</a:t>
            </a:r>
            <a:endParaRPr lang="pt-BR" dirty="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Quadro 22"/>
          <p:cNvSpPr/>
          <p:nvPr/>
        </p:nvSpPr>
        <p:spPr>
          <a:xfrm>
            <a:off x="1562178" y="5085184"/>
            <a:ext cx="100811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749174" y="51281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on</a:t>
            </a:r>
            <a:endParaRPr lang="pt-BR" sz="2400"/>
          </a:p>
        </p:txBody>
      </p:sp>
      <p:sp>
        <p:nvSpPr>
          <p:cNvPr id="28" name="CaixaDeTexto 27"/>
          <p:cNvSpPr txBox="1"/>
          <p:nvPr/>
        </p:nvSpPr>
        <p:spPr>
          <a:xfrm>
            <a:off x="3563888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Medidor de barulho</a:t>
            </a:r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H="1" flipV="1">
            <a:off x="2656250" y="5762284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sto feliz 32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17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>
            <a:off x="683568" y="2780928"/>
            <a:ext cx="304800" cy="101600"/>
          </a:xfrm>
          <a:custGeom>
            <a:avLst/>
            <a:gdLst>
              <a:gd name="connsiteX0" fmla="*/ 0 w 304800"/>
              <a:gd name="connsiteY0" fmla="*/ 87086 h 101600"/>
              <a:gd name="connsiteX1" fmla="*/ 87085 w 304800"/>
              <a:gd name="connsiteY1" fmla="*/ 0 h 101600"/>
              <a:gd name="connsiteX2" fmla="*/ 174171 w 304800"/>
              <a:gd name="connsiteY2" fmla="*/ 87086 h 101600"/>
              <a:gd name="connsiteX3" fmla="*/ 304800 w 304800"/>
              <a:gd name="connsiteY3" fmla="*/ 87086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01600">
                <a:moveTo>
                  <a:pt x="0" y="87086"/>
                </a:moveTo>
                <a:cubicBezTo>
                  <a:pt x="29028" y="43543"/>
                  <a:pt x="58057" y="0"/>
                  <a:pt x="87085" y="0"/>
                </a:cubicBezTo>
                <a:cubicBezTo>
                  <a:pt x="116113" y="0"/>
                  <a:pt x="137885" y="72572"/>
                  <a:pt x="174171" y="87086"/>
                </a:cubicBezTo>
                <a:cubicBezTo>
                  <a:pt x="210457" y="101600"/>
                  <a:pt x="257628" y="94343"/>
                  <a:pt x="304800" y="8708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 37"/>
          <p:cNvSpPr/>
          <p:nvPr/>
        </p:nvSpPr>
        <p:spPr>
          <a:xfrm>
            <a:off x="1115616" y="2745619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857356" y="3786190"/>
            <a:ext cx="78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smtClean="0"/>
              <a:t>?</a:t>
            </a:r>
            <a:endParaRPr lang="pt-BR" sz="9600" b="1" dirty="0"/>
          </a:p>
        </p:txBody>
      </p:sp>
      <p:sp>
        <p:nvSpPr>
          <p:cNvPr id="14" name="Triângulo isósceles 13"/>
          <p:cNvSpPr/>
          <p:nvPr/>
        </p:nvSpPr>
        <p:spPr>
          <a:xfrm flipV="1">
            <a:off x="21428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 flipV="1">
            <a:off x="414337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flipV="1">
            <a:off x="3582076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flipV="1">
            <a:off x="3020777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flipV="1">
            <a:off x="2459478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flipV="1">
            <a:off x="1898179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flipV="1">
            <a:off x="1336880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75581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429256" y="4987365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Fazer medições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857356" y="3786190"/>
            <a:ext cx="78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smtClean="0"/>
              <a:t>?</a:t>
            </a:r>
            <a:endParaRPr lang="pt-BR" sz="9600" b="1" dirty="0"/>
          </a:p>
        </p:txBody>
      </p:sp>
      <p:sp>
        <p:nvSpPr>
          <p:cNvPr id="14" name="Triângulo isósceles 13"/>
          <p:cNvSpPr/>
          <p:nvPr/>
        </p:nvSpPr>
        <p:spPr>
          <a:xfrm flipV="1">
            <a:off x="21428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 flipV="1">
            <a:off x="414337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flipV="1">
            <a:off x="3582076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flipV="1">
            <a:off x="3020777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flipV="1">
            <a:off x="2459478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flipV="1">
            <a:off x="1898179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flipV="1">
            <a:off x="1336880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75581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42844" y="2571744"/>
            <a:ext cx="4429156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5400000" flipH="1" flipV="1">
            <a:off x="-892213" y="1535099"/>
            <a:ext cx="2214578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0" y="71414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Anomalia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000496" y="2643182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Posição</a:t>
            </a:r>
            <a:endParaRPr lang="pt-BR" sz="1400" dirty="0"/>
          </a:p>
        </p:txBody>
      </p:sp>
      <p:sp>
        <p:nvSpPr>
          <p:cNvPr id="28" name="Elipse 27"/>
          <p:cNvSpPr/>
          <p:nvPr/>
        </p:nvSpPr>
        <p:spPr>
          <a:xfrm>
            <a:off x="247620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4176710" y="207167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808919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370218" y="157161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931517" y="114298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492816" y="78579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054115" y="121442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615414" y="178592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786446" y="4438731"/>
            <a:ext cx="29289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Obter um conjunto de </a:t>
            </a:r>
            <a:r>
              <a:rPr lang="pt-BR" sz="3200" dirty="0" smtClean="0">
                <a:solidFill>
                  <a:srgbClr val="FF0000"/>
                </a:solidFill>
              </a:rPr>
              <a:t>dados observados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857356" y="3786190"/>
            <a:ext cx="78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smtClean="0"/>
              <a:t>?</a:t>
            </a:r>
            <a:endParaRPr lang="pt-BR" sz="9600" b="1" dirty="0"/>
          </a:p>
        </p:txBody>
      </p:sp>
      <p:sp>
        <p:nvSpPr>
          <p:cNvPr id="14" name="Triângulo isósceles 13"/>
          <p:cNvSpPr/>
          <p:nvPr/>
        </p:nvSpPr>
        <p:spPr>
          <a:xfrm flipV="1">
            <a:off x="21428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 flipV="1">
            <a:off x="414337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flipV="1">
            <a:off x="3582076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flipV="1">
            <a:off x="3020777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flipV="1">
            <a:off x="2459478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flipV="1">
            <a:off x="1898179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flipV="1">
            <a:off x="1336880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75581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42844" y="2571744"/>
            <a:ext cx="4429156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5400000" flipH="1" flipV="1">
            <a:off x="-892213" y="1535099"/>
            <a:ext cx="2214578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0" y="71414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Anomalia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000496" y="2643182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Posição</a:t>
            </a:r>
            <a:endParaRPr lang="pt-BR" sz="1400" dirty="0"/>
          </a:p>
        </p:txBody>
      </p:sp>
      <p:sp>
        <p:nvSpPr>
          <p:cNvPr id="28" name="Elipse 27"/>
          <p:cNvSpPr/>
          <p:nvPr/>
        </p:nvSpPr>
        <p:spPr>
          <a:xfrm>
            <a:off x="247620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4176710" y="207167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808919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370218" y="157161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931517" y="114298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492816" y="78579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054115" y="121442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615414" y="178592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osto feliz 36"/>
          <p:cNvSpPr/>
          <p:nvPr/>
        </p:nvSpPr>
        <p:spPr>
          <a:xfrm>
            <a:off x="7858148" y="1928802"/>
            <a:ext cx="1000132" cy="9286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o explicativo retangular com cantos arredondados 37"/>
          <p:cNvSpPr/>
          <p:nvPr/>
        </p:nvSpPr>
        <p:spPr>
          <a:xfrm>
            <a:off x="4929190" y="285728"/>
            <a:ext cx="2286016" cy="1571636"/>
          </a:xfrm>
          <a:prstGeom prst="wedgeRoundRectCallout">
            <a:avLst>
              <a:gd name="adj1" fmla="val 67862"/>
              <a:gd name="adj2" fmla="val 748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4929190" y="423841"/>
            <a:ext cx="22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É razoável que o corpo geológico </a:t>
            </a:r>
            <a:r>
              <a:rPr lang="pt-BR" dirty="0" err="1" smtClean="0"/>
              <a:t>mineralizado</a:t>
            </a:r>
            <a:r>
              <a:rPr lang="pt-BR" dirty="0" smtClean="0"/>
              <a:t> tenha um formato de batata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14" name="Triângulo isósceles 13"/>
          <p:cNvSpPr/>
          <p:nvPr/>
        </p:nvSpPr>
        <p:spPr>
          <a:xfrm flipV="1">
            <a:off x="21428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 flipV="1">
            <a:off x="414337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flipV="1">
            <a:off x="3582076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flipV="1">
            <a:off x="3020777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flipV="1">
            <a:off x="2459478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flipV="1">
            <a:off x="1898179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flipV="1">
            <a:off x="1336880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75581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42844" y="2571744"/>
            <a:ext cx="4429156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5400000" flipH="1" flipV="1">
            <a:off x="-892213" y="1535099"/>
            <a:ext cx="2214578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0" y="71414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Anomalia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000496" y="2643182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Posição</a:t>
            </a:r>
            <a:endParaRPr lang="pt-BR" sz="1400" dirty="0"/>
          </a:p>
        </p:txBody>
      </p:sp>
      <p:sp>
        <p:nvSpPr>
          <p:cNvPr id="28" name="Elipse 27"/>
          <p:cNvSpPr/>
          <p:nvPr/>
        </p:nvSpPr>
        <p:spPr>
          <a:xfrm>
            <a:off x="247620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4176710" y="207167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808919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370218" y="157161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931517" y="114298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492816" y="78579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054115" y="121442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615414" y="178592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 descr="susto.jpg"/>
          <p:cNvPicPr>
            <a:picLocks noChangeAspect="1"/>
          </p:cNvPicPr>
          <p:nvPr/>
        </p:nvPicPr>
        <p:blipFill>
          <a:blip r:embed="rId2"/>
          <a:srcRect b="7006"/>
          <a:stretch>
            <a:fillRect/>
          </a:stretch>
        </p:blipFill>
        <p:spPr>
          <a:xfrm>
            <a:off x="5429256" y="571480"/>
            <a:ext cx="3024000" cy="2586945"/>
          </a:xfrm>
          <a:prstGeom prst="rect">
            <a:avLst/>
          </a:prstGeom>
        </p:spPr>
      </p:pic>
      <p:pic>
        <p:nvPicPr>
          <p:cNvPr id="44" name="Imagem 43" descr="batata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908441">
            <a:off x="1706156" y="3437104"/>
            <a:ext cx="1116000" cy="2006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14" name="Triângulo isósceles 13"/>
          <p:cNvSpPr/>
          <p:nvPr/>
        </p:nvSpPr>
        <p:spPr>
          <a:xfrm flipV="1">
            <a:off x="21428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 flipV="1">
            <a:off x="414337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flipV="1">
            <a:off x="3582076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flipV="1">
            <a:off x="3020777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flipV="1">
            <a:off x="2459478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flipV="1">
            <a:off x="1898179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flipV="1">
            <a:off x="1336880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75581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42844" y="2571744"/>
            <a:ext cx="4429156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5400000" flipH="1" flipV="1">
            <a:off x="-892213" y="1535099"/>
            <a:ext cx="2214578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0" y="71414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Anomalia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000496" y="2643182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Posição</a:t>
            </a:r>
            <a:endParaRPr lang="pt-BR" sz="1400" dirty="0"/>
          </a:p>
        </p:txBody>
      </p:sp>
      <p:sp>
        <p:nvSpPr>
          <p:cNvPr id="28" name="Elipse 27"/>
          <p:cNvSpPr/>
          <p:nvPr/>
        </p:nvSpPr>
        <p:spPr>
          <a:xfrm>
            <a:off x="247620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4176710" y="207167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808919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370218" y="157161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931517" y="114298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492816" y="78579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054115" y="121442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615414" y="178592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 descr="cientista_lou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58" y="1643050"/>
            <a:ext cx="1549400" cy="2300859"/>
          </a:xfrm>
          <a:prstGeom prst="rect">
            <a:avLst/>
          </a:prstGeom>
        </p:spPr>
      </p:pic>
      <p:sp>
        <p:nvSpPr>
          <p:cNvPr id="41" name="Texto explicativo retangular com cantos arredondados 40"/>
          <p:cNvSpPr/>
          <p:nvPr/>
        </p:nvSpPr>
        <p:spPr>
          <a:xfrm>
            <a:off x="4929190" y="142852"/>
            <a:ext cx="2286016" cy="1571636"/>
          </a:xfrm>
          <a:prstGeom prst="wedgeRoundRectCallout">
            <a:avLst>
              <a:gd name="adj1" fmla="val 67862"/>
              <a:gd name="adj2" fmla="val 748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072066" y="639529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Que tal aproximar por uma elipse?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 rot="4552482">
            <a:off x="1876825" y="3604303"/>
            <a:ext cx="970200" cy="156833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14" name="Triângulo isósceles 13"/>
          <p:cNvSpPr/>
          <p:nvPr/>
        </p:nvSpPr>
        <p:spPr>
          <a:xfrm flipV="1">
            <a:off x="21428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 flipV="1">
            <a:off x="414337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flipV="1">
            <a:off x="3582076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flipV="1">
            <a:off x="3020777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flipV="1">
            <a:off x="2459478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flipV="1">
            <a:off x="1898179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flipV="1">
            <a:off x="1336880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75581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42844" y="2571744"/>
            <a:ext cx="4429156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5400000" flipH="1" flipV="1">
            <a:off x="-892213" y="1535099"/>
            <a:ext cx="2214578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0" y="71414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Anomalia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000496" y="2643182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Posição</a:t>
            </a:r>
            <a:endParaRPr lang="pt-BR" sz="1400" dirty="0"/>
          </a:p>
        </p:txBody>
      </p:sp>
      <p:sp>
        <p:nvSpPr>
          <p:cNvPr id="28" name="Elipse 27"/>
          <p:cNvSpPr/>
          <p:nvPr/>
        </p:nvSpPr>
        <p:spPr>
          <a:xfrm>
            <a:off x="247620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4176710" y="207167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808919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370218" y="157161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931517" y="114298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492816" y="78579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054115" y="121442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615414" y="178592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 descr="cientista_lou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58" y="1643050"/>
            <a:ext cx="1549400" cy="2300859"/>
          </a:xfrm>
          <a:prstGeom prst="rect">
            <a:avLst/>
          </a:prstGeom>
        </p:spPr>
      </p:pic>
      <p:sp>
        <p:nvSpPr>
          <p:cNvPr id="41" name="Texto explicativo retangular com cantos arredondados 40"/>
          <p:cNvSpPr/>
          <p:nvPr/>
        </p:nvSpPr>
        <p:spPr>
          <a:xfrm>
            <a:off x="4929190" y="142852"/>
            <a:ext cx="2286016" cy="1571636"/>
          </a:xfrm>
          <a:prstGeom prst="wedgeRoundRectCallout">
            <a:avLst>
              <a:gd name="adj1" fmla="val 67862"/>
              <a:gd name="adj2" fmla="val 748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072066" y="639529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 </a:t>
            </a:r>
            <a:r>
              <a:rPr lang="pt-BR" dirty="0" smtClean="0">
                <a:solidFill>
                  <a:srgbClr val="0000FF"/>
                </a:solidFill>
              </a:rPr>
              <a:t>parâmetros</a:t>
            </a:r>
            <a:r>
              <a:rPr lang="pt-BR" dirty="0" smtClean="0"/>
              <a:t> </a:t>
            </a:r>
            <a:r>
              <a:rPr lang="pt-BR" i="1" dirty="0" smtClean="0">
                <a:solidFill>
                  <a:srgbClr val="0000FF"/>
                </a:solidFill>
              </a:rPr>
              <a:t>a</a:t>
            </a:r>
            <a:r>
              <a:rPr lang="pt-BR" dirty="0" smtClean="0"/>
              <a:t>, </a:t>
            </a:r>
            <a:r>
              <a:rPr lang="pt-BR" i="1" dirty="0" smtClean="0">
                <a:solidFill>
                  <a:srgbClr val="0000FF"/>
                </a:solidFill>
              </a:rPr>
              <a:t>b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0000FF"/>
                </a:solidFill>
              </a:rPr>
              <a:t> x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0000FF"/>
                </a:solidFill>
              </a:rPr>
              <a:t> z</a:t>
            </a:r>
            <a:r>
              <a:rPr lang="pt-BR" dirty="0" smtClean="0"/>
              <a:t> e </a:t>
            </a:r>
            <a:r>
              <a:rPr lang="el-GR" dirty="0" smtClean="0">
                <a:solidFill>
                  <a:srgbClr val="0000FF"/>
                </a:solidFill>
              </a:rPr>
              <a:t>θ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 rot="4552482">
            <a:off x="1876825" y="3604303"/>
            <a:ext cx="970200" cy="156833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 rot="16200000" flipH="1" flipV="1">
            <a:off x="1800742" y="3952342"/>
            <a:ext cx="970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rot="10800000" flipV="1">
            <a:off x="2285984" y="4071942"/>
            <a:ext cx="1214446" cy="357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o 49"/>
          <p:cNvSpPr/>
          <p:nvPr/>
        </p:nvSpPr>
        <p:spPr>
          <a:xfrm rot="187350">
            <a:off x="2089361" y="4154792"/>
            <a:ext cx="428628" cy="35719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417430" y="39169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FF"/>
                </a:solidFill>
              </a:rPr>
              <a:t>θ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428860" y="51313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rgbClr val="0000FF"/>
                </a:solidFill>
              </a:rPr>
              <a:t>a</a:t>
            </a:r>
            <a:endParaRPr lang="pt-BR" i="1" dirty="0">
              <a:solidFill>
                <a:srgbClr val="0000FF"/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834364" y="45720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rgbClr val="0000FF"/>
                </a:solidFill>
              </a:rPr>
              <a:t>b</a:t>
            </a:r>
            <a:endParaRPr lang="pt-BR" i="1" dirty="0">
              <a:solidFill>
                <a:srgbClr val="0000FF"/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1724005" y="435769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</a:t>
            </a:r>
            <a:r>
              <a:rPr lang="pt-BR" i="1" dirty="0" smtClean="0">
                <a:solidFill>
                  <a:srgbClr val="0000FF"/>
                </a:solidFill>
              </a:rPr>
              <a:t>x</a:t>
            </a:r>
            <a:r>
              <a:rPr lang="pt-BR" dirty="0" smtClean="0"/>
              <a:t>, </a:t>
            </a:r>
            <a:r>
              <a:rPr lang="pt-BR" i="1" dirty="0" smtClean="0">
                <a:solidFill>
                  <a:srgbClr val="0000FF"/>
                </a:solidFill>
              </a:rPr>
              <a:t>z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87" name="Conector reto 86"/>
          <p:cNvCxnSpPr/>
          <p:nvPr/>
        </p:nvCxnSpPr>
        <p:spPr>
          <a:xfrm rot="5400000" flipV="1">
            <a:off x="2597454" y="4304352"/>
            <a:ext cx="1214446" cy="35719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 rot="5400000" flipV="1">
            <a:off x="1071538" y="4714884"/>
            <a:ext cx="1214446" cy="35719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 rot="10800000" flipV="1">
            <a:off x="1857358" y="4929198"/>
            <a:ext cx="1428759" cy="42862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rot="10800000" flipV="1">
            <a:off x="714348" y="3843340"/>
            <a:ext cx="1714512" cy="50006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rot="10800000" flipV="1">
            <a:off x="1000099" y="4786322"/>
            <a:ext cx="1714512" cy="50006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 rot="16200000" flipH="1">
            <a:off x="654340" y="4594868"/>
            <a:ext cx="1000132" cy="285752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14" name="Triângulo isósceles 13"/>
          <p:cNvSpPr/>
          <p:nvPr/>
        </p:nvSpPr>
        <p:spPr>
          <a:xfrm flipV="1">
            <a:off x="21428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 flipV="1">
            <a:off x="414337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flipV="1">
            <a:off x="3582076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flipV="1">
            <a:off x="3020777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flipV="1">
            <a:off x="2459478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flipV="1">
            <a:off x="1898179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flipV="1">
            <a:off x="1336880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75581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42844" y="2571744"/>
            <a:ext cx="4429156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5400000" flipH="1" flipV="1">
            <a:off x="-892213" y="1535099"/>
            <a:ext cx="2214578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0" y="71414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Anomalia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000496" y="2643182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Posição</a:t>
            </a:r>
            <a:endParaRPr lang="pt-BR" sz="1400" dirty="0"/>
          </a:p>
        </p:txBody>
      </p:sp>
      <p:sp>
        <p:nvSpPr>
          <p:cNvPr id="28" name="Elipse 27"/>
          <p:cNvSpPr/>
          <p:nvPr/>
        </p:nvSpPr>
        <p:spPr>
          <a:xfrm>
            <a:off x="247620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4176710" y="207167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808919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370218" y="157161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931517" y="114298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492816" y="78579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054115" y="121442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615414" y="178592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 descr="cientista_lou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58" y="1643050"/>
            <a:ext cx="1549400" cy="2300859"/>
          </a:xfrm>
          <a:prstGeom prst="rect">
            <a:avLst/>
          </a:prstGeom>
        </p:spPr>
      </p:pic>
      <p:sp>
        <p:nvSpPr>
          <p:cNvPr id="41" name="Texto explicativo retangular com cantos arredondados 40"/>
          <p:cNvSpPr/>
          <p:nvPr/>
        </p:nvSpPr>
        <p:spPr>
          <a:xfrm>
            <a:off x="4929190" y="142852"/>
            <a:ext cx="2286016" cy="1571636"/>
          </a:xfrm>
          <a:prstGeom prst="wedgeRoundRectCallout">
            <a:avLst>
              <a:gd name="adj1" fmla="val 67862"/>
              <a:gd name="adj2" fmla="val 748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929190" y="185715"/>
            <a:ext cx="228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Preciso estabelecer uma função</a:t>
            </a:r>
          </a:p>
          <a:p>
            <a:pPr algn="ctr"/>
            <a:r>
              <a:rPr lang="pt-BR" i="1" dirty="0" smtClean="0"/>
              <a:t>f</a:t>
            </a:r>
            <a:r>
              <a:rPr lang="pt-BR" dirty="0" smtClean="0"/>
              <a:t> (</a:t>
            </a:r>
            <a:r>
              <a:rPr lang="pt-BR" i="1" dirty="0" smtClean="0">
                <a:solidFill>
                  <a:srgbClr val="0000FF"/>
                </a:solidFill>
              </a:rPr>
              <a:t>a</a:t>
            </a:r>
            <a:r>
              <a:rPr lang="pt-BR" dirty="0" smtClean="0"/>
              <a:t>, </a:t>
            </a:r>
            <a:r>
              <a:rPr lang="pt-BR" i="1" dirty="0" smtClean="0">
                <a:solidFill>
                  <a:srgbClr val="0000FF"/>
                </a:solidFill>
              </a:rPr>
              <a:t>b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0000FF"/>
                </a:solidFill>
              </a:rPr>
              <a:t> x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0000FF"/>
                </a:solidFill>
              </a:rPr>
              <a:t> z</a:t>
            </a:r>
            <a:r>
              <a:rPr lang="pt-BR" dirty="0" smtClean="0"/>
              <a:t>, </a:t>
            </a:r>
            <a:r>
              <a:rPr lang="el-GR" dirty="0" smtClean="0">
                <a:solidFill>
                  <a:srgbClr val="0000FF"/>
                </a:solidFill>
              </a:rPr>
              <a:t>θ</a:t>
            </a:r>
            <a:r>
              <a:rPr lang="pt-BR" dirty="0" smtClean="0"/>
              <a:t>)</a:t>
            </a:r>
          </a:p>
          <a:p>
            <a:pPr algn="ctr"/>
            <a:r>
              <a:rPr lang="pt-BR" dirty="0" smtClean="0"/>
              <a:t>para calcular os </a:t>
            </a:r>
            <a:r>
              <a:rPr lang="pt-BR" dirty="0" smtClean="0">
                <a:solidFill>
                  <a:srgbClr val="008000"/>
                </a:solidFill>
              </a:rPr>
              <a:t>dados preditos</a:t>
            </a:r>
            <a:r>
              <a:rPr lang="pt-BR" dirty="0" smtClean="0"/>
              <a:t> pela elipse</a:t>
            </a:r>
            <a:endParaRPr lang="pt-BR" dirty="0"/>
          </a:p>
        </p:txBody>
      </p:sp>
      <p:grpSp>
        <p:nvGrpSpPr>
          <p:cNvPr id="44" name="Grupo 43"/>
          <p:cNvGrpSpPr/>
          <p:nvPr/>
        </p:nvGrpSpPr>
        <p:grpSpPr>
          <a:xfrm>
            <a:off x="252382" y="714356"/>
            <a:ext cx="4071966" cy="1714512"/>
            <a:chOff x="400020" y="866756"/>
            <a:chExt cx="4071966" cy="1714512"/>
          </a:xfrm>
          <a:noFill/>
        </p:grpSpPr>
        <p:sp>
          <p:nvSpPr>
            <p:cNvPr id="45" name="Elipse 44"/>
            <p:cNvSpPr/>
            <p:nvPr/>
          </p:nvSpPr>
          <p:spPr>
            <a:xfrm>
              <a:off x="400020" y="2366954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4329110" y="2438392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961319" y="1866888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1522618" y="1438260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2083917" y="1009632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2647936" y="866756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3206515" y="1223946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3767814" y="1795450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Forma livre 55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4552482">
            <a:off x="1876825" y="3604303"/>
            <a:ext cx="970200" cy="156833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/>
          <p:cNvCxnSpPr/>
          <p:nvPr/>
        </p:nvCxnSpPr>
        <p:spPr>
          <a:xfrm rot="10800000" flipV="1">
            <a:off x="2285984" y="4071942"/>
            <a:ext cx="1214446" cy="357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o 61"/>
          <p:cNvSpPr/>
          <p:nvPr/>
        </p:nvSpPr>
        <p:spPr>
          <a:xfrm rot="187350">
            <a:off x="2089361" y="4154792"/>
            <a:ext cx="428628" cy="35719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2417430" y="39169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FF"/>
                </a:solidFill>
              </a:rPr>
              <a:t>θ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2428860" y="51313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rgbClr val="0000FF"/>
                </a:solidFill>
              </a:rPr>
              <a:t>a</a:t>
            </a:r>
            <a:endParaRPr lang="pt-BR" i="1" dirty="0">
              <a:solidFill>
                <a:srgbClr val="0000FF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834364" y="45720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rgbClr val="0000FF"/>
                </a:solidFill>
              </a:rPr>
              <a:t>b</a:t>
            </a:r>
            <a:endParaRPr lang="pt-BR" i="1" dirty="0">
              <a:solidFill>
                <a:srgbClr val="0000FF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724005" y="435769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</a:t>
            </a:r>
            <a:r>
              <a:rPr lang="pt-BR" i="1" dirty="0" smtClean="0">
                <a:solidFill>
                  <a:srgbClr val="0000FF"/>
                </a:solidFill>
              </a:rPr>
              <a:t>x</a:t>
            </a:r>
            <a:r>
              <a:rPr lang="pt-BR" dirty="0" smtClean="0"/>
              <a:t>, </a:t>
            </a:r>
            <a:r>
              <a:rPr lang="pt-BR" i="1" dirty="0" smtClean="0">
                <a:solidFill>
                  <a:srgbClr val="0000FF"/>
                </a:solidFill>
              </a:rPr>
              <a:t>z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71" name="Conector reto 70"/>
          <p:cNvCxnSpPr/>
          <p:nvPr/>
        </p:nvCxnSpPr>
        <p:spPr>
          <a:xfrm rot="5400000" flipV="1">
            <a:off x="2597454" y="4304352"/>
            <a:ext cx="1214446" cy="35719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rot="5400000" flipV="1">
            <a:off x="1071538" y="4714884"/>
            <a:ext cx="1214446" cy="35719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 rot="10800000" flipV="1">
            <a:off x="1857358" y="4929198"/>
            <a:ext cx="1428759" cy="42862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rot="10800000" flipV="1">
            <a:off x="714348" y="3843340"/>
            <a:ext cx="1714512" cy="50006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rot="10800000" flipV="1">
            <a:off x="1000099" y="4786322"/>
            <a:ext cx="1714512" cy="50006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rot="16200000" flipH="1">
            <a:off x="654340" y="4594868"/>
            <a:ext cx="1000132" cy="285752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rot="16200000" flipH="1" flipV="1">
            <a:off x="1800742" y="3952342"/>
            <a:ext cx="970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14" name="Triângulo isósceles 13"/>
          <p:cNvSpPr/>
          <p:nvPr/>
        </p:nvSpPr>
        <p:spPr>
          <a:xfrm flipV="1">
            <a:off x="21428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 flipV="1">
            <a:off x="414337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flipV="1">
            <a:off x="3582076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flipV="1">
            <a:off x="3020777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flipV="1">
            <a:off x="2459478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flipV="1">
            <a:off x="1898179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flipV="1">
            <a:off x="1336880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75581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42844" y="2571744"/>
            <a:ext cx="4429156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5400000" flipH="1" flipV="1">
            <a:off x="-892213" y="1535099"/>
            <a:ext cx="2214578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0" y="71414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Anomalia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000496" y="2643182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Posição</a:t>
            </a:r>
            <a:endParaRPr lang="pt-BR" sz="1400" dirty="0"/>
          </a:p>
        </p:txBody>
      </p:sp>
      <p:sp>
        <p:nvSpPr>
          <p:cNvPr id="28" name="Elipse 27"/>
          <p:cNvSpPr/>
          <p:nvPr/>
        </p:nvSpPr>
        <p:spPr>
          <a:xfrm>
            <a:off x="247620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4176710" y="207167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808919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370218" y="157161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931517" y="114298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492816" y="78579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054115" y="121442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615414" y="178592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 descr="cientista_lou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58" y="1643050"/>
            <a:ext cx="1549400" cy="2300859"/>
          </a:xfrm>
          <a:prstGeom prst="rect">
            <a:avLst/>
          </a:prstGeom>
        </p:spPr>
      </p:pic>
      <p:sp>
        <p:nvSpPr>
          <p:cNvPr id="41" name="Texto explicativo retangular com cantos arredondados 40"/>
          <p:cNvSpPr/>
          <p:nvPr/>
        </p:nvSpPr>
        <p:spPr>
          <a:xfrm>
            <a:off x="4714876" y="71414"/>
            <a:ext cx="2714644" cy="1928826"/>
          </a:xfrm>
          <a:prstGeom prst="wedgeRoundRectCallout">
            <a:avLst>
              <a:gd name="adj1" fmla="val 59261"/>
              <a:gd name="adj2" fmla="val 5850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4691063" y="308598"/>
            <a:ext cx="278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Preciso estabelecer uma norma</a:t>
            </a:r>
          </a:p>
          <a:p>
            <a:pPr algn="ctr"/>
            <a:r>
              <a:rPr lang="el-GR" i="1" dirty="0" smtClean="0"/>
              <a:t>φ</a:t>
            </a:r>
            <a:r>
              <a:rPr lang="pt-BR" dirty="0" smtClean="0"/>
              <a:t> (</a:t>
            </a:r>
            <a:r>
              <a:rPr lang="pt-BR" i="1" dirty="0" smtClean="0">
                <a:solidFill>
                  <a:srgbClr val="0000FF"/>
                </a:solidFill>
              </a:rPr>
              <a:t>a</a:t>
            </a:r>
            <a:r>
              <a:rPr lang="pt-BR" dirty="0" smtClean="0"/>
              <a:t>, </a:t>
            </a:r>
            <a:r>
              <a:rPr lang="pt-BR" i="1" dirty="0" smtClean="0">
                <a:solidFill>
                  <a:srgbClr val="0000FF"/>
                </a:solidFill>
              </a:rPr>
              <a:t>b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0000FF"/>
                </a:solidFill>
              </a:rPr>
              <a:t> x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0000FF"/>
                </a:solidFill>
              </a:rPr>
              <a:t> z</a:t>
            </a:r>
            <a:r>
              <a:rPr lang="pt-BR" dirty="0" smtClean="0"/>
              <a:t>, </a:t>
            </a:r>
            <a:r>
              <a:rPr lang="el-GR" dirty="0" smtClean="0">
                <a:solidFill>
                  <a:srgbClr val="0000FF"/>
                </a:solidFill>
              </a:rPr>
              <a:t>θ</a:t>
            </a:r>
            <a:r>
              <a:rPr lang="pt-BR" dirty="0" smtClean="0"/>
              <a:t>)</a:t>
            </a:r>
          </a:p>
          <a:p>
            <a:pPr algn="ctr"/>
            <a:r>
              <a:rPr lang="pt-BR" dirty="0" smtClean="0"/>
              <a:t>entre os </a:t>
            </a:r>
            <a:r>
              <a:rPr lang="pt-BR" dirty="0" smtClean="0">
                <a:solidFill>
                  <a:srgbClr val="008000"/>
                </a:solidFill>
              </a:rPr>
              <a:t>dados preditos</a:t>
            </a:r>
            <a:r>
              <a:rPr lang="pt-BR" dirty="0" smtClean="0"/>
              <a:t> e os </a:t>
            </a:r>
            <a:r>
              <a:rPr lang="pt-BR" dirty="0" smtClean="0">
                <a:solidFill>
                  <a:srgbClr val="FF0000"/>
                </a:solidFill>
              </a:rPr>
              <a:t>dados observados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252382" y="714356"/>
            <a:ext cx="4071966" cy="1714512"/>
            <a:chOff x="400020" y="866756"/>
            <a:chExt cx="4071966" cy="1714512"/>
          </a:xfrm>
          <a:noFill/>
        </p:grpSpPr>
        <p:sp>
          <p:nvSpPr>
            <p:cNvPr id="59" name="Elipse 58"/>
            <p:cNvSpPr/>
            <p:nvPr/>
          </p:nvSpPr>
          <p:spPr>
            <a:xfrm>
              <a:off x="400020" y="2366954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4329110" y="2438392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961319" y="1866888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1522618" y="1438260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2083917" y="1009632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2647936" y="866756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3206515" y="1223946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3767814" y="1795450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4" name="Forma livre 73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 rot="4552482">
            <a:off x="1876825" y="3604303"/>
            <a:ext cx="970200" cy="156833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7" name="Conector reto 76"/>
          <p:cNvCxnSpPr/>
          <p:nvPr/>
        </p:nvCxnSpPr>
        <p:spPr>
          <a:xfrm rot="10800000" flipV="1">
            <a:off x="2285984" y="4071942"/>
            <a:ext cx="1214446" cy="357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co 77"/>
          <p:cNvSpPr/>
          <p:nvPr/>
        </p:nvSpPr>
        <p:spPr>
          <a:xfrm rot="187350">
            <a:off x="2089361" y="4154792"/>
            <a:ext cx="428628" cy="35719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/>
          <p:cNvSpPr txBox="1"/>
          <p:nvPr/>
        </p:nvSpPr>
        <p:spPr>
          <a:xfrm>
            <a:off x="2417430" y="39169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FF"/>
                </a:solidFill>
              </a:rPr>
              <a:t>θ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2428860" y="51313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rgbClr val="0000FF"/>
                </a:solidFill>
              </a:rPr>
              <a:t>a</a:t>
            </a:r>
            <a:endParaRPr lang="pt-BR" i="1" dirty="0">
              <a:solidFill>
                <a:srgbClr val="0000FF"/>
              </a:solidFill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834364" y="45720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rgbClr val="0000FF"/>
                </a:solidFill>
              </a:rPr>
              <a:t>b</a:t>
            </a:r>
            <a:endParaRPr lang="pt-BR" i="1" dirty="0">
              <a:solidFill>
                <a:srgbClr val="0000FF"/>
              </a:solidFill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1724005" y="435769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</a:t>
            </a:r>
            <a:r>
              <a:rPr lang="pt-BR" i="1" dirty="0" smtClean="0">
                <a:solidFill>
                  <a:srgbClr val="0000FF"/>
                </a:solidFill>
              </a:rPr>
              <a:t>x</a:t>
            </a:r>
            <a:r>
              <a:rPr lang="pt-BR" dirty="0" smtClean="0"/>
              <a:t>, </a:t>
            </a:r>
            <a:r>
              <a:rPr lang="pt-BR" i="1" dirty="0" smtClean="0">
                <a:solidFill>
                  <a:srgbClr val="0000FF"/>
                </a:solidFill>
              </a:rPr>
              <a:t>z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83" name="Conector reto 82"/>
          <p:cNvCxnSpPr/>
          <p:nvPr/>
        </p:nvCxnSpPr>
        <p:spPr>
          <a:xfrm rot="5400000" flipV="1">
            <a:off x="2597454" y="4304352"/>
            <a:ext cx="1214446" cy="35719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 rot="5400000" flipV="1">
            <a:off x="1071538" y="4714884"/>
            <a:ext cx="1214446" cy="35719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 rot="10800000" flipV="1">
            <a:off x="1857358" y="4929198"/>
            <a:ext cx="1428759" cy="42862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 rot="10800000" flipV="1">
            <a:off x="714348" y="3843340"/>
            <a:ext cx="1714512" cy="50006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rot="10800000" flipV="1">
            <a:off x="1000099" y="4786322"/>
            <a:ext cx="1714512" cy="50006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 rot="16200000" flipH="1">
            <a:off x="654340" y="4594868"/>
            <a:ext cx="1000132" cy="285752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rot="16200000" flipH="1" flipV="1">
            <a:off x="1800742" y="3952342"/>
            <a:ext cx="970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14" name="Triângulo isósceles 13"/>
          <p:cNvSpPr/>
          <p:nvPr/>
        </p:nvSpPr>
        <p:spPr>
          <a:xfrm flipV="1">
            <a:off x="21428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 flipV="1">
            <a:off x="414337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flipV="1">
            <a:off x="3582076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flipV="1">
            <a:off x="3020777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flipV="1">
            <a:off x="2459478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flipV="1">
            <a:off x="1898179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flipV="1">
            <a:off x="1336880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75581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42844" y="2571744"/>
            <a:ext cx="4429156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5400000" flipH="1" flipV="1">
            <a:off x="-892213" y="1535099"/>
            <a:ext cx="2214578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0" y="71414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Anomalia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000496" y="2643182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Posição</a:t>
            </a:r>
            <a:endParaRPr lang="pt-BR" sz="1400" dirty="0"/>
          </a:p>
        </p:txBody>
      </p:sp>
      <p:sp>
        <p:nvSpPr>
          <p:cNvPr id="28" name="Elipse 27"/>
          <p:cNvSpPr/>
          <p:nvPr/>
        </p:nvSpPr>
        <p:spPr>
          <a:xfrm>
            <a:off x="247620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4176710" y="207167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808919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370218" y="157161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931517" y="114298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492816" y="78579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054115" y="121442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615414" y="178592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 descr="cientista_lou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58" y="1643050"/>
            <a:ext cx="1549400" cy="2300859"/>
          </a:xfrm>
          <a:prstGeom prst="rect">
            <a:avLst/>
          </a:prstGeom>
        </p:spPr>
      </p:pic>
      <p:sp>
        <p:nvSpPr>
          <p:cNvPr id="41" name="Texto explicativo retangular com cantos arredondados 40"/>
          <p:cNvSpPr/>
          <p:nvPr/>
        </p:nvSpPr>
        <p:spPr>
          <a:xfrm>
            <a:off x="4714876" y="71414"/>
            <a:ext cx="2714644" cy="1928826"/>
          </a:xfrm>
          <a:prstGeom prst="wedgeRoundRectCallout">
            <a:avLst>
              <a:gd name="adj1" fmla="val 59261"/>
              <a:gd name="adj2" fmla="val 5850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252382" y="714356"/>
            <a:ext cx="4071966" cy="1714512"/>
            <a:chOff x="400020" y="866756"/>
            <a:chExt cx="4071966" cy="1714512"/>
          </a:xfrm>
          <a:noFill/>
        </p:grpSpPr>
        <p:sp>
          <p:nvSpPr>
            <p:cNvPr id="58" name="Elipse 57"/>
            <p:cNvSpPr/>
            <p:nvPr/>
          </p:nvSpPr>
          <p:spPr>
            <a:xfrm>
              <a:off x="400020" y="2366954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4329110" y="2438392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961319" y="1866888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1522618" y="1438260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2083917" y="1009632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2647936" y="866756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3206515" y="1223946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3767814" y="1795450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1" name="Forma livre 70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 rot="4552482">
            <a:off x="1876825" y="3604303"/>
            <a:ext cx="970200" cy="156833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 reto 75"/>
          <p:cNvCxnSpPr/>
          <p:nvPr/>
        </p:nvCxnSpPr>
        <p:spPr>
          <a:xfrm rot="10800000" flipV="1">
            <a:off x="2285984" y="4071942"/>
            <a:ext cx="1214446" cy="357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o 76"/>
          <p:cNvSpPr/>
          <p:nvPr/>
        </p:nvSpPr>
        <p:spPr>
          <a:xfrm rot="187350">
            <a:off x="2089361" y="4154792"/>
            <a:ext cx="428628" cy="35719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aixaDeTexto 77"/>
          <p:cNvSpPr txBox="1"/>
          <p:nvPr/>
        </p:nvSpPr>
        <p:spPr>
          <a:xfrm>
            <a:off x="2417430" y="391692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FF"/>
                </a:solidFill>
              </a:rPr>
              <a:t>θ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2428860" y="51313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rgbClr val="0000FF"/>
                </a:solidFill>
              </a:rPr>
              <a:t>a</a:t>
            </a:r>
            <a:endParaRPr lang="pt-BR" i="1" dirty="0">
              <a:solidFill>
                <a:srgbClr val="0000FF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34364" y="457200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rgbClr val="0000FF"/>
                </a:solidFill>
              </a:rPr>
              <a:t>b</a:t>
            </a:r>
            <a:endParaRPr lang="pt-BR" i="1" dirty="0">
              <a:solidFill>
                <a:srgbClr val="0000FF"/>
              </a:solidFill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1724005" y="435769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</a:t>
            </a:r>
            <a:r>
              <a:rPr lang="pt-BR" i="1" dirty="0" smtClean="0">
                <a:solidFill>
                  <a:srgbClr val="0000FF"/>
                </a:solidFill>
              </a:rPr>
              <a:t>x</a:t>
            </a:r>
            <a:r>
              <a:rPr lang="pt-BR" dirty="0" smtClean="0"/>
              <a:t>, </a:t>
            </a:r>
            <a:r>
              <a:rPr lang="pt-BR" i="1" dirty="0" smtClean="0">
                <a:solidFill>
                  <a:srgbClr val="0000FF"/>
                </a:solidFill>
              </a:rPr>
              <a:t>z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82" name="Conector reto 81"/>
          <p:cNvCxnSpPr/>
          <p:nvPr/>
        </p:nvCxnSpPr>
        <p:spPr>
          <a:xfrm rot="5400000" flipV="1">
            <a:off x="2597454" y="4304352"/>
            <a:ext cx="1214446" cy="35719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rot="5400000" flipV="1">
            <a:off x="1071538" y="4714884"/>
            <a:ext cx="1214446" cy="35719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 rot="10800000" flipV="1">
            <a:off x="1857358" y="4929198"/>
            <a:ext cx="1428759" cy="42862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 rot="10800000" flipV="1">
            <a:off x="714348" y="3843340"/>
            <a:ext cx="1714512" cy="50006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 rot="10800000" flipV="1">
            <a:off x="1000099" y="4786322"/>
            <a:ext cx="1714512" cy="50006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 rot="16200000" flipH="1">
            <a:off x="654340" y="4594868"/>
            <a:ext cx="1000132" cy="285752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/>
          <p:cNvSpPr txBox="1"/>
          <p:nvPr/>
        </p:nvSpPr>
        <p:spPr>
          <a:xfrm>
            <a:off x="4691063" y="142852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Encontrar os </a:t>
            </a:r>
            <a:r>
              <a:rPr lang="pt-BR" dirty="0" smtClean="0">
                <a:solidFill>
                  <a:srgbClr val="0000FF"/>
                </a:solidFill>
              </a:rPr>
              <a:t>parâmetros</a:t>
            </a:r>
            <a:r>
              <a:rPr lang="pt-BR" dirty="0" smtClean="0"/>
              <a:t> que minimizam a função</a:t>
            </a:r>
          </a:p>
          <a:p>
            <a:pPr algn="ctr"/>
            <a:r>
              <a:rPr lang="el-GR" i="1" dirty="0" smtClean="0"/>
              <a:t>φ</a:t>
            </a:r>
            <a:r>
              <a:rPr lang="pt-BR" dirty="0" smtClean="0"/>
              <a:t> (</a:t>
            </a:r>
            <a:r>
              <a:rPr lang="pt-BR" i="1" dirty="0" smtClean="0">
                <a:solidFill>
                  <a:srgbClr val="0000FF"/>
                </a:solidFill>
              </a:rPr>
              <a:t>a</a:t>
            </a:r>
            <a:r>
              <a:rPr lang="pt-BR" dirty="0" smtClean="0"/>
              <a:t>, </a:t>
            </a:r>
            <a:r>
              <a:rPr lang="pt-BR" i="1" dirty="0" smtClean="0">
                <a:solidFill>
                  <a:srgbClr val="0000FF"/>
                </a:solidFill>
              </a:rPr>
              <a:t>b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0000FF"/>
                </a:solidFill>
              </a:rPr>
              <a:t> x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0000FF"/>
                </a:solidFill>
              </a:rPr>
              <a:t> z</a:t>
            </a:r>
            <a:r>
              <a:rPr lang="pt-BR" dirty="0" smtClean="0"/>
              <a:t>, </a:t>
            </a:r>
            <a:r>
              <a:rPr lang="el-GR" dirty="0" smtClean="0">
                <a:solidFill>
                  <a:srgbClr val="0000FF"/>
                </a:solidFill>
              </a:rPr>
              <a:t>θ</a:t>
            </a:r>
            <a:r>
              <a:rPr lang="pt-BR" dirty="0" smtClean="0"/>
              <a:t>)</a:t>
            </a:r>
          </a:p>
          <a:p>
            <a:pPr algn="ctr"/>
            <a:r>
              <a:rPr lang="pt-BR" dirty="0" smtClean="0"/>
              <a:t>e, portanto, a diferença entre os </a:t>
            </a:r>
            <a:r>
              <a:rPr lang="pt-BR" dirty="0" smtClean="0">
                <a:solidFill>
                  <a:srgbClr val="008000"/>
                </a:solidFill>
              </a:rPr>
              <a:t>dados preditos</a:t>
            </a:r>
            <a:r>
              <a:rPr lang="pt-BR" dirty="0" smtClean="0"/>
              <a:t> e os </a:t>
            </a:r>
            <a:r>
              <a:rPr lang="pt-BR" dirty="0" smtClean="0">
                <a:solidFill>
                  <a:srgbClr val="FF0000"/>
                </a:solidFill>
              </a:rPr>
              <a:t>dados observados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52" name="Conector reto 51"/>
          <p:cNvCxnSpPr/>
          <p:nvPr/>
        </p:nvCxnSpPr>
        <p:spPr>
          <a:xfrm rot="16200000" flipH="1" flipV="1">
            <a:off x="1800742" y="3952342"/>
            <a:ext cx="970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14" name="Triângulo isósceles 13"/>
          <p:cNvSpPr/>
          <p:nvPr/>
        </p:nvSpPr>
        <p:spPr>
          <a:xfrm flipV="1">
            <a:off x="21428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 flipV="1">
            <a:off x="414337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flipV="1">
            <a:off x="3582076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flipV="1">
            <a:off x="3020777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flipV="1">
            <a:off x="2459478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flipV="1">
            <a:off x="1898179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flipV="1">
            <a:off x="1336880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75581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42844" y="2571744"/>
            <a:ext cx="4429156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5400000" flipH="1" flipV="1">
            <a:off x="-892213" y="1535099"/>
            <a:ext cx="2214578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0" y="71414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Anomalia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000496" y="2643182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Posição</a:t>
            </a:r>
            <a:endParaRPr lang="pt-BR" sz="1400" dirty="0"/>
          </a:p>
        </p:txBody>
      </p:sp>
      <p:sp>
        <p:nvSpPr>
          <p:cNvPr id="28" name="Elipse 27"/>
          <p:cNvSpPr/>
          <p:nvPr/>
        </p:nvSpPr>
        <p:spPr>
          <a:xfrm>
            <a:off x="247620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4176710" y="207167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808919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370218" y="157161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931517" y="114298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492816" y="78579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054115" y="121442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615414" y="178592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 descr="cientista_lou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58" y="1643050"/>
            <a:ext cx="1549400" cy="2300859"/>
          </a:xfrm>
          <a:prstGeom prst="rect">
            <a:avLst/>
          </a:prstGeom>
        </p:spPr>
      </p:pic>
      <p:sp>
        <p:nvSpPr>
          <p:cNvPr id="41" name="Texto explicativo retangular com cantos arredondados 40"/>
          <p:cNvSpPr/>
          <p:nvPr/>
        </p:nvSpPr>
        <p:spPr>
          <a:xfrm>
            <a:off x="4714876" y="71414"/>
            <a:ext cx="2714644" cy="1928826"/>
          </a:xfrm>
          <a:prstGeom prst="wedgeRoundRectCallout">
            <a:avLst>
              <a:gd name="adj1" fmla="val 59261"/>
              <a:gd name="adj2" fmla="val 5850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 rot="4560000">
            <a:off x="1875600" y="3603600"/>
            <a:ext cx="972000" cy="15696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4691063" y="142852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Encontrar os </a:t>
            </a:r>
            <a:r>
              <a:rPr lang="pt-BR" dirty="0" smtClean="0">
                <a:solidFill>
                  <a:srgbClr val="0000FF"/>
                </a:solidFill>
              </a:rPr>
              <a:t>parâmetros</a:t>
            </a:r>
            <a:r>
              <a:rPr lang="pt-BR" dirty="0" smtClean="0"/>
              <a:t> que minimizam a função</a:t>
            </a:r>
          </a:p>
          <a:p>
            <a:pPr algn="ctr"/>
            <a:r>
              <a:rPr lang="el-GR" i="1" dirty="0" smtClean="0"/>
              <a:t>φ</a:t>
            </a:r>
            <a:r>
              <a:rPr lang="pt-BR" dirty="0" smtClean="0"/>
              <a:t> (</a:t>
            </a:r>
            <a:r>
              <a:rPr lang="pt-BR" i="1" dirty="0" smtClean="0">
                <a:solidFill>
                  <a:srgbClr val="0000FF"/>
                </a:solidFill>
              </a:rPr>
              <a:t>a</a:t>
            </a:r>
            <a:r>
              <a:rPr lang="pt-BR" dirty="0" smtClean="0"/>
              <a:t>, </a:t>
            </a:r>
            <a:r>
              <a:rPr lang="pt-BR" i="1" dirty="0" smtClean="0">
                <a:solidFill>
                  <a:srgbClr val="0000FF"/>
                </a:solidFill>
              </a:rPr>
              <a:t>b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0000FF"/>
                </a:solidFill>
              </a:rPr>
              <a:t> x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0000FF"/>
                </a:solidFill>
              </a:rPr>
              <a:t> z</a:t>
            </a:r>
            <a:r>
              <a:rPr lang="pt-BR" dirty="0" smtClean="0"/>
              <a:t>, </a:t>
            </a:r>
            <a:r>
              <a:rPr lang="el-GR" dirty="0" smtClean="0">
                <a:solidFill>
                  <a:srgbClr val="0000FF"/>
                </a:solidFill>
              </a:rPr>
              <a:t>θ</a:t>
            </a:r>
            <a:r>
              <a:rPr lang="pt-BR" dirty="0" smtClean="0"/>
              <a:t>)</a:t>
            </a:r>
          </a:p>
          <a:p>
            <a:pPr algn="ctr"/>
            <a:r>
              <a:rPr lang="pt-BR" dirty="0" smtClean="0"/>
              <a:t>e, portanto, a diferença entre os </a:t>
            </a:r>
            <a:r>
              <a:rPr lang="pt-BR" dirty="0" smtClean="0">
                <a:solidFill>
                  <a:srgbClr val="008000"/>
                </a:solidFill>
              </a:rPr>
              <a:t>dados preditos</a:t>
            </a:r>
            <a:r>
              <a:rPr lang="pt-BR" dirty="0" smtClean="0"/>
              <a:t> e os </a:t>
            </a:r>
            <a:r>
              <a:rPr lang="pt-BR" dirty="0" smtClean="0">
                <a:solidFill>
                  <a:srgbClr val="FF0000"/>
                </a:solidFill>
              </a:rPr>
              <a:t>dados observados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252382" y="714356"/>
            <a:ext cx="4071966" cy="1714512"/>
            <a:chOff x="252382" y="714356"/>
            <a:chExt cx="4071966" cy="1714512"/>
          </a:xfrm>
        </p:grpSpPr>
        <p:sp>
          <p:nvSpPr>
            <p:cNvPr id="55" name="Elipse 54"/>
            <p:cNvSpPr/>
            <p:nvPr/>
          </p:nvSpPr>
          <p:spPr>
            <a:xfrm>
              <a:off x="252382" y="2214554"/>
              <a:ext cx="142876" cy="14287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4181472" y="2285992"/>
              <a:ext cx="142876" cy="14287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813681" y="1714488"/>
              <a:ext cx="142876" cy="14287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1374980" y="1285860"/>
              <a:ext cx="142876" cy="14287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/>
            <p:cNvSpPr/>
            <p:nvPr/>
          </p:nvSpPr>
          <p:spPr>
            <a:xfrm>
              <a:off x="1936279" y="857232"/>
              <a:ext cx="142876" cy="14287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>
              <a:off x="2500298" y="714356"/>
              <a:ext cx="142876" cy="14287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>
              <a:off x="3058877" y="1071546"/>
              <a:ext cx="142876" cy="14287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3620176" y="1643050"/>
              <a:ext cx="142876" cy="14287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/>
        </p:nvCxnSpPr>
        <p:spPr>
          <a:xfrm flipV="1">
            <a:off x="7884368" y="3717032"/>
            <a:ext cx="1259632" cy="1224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 flipV="1">
            <a:off x="7884368" y="30178"/>
            <a:ext cx="0" cy="48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V="1">
            <a:off x="3923824" y="981168"/>
            <a:ext cx="0" cy="79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4"/>
          <p:cNvGrpSpPr/>
          <p:nvPr/>
        </p:nvGrpSpPr>
        <p:grpSpPr>
          <a:xfrm>
            <a:off x="4932040" y="764704"/>
            <a:ext cx="2376264" cy="4176464"/>
            <a:chOff x="4572000" y="764704"/>
            <a:chExt cx="2376264" cy="4176464"/>
          </a:xfrm>
        </p:grpSpPr>
        <p:sp>
          <p:nvSpPr>
            <p:cNvPr id="10" name="Retângulo 9"/>
            <p:cNvSpPr/>
            <p:nvPr/>
          </p:nvSpPr>
          <p:spPr>
            <a:xfrm>
              <a:off x="4572000" y="764704"/>
              <a:ext cx="2376264" cy="417646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516216" y="2708920"/>
              <a:ext cx="288032" cy="2880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reto 13"/>
          <p:cNvCxnSpPr/>
          <p:nvPr/>
        </p:nvCxnSpPr>
        <p:spPr>
          <a:xfrm>
            <a:off x="1015142" y="3802430"/>
            <a:ext cx="0" cy="1800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sto feliz 11"/>
          <p:cNvSpPr/>
          <p:nvPr/>
        </p:nvSpPr>
        <p:spPr>
          <a:xfrm>
            <a:off x="395536" y="2564904"/>
            <a:ext cx="1224136" cy="1296144"/>
          </a:xfrm>
          <a:prstGeom prst="smileyFace">
            <a:avLst>
              <a:gd name="adj" fmla="val 17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1043608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24002" y="5560212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1043608" y="4250116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24002" y="4221088"/>
            <a:ext cx="576064" cy="936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a livre 21"/>
          <p:cNvSpPr/>
          <p:nvPr/>
        </p:nvSpPr>
        <p:spPr>
          <a:xfrm>
            <a:off x="683568" y="2780928"/>
            <a:ext cx="304800" cy="101600"/>
          </a:xfrm>
          <a:custGeom>
            <a:avLst/>
            <a:gdLst>
              <a:gd name="connsiteX0" fmla="*/ 0 w 304800"/>
              <a:gd name="connsiteY0" fmla="*/ 87086 h 101600"/>
              <a:gd name="connsiteX1" fmla="*/ 87085 w 304800"/>
              <a:gd name="connsiteY1" fmla="*/ 0 h 101600"/>
              <a:gd name="connsiteX2" fmla="*/ 174171 w 304800"/>
              <a:gd name="connsiteY2" fmla="*/ 87086 h 101600"/>
              <a:gd name="connsiteX3" fmla="*/ 304800 w 304800"/>
              <a:gd name="connsiteY3" fmla="*/ 87086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01600">
                <a:moveTo>
                  <a:pt x="0" y="87086"/>
                </a:moveTo>
                <a:cubicBezTo>
                  <a:pt x="29028" y="43543"/>
                  <a:pt x="58057" y="0"/>
                  <a:pt x="87085" y="0"/>
                </a:cubicBezTo>
                <a:cubicBezTo>
                  <a:pt x="116113" y="0"/>
                  <a:pt x="137885" y="72572"/>
                  <a:pt x="174171" y="87086"/>
                </a:cubicBezTo>
                <a:cubicBezTo>
                  <a:pt x="210457" y="101600"/>
                  <a:pt x="257628" y="94343"/>
                  <a:pt x="304800" y="8708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1115616" y="2745619"/>
            <a:ext cx="261258" cy="157238"/>
          </a:xfrm>
          <a:custGeom>
            <a:avLst/>
            <a:gdLst>
              <a:gd name="connsiteX0" fmla="*/ 0 w 261258"/>
              <a:gd name="connsiteY0" fmla="*/ 84667 h 157238"/>
              <a:gd name="connsiteX1" fmla="*/ 130629 w 261258"/>
              <a:gd name="connsiteY1" fmla="*/ 12095 h 157238"/>
              <a:gd name="connsiteX2" fmla="*/ 261258 w 261258"/>
              <a:gd name="connsiteY2" fmla="*/ 157238 h 1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8" h="157238">
                <a:moveTo>
                  <a:pt x="0" y="84667"/>
                </a:moveTo>
                <a:cubicBezTo>
                  <a:pt x="43543" y="42333"/>
                  <a:pt x="87086" y="0"/>
                  <a:pt x="130629" y="12095"/>
                </a:cubicBezTo>
                <a:cubicBezTo>
                  <a:pt x="174172" y="24190"/>
                  <a:pt x="217715" y="90714"/>
                  <a:pt x="261258" y="15723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061542" y="29258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Escritório</a:t>
            </a:r>
            <a:endParaRPr lang="pt-BR" sz="200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35496" y="44624"/>
            <a:ext cx="3312368" cy="208823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95536" y="68340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Qual será a </a:t>
            </a:r>
            <a:r>
              <a:rPr lang="pt-BR" i="1" dirty="0" smtClean="0"/>
              <a:t>causa</a:t>
            </a:r>
            <a:r>
              <a:rPr lang="pt-BR" dirty="0" smtClean="0"/>
              <a:t> deste </a:t>
            </a:r>
            <a:r>
              <a:rPr lang="pt-BR" dirty="0" smtClean="0">
                <a:solidFill>
                  <a:srgbClr val="FF0000"/>
                </a:solidFill>
              </a:rPr>
              <a:t>barulho</a:t>
            </a:r>
            <a:r>
              <a:rPr lang="pt-BR" dirty="0" smtClean="0"/>
              <a:t>?</a:t>
            </a:r>
            <a:endParaRPr lang="pt-BR" dirty="0"/>
          </a:p>
        </p:txBody>
      </p:sp>
      <p:grpSp>
        <p:nvGrpSpPr>
          <p:cNvPr id="3" name="Grupo 38"/>
          <p:cNvGrpSpPr/>
          <p:nvPr/>
        </p:nvGrpSpPr>
        <p:grpSpPr>
          <a:xfrm>
            <a:off x="3203848" y="548680"/>
            <a:ext cx="3600400" cy="2448272"/>
            <a:chOff x="2627784" y="404664"/>
            <a:chExt cx="3600400" cy="2448272"/>
          </a:xfrm>
        </p:grpSpPr>
        <p:sp>
          <p:nvSpPr>
            <p:cNvPr id="31" name="Estrela de 12 Pontos 30"/>
            <p:cNvSpPr/>
            <p:nvPr/>
          </p:nvSpPr>
          <p:spPr>
            <a:xfrm>
              <a:off x="2627784" y="404664"/>
              <a:ext cx="3600400" cy="2448272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419872" y="836712"/>
              <a:ext cx="20882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tic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roinc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struuum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blá</a:t>
              </a:r>
              <a:r>
                <a:rPr lang="pt-BR" sz="2000" dirty="0" smtClean="0">
                  <a:solidFill>
                    <a:srgbClr val="FF0000"/>
                  </a:solidFill>
                </a:rPr>
                <a:t> </a:t>
              </a:r>
              <a:r>
                <a:rPr lang="pt-BR" sz="2000" dirty="0" err="1" smtClean="0">
                  <a:solidFill>
                    <a:srgbClr val="FF0000"/>
                  </a:solidFill>
                </a:rPr>
                <a:t>flec</a:t>
              </a:r>
              <a:endParaRPr lang="pt-B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Quadro 22"/>
          <p:cNvSpPr/>
          <p:nvPr/>
        </p:nvSpPr>
        <p:spPr>
          <a:xfrm>
            <a:off x="1562178" y="5085184"/>
            <a:ext cx="1008112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749174" y="51281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on</a:t>
            </a:r>
            <a:endParaRPr lang="pt-BR" sz="2400"/>
          </a:p>
        </p:txBody>
      </p:sp>
      <p:sp>
        <p:nvSpPr>
          <p:cNvPr id="28" name="CaixaDeTexto 27"/>
          <p:cNvSpPr txBox="1"/>
          <p:nvPr/>
        </p:nvSpPr>
        <p:spPr>
          <a:xfrm>
            <a:off x="3563888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Medidor de barulho</a:t>
            </a:r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H="1" flipV="1">
            <a:off x="2656250" y="5762284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4282" y="3429000"/>
            <a:ext cx="4176000" cy="22860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1428728" y="3786190"/>
            <a:ext cx="1685925" cy="1304925"/>
          </a:xfrm>
          <a:custGeom>
            <a:avLst/>
            <a:gdLst>
              <a:gd name="connsiteX0" fmla="*/ 523875 w 1685925"/>
              <a:gd name="connsiteY0" fmla="*/ 238125 h 1304925"/>
              <a:gd name="connsiteX1" fmla="*/ 542925 w 1685925"/>
              <a:gd name="connsiteY1" fmla="*/ 209550 h 1304925"/>
              <a:gd name="connsiteX2" fmla="*/ 628650 w 1685925"/>
              <a:gd name="connsiteY2" fmla="*/ 142875 h 1304925"/>
              <a:gd name="connsiteX3" fmla="*/ 657225 w 1685925"/>
              <a:gd name="connsiteY3" fmla="*/ 133350 h 1304925"/>
              <a:gd name="connsiteX4" fmla="*/ 685800 w 1685925"/>
              <a:gd name="connsiteY4" fmla="*/ 114300 h 1304925"/>
              <a:gd name="connsiteX5" fmla="*/ 714375 w 1685925"/>
              <a:gd name="connsiteY5" fmla="*/ 104775 h 1304925"/>
              <a:gd name="connsiteX6" fmla="*/ 742950 w 1685925"/>
              <a:gd name="connsiteY6" fmla="*/ 85725 h 1304925"/>
              <a:gd name="connsiteX7" fmla="*/ 800100 w 1685925"/>
              <a:gd name="connsiteY7" fmla="*/ 66675 h 1304925"/>
              <a:gd name="connsiteX8" fmla="*/ 828675 w 1685925"/>
              <a:gd name="connsiteY8" fmla="*/ 57150 h 1304925"/>
              <a:gd name="connsiteX9" fmla="*/ 857250 w 1685925"/>
              <a:gd name="connsiteY9" fmla="*/ 47625 h 1304925"/>
              <a:gd name="connsiteX10" fmla="*/ 1009650 w 1685925"/>
              <a:gd name="connsiteY10" fmla="*/ 19050 h 1304925"/>
              <a:gd name="connsiteX11" fmla="*/ 1066800 w 1685925"/>
              <a:gd name="connsiteY11" fmla="*/ 9525 h 1304925"/>
              <a:gd name="connsiteX12" fmla="*/ 1104900 w 1685925"/>
              <a:gd name="connsiteY12" fmla="*/ 0 h 1304925"/>
              <a:gd name="connsiteX13" fmla="*/ 1390650 w 1685925"/>
              <a:gd name="connsiteY13" fmla="*/ 9525 h 1304925"/>
              <a:gd name="connsiteX14" fmla="*/ 1457325 w 1685925"/>
              <a:gd name="connsiteY14" fmla="*/ 38100 h 1304925"/>
              <a:gd name="connsiteX15" fmla="*/ 1485900 w 1685925"/>
              <a:gd name="connsiteY15" fmla="*/ 57150 h 1304925"/>
              <a:gd name="connsiteX16" fmla="*/ 1524000 w 1685925"/>
              <a:gd name="connsiteY16" fmla="*/ 66675 h 1304925"/>
              <a:gd name="connsiteX17" fmla="*/ 1552575 w 1685925"/>
              <a:gd name="connsiteY17" fmla="*/ 85725 h 1304925"/>
              <a:gd name="connsiteX18" fmla="*/ 1581150 w 1685925"/>
              <a:gd name="connsiteY18" fmla="*/ 142875 h 1304925"/>
              <a:gd name="connsiteX19" fmla="*/ 1600200 w 1685925"/>
              <a:gd name="connsiteY19" fmla="*/ 171450 h 1304925"/>
              <a:gd name="connsiteX20" fmla="*/ 1628775 w 1685925"/>
              <a:gd name="connsiteY20" fmla="*/ 228600 h 1304925"/>
              <a:gd name="connsiteX21" fmla="*/ 1647825 w 1685925"/>
              <a:gd name="connsiteY21" fmla="*/ 323850 h 1304925"/>
              <a:gd name="connsiteX22" fmla="*/ 1657350 w 1685925"/>
              <a:gd name="connsiteY22" fmla="*/ 371475 h 1304925"/>
              <a:gd name="connsiteX23" fmla="*/ 1676400 w 1685925"/>
              <a:gd name="connsiteY23" fmla="*/ 400050 h 1304925"/>
              <a:gd name="connsiteX24" fmla="*/ 1685925 w 1685925"/>
              <a:gd name="connsiteY24" fmla="*/ 428625 h 1304925"/>
              <a:gd name="connsiteX25" fmla="*/ 1676400 w 1685925"/>
              <a:gd name="connsiteY25" fmla="*/ 590550 h 1304925"/>
              <a:gd name="connsiteX26" fmla="*/ 1600200 w 1685925"/>
              <a:gd name="connsiteY26" fmla="*/ 657225 h 1304925"/>
              <a:gd name="connsiteX27" fmla="*/ 1514475 w 1685925"/>
              <a:gd name="connsiteY27" fmla="*/ 723900 h 1304925"/>
              <a:gd name="connsiteX28" fmla="*/ 1485900 w 1685925"/>
              <a:gd name="connsiteY28" fmla="*/ 742950 h 1304925"/>
              <a:gd name="connsiteX29" fmla="*/ 1447800 w 1685925"/>
              <a:gd name="connsiteY29" fmla="*/ 752475 h 1304925"/>
              <a:gd name="connsiteX30" fmla="*/ 1390650 w 1685925"/>
              <a:gd name="connsiteY30" fmla="*/ 809625 h 1304925"/>
              <a:gd name="connsiteX31" fmla="*/ 1362075 w 1685925"/>
              <a:gd name="connsiteY31" fmla="*/ 828675 h 1304925"/>
              <a:gd name="connsiteX32" fmla="*/ 1304925 w 1685925"/>
              <a:gd name="connsiteY32" fmla="*/ 876300 h 1304925"/>
              <a:gd name="connsiteX33" fmla="*/ 1276350 w 1685925"/>
              <a:gd name="connsiteY33" fmla="*/ 942975 h 1304925"/>
              <a:gd name="connsiteX34" fmla="*/ 1266825 w 1685925"/>
              <a:gd name="connsiteY34" fmla="*/ 981075 h 1304925"/>
              <a:gd name="connsiteX35" fmla="*/ 1219200 w 1685925"/>
              <a:gd name="connsiteY35" fmla="*/ 1038225 h 1304925"/>
              <a:gd name="connsiteX36" fmla="*/ 1190625 w 1685925"/>
              <a:gd name="connsiteY36" fmla="*/ 1104900 h 1304925"/>
              <a:gd name="connsiteX37" fmla="*/ 1162050 w 1685925"/>
              <a:gd name="connsiteY37" fmla="*/ 1123950 h 1304925"/>
              <a:gd name="connsiteX38" fmla="*/ 1076325 w 1685925"/>
              <a:gd name="connsiteY38" fmla="*/ 1190625 h 1304925"/>
              <a:gd name="connsiteX39" fmla="*/ 1047750 w 1685925"/>
              <a:gd name="connsiteY39" fmla="*/ 1209675 h 1304925"/>
              <a:gd name="connsiteX40" fmla="*/ 1019175 w 1685925"/>
              <a:gd name="connsiteY40" fmla="*/ 1228725 h 1304925"/>
              <a:gd name="connsiteX41" fmla="*/ 990600 w 1685925"/>
              <a:gd name="connsiteY41" fmla="*/ 1238250 h 1304925"/>
              <a:gd name="connsiteX42" fmla="*/ 952500 w 1685925"/>
              <a:gd name="connsiteY42" fmla="*/ 1257300 h 1304925"/>
              <a:gd name="connsiteX43" fmla="*/ 838200 w 1685925"/>
              <a:gd name="connsiteY43" fmla="*/ 1276350 h 1304925"/>
              <a:gd name="connsiteX44" fmla="*/ 723900 w 1685925"/>
              <a:gd name="connsiteY44" fmla="*/ 1295400 h 1304925"/>
              <a:gd name="connsiteX45" fmla="*/ 447675 w 1685925"/>
              <a:gd name="connsiteY45" fmla="*/ 1304925 h 1304925"/>
              <a:gd name="connsiteX46" fmla="*/ 276225 w 1685925"/>
              <a:gd name="connsiteY46" fmla="*/ 1295400 h 1304925"/>
              <a:gd name="connsiteX47" fmla="*/ 209550 w 1685925"/>
              <a:gd name="connsiteY47" fmla="*/ 1285875 h 1304925"/>
              <a:gd name="connsiteX48" fmla="*/ 152400 w 1685925"/>
              <a:gd name="connsiteY48" fmla="*/ 1238250 h 1304925"/>
              <a:gd name="connsiteX49" fmla="*/ 85725 w 1685925"/>
              <a:gd name="connsiteY49" fmla="*/ 1171575 h 1304925"/>
              <a:gd name="connsiteX50" fmla="*/ 76200 w 1685925"/>
              <a:gd name="connsiteY50" fmla="*/ 1143000 h 1304925"/>
              <a:gd name="connsiteX51" fmla="*/ 38100 w 1685925"/>
              <a:gd name="connsiteY51" fmla="*/ 1085850 h 1304925"/>
              <a:gd name="connsiteX52" fmla="*/ 28575 w 1685925"/>
              <a:gd name="connsiteY52" fmla="*/ 1038225 h 1304925"/>
              <a:gd name="connsiteX53" fmla="*/ 19050 w 1685925"/>
              <a:gd name="connsiteY53" fmla="*/ 1000125 h 1304925"/>
              <a:gd name="connsiteX54" fmla="*/ 0 w 1685925"/>
              <a:gd name="connsiteY54" fmla="*/ 876300 h 1304925"/>
              <a:gd name="connsiteX55" fmla="*/ 9525 w 1685925"/>
              <a:gd name="connsiteY55" fmla="*/ 685800 h 1304925"/>
              <a:gd name="connsiteX56" fmla="*/ 19050 w 1685925"/>
              <a:gd name="connsiteY56" fmla="*/ 657225 h 1304925"/>
              <a:gd name="connsiteX57" fmla="*/ 57150 w 1685925"/>
              <a:gd name="connsiteY57" fmla="*/ 590550 h 1304925"/>
              <a:gd name="connsiteX58" fmla="*/ 85725 w 1685925"/>
              <a:gd name="connsiteY58" fmla="*/ 561975 h 1304925"/>
              <a:gd name="connsiteX59" fmla="*/ 95250 w 1685925"/>
              <a:gd name="connsiteY59" fmla="*/ 533400 h 1304925"/>
              <a:gd name="connsiteX60" fmla="*/ 161925 w 1685925"/>
              <a:gd name="connsiteY60" fmla="*/ 476250 h 1304925"/>
              <a:gd name="connsiteX61" fmla="*/ 200025 w 1685925"/>
              <a:gd name="connsiteY61" fmla="*/ 457200 h 1304925"/>
              <a:gd name="connsiteX62" fmla="*/ 228600 w 1685925"/>
              <a:gd name="connsiteY62" fmla="*/ 428625 h 1304925"/>
              <a:gd name="connsiteX63" fmla="*/ 257175 w 1685925"/>
              <a:gd name="connsiteY63" fmla="*/ 409575 h 1304925"/>
              <a:gd name="connsiteX64" fmla="*/ 314325 w 1685925"/>
              <a:gd name="connsiteY64" fmla="*/ 361950 h 1304925"/>
              <a:gd name="connsiteX65" fmla="*/ 352425 w 1685925"/>
              <a:gd name="connsiteY65" fmla="*/ 352425 h 1304925"/>
              <a:gd name="connsiteX66" fmla="*/ 409575 w 1685925"/>
              <a:gd name="connsiteY66" fmla="*/ 314325 h 1304925"/>
              <a:gd name="connsiteX67" fmla="*/ 438150 w 1685925"/>
              <a:gd name="connsiteY67" fmla="*/ 295275 h 1304925"/>
              <a:gd name="connsiteX68" fmla="*/ 466725 w 1685925"/>
              <a:gd name="connsiteY68" fmla="*/ 285750 h 1304925"/>
              <a:gd name="connsiteX69" fmla="*/ 523875 w 1685925"/>
              <a:gd name="connsiteY69" fmla="*/ 247650 h 1304925"/>
              <a:gd name="connsiteX70" fmla="*/ 523875 w 1685925"/>
              <a:gd name="connsiteY70" fmla="*/ 2381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685925" h="1304925">
                <a:moveTo>
                  <a:pt x="523875" y="238125"/>
                </a:moveTo>
                <a:cubicBezTo>
                  <a:pt x="530225" y="228600"/>
                  <a:pt x="535596" y="218344"/>
                  <a:pt x="542925" y="209550"/>
                </a:cubicBezTo>
                <a:cubicBezTo>
                  <a:pt x="561891" y="186791"/>
                  <a:pt x="604142" y="151044"/>
                  <a:pt x="628650" y="142875"/>
                </a:cubicBezTo>
                <a:cubicBezTo>
                  <a:pt x="638175" y="139700"/>
                  <a:pt x="648245" y="137840"/>
                  <a:pt x="657225" y="133350"/>
                </a:cubicBezTo>
                <a:cubicBezTo>
                  <a:pt x="667464" y="128230"/>
                  <a:pt x="675561" y="119420"/>
                  <a:pt x="685800" y="114300"/>
                </a:cubicBezTo>
                <a:cubicBezTo>
                  <a:pt x="694780" y="109810"/>
                  <a:pt x="705395" y="109265"/>
                  <a:pt x="714375" y="104775"/>
                </a:cubicBezTo>
                <a:cubicBezTo>
                  <a:pt x="724614" y="99655"/>
                  <a:pt x="732489" y="90374"/>
                  <a:pt x="742950" y="85725"/>
                </a:cubicBezTo>
                <a:cubicBezTo>
                  <a:pt x="761300" y="77570"/>
                  <a:pt x="781050" y="73025"/>
                  <a:pt x="800100" y="66675"/>
                </a:cubicBezTo>
                <a:lnTo>
                  <a:pt x="828675" y="57150"/>
                </a:lnTo>
                <a:cubicBezTo>
                  <a:pt x="838200" y="53975"/>
                  <a:pt x="847510" y="50060"/>
                  <a:pt x="857250" y="47625"/>
                </a:cubicBezTo>
                <a:cubicBezTo>
                  <a:pt x="932822" y="28732"/>
                  <a:pt x="882437" y="40252"/>
                  <a:pt x="1009650" y="19050"/>
                </a:cubicBezTo>
                <a:cubicBezTo>
                  <a:pt x="1028700" y="15875"/>
                  <a:pt x="1048064" y="14209"/>
                  <a:pt x="1066800" y="9525"/>
                </a:cubicBezTo>
                <a:lnTo>
                  <a:pt x="1104900" y="0"/>
                </a:lnTo>
                <a:cubicBezTo>
                  <a:pt x="1200150" y="3175"/>
                  <a:pt x="1295522" y="3760"/>
                  <a:pt x="1390650" y="9525"/>
                </a:cubicBezTo>
                <a:cubicBezTo>
                  <a:pt x="1405592" y="10431"/>
                  <a:pt x="1448574" y="33100"/>
                  <a:pt x="1457325" y="38100"/>
                </a:cubicBezTo>
                <a:cubicBezTo>
                  <a:pt x="1467264" y="43780"/>
                  <a:pt x="1475378" y="52641"/>
                  <a:pt x="1485900" y="57150"/>
                </a:cubicBezTo>
                <a:cubicBezTo>
                  <a:pt x="1497932" y="62307"/>
                  <a:pt x="1511300" y="63500"/>
                  <a:pt x="1524000" y="66675"/>
                </a:cubicBezTo>
                <a:cubicBezTo>
                  <a:pt x="1533525" y="73025"/>
                  <a:pt x="1544480" y="77630"/>
                  <a:pt x="1552575" y="85725"/>
                </a:cubicBezTo>
                <a:cubicBezTo>
                  <a:pt x="1579872" y="113022"/>
                  <a:pt x="1565656" y="111887"/>
                  <a:pt x="1581150" y="142875"/>
                </a:cubicBezTo>
                <a:cubicBezTo>
                  <a:pt x="1586270" y="153114"/>
                  <a:pt x="1595080" y="161211"/>
                  <a:pt x="1600200" y="171450"/>
                </a:cubicBezTo>
                <a:cubicBezTo>
                  <a:pt x="1639635" y="250320"/>
                  <a:pt x="1574180" y="146708"/>
                  <a:pt x="1628775" y="228600"/>
                </a:cubicBezTo>
                <a:cubicBezTo>
                  <a:pt x="1645622" y="295990"/>
                  <a:pt x="1632256" y="238218"/>
                  <a:pt x="1647825" y="323850"/>
                </a:cubicBezTo>
                <a:cubicBezTo>
                  <a:pt x="1650721" y="339778"/>
                  <a:pt x="1651666" y="356316"/>
                  <a:pt x="1657350" y="371475"/>
                </a:cubicBezTo>
                <a:cubicBezTo>
                  <a:pt x="1661370" y="382194"/>
                  <a:pt x="1671280" y="389811"/>
                  <a:pt x="1676400" y="400050"/>
                </a:cubicBezTo>
                <a:cubicBezTo>
                  <a:pt x="1680890" y="409030"/>
                  <a:pt x="1682750" y="419100"/>
                  <a:pt x="1685925" y="428625"/>
                </a:cubicBezTo>
                <a:cubicBezTo>
                  <a:pt x="1682750" y="482600"/>
                  <a:pt x="1684421" y="537080"/>
                  <a:pt x="1676400" y="590550"/>
                </a:cubicBezTo>
                <a:cubicBezTo>
                  <a:pt x="1671638" y="622300"/>
                  <a:pt x="1612900" y="644525"/>
                  <a:pt x="1600200" y="657225"/>
                </a:cubicBezTo>
                <a:cubicBezTo>
                  <a:pt x="1555436" y="701989"/>
                  <a:pt x="1582833" y="678328"/>
                  <a:pt x="1514475" y="723900"/>
                </a:cubicBezTo>
                <a:cubicBezTo>
                  <a:pt x="1504950" y="730250"/>
                  <a:pt x="1497006" y="740174"/>
                  <a:pt x="1485900" y="742950"/>
                </a:cubicBezTo>
                <a:lnTo>
                  <a:pt x="1447800" y="752475"/>
                </a:lnTo>
                <a:cubicBezTo>
                  <a:pt x="1428750" y="771525"/>
                  <a:pt x="1413066" y="794681"/>
                  <a:pt x="1390650" y="809625"/>
                </a:cubicBezTo>
                <a:cubicBezTo>
                  <a:pt x="1381125" y="815975"/>
                  <a:pt x="1370869" y="821346"/>
                  <a:pt x="1362075" y="828675"/>
                </a:cubicBezTo>
                <a:cubicBezTo>
                  <a:pt x="1288736" y="889791"/>
                  <a:pt x="1375871" y="829002"/>
                  <a:pt x="1304925" y="876300"/>
                </a:cubicBezTo>
                <a:cubicBezTo>
                  <a:pt x="1287992" y="910167"/>
                  <a:pt x="1285693" y="910273"/>
                  <a:pt x="1276350" y="942975"/>
                </a:cubicBezTo>
                <a:cubicBezTo>
                  <a:pt x="1272754" y="955562"/>
                  <a:pt x="1271982" y="969043"/>
                  <a:pt x="1266825" y="981075"/>
                </a:cubicBezTo>
                <a:cubicBezTo>
                  <a:pt x="1256879" y="1004282"/>
                  <a:pt x="1236364" y="1021061"/>
                  <a:pt x="1219200" y="1038225"/>
                </a:cubicBezTo>
                <a:cubicBezTo>
                  <a:pt x="1212583" y="1058077"/>
                  <a:pt x="1203703" y="1089207"/>
                  <a:pt x="1190625" y="1104900"/>
                </a:cubicBezTo>
                <a:cubicBezTo>
                  <a:pt x="1183296" y="1113694"/>
                  <a:pt x="1170844" y="1116621"/>
                  <a:pt x="1162050" y="1123950"/>
                </a:cubicBezTo>
                <a:cubicBezTo>
                  <a:pt x="1072521" y="1198557"/>
                  <a:pt x="1220768" y="1094330"/>
                  <a:pt x="1076325" y="1190625"/>
                </a:cubicBezTo>
                <a:lnTo>
                  <a:pt x="1047750" y="1209675"/>
                </a:lnTo>
                <a:cubicBezTo>
                  <a:pt x="1038225" y="1216025"/>
                  <a:pt x="1030035" y="1225105"/>
                  <a:pt x="1019175" y="1228725"/>
                </a:cubicBezTo>
                <a:cubicBezTo>
                  <a:pt x="1009650" y="1231900"/>
                  <a:pt x="999828" y="1234295"/>
                  <a:pt x="990600" y="1238250"/>
                </a:cubicBezTo>
                <a:cubicBezTo>
                  <a:pt x="977549" y="1243843"/>
                  <a:pt x="965795" y="1252314"/>
                  <a:pt x="952500" y="1257300"/>
                </a:cubicBezTo>
                <a:cubicBezTo>
                  <a:pt x="921033" y="1269100"/>
                  <a:pt x="865860" y="1272892"/>
                  <a:pt x="838200" y="1276350"/>
                </a:cubicBezTo>
                <a:cubicBezTo>
                  <a:pt x="789312" y="1292646"/>
                  <a:pt x="799666" y="1291412"/>
                  <a:pt x="723900" y="1295400"/>
                </a:cubicBezTo>
                <a:cubicBezTo>
                  <a:pt x="631898" y="1300242"/>
                  <a:pt x="539750" y="1301750"/>
                  <a:pt x="447675" y="1304925"/>
                </a:cubicBezTo>
                <a:cubicBezTo>
                  <a:pt x="390525" y="1301750"/>
                  <a:pt x="333281" y="1299964"/>
                  <a:pt x="276225" y="1295400"/>
                </a:cubicBezTo>
                <a:cubicBezTo>
                  <a:pt x="253846" y="1293610"/>
                  <a:pt x="231054" y="1292326"/>
                  <a:pt x="209550" y="1285875"/>
                </a:cubicBezTo>
                <a:cubicBezTo>
                  <a:pt x="187958" y="1279398"/>
                  <a:pt x="167664" y="1251333"/>
                  <a:pt x="152400" y="1238250"/>
                </a:cubicBezTo>
                <a:cubicBezTo>
                  <a:pt x="90170" y="1184910"/>
                  <a:pt x="135255" y="1237615"/>
                  <a:pt x="85725" y="1171575"/>
                </a:cubicBezTo>
                <a:cubicBezTo>
                  <a:pt x="82550" y="1162050"/>
                  <a:pt x="81076" y="1151777"/>
                  <a:pt x="76200" y="1143000"/>
                </a:cubicBezTo>
                <a:cubicBezTo>
                  <a:pt x="65081" y="1122986"/>
                  <a:pt x="38100" y="1085850"/>
                  <a:pt x="38100" y="1085850"/>
                </a:cubicBezTo>
                <a:cubicBezTo>
                  <a:pt x="34925" y="1069975"/>
                  <a:pt x="32087" y="1054029"/>
                  <a:pt x="28575" y="1038225"/>
                </a:cubicBezTo>
                <a:cubicBezTo>
                  <a:pt x="25735" y="1025446"/>
                  <a:pt x="21617" y="1012962"/>
                  <a:pt x="19050" y="1000125"/>
                </a:cubicBezTo>
                <a:cubicBezTo>
                  <a:pt x="12442" y="967085"/>
                  <a:pt x="4575" y="908323"/>
                  <a:pt x="0" y="876300"/>
                </a:cubicBezTo>
                <a:cubicBezTo>
                  <a:pt x="3175" y="812800"/>
                  <a:pt x="4017" y="749140"/>
                  <a:pt x="9525" y="685800"/>
                </a:cubicBezTo>
                <a:cubicBezTo>
                  <a:pt x="10395" y="675798"/>
                  <a:pt x="15095" y="666453"/>
                  <a:pt x="19050" y="657225"/>
                </a:cubicBezTo>
                <a:cubicBezTo>
                  <a:pt x="27270" y="638044"/>
                  <a:pt x="43083" y="607431"/>
                  <a:pt x="57150" y="590550"/>
                </a:cubicBezTo>
                <a:cubicBezTo>
                  <a:pt x="65774" y="580202"/>
                  <a:pt x="76200" y="571500"/>
                  <a:pt x="85725" y="561975"/>
                </a:cubicBezTo>
                <a:cubicBezTo>
                  <a:pt x="88900" y="552450"/>
                  <a:pt x="89681" y="541754"/>
                  <a:pt x="95250" y="533400"/>
                </a:cubicBezTo>
                <a:cubicBezTo>
                  <a:pt x="106383" y="516701"/>
                  <a:pt x="146834" y="485682"/>
                  <a:pt x="161925" y="476250"/>
                </a:cubicBezTo>
                <a:cubicBezTo>
                  <a:pt x="173966" y="468725"/>
                  <a:pt x="188471" y="465453"/>
                  <a:pt x="200025" y="457200"/>
                </a:cubicBezTo>
                <a:cubicBezTo>
                  <a:pt x="210986" y="449370"/>
                  <a:pt x="218252" y="437249"/>
                  <a:pt x="228600" y="428625"/>
                </a:cubicBezTo>
                <a:cubicBezTo>
                  <a:pt x="237394" y="421296"/>
                  <a:pt x="248381" y="416904"/>
                  <a:pt x="257175" y="409575"/>
                </a:cubicBezTo>
                <a:cubicBezTo>
                  <a:pt x="281407" y="389382"/>
                  <a:pt x="285112" y="374470"/>
                  <a:pt x="314325" y="361950"/>
                </a:cubicBezTo>
                <a:cubicBezTo>
                  <a:pt x="326357" y="356793"/>
                  <a:pt x="339725" y="355600"/>
                  <a:pt x="352425" y="352425"/>
                </a:cubicBezTo>
                <a:lnTo>
                  <a:pt x="409575" y="314325"/>
                </a:lnTo>
                <a:cubicBezTo>
                  <a:pt x="419100" y="307975"/>
                  <a:pt x="427290" y="298895"/>
                  <a:pt x="438150" y="295275"/>
                </a:cubicBezTo>
                <a:cubicBezTo>
                  <a:pt x="447675" y="292100"/>
                  <a:pt x="457948" y="290626"/>
                  <a:pt x="466725" y="285750"/>
                </a:cubicBezTo>
                <a:cubicBezTo>
                  <a:pt x="486739" y="274631"/>
                  <a:pt x="504825" y="260350"/>
                  <a:pt x="523875" y="247650"/>
                </a:cubicBezTo>
                <a:lnTo>
                  <a:pt x="523875" y="23812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500430" y="3406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Superfície</a:t>
            </a:r>
            <a:endParaRPr lang="pt-BR" sz="1400" dirty="0"/>
          </a:p>
        </p:txBody>
      </p:sp>
      <p:sp>
        <p:nvSpPr>
          <p:cNvPr id="14" name="Triângulo isósceles 13"/>
          <p:cNvSpPr/>
          <p:nvPr/>
        </p:nvSpPr>
        <p:spPr>
          <a:xfrm flipV="1">
            <a:off x="21428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/>
          <p:cNvSpPr/>
          <p:nvPr/>
        </p:nvSpPr>
        <p:spPr>
          <a:xfrm flipV="1">
            <a:off x="4143372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 flipV="1">
            <a:off x="3582076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 flipV="1">
            <a:off x="3020777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/>
          <p:cNvSpPr/>
          <p:nvPr/>
        </p:nvSpPr>
        <p:spPr>
          <a:xfrm flipV="1">
            <a:off x="2459478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riângulo isósceles 18"/>
          <p:cNvSpPr/>
          <p:nvPr/>
        </p:nvSpPr>
        <p:spPr>
          <a:xfrm flipV="1">
            <a:off x="1898179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flipV="1">
            <a:off x="1336880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75581" y="3188492"/>
            <a:ext cx="214314" cy="214314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42844" y="2571744"/>
            <a:ext cx="4429156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5400000" flipH="1" flipV="1">
            <a:off x="-892213" y="1535099"/>
            <a:ext cx="2214578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0" y="71414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Anomalia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000496" y="2643182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Posição</a:t>
            </a:r>
            <a:endParaRPr lang="pt-BR" sz="1400" dirty="0"/>
          </a:p>
        </p:txBody>
      </p:sp>
      <p:sp>
        <p:nvSpPr>
          <p:cNvPr id="28" name="Elipse 27"/>
          <p:cNvSpPr/>
          <p:nvPr/>
        </p:nvSpPr>
        <p:spPr>
          <a:xfrm>
            <a:off x="247620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4176710" y="207167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808919" y="192880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1370218" y="157161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931517" y="114298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492816" y="78579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054115" y="121442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615414" y="178592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 descr="cientista_lou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58" y="1643050"/>
            <a:ext cx="1549400" cy="2300859"/>
          </a:xfrm>
          <a:prstGeom prst="rect">
            <a:avLst/>
          </a:prstGeom>
        </p:spPr>
      </p:pic>
      <p:sp>
        <p:nvSpPr>
          <p:cNvPr id="41" name="Texto explicativo retangular com cantos arredondados 40"/>
          <p:cNvSpPr/>
          <p:nvPr/>
        </p:nvSpPr>
        <p:spPr>
          <a:xfrm>
            <a:off x="4714876" y="71414"/>
            <a:ext cx="2714644" cy="1928826"/>
          </a:xfrm>
          <a:prstGeom prst="wedgeRoundRectCallout">
            <a:avLst>
              <a:gd name="adj1" fmla="val 59261"/>
              <a:gd name="adj2" fmla="val 5850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4691063" y="142852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Encontrar os </a:t>
            </a:r>
            <a:r>
              <a:rPr lang="pt-BR" dirty="0" smtClean="0">
                <a:solidFill>
                  <a:srgbClr val="0000FF"/>
                </a:solidFill>
              </a:rPr>
              <a:t>parâmetros</a:t>
            </a:r>
            <a:r>
              <a:rPr lang="pt-BR" dirty="0" smtClean="0"/>
              <a:t> que minimizam a função</a:t>
            </a:r>
          </a:p>
          <a:p>
            <a:pPr algn="ctr"/>
            <a:r>
              <a:rPr lang="el-GR" i="1" dirty="0" smtClean="0"/>
              <a:t>φ</a:t>
            </a:r>
            <a:r>
              <a:rPr lang="pt-BR" dirty="0" smtClean="0"/>
              <a:t> (</a:t>
            </a:r>
            <a:r>
              <a:rPr lang="pt-BR" i="1" dirty="0" smtClean="0">
                <a:solidFill>
                  <a:srgbClr val="0000FF"/>
                </a:solidFill>
              </a:rPr>
              <a:t>a</a:t>
            </a:r>
            <a:r>
              <a:rPr lang="pt-BR" dirty="0" smtClean="0"/>
              <a:t>, </a:t>
            </a:r>
            <a:r>
              <a:rPr lang="pt-BR" i="1" dirty="0" smtClean="0">
                <a:solidFill>
                  <a:srgbClr val="0000FF"/>
                </a:solidFill>
              </a:rPr>
              <a:t>b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0000FF"/>
                </a:solidFill>
              </a:rPr>
              <a:t> x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0000FF"/>
                </a:solidFill>
              </a:rPr>
              <a:t> z</a:t>
            </a:r>
            <a:r>
              <a:rPr lang="pt-BR" dirty="0" smtClean="0"/>
              <a:t>, </a:t>
            </a:r>
            <a:r>
              <a:rPr lang="el-GR" dirty="0" smtClean="0">
                <a:solidFill>
                  <a:srgbClr val="0000FF"/>
                </a:solidFill>
              </a:rPr>
              <a:t>θ</a:t>
            </a:r>
            <a:r>
              <a:rPr lang="pt-BR" dirty="0" smtClean="0"/>
              <a:t>)</a:t>
            </a:r>
          </a:p>
          <a:p>
            <a:pPr algn="ctr"/>
            <a:r>
              <a:rPr lang="pt-BR" dirty="0" smtClean="0"/>
              <a:t>e, portanto, a diferença entre os </a:t>
            </a:r>
            <a:r>
              <a:rPr lang="pt-BR" dirty="0" smtClean="0">
                <a:solidFill>
                  <a:srgbClr val="008000"/>
                </a:solidFill>
              </a:rPr>
              <a:t>dados preditos</a:t>
            </a:r>
            <a:r>
              <a:rPr lang="pt-BR" dirty="0" smtClean="0"/>
              <a:t> e os </a:t>
            </a:r>
            <a:r>
              <a:rPr lang="pt-BR" dirty="0" smtClean="0">
                <a:solidFill>
                  <a:srgbClr val="FF0000"/>
                </a:solidFill>
              </a:rPr>
              <a:t>dados observados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2" name="Grupo 54"/>
          <p:cNvGrpSpPr/>
          <p:nvPr/>
        </p:nvGrpSpPr>
        <p:grpSpPr>
          <a:xfrm>
            <a:off x="252382" y="820084"/>
            <a:ext cx="4071966" cy="1445906"/>
            <a:chOff x="400020" y="963912"/>
            <a:chExt cx="4071966" cy="1445906"/>
          </a:xfrm>
          <a:noFill/>
        </p:grpSpPr>
        <p:sp>
          <p:nvSpPr>
            <p:cNvPr id="58" name="Elipse 57"/>
            <p:cNvSpPr/>
            <p:nvPr/>
          </p:nvSpPr>
          <p:spPr>
            <a:xfrm>
              <a:off x="400020" y="2152640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4329110" y="2266942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961319" y="2009764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1522618" y="1652574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2083917" y="1223946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2647936" y="963912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3206515" y="1389682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3767814" y="1889748"/>
              <a:ext cx="142876" cy="142876"/>
            </a:xfrm>
            <a:prstGeom prst="ellipse">
              <a:avLst/>
            </a:prstGeom>
            <a:grp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2" name="Elipse 51"/>
          <p:cNvSpPr/>
          <p:nvPr/>
        </p:nvSpPr>
        <p:spPr>
          <a:xfrm rot="3839653">
            <a:off x="1691705" y="3566238"/>
            <a:ext cx="1180774" cy="17644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82880"/>
            <a:ext cx="7772400" cy="1470025"/>
          </a:xfrm>
        </p:spPr>
        <p:txBody>
          <a:bodyPr/>
          <a:lstStyle/>
          <a:p>
            <a:r>
              <a:rPr lang="pt-BR" dirty="0" smtClean="0"/>
              <a:t>Visão geral do curso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 Etapas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143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Transformar Problemas Geofísicos em Problemas Inversos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Parametrização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Formulação do Problema Direto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Formulação do Problema Inverso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Regularização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 Etapas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143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</a:rPr>
              <a:t>Transformar Problemas Geofísicos em Problemas Inversos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</a:rPr>
              <a:t>Parametrização 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</a:rPr>
              <a:t>Formulação do Problema Direto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</a:rPr>
              <a:t>Formulação do Problema Inverso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Regularização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29190" y="2566096"/>
            <a:ext cx="3714776" cy="1077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Etapas que envolvem conceitos familiares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 Etapas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143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Transformar Problemas Geofísicos em Problemas Inversos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Parametrização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Formulação do Problema Direto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Formulação do Problema Inverso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</a:rPr>
              <a:t>Regularização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643570" y="2915663"/>
            <a:ext cx="3000396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Coisa estranha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Etapa 1/5</a:t>
            </a:r>
            <a:br>
              <a:rPr lang="pt-BR" dirty="0" smtClean="0"/>
            </a:br>
            <a:r>
              <a:rPr lang="pt-BR" sz="2700" dirty="0" smtClean="0"/>
              <a:t>(Transformar Problemas Geofísicos em Problemas Inversos)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Reunir o máximo de informação</a:t>
            </a:r>
          </a:p>
          <a:p>
            <a:endParaRPr lang="pt-BR" dirty="0" smtClean="0"/>
          </a:p>
          <a:p>
            <a:r>
              <a:rPr lang="pt-BR" dirty="0" smtClean="0"/>
              <a:t>Identificar o fenômeno físico em questão</a:t>
            </a:r>
          </a:p>
          <a:p>
            <a:endParaRPr lang="pt-BR" dirty="0" smtClean="0"/>
          </a:p>
          <a:p>
            <a:r>
              <a:rPr lang="pt-BR" dirty="0" smtClean="0"/>
              <a:t>Compreender o significado físico das observações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Etapa 2/5</a:t>
            </a:r>
            <a:br>
              <a:rPr lang="pt-BR" dirty="0" smtClean="0"/>
            </a:br>
            <a:r>
              <a:rPr lang="pt-BR" sz="2700" dirty="0" smtClean="0"/>
              <a:t>(Parametrização)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Aproximação da realidade</a:t>
            </a:r>
          </a:p>
          <a:p>
            <a:endParaRPr lang="pt-BR" dirty="0" smtClean="0"/>
          </a:p>
          <a:p>
            <a:r>
              <a:rPr lang="pt-BR" dirty="0" smtClean="0"/>
              <a:t>Compromisso entre física, matemática, computação e a realidade</a:t>
            </a:r>
          </a:p>
          <a:p>
            <a:endParaRPr lang="pt-BR" dirty="0" smtClean="0"/>
          </a:p>
          <a:p>
            <a:r>
              <a:rPr lang="pt-BR" dirty="0" smtClean="0"/>
              <a:t>Influencia a maneira como o Problema Inverso será resolvido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Etapa 3/5</a:t>
            </a:r>
            <a:br>
              <a:rPr lang="pt-BR" dirty="0" smtClean="0"/>
            </a:br>
            <a:r>
              <a:rPr lang="pt-BR" sz="2700" dirty="0" smtClean="0"/>
              <a:t>(Formulação do Problema Direto)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31995"/>
            <a:ext cx="8258204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Está intimamente relacionada com o fenômeno físico em questão</a:t>
            </a:r>
          </a:p>
          <a:p>
            <a:endParaRPr lang="pt-BR" dirty="0" smtClean="0"/>
          </a:p>
          <a:p>
            <a:r>
              <a:rPr lang="pt-BR" dirty="0" smtClean="0"/>
              <a:t>Em geral, é algo que já foi resolvido e está disponível na literatura</a:t>
            </a:r>
          </a:p>
          <a:p>
            <a:endParaRPr lang="pt-BR" dirty="0" smtClean="0"/>
          </a:p>
          <a:p>
            <a:r>
              <a:rPr lang="pt-BR" dirty="0" smtClean="0"/>
              <a:t>Influencia a maneira como o Problema Inverso será resolvido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Etapa 4/5</a:t>
            </a:r>
            <a:br>
              <a:rPr lang="pt-BR" dirty="0" smtClean="0"/>
            </a:br>
            <a:r>
              <a:rPr lang="pt-BR" sz="2700" dirty="0" smtClean="0"/>
              <a:t>(Formulação do Problema Inverso)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46243"/>
            <a:ext cx="8258204" cy="4525963"/>
          </a:xfrm>
        </p:spPr>
        <p:txBody>
          <a:bodyPr>
            <a:noAutofit/>
          </a:bodyPr>
          <a:lstStyle/>
          <a:p>
            <a:r>
              <a:rPr lang="pt-BR" sz="3000" dirty="0" smtClean="0"/>
              <a:t>É uma parte mais matemática e que se “distancia da física por trás do problema”</a:t>
            </a:r>
          </a:p>
          <a:p>
            <a:endParaRPr lang="pt-BR" sz="2000" dirty="0" smtClean="0"/>
          </a:p>
          <a:p>
            <a:r>
              <a:rPr lang="pt-BR" sz="3000" dirty="0" smtClean="0"/>
              <a:t>Não é mágica!!!! O resultado proveniente da solução de um Problema Inverso deve ser analisado com MUITO cuidado</a:t>
            </a:r>
          </a:p>
          <a:p>
            <a:endParaRPr lang="pt-BR" sz="2000" dirty="0" smtClean="0"/>
          </a:p>
          <a:p>
            <a:r>
              <a:rPr lang="pt-BR" sz="3000" dirty="0" smtClean="0"/>
              <a:t>Em geral, NÃO fornece uma solução, mas sim testa se uma HIPÓTESE ou um CONJUNTO DE HIPÓTESES é compatível com suas observações e/ou demais informações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2898" y="1617681"/>
            <a:ext cx="8258204" cy="4525963"/>
          </a:xfrm>
        </p:spPr>
        <p:txBody>
          <a:bodyPr>
            <a:noAutofit/>
          </a:bodyPr>
          <a:lstStyle/>
          <a:p>
            <a:r>
              <a:rPr lang="pt-BR" sz="2800" dirty="0" smtClean="0"/>
              <a:t>Na grande maioria das vezes, as observações não são suficientes para descobrirmos o que queremos e necessitamos de informação adicional ou informação a priori, que é introduzida no problema por meio da Regularização</a:t>
            </a:r>
          </a:p>
          <a:p>
            <a:endParaRPr lang="pt-BR" sz="2000" dirty="0" smtClean="0"/>
          </a:p>
          <a:p>
            <a:r>
              <a:rPr lang="pt-BR" sz="2800" dirty="0" smtClean="0"/>
              <a:t>Pode ter sentido físico, geológico, matemático ou uma combinação de tudo isso</a:t>
            </a:r>
          </a:p>
          <a:p>
            <a:endParaRPr lang="pt-BR" sz="2000" dirty="0" smtClean="0"/>
          </a:p>
          <a:p>
            <a:r>
              <a:rPr lang="pt-BR" sz="2800" dirty="0" smtClean="0"/>
              <a:t>Embora existam algumas “Regularizações padrão”, a Regularização varia de problema para problema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Etapa 5/5</a:t>
            </a:r>
            <a:br>
              <a:rPr lang="pt-BR" dirty="0" smtClean="0"/>
            </a:br>
            <a:r>
              <a:rPr lang="pt-BR" sz="2700" dirty="0" smtClean="0"/>
              <a:t>(Regularização)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4128</Words>
  <Application>Microsoft Office PowerPoint</Application>
  <PresentationFormat>Apresentação na tela (4:3)</PresentationFormat>
  <Paragraphs>1133</Paragraphs>
  <Slides>101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101</vt:i4>
      </vt:variant>
    </vt:vector>
  </HeadingPairs>
  <TitlesOfParts>
    <vt:vector size="102" baseType="lpstr">
      <vt:lpstr>Tema do Office</vt:lpstr>
      <vt:lpstr>Joãozinho: O Invertedor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Conceitos importantes exemplificados na historinha (tosca) do Joãozinho 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Resumo dos conceitos importantes</vt:lpstr>
      <vt:lpstr>Objetivo da história (tosca) do Joãozinho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Visão geral do curso</vt:lpstr>
      <vt:lpstr>5 Etapas</vt:lpstr>
      <vt:lpstr>5 Etapas</vt:lpstr>
      <vt:lpstr>5 Etapas</vt:lpstr>
      <vt:lpstr>Etapa 1/5 (Transformar Problemas Geofísicos em Problemas Inversos)</vt:lpstr>
      <vt:lpstr>Etapa 2/5 (Parametrização)</vt:lpstr>
      <vt:lpstr>Etapa 3/5 (Formulação do Problema Direto)</vt:lpstr>
      <vt:lpstr>Etapa 4/5 (Formulação do Problema Inverso)</vt:lpstr>
      <vt:lpstr>Etapa 5/5 (Regularização)</vt:lpstr>
      <vt:lpstr>Organização das aulas</vt:lpstr>
      <vt:lpstr>Slide 101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Joãozinho: O Invertedor</dc:title>
  <dc:creator>Valeria</dc:creator>
  <cp:lastModifiedBy>Cliente</cp:lastModifiedBy>
  <cp:revision>115</cp:revision>
  <dcterms:created xsi:type="dcterms:W3CDTF">2011-09-29T16:44:40Z</dcterms:created>
  <dcterms:modified xsi:type="dcterms:W3CDTF">2012-01-11T14:53:07Z</dcterms:modified>
</cp:coreProperties>
</file>