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 showGuides="1">
      <p:cViewPr varScale="1">
        <p:scale>
          <a:sx n="66" d="100"/>
          <a:sy n="66" d="100"/>
        </p:scale>
        <p:origin x="-55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2.wmf"/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17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7.wmf"/><Relationship Id="rId5" Type="http://schemas.openxmlformats.org/officeDocument/2006/relationships/image" Target="../media/image22.wmf"/><Relationship Id="rId4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71AA-CEF4-4039-8BDF-EDB85C4BC7A0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105D-6AD1-45B8-912D-0ECBC8312D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23.wmf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Formulação matemática do Problema Inverso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 Inverso não-linear</a:t>
            </a:r>
            <a:br>
              <a:rPr lang="pt-BR" sz="4900" smtClean="0"/>
            </a:br>
            <a:r>
              <a:rPr lang="pt-BR" sz="3600" smtClean="0"/>
              <a:t>(Método de Gauss-Newton)</a:t>
            </a:r>
            <a:endParaRPr lang="pt-BR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116263" y="1628800"/>
          <a:ext cx="2897187" cy="914400"/>
        </p:xfrm>
        <a:graphic>
          <a:graphicData uri="http://schemas.openxmlformats.org/presentationml/2006/ole">
            <p:oleObj spid="_x0000_s7170" name="Equação" r:id="rId3" imgW="723600" imgH="228600" progId="Equation.3">
              <p:embed/>
            </p:oleObj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491880" y="324433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diferente</a:t>
            </a:r>
          </a:p>
        </p:txBody>
      </p:sp>
      <p:cxnSp>
        <p:nvCxnSpPr>
          <p:cNvPr id="11" name="Conector de seta reta 10"/>
          <p:cNvCxnSpPr>
            <a:stCxn id="9" idx="0"/>
          </p:cNvCxnSpPr>
          <p:nvPr/>
        </p:nvCxnSpPr>
        <p:spPr>
          <a:xfrm flipH="1" flipV="1">
            <a:off x="4355976" y="2420888"/>
            <a:ext cx="216024" cy="8234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00075" y="4502150"/>
          <a:ext cx="7932738" cy="1371600"/>
        </p:xfrm>
        <a:graphic>
          <a:graphicData uri="http://schemas.openxmlformats.org/presentationml/2006/ole">
            <p:oleObj spid="_x0000_s8194" name="Equação" r:id="rId3" imgW="1981080" imgH="342720" progId="Equation.3">
              <p:embed/>
            </p:oleObj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2799564" y="60840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Método de Gauss-Newton</a:t>
            </a:r>
            <a:endParaRPr lang="pt-BR"/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3116263" y="1628775"/>
          <a:ext cx="2897187" cy="914400"/>
        </p:xfrm>
        <a:graphic>
          <a:graphicData uri="http://schemas.openxmlformats.org/presentationml/2006/ole">
            <p:oleObj spid="_x0000_s8196" name="Equação" r:id="rId4" imgW="723600" imgH="228600" progId="Equation.3">
              <p:embed/>
            </p:oleObj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3368675" y="3170238"/>
          <a:ext cx="2389188" cy="711200"/>
        </p:xfrm>
        <a:graphic>
          <a:graphicData uri="http://schemas.openxmlformats.org/presentationml/2006/ole">
            <p:oleObj spid="_x0000_s8197" name="Equação" r:id="rId5" imgW="596880" imgH="177480" progId="Equation.3">
              <p:embed/>
            </p:oleObj>
          </a:graphicData>
        </a:graphic>
      </p:graphicFrame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 Inverso não-linear</a:t>
            </a:r>
            <a:br>
              <a:rPr lang="pt-BR" sz="4900" smtClean="0"/>
            </a:br>
            <a:r>
              <a:rPr lang="pt-BR" sz="3600" smtClean="0"/>
              <a:t>(Método de Gauss-Newton)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linear 1D)</a:t>
            </a:r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827584" y="1988840"/>
          <a:ext cx="2170113" cy="533400"/>
        </p:xfrm>
        <a:graphic>
          <a:graphicData uri="http://schemas.openxmlformats.org/presentationml/2006/ole">
            <p:oleObj spid="_x0000_s24578" name="Equação" r:id="rId3" imgW="7236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linear 1D)</a:t>
            </a:r>
            <a:endParaRPr lang="pt-BR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063" y="3186112"/>
            <a:ext cx="6103937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27088" y="1989138"/>
          <a:ext cx="2170112" cy="533400"/>
        </p:xfrm>
        <a:graphic>
          <a:graphicData uri="http://schemas.openxmlformats.org/presentationml/2006/ole">
            <p:oleObj spid="_x0000_s25603" name="Equação" r:id="rId4" imgW="7236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063" y="3186112"/>
            <a:ext cx="6103937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linear 1D)</a:t>
            </a:r>
            <a:endParaRPr lang="pt-BR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827088" y="1989138"/>
          <a:ext cx="2170112" cy="533400"/>
        </p:xfrm>
        <a:graphic>
          <a:graphicData uri="http://schemas.openxmlformats.org/presentationml/2006/ole">
            <p:oleObj spid="_x0000_s26630" name="Equação" r:id="rId4" imgW="723600" imgH="177480" progId="Equation.3">
              <p:embed/>
            </p:oleObj>
          </a:graphicData>
        </a:graphic>
      </p:graphicFrame>
      <p:graphicFrame>
        <p:nvGraphicFramePr>
          <p:cNvPr id="26631" name="Object 2"/>
          <p:cNvGraphicFramePr>
            <a:graphicFrameLocks noChangeAspect="1"/>
          </p:cNvGraphicFramePr>
          <p:nvPr/>
        </p:nvGraphicFramePr>
        <p:xfrm>
          <a:off x="565150" y="2708275"/>
          <a:ext cx="2854325" cy="1638300"/>
        </p:xfrm>
        <a:graphic>
          <a:graphicData uri="http://schemas.openxmlformats.org/presentationml/2006/ole">
            <p:oleObj spid="_x0000_s26631" name="Equação" r:id="rId5" imgW="952200" imgH="545760" progId="Equation.3">
              <p:embed/>
            </p:oleObj>
          </a:graphicData>
        </a:graphic>
      </p:graphicFrame>
      <p:graphicFrame>
        <p:nvGraphicFramePr>
          <p:cNvPr id="26632" name="Object 2"/>
          <p:cNvGraphicFramePr>
            <a:graphicFrameLocks noChangeAspect="1"/>
          </p:cNvGraphicFramePr>
          <p:nvPr/>
        </p:nvGraphicFramePr>
        <p:xfrm>
          <a:off x="1614488" y="4652963"/>
          <a:ext cx="762000" cy="1638300"/>
        </p:xfrm>
        <a:graphic>
          <a:graphicData uri="http://schemas.openxmlformats.org/presentationml/2006/ole">
            <p:oleObj spid="_x0000_s26632" name="Equação" r:id="rId6" imgW="25380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063" y="3186112"/>
            <a:ext cx="6103937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linear 1D)</a:t>
            </a:r>
            <a:endParaRPr lang="pt-BR"/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565547" y="2708920"/>
          <a:ext cx="2854325" cy="1638300"/>
        </p:xfrm>
        <a:graphic>
          <a:graphicData uri="http://schemas.openxmlformats.org/presentationml/2006/ole">
            <p:oleObj spid="_x0000_s27651" name="Equação" r:id="rId4" imgW="952200" imgH="545760" progId="Equation.3">
              <p:embed/>
            </p:oleObj>
          </a:graphicData>
        </a:graphic>
      </p:graphicFrame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1614488" y="4653136"/>
          <a:ext cx="762000" cy="1638300"/>
        </p:xfrm>
        <a:graphic>
          <a:graphicData uri="http://schemas.openxmlformats.org/presentationml/2006/ole">
            <p:oleObj spid="_x0000_s27652" name="Equação" r:id="rId5" imgW="253800" imgH="545760" progId="Equation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827088" y="1989138"/>
          <a:ext cx="2170112" cy="533400"/>
        </p:xfrm>
        <a:graphic>
          <a:graphicData uri="http://schemas.openxmlformats.org/presentationml/2006/ole">
            <p:oleObj spid="_x0000_s27654" name="Equação" r:id="rId6" imgW="7236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063" y="3186112"/>
            <a:ext cx="6103937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linear 1D)</a:t>
            </a:r>
            <a:endParaRPr lang="pt-BR"/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565547" y="2708920"/>
          <a:ext cx="2854325" cy="1638300"/>
        </p:xfrm>
        <a:graphic>
          <a:graphicData uri="http://schemas.openxmlformats.org/presentationml/2006/ole">
            <p:oleObj spid="_x0000_s32770" name="Equação" r:id="rId4" imgW="952200" imgH="545760" progId="Equation.3">
              <p:embed/>
            </p:oleObj>
          </a:graphicData>
        </a:graphic>
      </p:graphicFrame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1614488" y="4653136"/>
          <a:ext cx="762000" cy="1638300"/>
        </p:xfrm>
        <a:graphic>
          <a:graphicData uri="http://schemas.openxmlformats.org/presentationml/2006/ole">
            <p:oleObj spid="_x0000_s32771" name="Equação" r:id="rId5" imgW="253800" imgH="545760" progId="Equation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827088" y="1989138"/>
          <a:ext cx="2170112" cy="533400"/>
        </p:xfrm>
        <a:graphic>
          <a:graphicData uri="http://schemas.openxmlformats.org/presentationml/2006/ole">
            <p:oleObj spid="_x0000_s32772" name="Equação" r:id="rId6" imgW="723600" imgH="177480" progId="Equation.3">
              <p:embed/>
            </p:oleObj>
          </a:graphicData>
        </a:graphic>
      </p:graphicFrame>
      <p:cxnSp>
        <p:nvCxnSpPr>
          <p:cNvPr id="8" name="Conector de seta reta 7"/>
          <p:cNvCxnSpPr/>
          <p:nvPr/>
        </p:nvCxnSpPr>
        <p:spPr>
          <a:xfrm>
            <a:off x="7135260" y="469667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876256" y="4077072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773" name="Object 6"/>
          <p:cNvGraphicFramePr>
            <a:graphicFrameLocks noChangeAspect="1"/>
          </p:cNvGraphicFramePr>
          <p:nvPr/>
        </p:nvGraphicFramePr>
        <p:xfrm>
          <a:off x="6959600" y="4095750"/>
          <a:ext cx="419100" cy="495300"/>
        </p:xfrm>
        <a:graphic>
          <a:graphicData uri="http://schemas.openxmlformats.org/presentationml/2006/ole">
            <p:oleObj spid="_x0000_s32773" name="Equação" r:id="rId7" imgW="139680" imgH="164880" progId="Equation.3">
              <p:embed/>
            </p:oleObj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6012160" y="1772816"/>
            <a:ext cx="1224136" cy="1296144"/>
            <a:chOff x="6012160" y="1772816"/>
            <a:chExt cx="1224136" cy="1296144"/>
          </a:xfrm>
        </p:grpSpPr>
        <p:sp>
          <p:nvSpPr>
            <p:cNvPr id="12" name="Rosto feliz 11"/>
            <p:cNvSpPr/>
            <p:nvPr/>
          </p:nvSpPr>
          <p:spPr>
            <a:xfrm>
              <a:off x="6012160" y="1772816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6788607" y="1944734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 flipH="1">
              <a:off x="6314706" y="1945860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98450" y="1912938"/>
          <a:ext cx="4492625" cy="685800"/>
        </p:xfrm>
        <a:graphic>
          <a:graphicData uri="http://schemas.openxmlformats.org/presentationml/2006/ole">
            <p:oleObj spid="_x0000_s28675" name="Equação" r:id="rId3" imgW="14983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98450" y="1912938"/>
          <a:ext cx="4492625" cy="685800"/>
        </p:xfrm>
        <a:graphic>
          <a:graphicData uri="http://schemas.openxmlformats.org/presentationml/2006/ole">
            <p:oleObj spid="_x0000_s29702" name="Equação" r:id="rId3" imgW="1498320" imgH="228600" progId="Equation.3">
              <p:embed/>
            </p:oleObj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1575" y="3046412"/>
            <a:ext cx="5432425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1575" y="3046412"/>
            <a:ext cx="5432425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graphicFrame>
        <p:nvGraphicFramePr>
          <p:cNvPr id="26632" name="Object 2"/>
          <p:cNvGraphicFramePr>
            <a:graphicFrameLocks noChangeAspect="1"/>
          </p:cNvGraphicFramePr>
          <p:nvPr/>
        </p:nvGraphicFramePr>
        <p:xfrm>
          <a:off x="1614488" y="4671020"/>
          <a:ext cx="762000" cy="1638300"/>
        </p:xfrm>
        <a:graphic>
          <a:graphicData uri="http://schemas.openxmlformats.org/presentationml/2006/ole">
            <p:oleObj spid="_x0000_s30724" name="Equação" r:id="rId4" imgW="253800" imgH="545760" progId="Equation.3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80975" y="2781300"/>
          <a:ext cx="4016375" cy="1612900"/>
        </p:xfrm>
        <a:graphic>
          <a:graphicData uri="http://schemas.openxmlformats.org/presentationml/2006/ole">
            <p:oleObj spid="_x0000_s30727" name="Equação" r:id="rId5" imgW="1676160" imgH="672840" progId="Equation.3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98450" y="1912938"/>
          <a:ext cx="4492625" cy="685800"/>
        </p:xfrm>
        <a:graphic>
          <a:graphicData uri="http://schemas.openxmlformats.org/presentationml/2006/ole">
            <p:oleObj spid="_x0000_s30728" name="Equação" r:id="rId6" imgW="14983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mtClean="0"/>
              <a:t>Problema Inverso</a:t>
            </a:r>
          </a:p>
          <a:p>
            <a:pPr lvl="1"/>
            <a:r>
              <a:rPr lang="pt-BR" smtClean="0"/>
              <a:t>Otimização</a:t>
            </a:r>
          </a:p>
          <a:p>
            <a:r>
              <a:rPr lang="pt-BR" smtClean="0"/>
              <a:t>Problema Inverso </a:t>
            </a:r>
            <a:r>
              <a:rPr lang="pt-BR" smtClean="0"/>
              <a:t>linear</a:t>
            </a:r>
            <a:endParaRPr lang="pt-BR" smtClean="0"/>
          </a:p>
          <a:p>
            <a:pPr lvl="1"/>
            <a:r>
              <a:rPr lang="pt-BR" smtClean="0"/>
              <a:t>Mínimos Quadrados</a:t>
            </a:r>
          </a:p>
          <a:p>
            <a:r>
              <a:rPr lang="pt-BR" smtClean="0"/>
              <a:t>Problema Inverso não-linear</a:t>
            </a:r>
          </a:p>
          <a:p>
            <a:pPr lvl="1"/>
            <a:r>
              <a:rPr lang="pt-BR" smtClean="0"/>
              <a:t>Método de Gauss-Newton</a:t>
            </a:r>
            <a:endParaRPr lang="pt-BR"/>
          </a:p>
          <a:p>
            <a:r>
              <a:rPr lang="pt-BR" smtClean="0"/>
              <a:t>Aspectos geométricos</a:t>
            </a:r>
          </a:p>
          <a:p>
            <a:pPr lvl="1"/>
            <a:r>
              <a:rPr lang="pt-BR" smtClean="0"/>
              <a:t>Problema </a:t>
            </a:r>
            <a:r>
              <a:rPr lang="pt-BR" smtClean="0"/>
              <a:t>linear 1D</a:t>
            </a:r>
            <a:endParaRPr lang="pt-BR" smtClean="0"/>
          </a:p>
          <a:p>
            <a:pPr lvl="1"/>
            <a:r>
              <a:rPr lang="pt-BR" smtClean="0"/>
              <a:t>Problema </a:t>
            </a:r>
            <a:r>
              <a:rPr lang="pt-BR" smtClean="0"/>
              <a:t>não-linear 1D</a:t>
            </a:r>
            <a:endParaRPr lang="pt-BR" smtClean="0"/>
          </a:p>
          <a:p>
            <a:r>
              <a:rPr lang="pt-BR" smtClean="0"/>
              <a:t>Exercícios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4000" y="3020898"/>
            <a:ext cx="5400000" cy="383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graphicFrame>
        <p:nvGraphicFramePr>
          <p:cNvPr id="31754" name="Object 2"/>
          <p:cNvGraphicFramePr>
            <a:graphicFrameLocks noChangeAspect="1"/>
          </p:cNvGraphicFramePr>
          <p:nvPr/>
        </p:nvGraphicFramePr>
        <p:xfrm>
          <a:off x="1614488" y="4670425"/>
          <a:ext cx="762000" cy="1638300"/>
        </p:xfrm>
        <a:graphic>
          <a:graphicData uri="http://schemas.openxmlformats.org/presentationml/2006/ole">
            <p:oleObj spid="_x0000_s31754" name="Equação" r:id="rId4" imgW="253800" imgH="545760" progId="Equation.3">
              <p:embed/>
            </p:oleObj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98450" y="1912938"/>
          <a:ext cx="4492625" cy="685800"/>
        </p:xfrm>
        <a:graphic>
          <a:graphicData uri="http://schemas.openxmlformats.org/presentationml/2006/ole">
            <p:oleObj spid="_x0000_s31756" name="Equação" r:id="rId5" imgW="1498320" imgH="228600" progId="Equation.3">
              <p:embed/>
            </p:oleObj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80975" y="2781300"/>
          <a:ext cx="4016375" cy="1612900"/>
        </p:xfrm>
        <a:graphic>
          <a:graphicData uri="http://schemas.openxmlformats.org/presentationml/2006/ole">
            <p:oleObj spid="_x0000_s31757" name="Equação" r:id="rId6" imgW="167616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4000" y="3020898"/>
            <a:ext cx="5400000" cy="383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graphicFrame>
        <p:nvGraphicFramePr>
          <p:cNvPr id="31754" name="Object 2"/>
          <p:cNvGraphicFramePr>
            <a:graphicFrameLocks noChangeAspect="1"/>
          </p:cNvGraphicFramePr>
          <p:nvPr/>
        </p:nvGraphicFramePr>
        <p:xfrm>
          <a:off x="1614488" y="4670425"/>
          <a:ext cx="762000" cy="1638300"/>
        </p:xfrm>
        <a:graphic>
          <a:graphicData uri="http://schemas.openxmlformats.org/presentationml/2006/ole">
            <p:oleObj spid="_x0000_s33795" name="Equação" r:id="rId4" imgW="253800" imgH="545760" progId="Equation.3">
              <p:embed/>
            </p:oleObj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5723566" y="5013176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5464562" y="4393570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548313" y="4375150"/>
          <a:ext cx="419100" cy="571500"/>
        </p:xfrm>
        <a:graphic>
          <a:graphicData uri="http://schemas.openxmlformats.org/presentationml/2006/ole">
            <p:oleObj spid="_x0000_s33797" name="Equação" r:id="rId5" imgW="139680" imgH="190440" progId="Equation.3">
              <p:embed/>
            </p:oleObj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6012160" y="1772816"/>
            <a:ext cx="1224136" cy="1296144"/>
            <a:chOff x="6012160" y="1772816"/>
            <a:chExt cx="1224136" cy="1296144"/>
          </a:xfrm>
        </p:grpSpPr>
        <p:sp>
          <p:nvSpPr>
            <p:cNvPr id="12" name="Rosto feliz 11"/>
            <p:cNvSpPr/>
            <p:nvPr/>
          </p:nvSpPr>
          <p:spPr>
            <a:xfrm>
              <a:off x="6012160" y="1772816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6788607" y="1944734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 flipH="1">
              <a:off x="6314706" y="1945860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298450" y="1912938"/>
          <a:ext cx="4492625" cy="685800"/>
        </p:xfrm>
        <a:graphic>
          <a:graphicData uri="http://schemas.openxmlformats.org/presentationml/2006/ole">
            <p:oleObj spid="_x0000_s33798" name="Equação" r:id="rId6" imgW="1498320" imgH="228600" progId="Equation.3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80975" y="2781300"/>
          <a:ext cx="4016375" cy="1612900"/>
        </p:xfrm>
        <a:graphic>
          <a:graphicData uri="http://schemas.openxmlformats.org/presentationml/2006/ole">
            <p:oleObj spid="_x0000_s33799" name="Equação" r:id="rId7" imgW="167616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4000" y="3020898"/>
            <a:ext cx="5400000" cy="383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graphicFrame>
        <p:nvGraphicFramePr>
          <p:cNvPr id="31754" name="Object 2"/>
          <p:cNvGraphicFramePr>
            <a:graphicFrameLocks noChangeAspect="1"/>
          </p:cNvGraphicFramePr>
          <p:nvPr/>
        </p:nvGraphicFramePr>
        <p:xfrm>
          <a:off x="1614488" y="4670425"/>
          <a:ext cx="762000" cy="1638300"/>
        </p:xfrm>
        <a:graphic>
          <a:graphicData uri="http://schemas.openxmlformats.org/presentationml/2006/ole">
            <p:oleObj spid="_x0000_s34819" name="Equação" r:id="rId4" imgW="253800" imgH="545760" progId="Equation.3">
              <p:embed/>
            </p:oleObj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5723566" y="5013176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5464562" y="4393570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548313" y="4375150"/>
          <a:ext cx="419100" cy="571500"/>
        </p:xfrm>
        <a:graphic>
          <a:graphicData uri="http://schemas.openxmlformats.org/presentationml/2006/ole">
            <p:oleObj spid="_x0000_s34821" name="Equação" r:id="rId5" imgW="139680" imgH="190440" progId="Equation.3">
              <p:embed/>
            </p:oleObj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7811798" y="4408084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7552794" y="3788478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7540625" y="3770313"/>
          <a:ext cx="609600" cy="571500"/>
        </p:xfrm>
        <a:graphic>
          <a:graphicData uri="http://schemas.openxmlformats.org/presentationml/2006/ole">
            <p:oleObj spid="_x0000_s34822" name="Equação" r:id="rId6" imgW="203040" imgH="190440" progId="Equation.3">
              <p:embed/>
            </p:oleObj>
          </a:graphicData>
        </a:graphic>
      </p:graphicFrame>
      <p:grpSp>
        <p:nvGrpSpPr>
          <p:cNvPr id="14" name="Grupo 13"/>
          <p:cNvGrpSpPr/>
          <p:nvPr/>
        </p:nvGrpSpPr>
        <p:grpSpPr>
          <a:xfrm>
            <a:off x="6012160" y="1772816"/>
            <a:ext cx="1224136" cy="1296144"/>
            <a:chOff x="6012160" y="1772816"/>
            <a:chExt cx="1224136" cy="1296144"/>
          </a:xfrm>
        </p:grpSpPr>
        <p:sp>
          <p:nvSpPr>
            <p:cNvPr id="15" name="Rosto feliz 14"/>
            <p:cNvSpPr/>
            <p:nvPr/>
          </p:nvSpPr>
          <p:spPr>
            <a:xfrm>
              <a:off x="6012160" y="1772816"/>
              <a:ext cx="1224136" cy="1296144"/>
            </a:xfrm>
            <a:prstGeom prst="smileyFace">
              <a:avLst>
                <a:gd name="adj" fmla="val -465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6788607" y="1944734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 flipH="1">
              <a:off x="6314706" y="1945860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298450" y="1912938"/>
          <a:ext cx="4492625" cy="685800"/>
        </p:xfrm>
        <a:graphic>
          <a:graphicData uri="http://schemas.openxmlformats.org/presentationml/2006/ole">
            <p:oleObj spid="_x0000_s34823" name="Equação" r:id="rId7" imgW="1498320" imgH="22860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80975" y="2781300"/>
          <a:ext cx="4016375" cy="1612900"/>
        </p:xfrm>
        <a:graphic>
          <a:graphicData uri="http://schemas.openxmlformats.org/presentationml/2006/ole">
            <p:oleObj spid="_x0000_s34824" name="Equação" r:id="rId8" imgW="167616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aixaDeTexto 21"/>
          <p:cNvSpPr txBox="1"/>
          <p:nvPr/>
        </p:nvSpPr>
        <p:spPr>
          <a:xfrm>
            <a:off x="2411760" y="1988840"/>
            <a:ext cx="864096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35850" name="Equação" r:id="rId4" imgW="1396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aixaDeTexto 19"/>
          <p:cNvSpPr txBox="1"/>
          <p:nvPr/>
        </p:nvSpPr>
        <p:spPr>
          <a:xfrm>
            <a:off x="2411760" y="1988840"/>
            <a:ext cx="864096" cy="96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pt-BR" sz="8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36866" name="Equação" r:id="rId4" imgW="139680" imgH="1648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3217800" y="469667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2958796" y="4077072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022600" y="4095750"/>
          <a:ext cx="457200" cy="495300"/>
        </p:xfrm>
        <a:graphic>
          <a:graphicData uri="http://schemas.openxmlformats.org/presentationml/2006/ole">
            <p:oleObj spid="_x0000_s36867" name="Equação" r:id="rId5" imgW="1522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1988840"/>
            <a:ext cx="864096" cy="96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pt-BR" sz="8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37890" name="Equação" r:id="rId4" imgW="139680" imgH="1648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3260780" y="469667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001776" y="4077072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065580" y="4095750"/>
          <a:ext cx="457200" cy="495300"/>
        </p:xfrm>
        <a:graphic>
          <a:graphicData uri="http://schemas.openxmlformats.org/presentationml/2006/ole">
            <p:oleObj spid="_x0000_s37891" name="Equação" r:id="rId5" imgW="1522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1988840"/>
            <a:ext cx="864096" cy="96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pt-BR" sz="8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38914" name="Equação" r:id="rId4" imgW="139680" imgH="1648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3289808" y="469667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030804" y="4077072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094608" y="4095750"/>
          <a:ext cx="457200" cy="495300"/>
        </p:xfrm>
        <a:graphic>
          <a:graphicData uri="http://schemas.openxmlformats.org/presentationml/2006/ole">
            <p:oleObj spid="_x0000_s38915" name="Equação" r:id="rId5" imgW="1522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1988840"/>
            <a:ext cx="864096" cy="96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pt-BR" sz="8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39938" name="Equação" r:id="rId4" imgW="139680" imgH="1648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3275294" y="469667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016290" y="4077072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080094" y="4095750"/>
          <a:ext cx="457200" cy="495300"/>
        </p:xfrm>
        <a:graphic>
          <a:graphicData uri="http://schemas.openxmlformats.org/presentationml/2006/ole">
            <p:oleObj spid="_x0000_s39939" name="Equação" r:id="rId5" imgW="1522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1988840"/>
            <a:ext cx="864096" cy="96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pt-BR" sz="8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40962" name="Equação" r:id="rId4" imgW="139680" imgH="1648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3289808" y="469667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030804" y="4077072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094608" y="4095750"/>
          <a:ext cx="457200" cy="495300"/>
        </p:xfrm>
        <a:graphic>
          <a:graphicData uri="http://schemas.openxmlformats.org/presentationml/2006/ole">
            <p:oleObj spid="_x0000_s40963" name="Equação" r:id="rId5" imgW="152280" imgH="164880" progId="Equation.3">
              <p:embed/>
            </p:oleObj>
          </a:graphicData>
        </a:graphic>
      </p:graphicFrame>
      <p:grpSp>
        <p:nvGrpSpPr>
          <p:cNvPr id="13" name="Grupo 12"/>
          <p:cNvGrpSpPr/>
          <p:nvPr/>
        </p:nvGrpSpPr>
        <p:grpSpPr>
          <a:xfrm>
            <a:off x="251520" y="3501008"/>
            <a:ext cx="1224136" cy="1296144"/>
            <a:chOff x="6012160" y="1772816"/>
            <a:chExt cx="1224136" cy="1296144"/>
          </a:xfrm>
        </p:grpSpPr>
        <p:sp>
          <p:nvSpPr>
            <p:cNvPr id="14" name="Rosto feliz 13"/>
            <p:cNvSpPr/>
            <p:nvPr/>
          </p:nvSpPr>
          <p:spPr>
            <a:xfrm>
              <a:off x="6012160" y="1772816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6788607" y="1944734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 flipH="1">
              <a:off x="6314706" y="1945860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1988840"/>
            <a:ext cx="864096" cy="96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pt-BR" sz="8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41986" name="Equação" r:id="rId4" imgW="139680" imgH="164880" progId="Equation.3">
              <p:embed/>
            </p:oleObj>
          </a:graphicData>
        </a:graphic>
      </p:graphicFrame>
      <p:grpSp>
        <p:nvGrpSpPr>
          <p:cNvPr id="13" name="Grupo 12"/>
          <p:cNvGrpSpPr/>
          <p:nvPr/>
        </p:nvGrpSpPr>
        <p:grpSpPr>
          <a:xfrm>
            <a:off x="5925638" y="3140968"/>
            <a:ext cx="576064" cy="1483702"/>
            <a:chOff x="3016290" y="4077072"/>
            <a:chExt cx="576064" cy="1483702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3275294" y="4696678"/>
              <a:ext cx="0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3016290" y="4077072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3080094" y="4095750"/>
            <a:ext cx="457200" cy="495300"/>
          </p:xfrm>
          <a:graphic>
            <a:graphicData uri="http://schemas.openxmlformats.org/presentationml/2006/ole">
              <p:oleObj spid="_x0000_s41987" name="Equação" r:id="rId5" imgW="152280" imgH="164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 Inverso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(Otimização)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1137829" y="1772816"/>
          <a:ext cx="1755775" cy="1679575"/>
        </p:xfrm>
        <a:graphic>
          <a:graphicData uri="http://schemas.openxmlformats.org/presentationml/2006/ole">
            <p:oleObj spid="_x0000_s1026" name="Equação" r:id="rId3" imgW="583920" imgH="55872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79835" y="4413721"/>
          <a:ext cx="2671762" cy="1679575"/>
        </p:xfrm>
        <a:graphic>
          <a:graphicData uri="http://schemas.openxmlformats.org/presentationml/2006/ole">
            <p:oleObj spid="_x0000_s1027" name="Equação" r:id="rId4" imgW="888840" imgH="558720" progId="Equation.3">
              <p:embed/>
            </p:oleObj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59532" y="342900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dados observados</a:t>
            </a:r>
            <a:endParaRPr lang="pt-BR" sz="2800"/>
          </a:p>
        </p:txBody>
      </p:sp>
      <p:sp>
        <p:nvSpPr>
          <p:cNvPr id="10" name="CaixaDeTexto 9"/>
          <p:cNvSpPr txBox="1"/>
          <p:nvPr/>
        </p:nvSpPr>
        <p:spPr>
          <a:xfrm>
            <a:off x="359532" y="609329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dados preditos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1988840"/>
            <a:ext cx="864096" cy="96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pt-BR" sz="8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43010" name="Equação" r:id="rId4" imgW="139680" imgH="164880" progId="Equation.3">
              <p:embed/>
            </p:oleObj>
          </a:graphicData>
        </a:graphic>
      </p:graphicFrame>
      <p:grpSp>
        <p:nvGrpSpPr>
          <p:cNvPr id="2" name="Grupo 12"/>
          <p:cNvGrpSpPr/>
          <p:nvPr/>
        </p:nvGrpSpPr>
        <p:grpSpPr>
          <a:xfrm>
            <a:off x="5868144" y="3313450"/>
            <a:ext cx="576064" cy="1483702"/>
            <a:chOff x="3016290" y="4077072"/>
            <a:chExt cx="576064" cy="1483702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3275294" y="4696678"/>
              <a:ext cx="0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3016290" y="4077072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3080094" y="4095750"/>
            <a:ext cx="457200" cy="495300"/>
          </p:xfrm>
          <a:graphic>
            <a:graphicData uri="http://schemas.openxmlformats.org/presentationml/2006/ole">
              <p:oleObj spid="_x0000_s43011" name="Equação" r:id="rId5" imgW="152280" imgH="164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1988840"/>
            <a:ext cx="864096" cy="96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pt-BR" sz="8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44034" name="Equação" r:id="rId4" imgW="139680" imgH="164880" progId="Equation.3">
              <p:embed/>
            </p:oleObj>
          </a:graphicData>
        </a:graphic>
      </p:graphicFrame>
      <p:grpSp>
        <p:nvGrpSpPr>
          <p:cNvPr id="2" name="Grupo 12"/>
          <p:cNvGrpSpPr/>
          <p:nvPr/>
        </p:nvGrpSpPr>
        <p:grpSpPr>
          <a:xfrm>
            <a:off x="5853630" y="3342478"/>
            <a:ext cx="576064" cy="1483702"/>
            <a:chOff x="3016290" y="4077072"/>
            <a:chExt cx="576064" cy="1483702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3275294" y="4696678"/>
              <a:ext cx="0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3016290" y="4077072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3080094" y="4095750"/>
            <a:ext cx="457200" cy="495300"/>
          </p:xfrm>
          <a:graphic>
            <a:graphicData uri="http://schemas.openxmlformats.org/presentationml/2006/ole">
              <p:oleObj spid="_x0000_s44035" name="Equação" r:id="rId5" imgW="152280" imgH="164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625996"/>
            <a:ext cx="6040437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Aspectos geométricos</a:t>
            </a:r>
            <a:br>
              <a:rPr lang="pt-BR" sz="4900" smtClean="0"/>
            </a:br>
            <a:r>
              <a:rPr lang="pt-BR" sz="3600" smtClean="0"/>
              <a:t>(Problema </a:t>
            </a:r>
            <a:r>
              <a:rPr lang="pt-BR" sz="3600" smtClean="0"/>
              <a:t>não-linear 1D)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1988840"/>
            <a:ext cx="864096" cy="969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pt-BR" sz="8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843808" y="6093296"/>
            <a:ext cx="36004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5302" y="6165304"/>
          <a:ext cx="419100" cy="495300"/>
        </p:xfrm>
        <a:graphic>
          <a:graphicData uri="http://schemas.openxmlformats.org/presentationml/2006/ole">
            <p:oleObj spid="_x0000_s45058" name="Equação" r:id="rId4" imgW="139680" imgH="164880" progId="Equation.3">
              <p:embed/>
            </p:oleObj>
          </a:graphicData>
        </a:graphic>
      </p:graphicFrame>
      <p:grpSp>
        <p:nvGrpSpPr>
          <p:cNvPr id="2" name="Grupo 12"/>
          <p:cNvGrpSpPr/>
          <p:nvPr/>
        </p:nvGrpSpPr>
        <p:grpSpPr>
          <a:xfrm>
            <a:off x="5839116" y="3356992"/>
            <a:ext cx="576064" cy="1483702"/>
            <a:chOff x="3016290" y="4077072"/>
            <a:chExt cx="576064" cy="1483702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3275294" y="4696678"/>
              <a:ext cx="0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3016290" y="4077072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3080094" y="4095750"/>
            <a:ext cx="457200" cy="495300"/>
          </p:xfrm>
          <a:graphic>
            <a:graphicData uri="http://schemas.openxmlformats.org/presentationml/2006/ole">
              <p:oleObj spid="_x0000_s45059" name="Equação" r:id="rId5" imgW="152280" imgH="164880" progId="Equation.3">
                <p:embed/>
              </p:oleObj>
            </a:graphicData>
          </a:graphic>
        </p:graphicFrame>
      </p:grpSp>
      <p:grpSp>
        <p:nvGrpSpPr>
          <p:cNvPr id="13" name="Grupo 12"/>
          <p:cNvGrpSpPr/>
          <p:nvPr/>
        </p:nvGrpSpPr>
        <p:grpSpPr>
          <a:xfrm>
            <a:off x="251520" y="3501008"/>
            <a:ext cx="1224136" cy="1296144"/>
            <a:chOff x="6012160" y="1772816"/>
            <a:chExt cx="1224136" cy="1296144"/>
          </a:xfrm>
        </p:grpSpPr>
        <p:sp>
          <p:nvSpPr>
            <p:cNvPr id="14" name="Rosto feliz 13"/>
            <p:cNvSpPr/>
            <p:nvPr/>
          </p:nvSpPr>
          <p:spPr>
            <a:xfrm>
              <a:off x="6012160" y="1772816"/>
              <a:ext cx="1224136" cy="1296144"/>
            </a:xfrm>
            <a:prstGeom prst="smileyFace">
              <a:avLst>
                <a:gd name="adj" fmla="val -465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6788607" y="1944734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 flipH="1">
              <a:off x="6314706" y="1945860"/>
              <a:ext cx="159657" cy="116114"/>
            </a:xfrm>
            <a:custGeom>
              <a:avLst/>
              <a:gdLst>
                <a:gd name="connsiteX0" fmla="*/ 0 w 159657"/>
                <a:gd name="connsiteY0" fmla="*/ 0 h 116114"/>
                <a:gd name="connsiteX1" fmla="*/ 116114 w 159657"/>
                <a:gd name="connsiteY1" fmla="*/ 29028 h 116114"/>
                <a:gd name="connsiteX2" fmla="*/ 159657 w 159657"/>
                <a:gd name="connsiteY2" fmla="*/ 116114 h 1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57" h="116114">
                  <a:moveTo>
                    <a:pt x="0" y="0"/>
                  </a:moveTo>
                  <a:cubicBezTo>
                    <a:pt x="44752" y="4838"/>
                    <a:pt x="89505" y="9676"/>
                    <a:pt x="116114" y="29028"/>
                  </a:cubicBezTo>
                  <a:cubicBezTo>
                    <a:pt x="142723" y="48380"/>
                    <a:pt x="151190" y="82247"/>
                    <a:pt x="159657" y="116114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Formular o Problema Inverso linear 1D</a:t>
            </a:r>
          </a:p>
          <a:p>
            <a:pPr lvl="1"/>
            <a:endParaRPr lang="pt-BR" smtClean="0"/>
          </a:p>
          <a:p>
            <a:pPr lvl="1"/>
            <a:r>
              <a:rPr lang="pt-BR" smtClean="0"/>
              <a:t>Equação de Mínimos Quadrados</a:t>
            </a:r>
          </a:p>
          <a:p>
            <a:endParaRPr lang="pt-BR" smtClean="0"/>
          </a:p>
          <a:p>
            <a:r>
              <a:rPr lang="pt-BR" smtClean="0"/>
              <a:t>Formular o Problema Inverso não-linear 1D</a:t>
            </a:r>
          </a:p>
          <a:p>
            <a:pPr lvl="1"/>
            <a:endParaRPr lang="pt-BR" smtClean="0"/>
          </a:p>
          <a:p>
            <a:pPr lvl="1"/>
            <a:r>
              <a:rPr lang="pt-BR" smtClean="0"/>
              <a:t>Equação do método de Gauss-Newton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 Inverso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(Otimização)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1137829" y="1772816"/>
          <a:ext cx="1755775" cy="1679575"/>
        </p:xfrm>
        <a:graphic>
          <a:graphicData uri="http://schemas.openxmlformats.org/presentationml/2006/ole">
            <p:oleObj spid="_x0000_s23554" name="Equação" r:id="rId3" imgW="583920" imgH="55872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79835" y="4413721"/>
          <a:ext cx="2671762" cy="1679575"/>
        </p:xfrm>
        <a:graphic>
          <a:graphicData uri="http://schemas.openxmlformats.org/presentationml/2006/ole">
            <p:oleObj spid="_x0000_s23555" name="Equação" r:id="rId4" imgW="888840" imgH="558720" progId="Equation.3">
              <p:embed/>
            </p:oleObj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59532" y="342900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dados observados</a:t>
            </a:r>
            <a:endParaRPr lang="pt-BR" sz="2800"/>
          </a:p>
        </p:txBody>
      </p:sp>
      <p:sp>
        <p:nvSpPr>
          <p:cNvPr id="10" name="CaixaDeTexto 9"/>
          <p:cNvSpPr txBox="1"/>
          <p:nvPr/>
        </p:nvSpPr>
        <p:spPr>
          <a:xfrm>
            <a:off x="359532" y="609329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dados preditos</a:t>
            </a:r>
            <a:endParaRPr lang="pt-BR" sz="280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545335" y="2276872"/>
          <a:ext cx="4275137" cy="609600"/>
        </p:xfrm>
        <a:graphic>
          <a:graphicData uri="http://schemas.openxmlformats.org/presentationml/2006/ole">
            <p:oleObj spid="_x0000_s23556" name="Equação" r:id="rId5" imgW="1422360" imgH="203040" progId="Equation.3">
              <p:embed/>
            </p:oleObj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26719" y="5211197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norma L2</a:t>
            </a:r>
          </a:p>
          <a:p>
            <a:pPr algn="ctr"/>
            <a:r>
              <a:rPr lang="pt-BR" sz="2800" smtClean="0"/>
              <a:t>(função escalar)</a:t>
            </a:r>
            <a:endParaRPr lang="pt-BR" sz="2800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022378" y="3572585"/>
          <a:ext cx="3321050" cy="952500"/>
        </p:xfrm>
        <a:graphic>
          <a:graphicData uri="http://schemas.openxmlformats.org/presentationml/2006/ole">
            <p:oleObj spid="_x0000_s23557" name="Equação" r:id="rId6" imgW="110484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 Inverso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(Otimização)</a:t>
            </a:r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179512" y="2505670"/>
            <a:ext cx="4176464" cy="1584418"/>
            <a:chOff x="179512" y="2505670"/>
            <a:chExt cx="4176464" cy="1584418"/>
          </a:xfrm>
        </p:grpSpPr>
        <p:sp>
          <p:nvSpPr>
            <p:cNvPr id="11" name="CaixaDeTexto 10"/>
            <p:cNvSpPr txBox="1"/>
            <p:nvPr/>
          </p:nvSpPr>
          <p:spPr>
            <a:xfrm>
              <a:off x="179512" y="2505670"/>
              <a:ext cx="4176464" cy="1569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O Problema Inverso consiste em determinar um vetor de parâmetros  </a:t>
              </a:r>
              <a:r>
                <a:rPr lang="pt-BR" sz="2400" i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pt-BR" sz="2400" smtClean="0"/>
                <a:t>  , </a:t>
              </a:r>
              <a:r>
                <a:rPr lang="pt-BR" sz="2400" i="1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pt-BR" sz="2400" smtClean="0"/>
                <a:t>-dimensional, que minimiza a função </a:t>
              </a:r>
              <a:r>
                <a:rPr lang="pt-BR" sz="2400" i="1" smtClean="0">
                  <a:latin typeface="Calibri" pitchFamily="34" charset="0"/>
                  <a:cs typeface="Arial" pitchFamily="34" charset="0"/>
                </a:rPr>
                <a:t>oooo</a:t>
              </a:r>
              <a:endParaRPr lang="pt-BR" sz="2400" i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347864" y="3645024"/>
              <a:ext cx="79208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3354696" y="3645588"/>
            <a:ext cx="698500" cy="444500"/>
          </p:xfrm>
          <a:graphic>
            <a:graphicData uri="http://schemas.openxmlformats.org/presentationml/2006/ole">
              <p:oleObj spid="_x0000_s2054" name="Equação" r:id="rId3" imgW="279360" imgH="177480" progId="Equation.3">
                <p:embed/>
              </p:oleObj>
            </a:graphicData>
          </a:graphic>
        </p:graphicFrame>
        <p:sp>
          <p:nvSpPr>
            <p:cNvPr id="16" name="Retângulo 15"/>
            <p:cNvSpPr/>
            <p:nvPr/>
          </p:nvSpPr>
          <p:spPr>
            <a:xfrm>
              <a:off x="1763688" y="3299732"/>
              <a:ext cx="32400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2055" name="Object 6"/>
            <p:cNvGraphicFramePr>
              <a:graphicFrameLocks noChangeAspect="1"/>
            </p:cNvGraphicFramePr>
            <p:nvPr/>
          </p:nvGraphicFramePr>
          <p:xfrm>
            <a:off x="1770492" y="3257784"/>
            <a:ext cx="381000" cy="444500"/>
          </p:xfrm>
          <a:graphic>
            <a:graphicData uri="http://schemas.openxmlformats.org/presentationml/2006/ole">
              <p:oleObj spid="_x0000_s2055" name="Equação" r:id="rId4" imgW="152280" imgH="177480" progId="Equation.3">
                <p:embed/>
              </p:oleObj>
            </a:graphicData>
          </a:graphic>
        </p:graphicFrame>
      </p:grp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4545335" y="2276872"/>
          <a:ext cx="4275137" cy="609600"/>
        </p:xfrm>
        <a:graphic>
          <a:graphicData uri="http://schemas.openxmlformats.org/presentationml/2006/ole">
            <p:oleObj spid="_x0000_s2056" name="Equação" r:id="rId5" imgW="1422360" imgH="203040" progId="Equation.3">
              <p:embed/>
            </p:oleObj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5026719" y="5211197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norma L2</a:t>
            </a:r>
          </a:p>
          <a:p>
            <a:pPr algn="ctr"/>
            <a:r>
              <a:rPr lang="pt-BR" sz="2800" smtClean="0"/>
              <a:t>(função escalar)</a:t>
            </a:r>
            <a:endParaRPr lang="pt-BR" sz="2800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5022378" y="3572585"/>
          <a:ext cx="3321050" cy="952500"/>
        </p:xfrm>
        <a:graphic>
          <a:graphicData uri="http://schemas.openxmlformats.org/presentationml/2006/ole">
            <p:oleObj spid="_x0000_s2057" name="Equação" r:id="rId6" imgW="110484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 Inverso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(Otimização)</a:t>
            </a:r>
            <a:endParaRPr lang="pt-BR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45335" y="2276872"/>
          <a:ext cx="4275137" cy="609600"/>
        </p:xfrm>
        <a:graphic>
          <a:graphicData uri="http://schemas.openxmlformats.org/presentationml/2006/ole">
            <p:oleObj spid="_x0000_s3074" name="Equação" r:id="rId3" imgW="1422360" imgH="203040" progId="Equation.3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26719" y="5211197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norma L2</a:t>
            </a:r>
          </a:p>
          <a:p>
            <a:pPr algn="ctr"/>
            <a:r>
              <a:rPr lang="pt-BR" sz="2800" smtClean="0"/>
              <a:t>(função escalar)</a:t>
            </a:r>
            <a:endParaRPr lang="pt-BR" sz="280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22378" y="3572585"/>
          <a:ext cx="3321050" cy="952500"/>
        </p:xfrm>
        <a:graphic>
          <a:graphicData uri="http://schemas.openxmlformats.org/presentationml/2006/ole">
            <p:oleObj spid="_x0000_s3075" name="Equação" r:id="rId4" imgW="1104840" imgH="31716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266825" y="5157192"/>
          <a:ext cx="2136775" cy="609600"/>
        </p:xfrm>
        <a:graphic>
          <a:graphicData uri="http://schemas.openxmlformats.org/presentationml/2006/ole">
            <p:oleObj spid="_x0000_s3078" name="Equação" r:id="rId5" imgW="711000" imgH="203040" progId="Equation.3">
              <p:embed/>
            </p:oleObj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179512" y="2505670"/>
            <a:ext cx="4176464" cy="1584418"/>
            <a:chOff x="179512" y="2505670"/>
            <a:chExt cx="4176464" cy="1584418"/>
          </a:xfrm>
        </p:grpSpPr>
        <p:sp>
          <p:nvSpPr>
            <p:cNvPr id="13" name="CaixaDeTexto 12"/>
            <p:cNvSpPr txBox="1"/>
            <p:nvPr/>
          </p:nvSpPr>
          <p:spPr>
            <a:xfrm>
              <a:off x="179512" y="2505670"/>
              <a:ext cx="4176464" cy="1569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O Problema Inverso consiste em determinar um vetor de parâmetros  </a:t>
              </a:r>
              <a:r>
                <a:rPr lang="pt-BR" sz="2400" i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pt-BR" sz="2400" smtClean="0"/>
                <a:t>  , </a:t>
              </a:r>
              <a:r>
                <a:rPr lang="pt-BR" sz="2400" i="1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pt-BR" sz="2400" smtClean="0"/>
                <a:t>-dimensional, que minimiza a função </a:t>
              </a:r>
              <a:r>
                <a:rPr lang="pt-BR" sz="2400" i="1" smtClean="0">
                  <a:latin typeface="Calibri" pitchFamily="34" charset="0"/>
                  <a:cs typeface="Arial" pitchFamily="34" charset="0"/>
                </a:rPr>
                <a:t>oooo</a:t>
              </a:r>
              <a:endParaRPr lang="pt-BR" sz="2400" i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347864" y="3645024"/>
              <a:ext cx="79208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3354696" y="3645588"/>
            <a:ext cx="698500" cy="444500"/>
          </p:xfrm>
          <a:graphic>
            <a:graphicData uri="http://schemas.openxmlformats.org/presentationml/2006/ole">
              <p:oleObj spid="_x0000_s3079" name="Equação" r:id="rId6" imgW="279360" imgH="177480" progId="Equation.3">
                <p:embed/>
              </p:oleObj>
            </a:graphicData>
          </a:graphic>
        </p:graphicFrame>
        <p:sp>
          <p:nvSpPr>
            <p:cNvPr id="17" name="Retângulo 16"/>
            <p:cNvSpPr/>
            <p:nvPr/>
          </p:nvSpPr>
          <p:spPr>
            <a:xfrm>
              <a:off x="1763688" y="3299732"/>
              <a:ext cx="32400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8" name="Object 6"/>
            <p:cNvGraphicFramePr>
              <a:graphicFrameLocks noChangeAspect="1"/>
            </p:cNvGraphicFramePr>
            <p:nvPr/>
          </p:nvGraphicFramePr>
          <p:xfrm>
            <a:off x="1770492" y="3257784"/>
            <a:ext cx="381000" cy="444500"/>
          </p:xfrm>
          <a:graphic>
            <a:graphicData uri="http://schemas.openxmlformats.org/presentationml/2006/ole">
              <p:oleObj spid="_x0000_s3080" name="Equação" r:id="rId7" imgW="152280" imgH="1774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 Inverso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(Otimização)</a:t>
            </a:r>
            <a:endParaRPr lang="pt-BR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795837" y="3212976"/>
          <a:ext cx="5541963" cy="965200"/>
        </p:xfrm>
        <a:graphic>
          <a:graphicData uri="http://schemas.openxmlformats.org/presentationml/2006/ole">
            <p:oleObj spid="_x0000_s4100" name="Equação" r:id="rId3" imgW="1384200" imgH="24120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3275856" y="47971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matriz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/>
              <a:t> x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/>
              <a:t> transposta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508104" y="49318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vetor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/>
              <a:t> x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1</a:t>
            </a:r>
            <a:endParaRPr lang="pt-BR" smtClean="0"/>
          </a:p>
        </p:txBody>
      </p:sp>
      <p:cxnSp>
        <p:nvCxnSpPr>
          <p:cNvPr id="24" name="Conector de seta reta 23"/>
          <p:cNvCxnSpPr>
            <a:stCxn id="21" idx="0"/>
          </p:cNvCxnSpPr>
          <p:nvPr/>
        </p:nvCxnSpPr>
        <p:spPr>
          <a:xfrm flipV="1">
            <a:off x="4355976" y="4077072"/>
            <a:ext cx="216024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2" idx="0"/>
          </p:cNvCxnSpPr>
          <p:nvPr/>
        </p:nvCxnSpPr>
        <p:spPr>
          <a:xfrm flipH="1" flipV="1">
            <a:off x="6156176" y="4077072"/>
            <a:ext cx="432048" cy="8548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 Inverso linear</a:t>
            </a:r>
            <a:br>
              <a:rPr lang="pt-BR" sz="4900" smtClean="0"/>
            </a:br>
            <a:r>
              <a:rPr lang="pt-BR" sz="3600" smtClean="0"/>
              <a:t>(Mínimos Quadrados)</a:t>
            </a:r>
            <a:endParaRPr lang="pt-BR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116263" y="1628800"/>
          <a:ext cx="2897187" cy="914400"/>
        </p:xfrm>
        <a:graphic>
          <a:graphicData uri="http://schemas.openxmlformats.org/presentationml/2006/ole">
            <p:oleObj spid="_x0000_s5123" name="Equação" r:id="rId3" imgW="723600" imgH="228600" progId="Equation.3">
              <p:embed/>
            </p:oleObj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555776" y="321471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matriz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/>
              <a:t> x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pt-BR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5796136" y="32036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vetor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/>
              <a:t> x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1</a:t>
            </a:r>
            <a:endParaRPr lang="pt-BR" smtClean="0"/>
          </a:p>
        </p:txBody>
      </p:sp>
      <p:cxnSp>
        <p:nvCxnSpPr>
          <p:cNvPr id="11" name="Conector de seta reta 10"/>
          <p:cNvCxnSpPr>
            <a:stCxn id="9" idx="0"/>
          </p:cNvCxnSpPr>
          <p:nvPr/>
        </p:nvCxnSpPr>
        <p:spPr>
          <a:xfrm flipV="1">
            <a:off x="3635896" y="2420888"/>
            <a:ext cx="1080120" cy="7938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10" idx="0"/>
          </p:cNvCxnSpPr>
          <p:nvPr/>
        </p:nvCxnSpPr>
        <p:spPr>
          <a:xfrm flipH="1" flipV="1">
            <a:off x="5796136" y="2420888"/>
            <a:ext cx="1080120" cy="782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427984" y="33560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vetor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/>
              <a:t> x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1</a:t>
            </a:r>
            <a:endParaRPr lang="pt-BR" smtClean="0"/>
          </a:p>
        </p:txBody>
      </p:sp>
      <p:cxnSp>
        <p:nvCxnSpPr>
          <p:cNvPr id="16" name="Conector de seta reta 15"/>
          <p:cNvCxnSpPr>
            <a:stCxn id="15" idx="0"/>
          </p:cNvCxnSpPr>
          <p:nvPr/>
        </p:nvCxnSpPr>
        <p:spPr>
          <a:xfrm flipH="1" flipV="1">
            <a:off x="5076056" y="2420888"/>
            <a:ext cx="432048" cy="9351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252663" y="4425280"/>
          <a:ext cx="4627562" cy="1524000"/>
        </p:xfrm>
        <a:graphic>
          <a:graphicData uri="http://schemas.openxmlformats.org/presentationml/2006/ole">
            <p:oleObj spid="_x0000_s6146" name="Equação" r:id="rId3" imgW="1155600" imgH="380880" progId="Equation.3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116263" y="1628800"/>
          <a:ext cx="2897187" cy="914400"/>
        </p:xfrm>
        <a:graphic>
          <a:graphicData uri="http://schemas.openxmlformats.org/presentationml/2006/ole">
            <p:oleObj spid="_x0000_s6147" name="Equação" r:id="rId4" imgW="723600" imgH="228600" progId="Equation.3">
              <p:embed/>
            </p:oleObj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555776" y="321471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matriz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/>
              <a:t> x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pt-BR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5796136" y="32036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vetor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/>
              <a:t> x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1</a:t>
            </a:r>
            <a:endParaRPr lang="pt-BR" smtClean="0"/>
          </a:p>
        </p:txBody>
      </p:sp>
      <p:cxnSp>
        <p:nvCxnSpPr>
          <p:cNvPr id="11" name="Conector de seta reta 10"/>
          <p:cNvCxnSpPr>
            <a:stCxn id="9" idx="0"/>
          </p:cNvCxnSpPr>
          <p:nvPr/>
        </p:nvCxnSpPr>
        <p:spPr>
          <a:xfrm flipV="1">
            <a:off x="3635896" y="2420888"/>
            <a:ext cx="1080120" cy="7938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10" idx="0"/>
          </p:cNvCxnSpPr>
          <p:nvPr/>
        </p:nvCxnSpPr>
        <p:spPr>
          <a:xfrm flipH="1" flipV="1">
            <a:off x="5796136" y="2420888"/>
            <a:ext cx="1080120" cy="782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427984" y="33560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vetor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/>
              <a:t> x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1</a:t>
            </a:r>
            <a:endParaRPr lang="pt-BR" smtClean="0"/>
          </a:p>
        </p:txBody>
      </p:sp>
      <p:cxnSp>
        <p:nvCxnSpPr>
          <p:cNvPr id="16" name="Conector de seta reta 15"/>
          <p:cNvCxnSpPr>
            <a:stCxn id="15" idx="0"/>
          </p:cNvCxnSpPr>
          <p:nvPr/>
        </p:nvCxnSpPr>
        <p:spPr>
          <a:xfrm flipH="1" flipV="1">
            <a:off x="5076056" y="2420888"/>
            <a:ext cx="432048" cy="9351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799564" y="60840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Estimador de Mínimos Quadrados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 Inverso linear</a:t>
            </a:r>
            <a:br>
              <a:rPr lang="pt-BR" sz="4900" smtClean="0"/>
            </a:br>
            <a:r>
              <a:rPr lang="pt-BR" sz="3600" smtClean="0"/>
              <a:t>(Mínimos Quadrados)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296</Words>
  <Application>Microsoft Office PowerPoint</Application>
  <PresentationFormat>Apresentação na tela (4:3)</PresentationFormat>
  <Paragraphs>102</Paragraphs>
  <Slides>33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36" baseType="lpstr">
      <vt:lpstr>Tema do Office</vt:lpstr>
      <vt:lpstr>Equação</vt:lpstr>
      <vt:lpstr>Microsoft Equation 3.0</vt:lpstr>
      <vt:lpstr>Formulação matemática do Problema Inverso</vt:lpstr>
      <vt:lpstr>Estrutura</vt:lpstr>
      <vt:lpstr>Problema Inverso (Otimização)</vt:lpstr>
      <vt:lpstr>Problema Inverso (Otimização)</vt:lpstr>
      <vt:lpstr>Problema Inverso (Otimização)</vt:lpstr>
      <vt:lpstr>Problema Inverso (Otimização)</vt:lpstr>
      <vt:lpstr>Problema Inverso (Otimização)</vt:lpstr>
      <vt:lpstr>Problema Inverso linear (Mínimos Quadrados)</vt:lpstr>
      <vt:lpstr>Problema Inverso linear (Mínimos Quadrados)</vt:lpstr>
      <vt:lpstr>Problema Inverso não-linear (Método de Gauss-Newton)</vt:lpstr>
      <vt:lpstr>Problema Inverso não-linear (Método de Gauss-Newton)</vt:lpstr>
      <vt:lpstr>Aspectos geométricos (Problema linear 1D)</vt:lpstr>
      <vt:lpstr>Aspectos geométricos (Problema linear 1D)</vt:lpstr>
      <vt:lpstr>Aspectos geométricos (Problema linear 1D)</vt:lpstr>
      <vt:lpstr>Aspectos geométricos (Problema linear 1D)</vt:lpstr>
      <vt:lpstr>Aspectos geométricos (Problema 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Aspectos geométricos (Problema não-linear 1D)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Formulação matemática do Problema Inverso</dc:title>
  <dc:creator>Valeria</dc:creator>
  <cp:lastModifiedBy>Valeria</cp:lastModifiedBy>
  <cp:revision>4</cp:revision>
  <dcterms:created xsi:type="dcterms:W3CDTF">2012-01-17T22:25:40Z</dcterms:created>
  <dcterms:modified xsi:type="dcterms:W3CDTF">2012-01-18T22:13:03Z</dcterms:modified>
</cp:coreProperties>
</file>