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7" r:id="rId22"/>
    <p:sldId id="276" r:id="rId23"/>
    <p:sldId id="275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4" r:id="rId34"/>
    <p:sldId id="295" r:id="rId35"/>
    <p:sldId id="296" r:id="rId36"/>
    <p:sldId id="297" r:id="rId37"/>
    <p:sldId id="298" r:id="rId38"/>
    <p:sldId id="289" r:id="rId39"/>
    <p:sldId id="290" r:id="rId40"/>
    <p:sldId id="291" r:id="rId41"/>
    <p:sldId id="292" r:id="rId42"/>
    <p:sldId id="293" r:id="rId43"/>
    <p:sldId id="299" r:id="rId44"/>
    <p:sldId id="301" r:id="rId45"/>
    <p:sldId id="302" r:id="rId46"/>
    <p:sldId id="300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3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B3D0-AE6B-447D-8943-6F4FD9A12EAF}" type="datetimeFigureOut">
              <a:rPr lang="pt-BR" smtClean="0"/>
              <a:pPr/>
              <a:t>31/01/2012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E06C-0083-4C14-8B89-3192B5C59C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9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0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pt-BR" smtClean="0"/>
              <a:t>Otimização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0242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0243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0244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411760" y="544522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mínimo</a:t>
            </a:r>
            <a:endParaRPr lang="pt-BR" sz="360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2051720" y="4797152"/>
            <a:ext cx="1296144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1266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1267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1268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32" name="Object 13"/>
          <p:cNvGraphicFramePr>
            <a:graphicFrameLocks noChangeAspect="1"/>
          </p:cNvGraphicFramePr>
          <p:nvPr/>
        </p:nvGraphicFramePr>
        <p:xfrm>
          <a:off x="1311275" y="4640263"/>
          <a:ext cx="381000" cy="444500"/>
        </p:xfrm>
        <a:graphic>
          <a:graphicData uri="http://schemas.openxmlformats.org/presentationml/2006/ole">
            <p:oleObj spid="_x0000_s11269" name="Equação" r:id="rId6" imgW="152280" imgH="17748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4932040" y="2132856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O mínimo pode ser calculado diretamente</a:t>
            </a:r>
            <a:endParaRPr lang="pt-BR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8194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8195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8197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8198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8199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932040" y="213285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Ou a partir de uma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9218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9219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9221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9222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9223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007476" y="4725144"/>
            <a:ext cx="648072" cy="648072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1791494" y="4941168"/>
          <a:ext cx="476250" cy="444500"/>
        </p:xfrm>
        <a:graphic>
          <a:graphicData uri="http://schemas.openxmlformats.org/presentationml/2006/ole">
            <p:oleObj spid="_x0000_s9224" name="Equação" r:id="rId8" imgW="1904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2290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2291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2292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1287396" y="3645024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251520" y="465313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1909436" y="462364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2771800" y="3168732"/>
            <a:ext cx="63332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3"/>
          <p:cNvGraphicFramePr>
            <a:graphicFrameLocks noChangeAspect="1"/>
          </p:cNvGraphicFramePr>
          <p:nvPr/>
        </p:nvGraphicFramePr>
        <p:xfrm>
          <a:off x="3419872" y="2924944"/>
          <a:ext cx="381000" cy="444500"/>
        </p:xfrm>
        <a:graphic>
          <a:graphicData uri="http://schemas.openxmlformats.org/presentationml/2006/ole">
            <p:oleObj spid="_x0000_s12293" name="Equação" r:id="rId6" imgW="15228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2136968" y="541629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2395504" y="505625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2657944" y="5416292"/>
          <a:ext cx="381000" cy="444500"/>
        </p:xfrm>
        <a:graphic>
          <a:graphicData uri="http://schemas.openxmlformats.org/presentationml/2006/ole">
            <p:oleObj spid="_x0000_s12294" name="Equação" r:id="rId7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V="1">
            <a:off x="2691920" y="3545816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007476" y="4725144"/>
            <a:ext cx="648072" cy="648072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1791494" y="4941168"/>
          <a:ext cx="476250" cy="444500"/>
        </p:xfrm>
        <a:graphic>
          <a:graphicData uri="http://schemas.openxmlformats.org/presentationml/2006/ole">
            <p:oleObj spid="_x0000_s12295" name="Equação" r:id="rId8" imgW="190440" imgH="177480" progId="Equation.3">
              <p:embed/>
            </p:oleObj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/>
        </p:nvGraphicFramePr>
        <p:xfrm>
          <a:off x="1311275" y="4640263"/>
          <a:ext cx="381000" cy="444500"/>
        </p:xfrm>
        <a:graphic>
          <a:graphicData uri="http://schemas.openxmlformats.org/presentationml/2006/ole">
            <p:oleObj spid="_x0000_s12296" name="Equação" r:id="rId9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4932040" y="2132856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Nesse caso, o mínimo é encontrado com apenas um “passo” a partir da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3321" name="Equação" r:id="rId3" imgW="152280" imgH="177480" progId="Equation.3">
              <p:embed/>
            </p:oleObj>
          </a:graphicData>
        </a:graphic>
      </p:graphicFrame>
      <p:graphicFrame>
        <p:nvGraphicFramePr>
          <p:cNvPr id="37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3322" name="Equação" r:id="rId4" imgW="152280" imgH="177480" progId="Equation.3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3323" name="Equação" r:id="rId5" imgW="139680" imgH="177480" progId="Equation.3">
              <p:embed/>
            </p:oleObj>
          </a:graphicData>
        </a:graphic>
      </p:graphicFrame>
      <p:cxnSp>
        <p:nvCxnSpPr>
          <p:cNvPr id="39" name="Conector de seta reta 38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5076056" y="3789040"/>
            <a:ext cx="648072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13"/>
          <p:cNvGraphicFramePr>
            <a:graphicFrameLocks noChangeAspect="1"/>
          </p:cNvGraphicFramePr>
          <p:nvPr/>
        </p:nvGraphicFramePr>
        <p:xfrm>
          <a:off x="4623048" y="3429000"/>
          <a:ext cx="381000" cy="444500"/>
        </p:xfrm>
        <a:graphic>
          <a:graphicData uri="http://schemas.openxmlformats.org/presentationml/2006/ole">
            <p:oleObj spid="_x0000_s13324" name="Equação" r:id="rId6" imgW="152280" imgH="177480" progId="Equation.3">
              <p:embed/>
            </p:oleObj>
          </a:graphicData>
        </a:graphic>
      </p:graphicFrame>
      <p:cxnSp>
        <p:nvCxnSpPr>
          <p:cNvPr id="50" name="Conector de seta reta 49"/>
          <p:cNvCxnSpPr/>
          <p:nvPr/>
        </p:nvCxnSpPr>
        <p:spPr>
          <a:xfrm flipV="1">
            <a:off x="5771272" y="414908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195208" y="602128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5453744" y="566124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3"/>
          <p:cNvGraphicFramePr>
            <a:graphicFrameLocks noChangeAspect="1"/>
          </p:cNvGraphicFramePr>
          <p:nvPr/>
        </p:nvGraphicFramePr>
        <p:xfrm>
          <a:off x="5771272" y="6080844"/>
          <a:ext cx="381000" cy="444500"/>
        </p:xfrm>
        <a:graphic>
          <a:graphicData uri="http://schemas.openxmlformats.org/presentationml/2006/ole">
            <p:oleObj spid="_x0000_s13325" name="Equação" r:id="rId7" imgW="152280" imgH="177480" progId="Equation.3">
              <p:embed/>
            </p:oleObj>
          </a:graphicData>
        </a:graphic>
      </p:graphicFrame>
      <p:sp>
        <p:nvSpPr>
          <p:cNvPr id="54" name="Forma livre 53"/>
          <p:cNvSpPr/>
          <p:nvPr/>
        </p:nvSpPr>
        <p:spPr>
          <a:xfrm>
            <a:off x="5552348" y="3529209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61874" y="3356992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6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3326" name="Equação" r:id="rId8" imgW="279360" imgH="177480" progId="Equation.3">
              <p:embed/>
            </p:oleObj>
          </a:graphicData>
        </a:graphic>
      </p:graphicFrame>
      <p:sp>
        <p:nvSpPr>
          <p:cNvPr id="57" name="CaixaDeTexto 56"/>
          <p:cNvSpPr txBox="1"/>
          <p:nvPr/>
        </p:nvSpPr>
        <p:spPr>
          <a:xfrm>
            <a:off x="251520" y="2132856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Por outro lado, em um problema não-linear, o mínimo é encontrado após sucessivos “passos” a partir de uma aproximação inicial</a:t>
            </a:r>
            <a:endParaRPr lang="pt-BR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rma livre 57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4344" name="Equação" r:id="rId3" imgW="152280" imgH="177480" progId="Equation.3">
              <p:embed/>
            </p:oleObj>
          </a:graphicData>
        </a:graphic>
      </p:graphicFrame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4345" name="Equação" r:id="rId4" imgW="152280" imgH="177480" progId="Equation.3">
              <p:embed/>
            </p:oleObj>
          </a:graphicData>
        </a:graphic>
      </p:graphicFrame>
      <p:graphicFrame>
        <p:nvGraphicFramePr>
          <p:cNvPr id="65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4346" name="Equação" r:id="rId5" imgW="139680" imgH="177480" progId="Equation.3">
              <p:embed/>
            </p:oleObj>
          </a:graphicData>
        </a:graphic>
      </p:graphicFrame>
      <p:cxnSp>
        <p:nvCxnSpPr>
          <p:cNvPr id="66" name="Conector de seta reta 65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rma livre 74"/>
          <p:cNvSpPr/>
          <p:nvPr/>
        </p:nvSpPr>
        <p:spPr>
          <a:xfrm>
            <a:off x="5730752" y="3894032"/>
            <a:ext cx="1188016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5730752" y="3789064"/>
            <a:ext cx="11880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7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4347" name="Equação" r:id="rId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vre 24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15366" name="Equação" r:id="rId3" imgW="152280" imgH="177480" progId="Equation.3">
              <p:embed/>
            </p:oleObj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15367" name="Equação" r:id="rId4" imgW="152280" imgH="177480" progId="Equation.3">
              <p:embed/>
            </p:oleObj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15368" name="Equação" r:id="rId5" imgW="139680" imgH="177480" progId="Equation.3">
              <p:embed/>
            </p:oleObj>
          </a:graphicData>
        </a:graphic>
      </p:graphicFrame>
      <p:cxnSp>
        <p:nvCxnSpPr>
          <p:cNvPr id="33" name="Conector de seta reta 32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a livre 41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15369" name="Equação" r:id="rId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 3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30722" name="Equação" r:id="rId3" imgW="152280" imgH="177480" progId="Equation.3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30723" name="Equação" r:id="rId4" imgW="152280" imgH="17748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30724" name="Equação" r:id="rId5" imgW="139680" imgH="177480" progId="Equation.3">
              <p:embed/>
            </p:oleObj>
          </a:graphicData>
        </a:graphic>
      </p:graphicFrame>
      <p:cxnSp>
        <p:nvCxnSpPr>
          <p:cNvPr id="12" name="Conector de seta reta 11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a livre 20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30725" name="Equação" r:id="rId6" imgW="279360" imgH="177480" progId="Equation.3">
              <p:embed/>
            </p:oleObj>
          </a:graphicData>
        </a:graphic>
      </p:graphicFrame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0726" name="Equação" r:id="rId7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0727" name="Equação" r:id="rId8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923928" y="609329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Curvas de nível</a:t>
            </a:r>
            <a:endParaRPr lang="pt-BR" sz="2800"/>
          </a:p>
        </p:txBody>
      </p:sp>
      <p:cxnSp>
        <p:nvCxnSpPr>
          <p:cNvPr id="44" name="Conector de seta reta 43"/>
          <p:cNvCxnSpPr>
            <a:stCxn id="42" idx="1"/>
          </p:cNvCxnSpPr>
          <p:nvPr/>
        </p:nvCxnSpPr>
        <p:spPr>
          <a:xfrm flipH="1" flipV="1">
            <a:off x="3275856" y="6093296"/>
            <a:ext cx="648072" cy="2616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1750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1751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4139952" y="537321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Aproximação inicial</a:t>
            </a:r>
            <a:endParaRPr lang="pt-BR" sz="3600"/>
          </a:p>
        </p:txBody>
      </p:sp>
      <p:cxnSp>
        <p:nvCxnSpPr>
          <p:cNvPr id="49" name="Conector de seta reta 48"/>
          <p:cNvCxnSpPr/>
          <p:nvPr/>
        </p:nvCxnSpPr>
        <p:spPr>
          <a:xfrm flipH="1" flipV="1">
            <a:off x="1259632" y="5949280"/>
            <a:ext cx="3312368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pt-BR" smtClean="0"/>
              <a:t>Introdução</a:t>
            </a:r>
          </a:p>
          <a:p>
            <a:endParaRPr lang="pt-BR" smtClean="0"/>
          </a:p>
          <a:p>
            <a:r>
              <a:rPr lang="pt-BR" smtClean="0"/>
              <a:t>Métodos baseados no gradiente</a:t>
            </a:r>
          </a:p>
          <a:p>
            <a:pPr lvl="1"/>
            <a:r>
              <a:rPr lang="pt-BR" smtClean="0"/>
              <a:t>Método de Newton</a:t>
            </a:r>
          </a:p>
          <a:p>
            <a:pPr lvl="1"/>
            <a:r>
              <a:rPr lang="pt-BR" smtClean="0"/>
              <a:t>Método de Gauss-Newton</a:t>
            </a:r>
            <a:endParaRPr lang="pt-BR" i="1" smtClean="0"/>
          </a:p>
          <a:p>
            <a:pPr lvl="1"/>
            <a:r>
              <a:rPr lang="pt-BR" smtClean="0"/>
              <a:t>Método de </a:t>
            </a:r>
            <a:r>
              <a:rPr lang="pt-BR" i="1" smtClean="0"/>
              <a:t>Steepest Decent</a:t>
            </a:r>
            <a:endParaRPr lang="pt-BR" smtClean="0"/>
          </a:p>
          <a:p>
            <a:pPr lvl="1"/>
            <a:r>
              <a:rPr lang="pt-BR" smtClean="0"/>
              <a:t>Método de Levenberg-Marquardt</a:t>
            </a:r>
          </a:p>
          <a:p>
            <a:endParaRPr lang="pt-BR" smtClean="0"/>
          </a:p>
          <a:p>
            <a:r>
              <a:rPr lang="pt-BR" smtClean="0"/>
              <a:t>Métodos Heurísticos</a:t>
            </a:r>
          </a:p>
          <a:p>
            <a:pPr lvl="1"/>
            <a:r>
              <a:rPr lang="pt-BR" i="1" smtClean="0"/>
              <a:t>Simulated Annealing</a:t>
            </a:r>
          </a:p>
          <a:p>
            <a:pPr lvl="1"/>
            <a:r>
              <a:rPr lang="pt-BR" smtClean="0"/>
              <a:t>Método das Formigas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5842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5843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4818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4819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3794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3795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2770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2771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138476" y="463838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3356992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Estimativa do ponto mínimo obtida após a otimização</a:t>
            </a:r>
            <a:endParaRPr lang="pt-BR" sz="3600"/>
          </a:p>
        </p:txBody>
      </p:sp>
      <p:cxnSp>
        <p:nvCxnSpPr>
          <p:cNvPr id="22" name="Conector de seta reta 21"/>
          <p:cNvCxnSpPr>
            <a:stCxn id="21" idx="1"/>
          </p:cNvCxnSpPr>
          <p:nvPr/>
        </p:nvCxnSpPr>
        <p:spPr>
          <a:xfrm flipH="1">
            <a:off x="2267744" y="4511154"/>
            <a:ext cx="2808312" cy="1419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60" y="2361332"/>
            <a:ext cx="1" cy="39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>
            <a:off x="605196" y="2361332"/>
            <a:ext cx="3924000" cy="8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6" name="Object 10"/>
          <p:cNvGraphicFramePr>
            <a:graphicFrameLocks noChangeAspect="1"/>
          </p:cNvGraphicFramePr>
          <p:nvPr/>
        </p:nvGraphicFramePr>
        <p:xfrm>
          <a:off x="145536" y="5716212"/>
          <a:ext cx="381000" cy="444500"/>
        </p:xfrm>
        <a:graphic>
          <a:graphicData uri="http://schemas.openxmlformats.org/presentationml/2006/ole">
            <p:oleObj spid="_x0000_s36866" name="Equação" r:id="rId3" imgW="152280" imgH="177480" progId="Equation.3">
              <p:embed/>
            </p:oleObj>
          </a:graphicData>
        </a:graphic>
      </p:graphicFrame>
      <p:graphicFrame>
        <p:nvGraphicFramePr>
          <p:cNvPr id="30727" name="Object 15"/>
          <p:cNvGraphicFramePr>
            <a:graphicFrameLocks noChangeAspect="1"/>
          </p:cNvGraphicFramePr>
          <p:nvPr/>
        </p:nvGraphicFramePr>
        <p:xfrm>
          <a:off x="4078734" y="1844824"/>
          <a:ext cx="349250" cy="444500"/>
        </p:xfrm>
        <a:graphic>
          <a:graphicData uri="http://schemas.openxmlformats.org/presentationml/2006/ole">
            <p:oleObj spid="_x0000_s36867" name="Equação" r:id="rId4" imgW="139680" imgH="177480" progId="Equation.3">
              <p:embed/>
            </p:oleObj>
          </a:graphicData>
        </a:graphic>
      </p:graphicFrame>
      <p:sp>
        <p:nvSpPr>
          <p:cNvPr id="33" name="Elipse 32"/>
          <p:cNvSpPr/>
          <p:nvPr/>
        </p:nvSpPr>
        <p:spPr>
          <a:xfrm rot="20167844">
            <a:off x="1895582" y="4495021"/>
            <a:ext cx="504056" cy="43204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 rot="20167844">
            <a:off x="1640129" y="4355727"/>
            <a:ext cx="103087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 rot="20167844">
            <a:off x="1408413" y="4092353"/>
            <a:ext cx="1484240" cy="1224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 rot="20167844">
            <a:off x="1139726" y="3817653"/>
            <a:ext cx="2052000" cy="180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rot="20167844">
            <a:off x="3559363" y="3352961"/>
            <a:ext cx="396000" cy="2839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20167844">
            <a:off x="3350667" y="3141152"/>
            <a:ext cx="792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22003" y="2780928"/>
            <a:ext cx="3605981" cy="3252018"/>
          </a:xfrm>
          <a:custGeom>
            <a:avLst/>
            <a:gdLst>
              <a:gd name="connsiteX0" fmla="*/ 2585884 w 3605981"/>
              <a:gd name="connsiteY0" fmla="*/ 1450257 h 3252018"/>
              <a:gd name="connsiteX1" fmla="*/ 2600632 w 3605981"/>
              <a:gd name="connsiteY1" fmla="*/ 2025444 h 3252018"/>
              <a:gd name="connsiteX2" fmla="*/ 2290916 w 3605981"/>
              <a:gd name="connsiteY2" fmla="*/ 2836606 h 3252018"/>
              <a:gd name="connsiteX3" fmla="*/ 1538748 w 3605981"/>
              <a:gd name="connsiteY3" fmla="*/ 3190567 h 3252018"/>
              <a:gd name="connsiteX4" fmla="*/ 978310 w 3605981"/>
              <a:gd name="connsiteY4" fmla="*/ 3205315 h 3252018"/>
              <a:gd name="connsiteX5" fmla="*/ 447368 w 3605981"/>
              <a:gd name="connsiteY5" fmla="*/ 3013586 h 3252018"/>
              <a:gd name="connsiteX6" fmla="*/ 122903 w 3605981"/>
              <a:gd name="connsiteY6" fmla="*/ 2644877 h 3252018"/>
              <a:gd name="connsiteX7" fmla="*/ 4916 w 3605981"/>
              <a:gd name="connsiteY7" fmla="*/ 1936954 h 3252018"/>
              <a:gd name="connsiteX8" fmla="*/ 152400 w 3605981"/>
              <a:gd name="connsiteY8" fmla="*/ 1214283 h 3252018"/>
              <a:gd name="connsiteX9" fmla="*/ 683342 w 3605981"/>
              <a:gd name="connsiteY9" fmla="*/ 757083 h 3252018"/>
              <a:gd name="connsiteX10" fmla="*/ 1435510 w 3605981"/>
              <a:gd name="connsiteY10" fmla="*/ 594851 h 3252018"/>
              <a:gd name="connsiteX11" fmla="*/ 1936955 w 3605981"/>
              <a:gd name="connsiteY11" fmla="*/ 594851 h 3252018"/>
              <a:gd name="connsiteX12" fmla="*/ 2290916 w 3605981"/>
              <a:gd name="connsiteY12" fmla="*/ 860322 h 3252018"/>
              <a:gd name="connsiteX13" fmla="*/ 2467897 w 3605981"/>
              <a:gd name="connsiteY13" fmla="*/ 329380 h 3252018"/>
              <a:gd name="connsiteX14" fmla="*/ 2925097 w 3605981"/>
              <a:gd name="connsiteY14" fmla="*/ 19664 h 3252018"/>
              <a:gd name="connsiteX15" fmla="*/ 3470787 w 3605981"/>
              <a:gd name="connsiteY15" fmla="*/ 211393 h 3252018"/>
              <a:gd name="connsiteX16" fmla="*/ 3588774 w 3605981"/>
              <a:gd name="connsiteY16" fmla="*/ 845573 h 3252018"/>
              <a:gd name="connsiteX17" fmla="*/ 3367548 w 3605981"/>
              <a:gd name="connsiteY17" fmla="*/ 1288025 h 3252018"/>
              <a:gd name="connsiteX18" fmla="*/ 2866103 w 3605981"/>
              <a:gd name="connsiteY18" fmla="*/ 1376515 h 3252018"/>
              <a:gd name="connsiteX19" fmla="*/ 2497394 w 3605981"/>
              <a:gd name="connsiteY19" fmla="*/ 1273277 h 3252018"/>
              <a:gd name="connsiteX20" fmla="*/ 2585884 w 3605981"/>
              <a:gd name="connsiteY20" fmla="*/ 1450257 h 325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5981" h="3252018">
                <a:moveTo>
                  <a:pt x="2585884" y="1450257"/>
                </a:moveTo>
                <a:cubicBezTo>
                  <a:pt x="2603090" y="1575618"/>
                  <a:pt x="2649793" y="1794386"/>
                  <a:pt x="2600632" y="2025444"/>
                </a:cubicBezTo>
                <a:cubicBezTo>
                  <a:pt x="2551471" y="2256502"/>
                  <a:pt x="2467897" y="2642419"/>
                  <a:pt x="2290916" y="2836606"/>
                </a:cubicBezTo>
                <a:cubicBezTo>
                  <a:pt x="2113935" y="3030793"/>
                  <a:pt x="1757516" y="3129116"/>
                  <a:pt x="1538748" y="3190567"/>
                </a:cubicBezTo>
                <a:cubicBezTo>
                  <a:pt x="1319980" y="3252018"/>
                  <a:pt x="1160207" y="3234812"/>
                  <a:pt x="978310" y="3205315"/>
                </a:cubicBezTo>
                <a:cubicBezTo>
                  <a:pt x="796413" y="3175818"/>
                  <a:pt x="589936" y="3106992"/>
                  <a:pt x="447368" y="3013586"/>
                </a:cubicBezTo>
                <a:cubicBezTo>
                  <a:pt x="304800" y="2920180"/>
                  <a:pt x="196645" y="2824316"/>
                  <a:pt x="122903" y="2644877"/>
                </a:cubicBezTo>
                <a:cubicBezTo>
                  <a:pt x="49161" y="2465438"/>
                  <a:pt x="0" y="2175386"/>
                  <a:pt x="4916" y="1936954"/>
                </a:cubicBezTo>
                <a:cubicBezTo>
                  <a:pt x="9832" y="1698522"/>
                  <a:pt x="39329" y="1410928"/>
                  <a:pt x="152400" y="1214283"/>
                </a:cubicBezTo>
                <a:cubicBezTo>
                  <a:pt x="265471" y="1017638"/>
                  <a:pt x="469490" y="860322"/>
                  <a:pt x="683342" y="757083"/>
                </a:cubicBezTo>
                <a:cubicBezTo>
                  <a:pt x="897194" y="653844"/>
                  <a:pt x="1226575" y="621890"/>
                  <a:pt x="1435510" y="594851"/>
                </a:cubicBezTo>
                <a:cubicBezTo>
                  <a:pt x="1644445" y="567812"/>
                  <a:pt x="1794387" y="550606"/>
                  <a:pt x="1936955" y="594851"/>
                </a:cubicBezTo>
                <a:cubicBezTo>
                  <a:pt x="2079523" y="639096"/>
                  <a:pt x="2202426" y="904567"/>
                  <a:pt x="2290916" y="860322"/>
                </a:cubicBezTo>
                <a:cubicBezTo>
                  <a:pt x="2379406" y="816077"/>
                  <a:pt x="2362200" y="469490"/>
                  <a:pt x="2467897" y="329380"/>
                </a:cubicBezTo>
                <a:cubicBezTo>
                  <a:pt x="2573594" y="189270"/>
                  <a:pt x="2757949" y="39329"/>
                  <a:pt x="2925097" y="19664"/>
                </a:cubicBezTo>
                <a:cubicBezTo>
                  <a:pt x="3092245" y="0"/>
                  <a:pt x="3360174" y="73742"/>
                  <a:pt x="3470787" y="211393"/>
                </a:cubicBezTo>
                <a:cubicBezTo>
                  <a:pt x="3581400" y="349045"/>
                  <a:pt x="3605981" y="666134"/>
                  <a:pt x="3588774" y="845573"/>
                </a:cubicBezTo>
                <a:cubicBezTo>
                  <a:pt x="3571568" y="1025012"/>
                  <a:pt x="3487993" y="1199535"/>
                  <a:pt x="3367548" y="1288025"/>
                </a:cubicBezTo>
                <a:cubicBezTo>
                  <a:pt x="3247103" y="1376515"/>
                  <a:pt x="3011129" y="1378973"/>
                  <a:pt x="2866103" y="1376515"/>
                </a:cubicBezTo>
                <a:cubicBezTo>
                  <a:pt x="2721077" y="1374057"/>
                  <a:pt x="2544097" y="1256071"/>
                  <a:pt x="2497394" y="1273277"/>
                </a:cubicBezTo>
                <a:cubicBezTo>
                  <a:pt x="2450691" y="1290484"/>
                  <a:pt x="2568678" y="1324896"/>
                  <a:pt x="2585884" y="1450257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08820" y="2467896"/>
            <a:ext cx="4225412" cy="3969775"/>
          </a:xfrm>
          <a:custGeom>
            <a:avLst/>
            <a:gdLst>
              <a:gd name="connsiteX0" fmla="*/ 494070 w 4225412"/>
              <a:gd name="connsiteY0" fmla="*/ 3637936 h 3969775"/>
              <a:gd name="connsiteX1" fmla="*/ 1201993 w 4225412"/>
              <a:gd name="connsiteY1" fmla="*/ 3918156 h 3969775"/>
              <a:gd name="connsiteX2" fmla="*/ 1865670 w 4225412"/>
              <a:gd name="connsiteY2" fmla="*/ 3932904 h 3969775"/>
              <a:gd name="connsiteX3" fmla="*/ 2573593 w 4225412"/>
              <a:gd name="connsiteY3" fmla="*/ 3696930 h 3969775"/>
              <a:gd name="connsiteX4" fmla="*/ 2986548 w 4225412"/>
              <a:gd name="connsiteY4" fmla="*/ 3269227 h 3969775"/>
              <a:gd name="connsiteX5" fmla="*/ 3163528 w 4225412"/>
              <a:gd name="connsiteY5" fmla="*/ 2708788 h 3969775"/>
              <a:gd name="connsiteX6" fmla="*/ 3193025 w 4225412"/>
              <a:gd name="connsiteY6" fmla="*/ 2163098 h 3969775"/>
              <a:gd name="connsiteX7" fmla="*/ 3207774 w 4225412"/>
              <a:gd name="connsiteY7" fmla="*/ 1956620 h 3969775"/>
              <a:gd name="connsiteX8" fmla="*/ 3753464 w 4225412"/>
              <a:gd name="connsiteY8" fmla="*/ 1882878 h 3969775"/>
              <a:gd name="connsiteX9" fmla="*/ 4136922 w 4225412"/>
              <a:gd name="connsiteY9" fmla="*/ 1528917 h 3969775"/>
              <a:gd name="connsiteX10" fmla="*/ 4210664 w 4225412"/>
              <a:gd name="connsiteY10" fmla="*/ 806246 h 3969775"/>
              <a:gd name="connsiteX11" fmla="*/ 4048432 w 4225412"/>
              <a:gd name="connsiteY11" fmla="*/ 245807 h 3969775"/>
              <a:gd name="connsiteX12" fmla="*/ 3487993 w 4225412"/>
              <a:gd name="connsiteY12" fmla="*/ 24581 h 3969775"/>
              <a:gd name="connsiteX13" fmla="*/ 2839064 w 4225412"/>
              <a:gd name="connsiteY13" fmla="*/ 98323 h 3969775"/>
              <a:gd name="connsiteX14" fmla="*/ 2455606 w 4225412"/>
              <a:gd name="connsiteY14" fmla="*/ 378543 h 3969775"/>
              <a:gd name="connsiteX15" fmla="*/ 2470354 w 4225412"/>
              <a:gd name="connsiteY15" fmla="*/ 806246 h 3969775"/>
              <a:gd name="connsiteX16" fmla="*/ 1909915 w 4225412"/>
              <a:gd name="connsiteY16" fmla="*/ 585020 h 3969775"/>
              <a:gd name="connsiteX17" fmla="*/ 1113503 w 4225412"/>
              <a:gd name="connsiteY17" fmla="*/ 747252 h 3969775"/>
              <a:gd name="connsiteX18" fmla="*/ 390832 w 4225412"/>
              <a:gd name="connsiteY18" fmla="*/ 1101214 h 3969775"/>
              <a:gd name="connsiteX19" fmla="*/ 66367 w 4225412"/>
              <a:gd name="connsiteY19" fmla="*/ 1691149 h 3969775"/>
              <a:gd name="connsiteX20" fmla="*/ 7374 w 4225412"/>
              <a:gd name="connsiteY20" fmla="*/ 2413820 h 3969775"/>
              <a:gd name="connsiteX21" fmla="*/ 110612 w 4225412"/>
              <a:gd name="connsiteY21" fmla="*/ 3062749 h 3969775"/>
              <a:gd name="connsiteX22" fmla="*/ 376083 w 4225412"/>
              <a:gd name="connsiteY22" fmla="*/ 3505201 h 3969775"/>
              <a:gd name="connsiteX23" fmla="*/ 494070 w 4225412"/>
              <a:gd name="connsiteY23" fmla="*/ 3637936 h 39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5412" h="3969775">
                <a:moveTo>
                  <a:pt x="494070" y="3637936"/>
                </a:moveTo>
                <a:cubicBezTo>
                  <a:pt x="631722" y="3706762"/>
                  <a:pt x="973393" y="3868995"/>
                  <a:pt x="1201993" y="3918156"/>
                </a:cubicBezTo>
                <a:cubicBezTo>
                  <a:pt x="1430593" y="3967317"/>
                  <a:pt x="1637070" y="3969775"/>
                  <a:pt x="1865670" y="3932904"/>
                </a:cubicBezTo>
                <a:cubicBezTo>
                  <a:pt x="2094270" y="3896033"/>
                  <a:pt x="2386780" y="3807543"/>
                  <a:pt x="2573593" y="3696930"/>
                </a:cubicBezTo>
                <a:cubicBezTo>
                  <a:pt x="2760406" y="3586317"/>
                  <a:pt x="2888226" y="3433917"/>
                  <a:pt x="2986548" y="3269227"/>
                </a:cubicBezTo>
                <a:cubicBezTo>
                  <a:pt x="3084870" y="3104537"/>
                  <a:pt x="3129115" y="2893143"/>
                  <a:pt x="3163528" y="2708788"/>
                </a:cubicBezTo>
                <a:cubicBezTo>
                  <a:pt x="3197941" y="2524433"/>
                  <a:pt x="3185651" y="2288459"/>
                  <a:pt x="3193025" y="2163098"/>
                </a:cubicBezTo>
                <a:cubicBezTo>
                  <a:pt x="3200399" y="2037737"/>
                  <a:pt x="3114368" y="2003323"/>
                  <a:pt x="3207774" y="1956620"/>
                </a:cubicBezTo>
                <a:cubicBezTo>
                  <a:pt x="3301180" y="1909917"/>
                  <a:pt x="3598606" y="1954162"/>
                  <a:pt x="3753464" y="1882878"/>
                </a:cubicBezTo>
                <a:cubicBezTo>
                  <a:pt x="3908322" y="1811594"/>
                  <a:pt x="4060722" y="1708356"/>
                  <a:pt x="4136922" y="1528917"/>
                </a:cubicBezTo>
                <a:cubicBezTo>
                  <a:pt x="4213122" y="1349478"/>
                  <a:pt x="4225412" y="1020098"/>
                  <a:pt x="4210664" y="806246"/>
                </a:cubicBezTo>
                <a:cubicBezTo>
                  <a:pt x="4195916" y="592394"/>
                  <a:pt x="4168877" y="376084"/>
                  <a:pt x="4048432" y="245807"/>
                </a:cubicBezTo>
                <a:cubicBezTo>
                  <a:pt x="3927987" y="115530"/>
                  <a:pt x="3689554" y="49162"/>
                  <a:pt x="3487993" y="24581"/>
                </a:cubicBezTo>
                <a:cubicBezTo>
                  <a:pt x="3286432" y="0"/>
                  <a:pt x="3011128" y="39329"/>
                  <a:pt x="2839064" y="98323"/>
                </a:cubicBezTo>
                <a:cubicBezTo>
                  <a:pt x="2667000" y="157317"/>
                  <a:pt x="2517058" y="260556"/>
                  <a:pt x="2455606" y="378543"/>
                </a:cubicBezTo>
                <a:cubicBezTo>
                  <a:pt x="2394154" y="496530"/>
                  <a:pt x="2561302" y="771833"/>
                  <a:pt x="2470354" y="806246"/>
                </a:cubicBezTo>
                <a:cubicBezTo>
                  <a:pt x="2379406" y="840659"/>
                  <a:pt x="2136057" y="594852"/>
                  <a:pt x="1909915" y="585020"/>
                </a:cubicBezTo>
                <a:cubicBezTo>
                  <a:pt x="1683773" y="575188"/>
                  <a:pt x="1366683" y="661220"/>
                  <a:pt x="1113503" y="747252"/>
                </a:cubicBezTo>
                <a:cubicBezTo>
                  <a:pt x="860323" y="833284"/>
                  <a:pt x="565355" y="943898"/>
                  <a:pt x="390832" y="1101214"/>
                </a:cubicBezTo>
                <a:cubicBezTo>
                  <a:pt x="216309" y="1258530"/>
                  <a:pt x="130277" y="1472381"/>
                  <a:pt x="66367" y="1691149"/>
                </a:cubicBezTo>
                <a:cubicBezTo>
                  <a:pt x="2457" y="1909917"/>
                  <a:pt x="0" y="2185220"/>
                  <a:pt x="7374" y="2413820"/>
                </a:cubicBezTo>
                <a:cubicBezTo>
                  <a:pt x="14748" y="2642420"/>
                  <a:pt x="49161" y="2880852"/>
                  <a:pt x="110612" y="3062749"/>
                </a:cubicBezTo>
                <a:cubicBezTo>
                  <a:pt x="172063" y="3244646"/>
                  <a:pt x="307257" y="3404420"/>
                  <a:pt x="376083" y="3505201"/>
                </a:cubicBezTo>
                <a:cubicBezTo>
                  <a:pt x="444909" y="3605982"/>
                  <a:pt x="356418" y="3569110"/>
                  <a:pt x="494070" y="36379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2108980" y="468263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971600" y="5877272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1187624" y="537321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1547664" y="494116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35696" y="4725144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138476" y="4638388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32040" y="178500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 partir de um determinado ponto, é necessário estabelecer uma direção e o comprimento do passo que será dado</a:t>
            </a:r>
            <a:endParaRPr lang="pt-BR" sz="360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1331640" y="3933056"/>
            <a:ext cx="3888432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2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37890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37891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39938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39939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7" name="Imagem 46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40962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40963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96136" y="22768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Direção</a:t>
            </a:r>
            <a:endParaRPr lang="pt-BR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814570" y="4149264"/>
            <a:ext cx="2016000" cy="165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grpSp>
        <p:nvGrpSpPr>
          <p:cNvPr id="3" name="Grupo 31"/>
          <p:cNvGrpSpPr/>
          <p:nvPr/>
        </p:nvGrpSpPr>
        <p:grpSpPr>
          <a:xfrm>
            <a:off x="145536" y="1844824"/>
            <a:ext cx="4588696" cy="4592847"/>
            <a:chOff x="145536" y="1844824"/>
            <a:chExt cx="4588696" cy="4592847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611560" y="2361332"/>
              <a:ext cx="1" cy="39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H="1">
              <a:off x="605196" y="2361332"/>
              <a:ext cx="3924000" cy="83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26" name="Object 10"/>
            <p:cNvGraphicFramePr>
              <a:graphicFrameLocks noChangeAspect="1"/>
            </p:cNvGraphicFramePr>
            <p:nvPr/>
          </p:nvGraphicFramePr>
          <p:xfrm>
            <a:off x="145536" y="5716212"/>
            <a:ext cx="381000" cy="444500"/>
          </p:xfrm>
          <a:graphic>
            <a:graphicData uri="http://schemas.openxmlformats.org/presentationml/2006/ole">
              <p:oleObj spid="_x0000_s41986" name="Equação" r:id="rId3" imgW="152280" imgH="177480" progId="Equation.3">
                <p:embed/>
              </p:oleObj>
            </a:graphicData>
          </a:graphic>
        </p:graphicFrame>
        <p:graphicFrame>
          <p:nvGraphicFramePr>
            <p:cNvPr id="30727" name="Object 15"/>
            <p:cNvGraphicFramePr>
              <a:graphicFrameLocks noChangeAspect="1"/>
            </p:cNvGraphicFramePr>
            <p:nvPr/>
          </p:nvGraphicFramePr>
          <p:xfrm>
            <a:off x="4078734" y="1844824"/>
            <a:ext cx="349250" cy="444500"/>
          </p:xfrm>
          <a:graphic>
            <a:graphicData uri="http://schemas.openxmlformats.org/presentationml/2006/ole">
              <p:oleObj spid="_x0000_s41987" name="Equação" r:id="rId4" imgW="139680" imgH="177480" progId="Equation.3">
                <p:embed/>
              </p:oleObj>
            </a:graphicData>
          </a:graphic>
        </p:graphicFrame>
        <p:sp>
          <p:nvSpPr>
            <p:cNvPr id="33" name="Elipse 32"/>
            <p:cNvSpPr/>
            <p:nvPr/>
          </p:nvSpPr>
          <p:spPr>
            <a:xfrm rot="20167844">
              <a:off x="1895582" y="4495021"/>
              <a:ext cx="504056" cy="432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 rot="20167844">
              <a:off x="1640129" y="4355727"/>
              <a:ext cx="103087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 rot="20167844">
              <a:off x="1408413" y="4092353"/>
              <a:ext cx="1484240" cy="12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 rot="20167844">
              <a:off x="1139726" y="3817653"/>
              <a:ext cx="2052000" cy="180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 rot="20167844">
              <a:off x="3559363" y="3352961"/>
              <a:ext cx="396000" cy="2839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67844">
              <a:off x="3350667" y="3141152"/>
              <a:ext cx="792000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822003" y="2780928"/>
              <a:ext cx="3605981" cy="3252018"/>
            </a:xfrm>
            <a:custGeom>
              <a:avLst/>
              <a:gdLst>
                <a:gd name="connsiteX0" fmla="*/ 2585884 w 3605981"/>
                <a:gd name="connsiteY0" fmla="*/ 1450257 h 3252018"/>
                <a:gd name="connsiteX1" fmla="*/ 2600632 w 3605981"/>
                <a:gd name="connsiteY1" fmla="*/ 2025444 h 3252018"/>
                <a:gd name="connsiteX2" fmla="*/ 2290916 w 3605981"/>
                <a:gd name="connsiteY2" fmla="*/ 2836606 h 3252018"/>
                <a:gd name="connsiteX3" fmla="*/ 1538748 w 3605981"/>
                <a:gd name="connsiteY3" fmla="*/ 3190567 h 3252018"/>
                <a:gd name="connsiteX4" fmla="*/ 978310 w 3605981"/>
                <a:gd name="connsiteY4" fmla="*/ 3205315 h 3252018"/>
                <a:gd name="connsiteX5" fmla="*/ 447368 w 3605981"/>
                <a:gd name="connsiteY5" fmla="*/ 3013586 h 3252018"/>
                <a:gd name="connsiteX6" fmla="*/ 122903 w 3605981"/>
                <a:gd name="connsiteY6" fmla="*/ 2644877 h 3252018"/>
                <a:gd name="connsiteX7" fmla="*/ 4916 w 3605981"/>
                <a:gd name="connsiteY7" fmla="*/ 1936954 h 3252018"/>
                <a:gd name="connsiteX8" fmla="*/ 152400 w 3605981"/>
                <a:gd name="connsiteY8" fmla="*/ 1214283 h 3252018"/>
                <a:gd name="connsiteX9" fmla="*/ 683342 w 3605981"/>
                <a:gd name="connsiteY9" fmla="*/ 757083 h 3252018"/>
                <a:gd name="connsiteX10" fmla="*/ 1435510 w 3605981"/>
                <a:gd name="connsiteY10" fmla="*/ 594851 h 3252018"/>
                <a:gd name="connsiteX11" fmla="*/ 1936955 w 3605981"/>
                <a:gd name="connsiteY11" fmla="*/ 594851 h 3252018"/>
                <a:gd name="connsiteX12" fmla="*/ 2290916 w 3605981"/>
                <a:gd name="connsiteY12" fmla="*/ 860322 h 3252018"/>
                <a:gd name="connsiteX13" fmla="*/ 2467897 w 3605981"/>
                <a:gd name="connsiteY13" fmla="*/ 329380 h 3252018"/>
                <a:gd name="connsiteX14" fmla="*/ 2925097 w 3605981"/>
                <a:gd name="connsiteY14" fmla="*/ 19664 h 3252018"/>
                <a:gd name="connsiteX15" fmla="*/ 3470787 w 3605981"/>
                <a:gd name="connsiteY15" fmla="*/ 211393 h 3252018"/>
                <a:gd name="connsiteX16" fmla="*/ 3588774 w 3605981"/>
                <a:gd name="connsiteY16" fmla="*/ 845573 h 3252018"/>
                <a:gd name="connsiteX17" fmla="*/ 3367548 w 3605981"/>
                <a:gd name="connsiteY17" fmla="*/ 1288025 h 3252018"/>
                <a:gd name="connsiteX18" fmla="*/ 2866103 w 3605981"/>
                <a:gd name="connsiteY18" fmla="*/ 1376515 h 3252018"/>
                <a:gd name="connsiteX19" fmla="*/ 2497394 w 3605981"/>
                <a:gd name="connsiteY19" fmla="*/ 1273277 h 3252018"/>
                <a:gd name="connsiteX20" fmla="*/ 2585884 w 3605981"/>
                <a:gd name="connsiteY20" fmla="*/ 1450257 h 32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5981" h="3252018">
                  <a:moveTo>
                    <a:pt x="2585884" y="1450257"/>
                  </a:moveTo>
                  <a:cubicBezTo>
                    <a:pt x="2603090" y="1575618"/>
                    <a:pt x="2649793" y="1794386"/>
                    <a:pt x="2600632" y="2025444"/>
                  </a:cubicBezTo>
                  <a:cubicBezTo>
                    <a:pt x="2551471" y="2256502"/>
                    <a:pt x="2467897" y="2642419"/>
                    <a:pt x="2290916" y="2836606"/>
                  </a:cubicBezTo>
                  <a:cubicBezTo>
                    <a:pt x="2113935" y="3030793"/>
                    <a:pt x="1757516" y="3129116"/>
                    <a:pt x="1538748" y="3190567"/>
                  </a:cubicBezTo>
                  <a:cubicBezTo>
                    <a:pt x="1319980" y="3252018"/>
                    <a:pt x="1160207" y="3234812"/>
                    <a:pt x="978310" y="3205315"/>
                  </a:cubicBezTo>
                  <a:cubicBezTo>
                    <a:pt x="796413" y="3175818"/>
                    <a:pt x="589936" y="3106992"/>
                    <a:pt x="447368" y="3013586"/>
                  </a:cubicBezTo>
                  <a:cubicBezTo>
                    <a:pt x="304800" y="2920180"/>
                    <a:pt x="196645" y="2824316"/>
                    <a:pt x="122903" y="2644877"/>
                  </a:cubicBezTo>
                  <a:cubicBezTo>
                    <a:pt x="49161" y="2465438"/>
                    <a:pt x="0" y="2175386"/>
                    <a:pt x="4916" y="1936954"/>
                  </a:cubicBezTo>
                  <a:cubicBezTo>
                    <a:pt x="9832" y="1698522"/>
                    <a:pt x="39329" y="1410928"/>
                    <a:pt x="152400" y="1214283"/>
                  </a:cubicBezTo>
                  <a:cubicBezTo>
                    <a:pt x="265471" y="1017638"/>
                    <a:pt x="469490" y="860322"/>
                    <a:pt x="683342" y="757083"/>
                  </a:cubicBezTo>
                  <a:cubicBezTo>
                    <a:pt x="897194" y="653844"/>
                    <a:pt x="1226575" y="621890"/>
                    <a:pt x="1435510" y="594851"/>
                  </a:cubicBezTo>
                  <a:cubicBezTo>
                    <a:pt x="1644445" y="567812"/>
                    <a:pt x="1794387" y="550606"/>
                    <a:pt x="1936955" y="594851"/>
                  </a:cubicBezTo>
                  <a:cubicBezTo>
                    <a:pt x="2079523" y="639096"/>
                    <a:pt x="2202426" y="904567"/>
                    <a:pt x="2290916" y="860322"/>
                  </a:cubicBezTo>
                  <a:cubicBezTo>
                    <a:pt x="2379406" y="816077"/>
                    <a:pt x="2362200" y="469490"/>
                    <a:pt x="2467897" y="329380"/>
                  </a:cubicBezTo>
                  <a:cubicBezTo>
                    <a:pt x="2573594" y="189270"/>
                    <a:pt x="2757949" y="39329"/>
                    <a:pt x="2925097" y="19664"/>
                  </a:cubicBezTo>
                  <a:cubicBezTo>
                    <a:pt x="3092245" y="0"/>
                    <a:pt x="3360174" y="73742"/>
                    <a:pt x="3470787" y="211393"/>
                  </a:cubicBezTo>
                  <a:cubicBezTo>
                    <a:pt x="3581400" y="349045"/>
                    <a:pt x="3605981" y="666134"/>
                    <a:pt x="3588774" y="845573"/>
                  </a:cubicBezTo>
                  <a:cubicBezTo>
                    <a:pt x="3571568" y="1025012"/>
                    <a:pt x="3487993" y="1199535"/>
                    <a:pt x="3367548" y="1288025"/>
                  </a:cubicBezTo>
                  <a:cubicBezTo>
                    <a:pt x="3247103" y="1376515"/>
                    <a:pt x="3011129" y="1378973"/>
                    <a:pt x="2866103" y="1376515"/>
                  </a:cubicBezTo>
                  <a:cubicBezTo>
                    <a:pt x="2721077" y="1374057"/>
                    <a:pt x="2544097" y="1256071"/>
                    <a:pt x="2497394" y="1273277"/>
                  </a:cubicBezTo>
                  <a:cubicBezTo>
                    <a:pt x="2450691" y="1290484"/>
                    <a:pt x="2568678" y="1324896"/>
                    <a:pt x="2585884" y="145025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08820" y="2467896"/>
              <a:ext cx="4225412" cy="3969775"/>
            </a:xfrm>
            <a:custGeom>
              <a:avLst/>
              <a:gdLst>
                <a:gd name="connsiteX0" fmla="*/ 494070 w 4225412"/>
                <a:gd name="connsiteY0" fmla="*/ 3637936 h 3969775"/>
                <a:gd name="connsiteX1" fmla="*/ 1201993 w 4225412"/>
                <a:gd name="connsiteY1" fmla="*/ 3918156 h 3969775"/>
                <a:gd name="connsiteX2" fmla="*/ 1865670 w 4225412"/>
                <a:gd name="connsiteY2" fmla="*/ 3932904 h 3969775"/>
                <a:gd name="connsiteX3" fmla="*/ 2573593 w 4225412"/>
                <a:gd name="connsiteY3" fmla="*/ 3696930 h 3969775"/>
                <a:gd name="connsiteX4" fmla="*/ 2986548 w 4225412"/>
                <a:gd name="connsiteY4" fmla="*/ 3269227 h 3969775"/>
                <a:gd name="connsiteX5" fmla="*/ 3163528 w 4225412"/>
                <a:gd name="connsiteY5" fmla="*/ 2708788 h 3969775"/>
                <a:gd name="connsiteX6" fmla="*/ 3193025 w 4225412"/>
                <a:gd name="connsiteY6" fmla="*/ 2163098 h 3969775"/>
                <a:gd name="connsiteX7" fmla="*/ 3207774 w 4225412"/>
                <a:gd name="connsiteY7" fmla="*/ 1956620 h 3969775"/>
                <a:gd name="connsiteX8" fmla="*/ 3753464 w 4225412"/>
                <a:gd name="connsiteY8" fmla="*/ 1882878 h 3969775"/>
                <a:gd name="connsiteX9" fmla="*/ 4136922 w 4225412"/>
                <a:gd name="connsiteY9" fmla="*/ 1528917 h 3969775"/>
                <a:gd name="connsiteX10" fmla="*/ 4210664 w 4225412"/>
                <a:gd name="connsiteY10" fmla="*/ 806246 h 3969775"/>
                <a:gd name="connsiteX11" fmla="*/ 4048432 w 4225412"/>
                <a:gd name="connsiteY11" fmla="*/ 245807 h 3969775"/>
                <a:gd name="connsiteX12" fmla="*/ 3487993 w 4225412"/>
                <a:gd name="connsiteY12" fmla="*/ 24581 h 3969775"/>
                <a:gd name="connsiteX13" fmla="*/ 2839064 w 4225412"/>
                <a:gd name="connsiteY13" fmla="*/ 98323 h 3969775"/>
                <a:gd name="connsiteX14" fmla="*/ 2455606 w 4225412"/>
                <a:gd name="connsiteY14" fmla="*/ 378543 h 3969775"/>
                <a:gd name="connsiteX15" fmla="*/ 2470354 w 4225412"/>
                <a:gd name="connsiteY15" fmla="*/ 806246 h 3969775"/>
                <a:gd name="connsiteX16" fmla="*/ 1909915 w 4225412"/>
                <a:gd name="connsiteY16" fmla="*/ 585020 h 3969775"/>
                <a:gd name="connsiteX17" fmla="*/ 1113503 w 4225412"/>
                <a:gd name="connsiteY17" fmla="*/ 747252 h 3969775"/>
                <a:gd name="connsiteX18" fmla="*/ 390832 w 4225412"/>
                <a:gd name="connsiteY18" fmla="*/ 1101214 h 3969775"/>
                <a:gd name="connsiteX19" fmla="*/ 66367 w 4225412"/>
                <a:gd name="connsiteY19" fmla="*/ 1691149 h 3969775"/>
                <a:gd name="connsiteX20" fmla="*/ 7374 w 4225412"/>
                <a:gd name="connsiteY20" fmla="*/ 2413820 h 3969775"/>
                <a:gd name="connsiteX21" fmla="*/ 110612 w 4225412"/>
                <a:gd name="connsiteY21" fmla="*/ 3062749 h 3969775"/>
                <a:gd name="connsiteX22" fmla="*/ 376083 w 4225412"/>
                <a:gd name="connsiteY22" fmla="*/ 3505201 h 3969775"/>
                <a:gd name="connsiteX23" fmla="*/ 494070 w 4225412"/>
                <a:gd name="connsiteY23" fmla="*/ 3637936 h 396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25412" h="3969775">
                  <a:moveTo>
                    <a:pt x="494070" y="3637936"/>
                  </a:moveTo>
                  <a:cubicBezTo>
                    <a:pt x="631722" y="3706762"/>
                    <a:pt x="973393" y="3868995"/>
                    <a:pt x="1201993" y="3918156"/>
                  </a:cubicBezTo>
                  <a:cubicBezTo>
                    <a:pt x="1430593" y="3967317"/>
                    <a:pt x="1637070" y="3969775"/>
                    <a:pt x="1865670" y="3932904"/>
                  </a:cubicBezTo>
                  <a:cubicBezTo>
                    <a:pt x="2094270" y="3896033"/>
                    <a:pt x="2386780" y="3807543"/>
                    <a:pt x="2573593" y="3696930"/>
                  </a:cubicBezTo>
                  <a:cubicBezTo>
                    <a:pt x="2760406" y="3586317"/>
                    <a:pt x="2888226" y="3433917"/>
                    <a:pt x="2986548" y="3269227"/>
                  </a:cubicBezTo>
                  <a:cubicBezTo>
                    <a:pt x="3084870" y="3104537"/>
                    <a:pt x="3129115" y="2893143"/>
                    <a:pt x="3163528" y="2708788"/>
                  </a:cubicBezTo>
                  <a:cubicBezTo>
                    <a:pt x="3197941" y="2524433"/>
                    <a:pt x="3185651" y="2288459"/>
                    <a:pt x="3193025" y="2163098"/>
                  </a:cubicBezTo>
                  <a:cubicBezTo>
                    <a:pt x="3200399" y="2037737"/>
                    <a:pt x="3114368" y="2003323"/>
                    <a:pt x="3207774" y="1956620"/>
                  </a:cubicBezTo>
                  <a:cubicBezTo>
                    <a:pt x="3301180" y="1909917"/>
                    <a:pt x="3598606" y="1954162"/>
                    <a:pt x="3753464" y="1882878"/>
                  </a:cubicBezTo>
                  <a:cubicBezTo>
                    <a:pt x="3908322" y="1811594"/>
                    <a:pt x="4060722" y="1708356"/>
                    <a:pt x="4136922" y="1528917"/>
                  </a:cubicBezTo>
                  <a:cubicBezTo>
                    <a:pt x="4213122" y="1349478"/>
                    <a:pt x="4225412" y="1020098"/>
                    <a:pt x="4210664" y="806246"/>
                  </a:cubicBezTo>
                  <a:cubicBezTo>
                    <a:pt x="4195916" y="592394"/>
                    <a:pt x="4168877" y="376084"/>
                    <a:pt x="4048432" y="245807"/>
                  </a:cubicBezTo>
                  <a:cubicBezTo>
                    <a:pt x="3927987" y="115530"/>
                    <a:pt x="3689554" y="49162"/>
                    <a:pt x="3487993" y="24581"/>
                  </a:cubicBezTo>
                  <a:cubicBezTo>
                    <a:pt x="3286432" y="0"/>
                    <a:pt x="3011128" y="39329"/>
                    <a:pt x="2839064" y="98323"/>
                  </a:cubicBezTo>
                  <a:cubicBezTo>
                    <a:pt x="2667000" y="157317"/>
                    <a:pt x="2517058" y="260556"/>
                    <a:pt x="2455606" y="378543"/>
                  </a:cubicBezTo>
                  <a:cubicBezTo>
                    <a:pt x="2394154" y="496530"/>
                    <a:pt x="2561302" y="771833"/>
                    <a:pt x="2470354" y="806246"/>
                  </a:cubicBezTo>
                  <a:cubicBezTo>
                    <a:pt x="2379406" y="840659"/>
                    <a:pt x="2136057" y="594852"/>
                    <a:pt x="1909915" y="585020"/>
                  </a:cubicBezTo>
                  <a:cubicBezTo>
                    <a:pt x="1683773" y="575188"/>
                    <a:pt x="1366683" y="661220"/>
                    <a:pt x="1113503" y="747252"/>
                  </a:cubicBezTo>
                  <a:cubicBezTo>
                    <a:pt x="860323" y="833284"/>
                    <a:pt x="565355" y="943898"/>
                    <a:pt x="390832" y="1101214"/>
                  </a:cubicBezTo>
                  <a:cubicBezTo>
                    <a:pt x="216309" y="1258530"/>
                    <a:pt x="130277" y="1472381"/>
                    <a:pt x="66367" y="1691149"/>
                  </a:cubicBezTo>
                  <a:cubicBezTo>
                    <a:pt x="2457" y="1909917"/>
                    <a:pt x="0" y="2185220"/>
                    <a:pt x="7374" y="2413820"/>
                  </a:cubicBezTo>
                  <a:cubicBezTo>
                    <a:pt x="14748" y="2642420"/>
                    <a:pt x="49161" y="2880852"/>
                    <a:pt x="110612" y="3062749"/>
                  </a:cubicBezTo>
                  <a:cubicBezTo>
                    <a:pt x="172063" y="3244646"/>
                    <a:pt x="307257" y="3404420"/>
                    <a:pt x="376083" y="3505201"/>
                  </a:cubicBezTo>
                  <a:cubicBezTo>
                    <a:pt x="444909" y="3605982"/>
                    <a:pt x="356418" y="3569110"/>
                    <a:pt x="494070" y="3637936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2108980" y="468263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971600" y="58772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187624" y="5373216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547664" y="494116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35696" y="4725144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38476" y="4638388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5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932040" y="227687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Tamanho do passo</a:t>
            </a:r>
            <a:endParaRPr lang="pt-BR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2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9512" y="177281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Existem dois grupos principais de métodos para estimar o mínimo de uma função: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205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205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2052" name="Equação" r:id="rId5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pic>
        <p:nvPicPr>
          <p:cNvPr id="26" name="Imagem 25" descr="curvas_de_nivel+iteracoes.png"/>
          <p:cNvPicPr>
            <a:picLocks noChangeAspect="1"/>
          </p:cNvPicPr>
          <p:nvPr/>
        </p:nvPicPr>
        <p:blipFill>
          <a:blip r:embed="rId2" cstate="print"/>
          <a:srcRect l="14082" t="50070" r="42107" b="13943"/>
          <a:stretch>
            <a:fillRect/>
          </a:stretch>
        </p:blipFill>
        <p:spPr>
          <a:xfrm>
            <a:off x="4856056" y="3284984"/>
            <a:ext cx="4199456" cy="3449497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4860032" y="3287413"/>
            <a:ext cx="4201200" cy="344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5853396" y="4217624"/>
            <a:ext cx="1368152" cy="15841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-60000" flipV="1">
            <a:off x="5838648" y="5142444"/>
            <a:ext cx="590812" cy="648072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79512" y="177281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Existem dois grupos principais de métodos para estimar o mínimo de uma função:</a:t>
            </a:r>
            <a:endParaRPr lang="pt-BR" sz="2400"/>
          </a:p>
        </p:txBody>
      </p:sp>
      <p:sp>
        <p:nvSpPr>
          <p:cNvPr id="8" name="CaixaDeTexto 7"/>
          <p:cNvSpPr txBox="1"/>
          <p:nvPr/>
        </p:nvSpPr>
        <p:spPr>
          <a:xfrm>
            <a:off x="179512" y="3596823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Métodos que se baseiam no gradiente da função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519029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Métodos Heurísticos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 baseados no gradiente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Newton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Gauss-Newton</a:t>
            </a:r>
            <a:endParaRPr kumimoji="0" lang="pt-BR" sz="28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</a:t>
            </a: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Steepest Decent</a:t>
            </a:r>
            <a:endParaRPr kumimoji="0" lang="pt-B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de Levenberg-Marquardt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Métodos Heurísticos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Simulated Annealing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Método das Formigas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441256" y="3054660"/>
            <a:ext cx="4248472" cy="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às contas!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4034" name="Equação" r:id="rId3" imgW="304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5058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5059" name="Equação" r:id="rId4" imgW="260316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6082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6083" name="Equação" r:id="rId4" imgW="2603160" imgH="31716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6085" name="Equação" r:id="rId5" imgW="1117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7106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7107" name="Equação" r:id="rId4" imgW="2603160" imgH="317160" progId="Equation.3">
              <p:embed/>
            </p:oleObj>
          </a:graphicData>
        </a:graphic>
      </p:graphicFrame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7108" name="Equação" r:id="rId5" imgW="1117440" imgH="241200" progId="Equation.3">
              <p:embed/>
            </p:oleObj>
          </a:graphicData>
        </a:graphic>
      </p:graphicFrame>
      <p:sp>
        <p:nvSpPr>
          <p:cNvPr id="6" name="Retângulo 5"/>
          <p:cNvSpPr/>
          <p:nvPr/>
        </p:nvSpPr>
        <p:spPr>
          <a:xfrm>
            <a:off x="583796" y="4077072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48720" y="2695904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9512" y="564208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Diferença entre os métodos</a:t>
            </a:r>
            <a:endParaRPr lang="pt-BR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4097440" y="1743472"/>
          <a:ext cx="914400" cy="533400"/>
        </p:xfrm>
        <a:graphic>
          <a:graphicData uri="http://schemas.openxmlformats.org/presentationml/2006/ole">
            <p:oleObj spid="_x0000_s48130" name="Equação" r:id="rId3" imgW="304560" imgH="177480" progId="Equation.3">
              <p:embed/>
            </p:oleObj>
          </a:graphicData>
        </a:graphic>
      </p:graphicFrame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661988" y="2686050"/>
          <a:ext cx="7810500" cy="952500"/>
        </p:xfrm>
        <a:graphic>
          <a:graphicData uri="http://schemas.openxmlformats.org/presentationml/2006/ole">
            <p:oleObj spid="_x0000_s48131" name="Equação" r:id="rId4" imgW="2603160" imgH="317160" progId="Equation.3">
              <p:embed/>
            </p:oleObj>
          </a:graphicData>
        </a:graphic>
      </p:graphicFrame>
      <p:sp>
        <p:nvSpPr>
          <p:cNvPr id="7" name="Retângulo 6"/>
          <p:cNvSpPr/>
          <p:nvPr/>
        </p:nvSpPr>
        <p:spPr>
          <a:xfrm>
            <a:off x="6748720" y="2695904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37176" y="4103688"/>
          <a:ext cx="3352800" cy="723900"/>
        </p:xfrm>
        <a:graphic>
          <a:graphicData uri="http://schemas.openxmlformats.org/presentationml/2006/ole">
            <p:oleObj spid="_x0000_s48133" name="Equação" r:id="rId5" imgW="1117440" imgH="241200" progId="Equation.3">
              <p:embed/>
            </p:oleObj>
          </a:graphicData>
        </a:graphic>
      </p:graphicFrame>
      <p:sp>
        <p:nvSpPr>
          <p:cNvPr id="10" name="Retângulo 9"/>
          <p:cNvSpPr/>
          <p:nvPr/>
        </p:nvSpPr>
        <p:spPr>
          <a:xfrm>
            <a:off x="583796" y="4077072"/>
            <a:ext cx="129614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79512" y="564208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Diferença entre os métodos</a:t>
            </a:r>
            <a:endParaRPr lang="pt-BR" sz="2800">
              <a:solidFill>
                <a:srgbClr val="FF0000"/>
              </a:solidFill>
            </a:endParaRP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7236296" y="4595813"/>
          <a:ext cx="1066800" cy="723900"/>
        </p:xfrm>
        <a:graphic>
          <a:graphicData uri="http://schemas.openxmlformats.org/presentationml/2006/ole">
            <p:oleObj spid="_x0000_s48134" name="Equação" r:id="rId6" imgW="355320" imgH="241200" progId="Equation.3">
              <p:embed/>
            </p:oleObj>
          </a:graphicData>
        </a:graphic>
      </p:graphicFrame>
      <p:graphicFrame>
        <p:nvGraphicFramePr>
          <p:cNvPr id="48135" name="Object 2"/>
          <p:cNvGraphicFramePr>
            <a:graphicFrameLocks noChangeAspect="1"/>
          </p:cNvGraphicFramePr>
          <p:nvPr/>
        </p:nvGraphicFramePr>
        <p:xfrm>
          <a:off x="7236296" y="3789363"/>
          <a:ext cx="1257300" cy="723900"/>
        </p:xfrm>
        <a:graphic>
          <a:graphicData uri="http://schemas.openxmlformats.org/presentationml/2006/ole">
            <p:oleObj spid="_x0000_s48135" name="Equação" r:id="rId7" imgW="419040" imgH="241200" progId="Equation.3">
              <p:embed/>
            </p:oleObj>
          </a:graphicData>
        </a:graphic>
      </p:graphicFrame>
      <p:graphicFrame>
        <p:nvGraphicFramePr>
          <p:cNvPr id="48136" name="Object 2"/>
          <p:cNvGraphicFramePr>
            <a:graphicFrameLocks noChangeAspect="1"/>
          </p:cNvGraphicFramePr>
          <p:nvPr/>
        </p:nvGraphicFramePr>
        <p:xfrm>
          <a:off x="7236296" y="5445224"/>
          <a:ext cx="571500" cy="533400"/>
        </p:xfrm>
        <a:graphic>
          <a:graphicData uri="http://schemas.openxmlformats.org/presentationml/2006/ole">
            <p:oleObj spid="_x0000_s48136" name="Equação" r:id="rId8" imgW="190440" imgH="177480" progId="Equation.3">
              <p:embed/>
            </p:oleObj>
          </a:graphicData>
        </a:graphic>
      </p:graphicFrame>
      <p:graphicFrame>
        <p:nvGraphicFramePr>
          <p:cNvPr id="48137" name="Object 2"/>
          <p:cNvGraphicFramePr>
            <a:graphicFrameLocks noChangeAspect="1"/>
          </p:cNvGraphicFramePr>
          <p:nvPr/>
        </p:nvGraphicFramePr>
        <p:xfrm>
          <a:off x="7236296" y="6018213"/>
          <a:ext cx="1752600" cy="723900"/>
        </p:xfrm>
        <a:graphic>
          <a:graphicData uri="http://schemas.openxmlformats.org/presentationml/2006/ole">
            <p:oleObj spid="_x0000_s48137" name="Equação" r:id="rId9" imgW="583920" imgH="241200" progId="Equation.3">
              <p:embed/>
            </p:oleObj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4572000" y="39666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Newton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72000" y="47730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Gauss - Newton</a:t>
            </a:r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572000" y="55172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Steepest Decent</a:t>
            </a:r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61954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Levenberg - Marquardt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Convergência</a:t>
                      </a:r>
                      <a:endParaRPr lang="pt-BR" sz="32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0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081216" y="64132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0 – lento          </a:t>
            </a:r>
            <a:r>
              <a:rPr lang="pt-BR" sz="2000" smtClean="0">
                <a:sym typeface="Wingdings" pitchFamily="2" charset="2"/>
              </a:rPr>
              <a:t></a:t>
            </a:r>
            <a:r>
              <a:rPr lang="pt-BR" sz="2000" smtClean="0"/>
              <a:t>          3 – rápido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Aproximação inicial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Pode</a:t>
                      </a:r>
                      <a:r>
                        <a:rPr lang="pt-BR" sz="2400" baseline="0" smtClean="0"/>
                        <a:t> ser distante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Pode</a:t>
                      </a:r>
                      <a:r>
                        <a:rPr lang="pt-BR" sz="2400" baseline="0" smtClean="0"/>
                        <a:t> ser distante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Deve ser próxima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Deve ser próxima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307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307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307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3077" name="Equação" r:id="rId6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Direção</a:t>
                      </a:r>
                      <a:endParaRPr lang="pt-BR" sz="32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É a do 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Entre a do gradiente e a do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Predita pelo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Predita pelo produto hessiana-gradiente</a:t>
                      </a:r>
                      <a:endParaRPr lang="pt-BR" sz="20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Tamanho do passo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</a:t>
                      </a:r>
                      <a:r>
                        <a:rPr lang="pt-BR" sz="2000" baseline="0" smtClean="0"/>
                        <a:t> de um parâmetro e do gradiente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de um parâmetro,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Depende do gradiente e da hessiana</a:t>
                      </a:r>
                      <a:endParaRPr lang="pt-BR" sz="20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Métodos baseados no gradiente</a:t>
            </a:r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1613023"/>
          <a:ext cx="6096000" cy="47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3200" smtClean="0"/>
                        <a:t>Método</a:t>
                      </a:r>
                      <a:endParaRPr lang="pt-BR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/>
                        <a:t>Custo computacional</a:t>
                      </a:r>
                      <a:endParaRPr lang="pt-BR" sz="28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Steepest Decent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0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Levenberg - Marquardt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2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Gauss - 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1</a:t>
                      </a:r>
                      <a:endParaRPr lang="pt-BR" sz="2400"/>
                    </a:p>
                  </a:txBody>
                  <a:tcPr anchor="ctr"/>
                </a:tc>
              </a:tr>
              <a:tr h="953661"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Newton</a:t>
                      </a:r>
                      <a:endParaRPr lang="pt-B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smtClean="0"/>
                        <a:t>3</a:t>
                      </a:r>
                      <a:endParaRPr lang="pt-BR" sz="2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081216" y="64132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0 – baixo          </a:t>
            </a:r>
            <a:r>
              <a:rPr lang="pt-BR" sz="2000" smtClean="0">
                <a:sym typeface="Wingdings" pitchFamily="2" charset="2"/>
              </a:rPr>
              <a:t></a:t>
            </a:r>
            <a:r>
              <a:rPr lang="pt-BR" sz="2000" smtClean="0"/>
              <a:t>          3 – alto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temp_inicial, temp_final, kappa, itmax, p</a:t>
            </a:r>
            <a:r>
              <a:rPr lang="pt-BR" baseline="-25000" smtClean="0"/>
              <a:t>inferior</a:t>
            </a:r>
            <a:r>
              <a:rPr lang="pt-BR" smtClean="0"/>
              <a:t>, p</a:t>
            </a:r>
            <a:r>
              <a:rPr lang="pt-BR" baseline="-25000" smtClean="0"/>
              <a:t>superior</a:t>
            </a:r>
            <a:r>
              <a:rPr lang="pt-BR" smtClean="0"/>
              <a:t>, p</a:t>
            </a:r>
            <a:r>
              <a:rPr lang="pt-BR" baseline="-25000" smtClean="0"/>
              <a:t>inicial</a:t>
            </a:r>
          </a:p>
          <a:p>
            <a:endParaRPr lang="pt-BR" smtClean="0"/>
          </a:p>
          <a:p>
            <a:r>
              <a:rPr lang="pt-BR" smtClean="0"/>
              <a:t>iteracao = 0, p</a:t>
            </a:r>
            <a:r>
              <a:rPr lang="pt-BR" baseline="-25000" smtClean="0"/>
              <a:t>1</a:t>
            </a:r>
            <a:r>
              <a:rPr lang="pt-BR" smtClean="0"/>
              <a:t> = p</a:t>
            </a:r>
            <a:r>
              <a:rPr lang="pt-BR" baseline="-25000" smtClean="0"/>
              <a:t>inicial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1</a:t>
            </a:r>
            <a:r>
              <a:rPr lang="pt-BR" smtClean="0"/>
              <a:t>), f</a:t>
            </a:r>
            <a:r>
              <a:rPr lang="pt-BR" baseline="-25000" smtClean="0"/>
              <a:t>minimo</a:t>
            </a:r>
            <a:r>
              <a:rPr lang="pt-BR" smtClean="0"/>
              <a:t> = f(p1),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1</a:t>
            </a:r>
            <a:endParaRPr lang="pt-BR" smtClean="0"/>
          </a:p>
          <a:p>
            <a:r>
              <a:rPr lang="pt-BR" smtClean="0"/>
              <a:t>temperatura = temp_inicial</a:t>
            </a:r>
          </a:p>
          <a:p>
            <a:endParaRPr lang="pt-BR" smtClean="0"/>
          </a:p>
          <a:p>
            <a:r>
              <a:rPr lang="pt-BR" smtClean="0"/>
              <a:t>FAÇA {</a:t>
            </a:r>
          </a:p>
          <a:p>
            <a:endParaRPr lang="pt-BR" smtClean="0"/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iteracao = iteracao + 1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sorteia</a:t>
            </a:r>
            <a:r>
              <a:rPr lang="pt-BR" smtClean="0"/>
              <a:t> p</a:t>
            </a:r>
            <a:r>
              <a:rPr lang="pt-BR" baseline="-25000" smtClean="0"/>
              <a:t>2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2</a:t>
            </a:r>
            <a:r>
              <a:rPr lang="pt-BR" smtClean="0"/>
              <a:t>)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</a:t>
            </a:r>
            <a:r>
              <a:rPr lang="pt-BR" baseline="-25000" smtClean="0"/>
              <a:t>minimo</a:t>
            </a:r>
            <a:r>
              <a:rPr lang="pt-BR" smtClean="0"/>
              <a:t>] </a:t>
            </a:r>
            <a:r>
              <a:rPr lang="pt-BR" smtClean="0">
                <a:sym typeface="Wingdings" pitchFamily="2" charset="2"/>
              </a:rPr>
              <a:t></a:t>
            </a:r>
            <a:r>
              <a:rPr lang="pt-BR" smtClean="0"/>
              <a:t> f</a:t>
            </a:r>
            <a:r>
              <a:rPr lang="pt-BR" baseline="-25000" smtClean="0"/>
              <a:t>minimo</a:t>
            </a:r>
            <a:r>
              <a:rPr lang="pt-BR" smtClean="0"/>
              <a:t> = f(p</a:t>
            </a:r>
            <a:r>
              <a:rPr lang="pt-BR" baseline="-25000" smtClean="0"/>
              <a:t>2</a:t>
            </a:r>
            <a:r>
              <a:rPr lang="pt-BR" smtClean="0"/>
              <a:t>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2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probabilidade de sobrevivência</a:t>
            </a:r>
            <a:r>
              <a:rPr lang="pt-BR" smtClean="0"/>
              <a:t> ps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1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≥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</a:t>
            </a:r>
            <a:r>
              <a:rPr lang="pt-BR" i="1" smtClean="0"/>
              <a:t>exp</a:t>
            </a:r>
            <a:r>
              <a:rPr lang="pt-BR" smtClean="0"/>
              <a:t> {[f(p</a:t>
            </a:r>
            <a:r>
              <a:rPr lang="pt-BR" baseline="-25000" smtClean="0"/>
              <a:t>1</a:t>
            </a:r>
            <a:r>
              <a:rPr lang="pt-BR" smtClean="0"/>
              <a:t>) - f(p</a:t>
            </a:r>
            <a:r>
              <a:rPr lang="pt-BR" baseline="-25000" smtClean="0"/>
              <a:t>2</a:t>
            </a:r>
            <a:r>
              <a:rPr lang="pt-BR" smtClean="0"/>
              <a:t>)]/temperatura}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/>
              <a:t> SE{[ps = 1] OU [ps </a:t>
            </a:r>
            <a:r>
              <a:rPr lang="pt-BR" smtClean="0">
                <a:latin typeface="Calibri"/>
              </a:rPr>
              <a:t>≠ 1</a:t>
            </a:r>
            <a:r>
              <a:rPr lang="pt-BR" smtClean="0"/>
              <a:t>] E [</a:t>
            </a:r>
            <a:r>
              <a:rPr lang="pt-BR" i="1" smtClean="0"/>
              <a:t>moeda</a:t>
            </a:r>
            <a:r>
              <a:rPr lang="pt-BR" smtClean="0"/>
              <a:t> </a:t>
            </a:r>
            <a:r>
              <a:rPr lang="pt-BR" smtClean="0">
                <a:latin typeface="Calibri"/>
              </a:rPr>
              <a:t>≤</a:t>
            </a:r>
            <a:r>
              <a:rPr lang="pt-BR" smtClean="0"/>
              <a:t> ps]} </a:t>
            </a:r>
            <a:r>
              <a:rPr lang="pt-BR" smtClean="0">
                <a:sym typeface="Wingdings" pitchFamily="2" charset="2"/>
              </a:rPr>
              <a:t> p</a:t>
            </a:r>
            <a:r>
              <a:rPr lang="pt-BR" baseline="-25000" smtClean="0">
                <a:sym typeface="Wingdings" pitchFamily="2" charset="2"/>
              </a:rPr>
              <a:t>1</a:t>
            </a:r>
            <a:r>
              <a:rPr lang="pt-BR" smtClean="0">
                <a:sym typeface="Wingdings" pitchFamily="2" charset="2"/>
              </a:rPr>
              <a:t> = p</a:t>
            </a:r>
            <a:r>
              <a:rPr lang="pt-BR" baseline="-25000" smtClean="0">
                <a:sym typeface="Wingdings" pitchFamily="2" charset="2"/>
              </a:rPr>
              <a:t>2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>
                <a:sym typeface="Wingdings" pitchFamily="2" charset="2"/>
              </a:rPr>
              <a:t> </a:t>
            </a:r>
            <a:r>
              <a:rPr lang="pt-BR" smtClean="0"/>
              <a:t>temperatura = kappa*temperatura</a:t>
            </a:r>
          </a:p>
          <a:p>
            <a:endParaRPr lang="pt-BR" smtClean="0"/>
          </a:p>
          <a:p>
            <a:r>
              <a:rPr lang="pt-BR" smtClean="0"/>
              <a:t>} ENQUANTO [(iteracao &lt;= itmax) E (temperatura &gt;= temp_final)]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11560" y="1844824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temp_inicial, temp_final, kappa, itmax, p</a:t>
            </a:r>
            <a:r>
              <a:rPr lang="pt-BR" baseline="-25000" smtClean="0"/>
              <a:t>inferior</a:t>
            </a:r>
            <a:r>
              <a:rPr lang="pt-BR" smtClean="0"/>
              <a:t>, p</a:t>
            </a:r>
            <a:r>
              <a:rPr lang="pt-BR" baseline="-25000" smtClean="0"/>
              <a:t>superior</a:t>
            </a:r>
            <a:r>
              <a:rPr lang="pt-BR" smtClean="0"/>
              <a:t>, p</a:t>
            </a:r>
            <a:r>
              <a:rPr lang="pt-BR" baseline="-25000" smtClean="0"/>
              <a:t>inicial</a:t>
            </a:r>
          </a:p>
          <a:p>
            <a:endParaRPr lang="pt-BR" smtClean="0"/>
          </a:p>
          <a:p>
            <a:r>
              <a:rPr lang="pt-BR" smtClean="0"/>
              <a:t>iteracao = 0, p</a:t>
            </a:r>
            <a:r>
              <a:rPr lang="pt-BR" baseline="-25000" smtClean="0"/>
              <a:t>1</a:t>
            </a:r>
            <a:r>
              <a:rPr lang="pt-BR" smtClean="0"/>
              <a:t> = p</a:t>
            </a:r>
            <a:r>
              <a:rPr lang="pt-BR" baseline="-25000" smtClean="0"/>
              <a:t>inicial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1</a:t>
            </a:r>
            <a:r>
              <a:rPr lang="pt-BR" smtClean="0"/>
              <a:t>), f</a:t>
            </a:r>
            <a:r>
              <a:rPr lang="pt-BR" baseline="-25000" smtClean="0"/>
              <a:t>minimo</a:t>
            </a:r>
            <a:r>
              <a:rPr lang="pt-BR" smtClean="0"/>
              <a:t> = f(p1),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1</a:t>
            </a:r>
            <a:endParaRPr lang="pt-BR" smtClean="0"/>
          </a:p>
          <a:p>
            <a:r>
              <a:rPr lang="pt-BR" smtClean="0"/>
              <a:t>temperatura = temp_inicial</a:t>
            </a:r>
          </a:p>
          <a:p>
            <a:endParaRPr lang="pt-BR" smtClean="0"/>
          </a:p>
          <a:p>
            <a:r>
              <a:rPr lang="pt-BR" smtClean="0"/>
              <a:t>FAÇA {</a:t>
            </a:r>
          </a:p>
          <a:p>
            <a:endParaRPr lang="pt-BR" smtClean="0"/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iteracao = iteracao + 1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sorteia</a:t>
            </a:r>
            <a:r>
              <a:rPr lang="pt-BR" smtClean="0"/>
              <a:t> p</a:t>
            </a:r>
            <a:r>
              <a:rPr lang="pt-BR" baseline="-25000" smtClean="0"/>
              <a:t>2</a:t>
            </a:r>
            <a:r>
              <a:rPr lang="pt-BR" smtClean="0"/>
              <a:t>, </a:t>
            </a:r>
            <a:r>
              <a:rPr lang="pt-BR" i="1" smtClean="0"/>
              <a:t>calcula</a:t>
            </a:r>
            <a:r>
              <a:rPr lang="pt-BR" smtClean="0"/>
              <a:t> f(p</a:t>
            </a:r>
            <a:r>
              <a:rPr lang="pt-BR" baseline="-25000" smtClean="0"/>
              <a:t>2</a:t>
            </a:r>
            <a:r>
              <a:rPr lang="pt-BR" smtClean="0"/>
              <a:t>)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</a:t>
            </a:r>
            <a:r>
              <a:rPr lang="pt-BR" baseline="-25000" smtClean="0"/>
              <a:t>minimo</a:t>
            </a:r>
            <a:r>
              <a:rPr lang="pt-BR" smtClean="0"/>
              <a:t>] </a:t>
            </a:r>
            <a:r>
              <a:rPr lang="pt-BR" smtClean="0">
                <a:sym typeface="Wingdings" pitchFamily="2" charset="2"/>
              </a:rPr>
              <a:t></a:t>
            </a:r>
            <a:r>
              <a:rPr lang="pt-BR" smtClean="0"/>
              <a:t> f</a:t>
            </a:r>
            <a:r>
              <a:rPr lang="pt-BR" baseline="-25000" smtClean="0"/>
              <a:t>minimo</a:t>
            </a:r>
            <a:r>
              <a:rPr lang="pt-BR" smtClean="0"/>
              <a:t> = f(p</a:t>
            </a:r>
            <a:r>
              <a:rPr lang="pt-BR" baseline="-25000" smtClean="0"/>
              <a:t>2</a:t>
            </a:r>
            <a:r>
              <a:rPr lang="pt-BR" smtClean="0"/>
              <a:t>), p</a:t>
            </a:r>
            <a:r>
              <a:rPr lang="pt-BR" baseline="-25000" smtClean="0"/>
              <a:t>minimo</a:t>
            </a:r>
            <a:r>
              <a:rPr lang="pt-BR" smtClean="0"/>
              <a:t> = p</a:t>
            </a:r>
            <a:r>
              <a:rPr lang="pt-BR" baseline="-25000" smtClean="0"/>
              <a:t>2</a:t>
            </a:r>
          </a:p>
          <a:p>
            <a:pPr marL="900113">
              <a:buFont typeface="Arial" pitchFamily="34" charset="0"/>
              <a:buChar char="•"/>
            </a:pPr>
            <a:r>
              <a:rPr lang="pt-BR" smtClean="0"/>
              <a:t> </a:t>
            </a:r>
            <a:r>
              <a:rPr lang="pt-BR" i="1" smtClean="0"/>
              <a:t>probabilidade de sobrevivência</a:t>
            </a:r>
            <a:r>
              <a:rPr lang="pt-BR" smtClean="0"/>
              <a:t> ps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&lt;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1</a:t>
            </a:r>
          </a:p>
          <a:p>
            <a:pPr marL="1357313" lvl="1">
              <a:buFont typeface="Arial" pitchFamily="34" charset="0"/>
              <a:buChar char="•"/>
            </a:pPr>
            <a:r>
              <a:rPr lang="pt-BR" smtClean="0"/>
              <a:t> SE [f(p</a:t>
            </a:r>
            <a:r>
              <a:rPr lang="pt-BR" baseline="-25000" smtClean="0"/>
              <a:t>2</a:t>
            </a:r>
            <a:r>
              <a:rPr lang="pt-BR" smtClean="0"/>
              <a:t>) ≥ f(p</a:t>
            </a:r>
            <a:r>
              <a:rPr lang="pt-BR" baseline="-25000" smtClean="0"/>
              <a:t>1</a:t>
            </a:r>
            <a:r>
              <a:rPr lang="pt-BR" smtClean="0"/>
              <a:t>)] </a:t>
            </a:r>
            <a:r>
              <a:rPr lang="pt-BR" smtClean="0">
                <a:sym typeface="Wingdings" pitchFamily="2" charset="2"/>
              </a:rPr>
              <a:t> </a:t>
            </a:r>
            <a:r>
              <a:rPr lang="pt-BR" smtClean="0"/>
              <a:t>ps = </a:t>
            </a:r>
            <a:r>
              <a:rPr lang="pt-BR" i="1" smtClean="0">
                <a:solidFill>
                  <a:srgbClr val="FF0000"/>
                </a:solidFill>
              </a:rPr>
              <a:t>exp</a:t>
            </a:r>
            <a:r>
              <a:rPr lang="pt-BR" smtClean="0">
                <a:solidFill>
                  <a:srgbClr val="FF0000"/>
                </a:solidFill>
              </a:rPr>
              <a:t> {[f(p</a:t>
            </a:r>
            <a:r>
              <a:rPr lang="pt-BR" baseline="-25000" smtClean="0">
                <a:solidFill>
                  <a:srgbClr val="FF0000"/>
                </a:solidFill>
              </a:rPr>
              <a:t>1</a:t>
            </a:r>
            <a:r>
              <a:rPr lang="pt-BR" smtClean="0">
                <a:solidFill>
                  <a:srgbClr val="FF0000"/>
                </a:solidFill>
              </a:rPr>
              <a:t>) - f(p</a:t>
            </a:r>
            <a:r>
              <a:rPr lang="pt-BR" baseline="-25000" smtClean="0">
                <a:solidFill>
                  <a:srgbClr val="FF0000"/>
                </a:solidFill>
              </a:rPr>
              <a:t>2</a:t>
            </a:r>
            <a:r>
              <a:rPr lang="pt-BR" smtClean="0">
                <a:solidFill>
                  <a:srgbClr val="FF0000"/>
                </a:solidFill>
              </a:rPr>
              <a:t>)]/temperatura}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/>
              <a:t> SE{[ps = 1] OU [ps </a:t>
            </a:r>
            <a:r>
              <a:rPr lang="pt-BR" smtClean="0">
                <a:latin typeface="Calibri"/>
              </a:rPr>
              <a:t>≠ 1</a:t>
            </a:r>
            <a:r>
              <a:rPr lang="pt-BR" smtClean="0"/>
              <a:t>] E [</a:t>
            </a:r>
            <a:r>
              <a:rPr lang="pt-BR" i="1" smtClean="0"/>
              <a:t>moeda</a:t>
            </a:r>
            <a:r>
              <a:rPr lang="pt-BR" smtClean="0"/>
              <a:t> </a:t>
            </a:r>
            <a:r>
              <a:rPr lang="pt-BR" smtClean="0">
                <a:latin typeface="Calibri"/>
              </a:rPr>
              <a:t>≤</a:t>
            </a:r>
            <a:r>
              <a:rPr lang="pt-BR" smtClean="0"/>
              <a:t> ps]} </a:t>
            </a:r>
            <a:r>
              <a:rPr lang="pt-BR" smtClean="0">
                <a:sym typeface="Wingdings" pitchFamily="2" charset="2"/>
              </a:rPr>
              <a:t> p</a:t>
            </a:r>
            <a:r>
              <a:rPr lang="pt-BR" baseline="-25000" smtClean="0">
                <a:sym typeface="Wingdings" pitchFamily="2" charset="2"/>
              </a:rPr>
              <a:t>1</a:t>
            </a:r>
            <a:r>
              <a:rPr lang="pt-BR" smtClean="0">
                <a:sym typeface="Wingdings" pitchFamily="2" charset="2"/>
              </a:rPr>
              <a:t> = p</a:t>
            </a:r>
            <a:r>
              <a:rPr lang="pt-BR" baseline="-25000" smtClean="0">
                <a:sym typeface="Wingdings" pitchFamily="2" charset="2"/>
              </a:rPr>
              <a:t>2</a:t>
            </a:r>
          </a:p>
          <a:p>
            <a:pPr marL="900113" lvl="1">
              <a:buFont typeface="Arial" pitchFamily="34" charset="0"/>
              <a:buChar char="•"/>
            </a:pPr>
            <a:r>
              <a:rPr lang="pt-BR" smtClean="0">
                <a:sym typeface="Wingdings" pitchFamily="2" charset="2"/>
              </a:rPr>
              <a:t> </a:t>
            </a:r>
            <a:r>
              <a:rPr lang="pt-BR" smtClean="0"/>
              <a:t>temperatura = kappa*temperatura</a:t>
            </a:r>
          </a:p>
          <a:p>
            <a:endParaRPr lang="pt-BR" smtClean="0"/>
          </a:p>
          <a:p>
            <a:r>
              <a:rPr lang="pt-BR" smtClean="0"/>
              <a:t>} ENQUANTO [(iteracao &lt;= itmax) E (temperatura &gt;= temp_final)]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(Simulated Annealing)</a:t>
            </a:r>
            <a:endParaRPr lang="pt-B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628" y="1773376"/>
            <a:ext cx="534587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51520" y="378904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f(p</a:t>
            </a:r>
            <a:r>
              <a:rPr lang="pt-BR" sz="2400" baseline="-25000" smtClean="0"/>
              <a:t>2</a:t>
            </a:r>
            <a:r>
              <a:rPr lang="pt-BR" sz="2400" smtClean="0"/>
              <a:t>) - f(p</a:t>
            </a:r>
            <a:r>
              <a:rPr lang="pt-BR" sz="2400" baseline="-25000" smtClean="0"/>
              <a:t>1</a:t>
            </a:r>
            <a:r>
              <a:rPr lang="pt-BR" sz="2400" smtClean="0"/>
              <a:t>) = x</a:t>
            </a:r>
            <a:endParaRPr lang="pt-BR" sz="2400"/>
          </a:p>
        </p:txBody>
      </p:sp>
      <p:sp>
        <p:nvSpPr>
          <p:cNvPr id="6" name="CaixaDeTexto 5"/>
          <p:cNvSpPr txBox="1"/>
          <p:nvPr/>
        </p:nvSpPr>
        <p:spPr>
          <a:xfrm>
            <a:off x="251520" y="462351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temperatura = </a:t>
            </a:r>
            <a:r>
              <a:rPr lang="el-GR" sz="2400" smtClean="0"/>
              <a:t>λ</a:t>
            </a:r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29249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f(p</a:t>
            </a:r>
            <a:r>
              <a:rPr lang="pt-BR" sz="2400" baseline="-25000" smtClean="0"/>
              <a:t>1</a:t>
            </a:r>
            <a:r>
              <a:rPr lang="pt-BR" sz="2400" smtClean="0"/>
              <a:t>) </a:t>
            </a:r>
            <a:r>
              <a:rPr lang="pt-BR" sz="2400" smtClean="0">
                <a:latin typeface="Calibri"/>
              </a:rPr>
              <a:t>≤</a:t>
            </a:r>
            <a:r>
              <a:rPr lang="pt-BR" sz="2400" smtClean="0"/>
              <a:t> f(p</a:t>
            </a:r>
            <a:r>
              <a:rPr lang="pt-BR" sz="2400" baseline="-25000" smtClean="0"/>
              <a:t>2</a:t>
            </a:r>
            <a:r>
              <a:rPr lang="pt-BR" sz="2400" smtClean="0"/>
              <a:t>)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etodo_das_formig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032" y="1268760"/>
            <a:ext cx="8283430" cy="543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Métodos Heurísticos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(Método das Formigas)</a:t>
            </a: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874780" y="6486556"/>
            <a:ext cx="42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mtClean="0"/>
              <a:t>Modificada de Dorigo e Gambardella, 1997)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409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409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410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410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410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5122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5123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5124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5125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5126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14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14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148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149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150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Introdução</a:t>
            </a:r>
            <a:endParaRPr lang="pt-BR" sz="400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717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717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7172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7173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7174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7175" name="Equação" r:id="rId8" imgW="723600" imgH="228600" progId="Equation.3">
              <p:embed/>
            </p:oleObj>
          </a:graphicData>
        </a:graphic>
      </p:graphicFrame>
      <p:graphicFrame>
        <p:nvGraphicFramePr>
          <p:cNvPr id="1032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7176" name="Equação" r:id="rId9" imgW="1155600" imgH="380880" progId="Equation.3">
              <p:embed/>
            </p:oleObj>
          </a:graphicData>
        </a:graphic>
      </p:graphicFrame>
      <p:graphicFrame>
        <p:nvGraphicFramePr>
          <p:cNvPr id="1033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7177" name="Equação" r:id="rId10" imgW="723600" imgH="228600" progId="Equation.3">
              <p:embed/>
            </p:oleObj>
          </a:graphicData>
        </a:graphic>
      </p:graphicFrame>
      <p:graphicFrame>
        <p:nvGraphicFramePr>
          <p:cNvPr id="1034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7178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3933056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3100" y="1340768"/>
          <a:ext cx="698500" cy="444500"/>
        </p:xfrm>
        <a:graphic>
          <a:graphicData uri="http://schemas.openxmlformats.org/presentationml/2006/ole">
            <p:oleObj spid="_x0000_s1026" name="Equação" r:id="rId3" imgW="279360" imgH="177480" progId="Equation.3">
              <p:embed/>
            </p:oleObj>
          </a:graphicData>
        </a:graphic>
      </p:graphicFrame>
      <p:sp>
        <p:nvSpPr>
          <p:cNvPr id="6" name="Forma livre 5"/>
          <p:cNvSpPr/>
          <p:nvPr/>
        </p:nvSpPr>
        <p:spPr>
          <a:xfrm>
            <a:off x="857080" y="299695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323528" y="299695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64172" y="259613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rot="60000" flipH="1">
            <a:off x="192528" y="3746528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74576" y="4653136"/>
          <a:ext cx="381000" cy="444500"/>
        </p:xfrm>
        <a:graphic>
          <a:graphicData uri="http://schemas.openxmlformats.org/presentationml/2006/ole">
            <p:oleObj spid="_x0000_s1027" name="Equação" r:id="rId4" imgW="152280" imgH="17748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706813" y="3943102"/>
          <a:ext cx="349250" cy="444500"/>
        </p:xfrm>
        <a:graphic>
          <a:graphicData uri="http://schemas.openxmlformats.org/presentationml/2006/ole">
            <p:oleObj spid="_x0000_s1029" name="Equação" r:id="rId5" imgW="139680" imgH="177480" progId="Equation.3">
              <p:embed/>
            </p:oleObj>
          </a:graphicData>
        </a:graphic>
      </p:graphicFrame>
      <p:cxnSp>
        <p:nvCxnSpPr>
          <p:cNvPr id="13" name="Conector de seta reta 12"/>
          <p:cNvCxnSpPr/>
          <p:nvPr/>
        </p:nvCxnSpPr>
        <p:spPr>
          <a:xfrm flipV="1">
            <a:off x="1043608" y="1268760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043608" y="1273680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043608" y="3471512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541028" y="3933056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115616" y="3933056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4932040" y="21328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/>
              <a:t>P</a:t>
            </a:r>
            <a:r>
              <a:rPr lang="pt-BR" sz="3600" smtClean="0"/>
              <a:t>roblema linear</a:t>
            </a:r>
            <a:endParaRPr lang="pt-BR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808</Words>
  <Application>Microsoft Office PowerPoint</Application>
  <PresentationFormat>Apresentação na tela (4:3)</PresentationFormat>
  <Paragraphs>225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8" baseType="lpstr">
      <vt:lpstr>Tema do Office</vt:lpstr>
      <vt:lpstr>Equação</vt:lpstr>
      <vt:lpstr>Otimização</vt:lpstr>
      <vt:lpstr>Estrutura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baseados no gradiente</vt:lpstr>
      <vt:lpstr>Métodos Heurísticos (Simulated Annealing)</vt:lpstr>
      <vt:lpstr>Métodos Heurísticos (Simulated Annealing)</vt:lpstr>
      <vt:lpstr>Métodos Heurísticos (Simulated Annealing)</vt:lpstr>
      <vt:lpstr>Métodos Heurísticos (Método das Formigas)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</dc:title>
  <dc:creator>Valeria</dc:creator>
  <cp:lastModifiedBy>Valeria</cp:lastModifiedBy>
  <cp:revision>7</cp:revision>
  <dcterms:created xsi:type="dcterms:W3CDTF">2012-01-30T19:55:28Z</dcterms:created>
  <dcterms:modified xsi:type="dcterms:W3CDTF">2012-01-31T22:38:39Z</dcterms:modified>
</cp:coreProperties>
</file>