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6852"/>
  </p:normalViewPr>
  <p:slideViewPr>
    <p:cSldViewPr snapToGrid="0">
      <p:cViewPr varScale="1">
        <p:scale>
          <a:sx n="107" d="100"/>
          <a:sy n="107" d="100"/>
        </p:scale>
        <p:origin x="16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Introduce the VDM toolkit project and translation first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6a19347f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6a19347f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6a19347f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6a19347f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6a19347f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6a19347f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181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6a19347f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6a19347f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7164697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7164697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6202a9ca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6202a9ca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Remind (very briefly) the spectrum of VDM modelling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6202a9ca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6202a9ca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Manual (shallow) embedding in PVS which attempts to stick to LPF (i.e. missed the formal argument a VDM theorem can be proved in other logics).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Motivated in experimenting with VDM </a:t>
            </a:r>
            <a:r>
              <a:rPr lang="en" dirty="0" err="1"/>
              <a:t>mechanisation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eriod" startAt="2"/>
            </a:pPr>
            <a:r>
              <a:rPr lang="en" dirty="0"/>
              <a:t>Deep embedding of VDM-LPF in Isabelle. Experimentation with LPF in HOL. 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 startAt="2"/>
            </a:pPr>
            <a:r>
              <a:rPr lang="en" dirty="0"/>
              <a:t>Theoretical result of network of logical semantic systems with </a:t>
            </a:r>
            <a:r>
              <a:rPr lang="en" dirty="0" err="1"/>
              <a:t>galois</a:t>
            </a:r>
            <a:r>
              <a:rPr lang="en" dirty="0"/>
              <a:t> connections between them showing how to prove theorems between them. Concrete examples with linking Z and VDM logics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 startAt="2"/>
            </a:pPr>
            <a:r>
              <a:rPr lang="en" dirty="0"/>
              <a:t>Hand crafted proof tactics with shallow embedding; didn’t get far in the language support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 startAt="2"/>
            </a:pPr>
            <a:r>
              <a:rPr lang="en" dirty="0"/>
              <a:t>Shallow embedding of VDM taking 3)’s result into account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 startAt="2"/>
            </a:pPr>
            <a:r>
              <a:rPr lang="en" dirty="0" err="1"/>
              <a:t>Generalisation</a:t>
            </a:r>
            <a:r>
              <a:rPr lang="en" dirty="0"/>
              <a:t> of 5) which was the beginning of current translation strategy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6202a9ca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6202a9ca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Isabelle choice  was circumstantial (i.e. </a:t>
            </a:r>
            <a:r>
              <a:rPr lang="en" dirty="0" err="1"/>
              <a:t>Edinbrough</a:t>
            </a:r>
            <a:r>
              <a:rPr lang="en" dirty="0"/>
              <a:t> group </a:t>
            </a:r>
            <a:r>
              <a:rPr lang="en" dirty="0" err="1"/>
              <a:t>prefered</a:t>
            </a:r>
            <a:r>
              <a:rPr lang="en" dirty="0"/>
              <a:t> it; We also tried PVS and ACL2)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dirty="0"/>
              <a:t>C</a:t>
            </a:r>
            <a:r>
              <a:rPr lang="en" dirty="0" err="1"/>
              <a:t>onsidering</a:t>
            </a:r>
            <a:r>
              <a:rPr lang="en" dirty="0"/>
              <a:t> now other targets like </a:t>
            </a:r>
            <a:r>
              <a:rPr lang="en" dirty="0" err="1"/>
              <a:t>Dafny</a:t>
            </a:r>
            <a:r>
              <a:rPr lang="en" dirty="0"/>
              <a:t> and/or Lean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PVS might be better suited - VDM ANTLR is enabling that direction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LPF simplification (Z/Eves link then VDMJ itself way of L-R) 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Translation in general requires intimate knowledge of both source and target language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Translation for proof purposes require further knowledge about the target prover’s </a:t>
            </a:r>
            <a:r>
              <a:rPr lang="en" dirty="0" err="1"/>
              <a:t>behaviours</a:t>
            </a:r>
            <a:r>
              <a:rPr lang="en" dirty="0"/>
              <a:t> for most common situations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202a9ca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202a9ca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Most translation strategy templates are “obvious”; key is VDMToolkit.thy proof support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VDM ANTLR is also meant to be used as new parser + enable grammar oriented  tool integration (e.g. KodKod etc).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6a19347f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6a19347f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6a19347f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6a19347f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6202a9ca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6202a9ca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6202a9cae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6202a9cae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uk/VDM_Toolkit/blob/development/plugins/vdm2isa/pub/recursion/RecursiveVDM.th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eouk/VDM_Toolkit/blob/development/plugins/vdm2isa/pub/recursion/RecursiveVDM.vdms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chapter/10.1007/978-3-319-06410-9_20" TargetMode="External"/><Relationship Id="rId3" Type="http://schemas.openxmlformats.org/officeDocument/2006/relationships/hyperlink" Target="https://www.researchgate.net/publication/2510095_On_the_Verification_of_VDM_Specification_and_Refinement_with_PVS" TargetMode="External"/><Relationship Id="rId7" Type="http://schemas.openxmlformats.org/officeDocument/2006/relationships/hyperlink" Target="https://dl.acm.org/doi/10.1145/1774088.177460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eeexplore.ieee.org/document/4492887" TargetMode="External"/><Relationship Id="rId5" Type="http://schemas.openxmlformats.org/officeDocument/2006/relationships/hyperlink" Target="https://doi.org/10.3233/978-1-58603-976-9-311" TargetMode="External"/><Relationship Id="rId4" Type="http://schemas.openxmlformats.org/officeDocument/2006/relationships/hyperlink" Target="https://spectrum.library.concordia.ca/id/eprint/8505/1/MR10289.pdf" TargetMode="External"/><Relationship Id="rId9" Type="http://schemas.openxmlformats.org/officeDocument/2006/relationships/hyperlink" Target="https://github.com/leouk/VDM_Toolki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uk/VDM_Toolk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VDM recursion in Isabelle/HOL</a:t>
            </a:r>
            <a:endParaRPr sz="39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 Freitas and Peter Gorm Larsen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21st Overture Workshop, Lubeck March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recipe for basic types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647775" y="1825525"/>
            <a:ext cx="8256300" cy="23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Translate (pre/post) specifications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Follows usual VDM translation strategy yet creating definition sets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Translate recursive definition itself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Flag controls whether to try Isabelle discovered proofs (e.g. “fun”) or user defined (e.g. “functions”) 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Infers recursive relation from VDM AST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Flag controls whether to generate lemma about well-formedness of inferred recursive relation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Presumes inferred relation is within largest well-formed relation from lower bound (e.g. for ℕ bound is 0)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623" y="3649750"/>
            <a:ext cx="6362827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647775" y="4039975"/>
            <a:ext cx="8496300" cy="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Sets up pattern consistency, completeness and termination proofs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Pattern proofs are almost always found by sledgehammer (unless wicked patterns or mutually recursive calls)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Termination proof presumes inferred relation is within largest well-formed relation; up to the user otherwise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Harder recursive patterns will require users to define recursive relation as VDM annotations (@IsaMeasure, @Witness)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Demo (or see paper theory sources)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729450" y="2459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constructively defined basic types (ℕ)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non-constructively defined basic types (ℤ)				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constructively defined structured types (seq)				[paper/offline?]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non-constructively defined structured types (set and maps)		[paper/offline]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Complex recursion patterns (e.g. Ackerman, Permutation, Takeuchi, etc.)		[paper/offline]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Simple mutual recursion (e.g. odd and even)							[paper]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Complex mutual recursion (e.g. N-Queens, Sudoku solvers) 				[offline]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762000" y="1752600"/>
            <a:ext cx="76563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https://github.com/leouk/VDM_Toolkit/blob/development/plugins/vdm2isa/pub/recursion/RecursiveVDM.thy</a:t>
            </a:r>
            <a:endParaRPr sz="1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https://github.com/leouk/VDM_Toolkit/blob/development/plugins/vdm2isa/pub/recursion/RecursiveVDM.vdmsl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Concrete applications </a:t>
            </a:r>
            <a:endParaRPr dirty="0"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Substantial test-bed for VDM tools themselves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Improvements on all low-level tools (e.g. parser, type checker, POG, </a:t>
            </a:r>
            <a:r>
              <a:rPr lang="en" dirty="0" err="1"/>
              <a:t>cmd</a:t>
            </a:r>
            <a:r>
              <a:rPr lang="en" dirty="0"/>
              <a:t>-line client, </a:t>
            </a:r>
            <a:r>
              <a:rPr lang="en" dirty="0" err="1"/>
              <a:t>VSCode</a:t>
            </a:r>
            <a:r>
              <a:rPr lang="en" dirty="0"/>
              <a:t>, etc.)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Inspiration for new tools (e.g., model validators, VDM to UML, VDM </a:t>
            </a:r>
            <a:r>
              <a:rPr lang="en-GB" dirty="0" err="1"/>
              <a:t>quick.check</a:t>
            </a:r>
            <a:r>
              <a:rPr lang="en-GB" dirty="0"/>
              <a:t>, etc.)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Academic applications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Good number of the VDM-SL example suite translated and proved (with remaining errors fixed!)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Implementation of games of varied complexity useful for teaching + learning about modelling and proof</a:t>
            </a:r>
          </a:p>
          <a:p>
            <a:pPr lvl="2">
              <a:buChar char="○"/>
            </a:pPr>
            <a:r>
              <a:rPr lang="en-GB" dirty="0"/>
              <a:t>XO, </a:t>
            </a:r>
            <a:r>
              <a:rPr lang="en-GB" dirty="0" err="1"/>
              <a:t>Suduku</a:t>
            </a:r>
            <a:r>
              <a:rPr lang="en-GB" dirty="0"/>
              <a:t>, Blackjack, </a:t>
            </a:r>
            <a:r>
              <a:rPr lang="en-GB" dirty="0" err="1"/>
              <a:t>Nim</a:t>
            </a:r>
            <a:r>
              <a:rPr lang="en-GB" dirty="0"/>
              <a:t>, </a:t>
            </a:r>
            <a:r>
              <a:rPr lang="en-GB" dirty="0" err="1"/>
              <a:t>Dots&amp;Boxes</a:t>
            </a:r>
            <a:r>
              <a:rPr lang="en-GB" dirty="0"/>
              <a:t>, Victorian Safe, etc.</a:t>
            </a:r>
          </a:p>
          <a:p>
            <a:pPr lvl="2">
              <a:buChar char="○"/>
            </a:pPr>
            <a:r>
              <a:rPr lang="en-GB" dirty="0" err="1"/>
              <a:t>Eurotransplant</a:t>
            </a:r>
            <a:r>
              <a:rPr lang="en-GB" dirty="0"/>
              <a:t> organ allocation selection policies 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Industrial applications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CANDO Brain pacemaker </a:t>
            </a:r>
            <a:r>
              <a:rPr lang="en-GB" dirty="0" err="1"/>
              <a:t>optrode</a:t>
            </a:r>
            <a:r>
              <a:rPr lang="en-GB" dirty="0"/>
              <a:t>  microchip design and device driver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ScubaTx organ preservation machine embedded control and treatment summaries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 err="1"/>
              <a:t>Sppok</a:t>
            </a:r>
            <a:r>
              <a:rPr lang="en-GB" dirty="0"/>
              <a:t> security protocol specification language compiler</a:t>
            </a:r>
          </a:p>
          <a:p>
            <a:pPr lvl="1"/>
            <a:r>
              <a:rPr lang="en-GB" dirty="0"/>
              <a:t>UNOS Lung organ allocation policy validation</a:t>
            </a:r>
          </a:p>
        </p:txBody>
      </p:sp>
    </p:spTree>
    <p:extLst>
      <p:ext uri="{BB962C8B-B14F-4D97-AF65-F5344CB8AC3E}">
        <p14:creationId xmlns:p14="http://schemas.microsoft.com/office/powerpoint/2010/main" val="292509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Semi-automated (with proof support) translation recipes/strategies for: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VDM some numeric types (nat, nat1, int)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VDM structured types (sets, sequences, maps)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Automation caters for most common VDM recursive situations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Decreasing nat/int, set (or map domain), sequence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Limitations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Recursive VDM types (e.g. VDM records for say linked lists)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General upper bound for inferred recursive relations works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/>
              <a:t> and (simple)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sets</a:t>
            </a:r>
            <a:r>
              <a:rPr lang="en"/>
              <a:t> only.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Complexities (e.g.  will require user-defined auxiliary lemmas and their proofs)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Recursion over user-defined types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Recursion where recursive relation is outside predefined space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Mutual recursion will necessitate handling Isabelle union types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8015" algn="l" rtl="0">
              <a:spcBef>
                <a:spcPts val="0"/>
              </a:spcBef>
              <a:spcAft>
                <a:spcPts val="0"/>
              </a:spcAft>
              <a:buSzPts val="1408"/>
              <a:buChar char="●"/>
            </a:pPr>
            <a:r>
              <a:rPr lang="en" sz="1408" dirty="0"/>
              <a:t>Wish list</a:t>
            </a:r>
            <a:endParaRPr sz="1408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completeness of VDM patterns to enable handling FMI models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including Isabelle/LSP back end IDE run in background to attempt proofs automatically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implement complex (and mutual) recursion templates (i.e. POC for now) 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 err="1"/>
              <a:t>VSCode</a:t>
            </a:r>
            <a:r>
              <a:rPr lang="en" sz="1200" dirty="0"/>
              <a:t> code lenses integration (e.g. akin to </a:t>
            </a:r>
            <a:r>
              <a:rPr lang="en" sz="1200" dirty="0" err="1"/>
              <a:t>jUnit</a:t>
            </a:r>
            <a:r>
              <a:rPr lang="en" sz="1200" dirty="0"/>
              <a:t> testing)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Influence on how new VDM </a:t>
            </a:r>
            <a:r>
              <a:rPr lang="en" sz="1200" dirty="0" err="1"/>
              <a:t>QuickCheck</a:t>
            </a:r>
            <a:r>
              <a:rPr lang="en" sz="1200" dirty="0"/>
              <a:t> tool works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????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????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based design with VDM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Modelling aspects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Abstract data types with invariant and ordering,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Function definitions with specification (pre/post/measures), 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State rich definitions with statements, variable frames and operations. </a:t>
            </a:r>
            <a:endParaRPr/>
          </a:p>
          <a:p>
            <a:pPr marL="457200" lvl="0" indent="-29876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Symbolic execution 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Interpretation of mathematical properties of systems (e.g. possibly with OO and RT features)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Limited type scope (e.g. mostly without explicit type bindings; no “x : nat”) </a:t>
            </a:r>
            <a:endParaRPr/>
          </a:p>
          <a:p>
            <a:pPr marL="457200" lvl="0" indent="-29876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Testing: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Combinatorial traces 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Code coverage</a:t>
            </a:r>
            <a:endParaRPr/>
          </a:p>
          <a:p>
            <a:pPr marL="457200" lvl="0" indent="-29876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Verification: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 generation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Quick check (PO disproof) within given domains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>
                <a:solidFill>
                  <a:srgbClr val="FF0000"/>
                </a:solidFill>
              </a:rPr>
              <a:t>Various proof support attempts since Jones’ Mural theorem prover halted</a:t>
            </a:r>
            <a:endParaRPr>
              <a:solidFill>
                <a:srgbClr val="FF0000"/>
              </a:solidFill>
            </a:endParaRPr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>
                <a:solidFill>
                  <a:srgbClr val="FF0000"/>
                </a:solidFill>
              </a:rPr>
              <a:t>No symbolic counter example (no model-based / unbounded counter examples)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proof support history since Mural (1991)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2987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Maharaj &amp; Bicarregui (shallow) embedding of VDM in PVS (1998)</a:t>
            </a:r>
            <a:endParaRPr/>
          </a:p>
          <a:p>
            <a:pPr marL="914400" lvl="1" indent="-27717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9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https://www.researchgate.net/publication/2510095_On_the_Verification_of_VDM_Specification_and_Refinement_with_PVS</a:t>
            </a:r>
            <a:r>
              <a:rPr lang="en" sz="900"/>
              <a:t> </a:t>
            </a:r>
            <a:endParaRPr sz="900"/>
          </a:p>
          <a:p>
            <a:pPr marL="457200" lvl="0" indent="-29876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Karabotsos (deep) embedding of VDM (LPF) in Isabelle/HOL (2005)</a:t>
            </a:r>
            <a:endParaRPr/>
          </a:p>
          <a:p>
            <a:pPr marL="914400" lvl="1" indent="-27717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9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https://spectrum.library.concordia.ca/id/eprint/8505/1/MR10289.pdf</a:t>
            </a:r>
            <a:endParaRPr sz="900"/>
          </a:p>
          <a:p>
            <a:pPr marL="457200" lvl="0" indent="-29876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Freitas &amp; Woodcock soundness argument/result for VDM proofs in other logics (2008)</a:t>
            </a:r>
            <a:endParaRPr/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Unifying Theories of Undefinedness [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https://doi.org/10.3233/978-1-58603-976-9-311</a:t>
            </a:r>
            <a:r>
              <a:rPr lang="en"/>
              <a:t>]</a:t>
            </a:r>
            <a:endParaRPr/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Linking Z and VDM: (Z semi-classical) logic prover for VDM (LPF) theorems [</a:t>
            </a:r>
            <a:r>
              <a:rPr lang="en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https://ieeexplore.ieee.org/document/4492887</a:t>
            </a:r>
            <a:r>
              <a:rPr lang="en"/>
              <a:t>] </a:t>
            </a:r>
            <a:endParaRPr/>
          </a:p>
          <a:p>
            <a:pPr marL="457200" lvl="0" indent="-29876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Vermolen, Hooman &amp; Larsen (shallow) embedding of VDM in HOL (2010)</a:t>
            </a:r>
            <a:endParaRPr/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Hand-crafted proof tactics [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https://dl.acm.org/doi/10.1145/1774088.1774608</a:t>
            </a:r>
            <a:r>
              <a:rPr lang="en"/>
              <a:t>]</a:t>
            </a:r>
            <a:endParaRPr/>
          </a:p>
          <a:p>
            <a:pPr marL="457200" lvl="0" indent="-29876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Freitas &amp; Whiteside (shallow) embedding of VDM in Isabelle/HOL (2014)</a:t>
            </a:r>
            <a:endParaRPr/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VDM theorems proved in Z and Isabelle/HOL [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https://link.springer.com/chapter/10.1007/978-3-319-06410-9_20</a:t>
            </a:r>
            <a:r>
              <a:rPr lang="en"/>
              <a:t>]</a:t>
            </a:r>
            <a:endParaRPr/>
          </a:p>
          <a:p>
            <a:pPr marL="457200" lvl="0" indent="-29876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Freitas automated (shallow) embedding of VDM in Isabelle/HOL with proof crafting support (2021)</a:t>
            </a:r>
            <a:endParaRPr/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VDM toolkit project [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https://github.com/leouk/VDM_Toolkit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to Isabelle translation strategy 101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952978"/>
            <a:ext cx="7688700" cy="2740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Translation strategy started (2010) as part of the AI4FM project (2010-2014)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Attempt to identify proof strategy reuse across provers (Isabelle, </a:t>
            </a:r>
            <a:r>
              <a:rPr lang="en" dirty="0" err="1"/>
              <a:t>ZEves</a:t>
            </a:r>
            <a:r>
              <a:rPr lang="en" dirty="0"/>
              <a:t>) and models (VDM and Z)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Technical report on a translation strategy for most of VDM as shallow embedding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Undergraduate course on translating VDM to Isabelle (manually) (2012-2022)</a:t>
            </a: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dirty="0"/>
              <a:t>Considering new targets: </a:t>
            </a:r>
            <a:r>
              <a:rPr lang="en-GB" dirty="0" err="1"/>
              <a:t>Dafny</a:t>
            </a:r>
            <a:r>
              <a:rPr lang="en-GB" dirty="0"/>
              <a:t> + Lean 4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VDM LPF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Pragmatic approach similar to VDMJ’s: a L-R logic (e.g. subset of LPF) with “possible” typing rules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VDM data types	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Sets, sequences, maps and records map almost directly to Isabelle libraries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Numeric types cannot be directly translated given VDM widening-type rules (e.g. “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0 - x</a:t>
            </a:r>
            <a:r>
              <a:rPr lang="en" dirty="0"/>
              <a:t>” becomes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/>
              <a:t> for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x:nat</a:t>
            </a:r>
            <a:r>
              <a:rPr lang="en" dirty="0"/>
              <a:t>)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Set and sequence comprehensions are easy; </a:t>
            </a:r>
            <a:r>
              <a:rPr lang="en" b="1" dirty="0">
                <a:solidFill>
                  <a:srgbClr val="FF0000"/>
                </a:solidFill>
              </a:rPr>
              <a:t>map comprehension is fiendish</a:t>
            </a:r>
            <a:r>
              <a:rPr lang="en" dirty="0"/>
              <a:t> 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 VDM functions 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Direct translation as Isabelle definitions for non-recursive functions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Recursive functions support quite limited at first (e.g. only for VDM sequences)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1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Toolkit Project		      </a:t>
            </a:r>
            <a:r>
              <a:rPr lang="en" sz="1500" b="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https://github.com/leouk/VDM_Toolkit</a:t>
            </a:r>
            <a:endParaRPr sz="15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Initiative to coalesce various VDM-related developments (e.g. libraries, experiments, etc.) since 2010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VDM to Isabelle translator (vdm2isa plugin)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VDMToolkit</a:t>
            </a:r>
            <a:r>
              <a:rPr lang="en" dirty="0"/>
              <a:t>	: Isabelle proof engineering and support for VDM translation and proof automation 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exu</a:t>
            </a:r>
            <a:r>
              <a:rPr lang="en" dirty="0"/>
              <a:t>	: VDM style checker and specification reordering (see next talk)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 dirty="0">
                <a:solidFill>
                  <a:srgbClr val="FF0000"/>
                </a:solidFill>
              </a:rPr>
              <a:t>vdm2isa	: Syntax-driven VDM to Isabelle translator</a:t>
            </a:r>
            <a:endParaRPr dirty="0">
              <a:solidFill>
                <a:srgbClr val="FF0000"/>
              </a:solidFill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isapog</a:t>
            </a:r>
            <a:r>
              <a:rPr lang="en" dirty="0"/>
              <a:t>	: VDM PO translator and proof script / strategy predictor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vdm2isa-lsp	: </a:t>
            </a:r>
            <a:r>
              <a:rPr lang="en" dirty="0" err="1"/>
              <a:t>VSCode</a:t>
            </a:r>
            <a:r>
              <a:rPr lang="en" dirty="0"/>
              <a:t> LSP (editor) + DAP (debugger) integration of plugins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VDM ANTLR 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VDM syntax formal definition for parsing, printing, translations, etc.   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VDM Libraries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CSV, ISQ, Order, Z-Relations, Dense ranges, Logging, Binary and Matrix arithmetic, General support, etc. 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VDM Annotations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Specification profiling; user defined theorems; user defined proof attributes, hints and witnesses.      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recursion principles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Primitive recursion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Reduction rules per type constructors; not possible to have pattern matching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function with automatic proof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Implemented on top of primitive recursion with extended pattern matching and non-constructive types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Proof obligations: 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Pattern compatibility (i.e. is the pattern given matchable to input type?); 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Pattern completeness (i.e. are patterns given exhaustive?); 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Recursion termination (i.e. are recursive calls  well-founded?);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(partial) function with user defined proof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Copes with any type and extended pattern as well as partial (non-terminating) functions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Partial functions require abstract domain predicates assumptions (psimps-rules) everywhere!</a:t>
            </a:r>
            <a:endParaRPr>
              <a:solidFill>
                <a:srgbClr val="FF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Pattern compatibility and completeness proofs are mandatory and with reasonable automation support </a:t>
            </a:r>
            <a:endParaRPr>
              <a:solidFill>
                <a:srgbClr val="FF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Termination proofs rely on knowledge of the “</a:t>
            </a:r>
            <a:r>
              <a:rPr lang="en" i="1">
                <a:solidFill>
                  <a:srgbClr val="FF0000"/>
                </a:solidFill>
              </a:rPr>
              <a:t>Size Change Termination” (SCT)</a:t>
            </a:r>
            <a:r>
              <a:rPr lang="en">
                <a:solidFill>
                  <a:srgbClr val="FF0000"/>
                </a:solidFill>
              </a:rPr>
              <a:t> principle(s)! 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translation of VDM recursion to Isabelle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972871" y="931775"/>
            <a:ext cx="289070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066600" cy="28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Translation of recursive functions restricted over VDM sequence parameters only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Recursive functions over </a:t>
            </a:r>
            <a:r>
              <a:rPr lang="en" dirty="0" err="1"/>
              <a:t>nat</a:t>
            </a:r>
            <a:r>
              <a:rPr lang="en" dirty="0"/>
              <a:t> parameters are (surprisingly) non-trivial!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Users  requested support for sets, maps, and of course,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" dirty="0"/>
              <a:t>!</a:t>
            </a:r>
            <a:endParaRPr dirty="0"/>
          </a:p>
          <a:p>
            <a:pPr marL="0" lvl="0" indent="1778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AKA:  PGL’s Napkin @ ISoLA22 :-)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VDM-recursion Isabelle-translation caveats 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0436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Isabelle (ℕ, ℤ, ℚ, ℝ) types are defined constructively through different embeddings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ℕ: defined inductively over two constructors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zero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suc n</a:t>
            </a:r>
            <a:r>
              <a:rPr lang="en"/>
              <a:t>)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ℤ: defined algebraically as a quotient type between two ℕ (e.g. positive and negative parts)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ℚ: defined algebraically as a quotient type between two ℤ (e.g. numerator and denominator parts)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ℝ: defined  algebraically as a “vanishing” Cauchy sequence quotient type </a:t>
            </a:r>
            <a:endParaRPr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type widening rules forces the use of maximal type for translation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 VDM, for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x:nat</a:t>
            </a:r>
            <a:r>
              <a:rPr lang="en"/>
              <a:t>,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0-x</a:t>
            </a:r>
            <a:r>
              <a:rPr lang="en"/>
              <a:t>” becomes “-x” of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/>
              <a:t>. In Isabelle this is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0:</a:t>
            </a:r>
            <a:r>
              <a:rPr lang="en"/>
              <a:t>ℕ”! 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Translation encode VDM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"/>
              <a:t>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VDMNat</a:t>
            </a:r>
            <a:r>
              <a:rPr lang="en"/>
              <a:t> (ℤ) and  ℚ as  ℝ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Isabelle recursion must be constructive (i.e. will require various transformations for non ℕ)</a:t>
            </a:r>
            <a:endParaRPr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VDM recursion over sets and maps are finite; Isabelle sets are infinite and axiomatic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Isabelle requires a constructive well-formed recursive relation; some of which are inferrable 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Isabelle will impose well-formed proof obligations for sets and map domain’s finiteness  </a:t>
            </a:r>
            <a:endParaRPr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">
                <a:solidFill>
                  <a:srgbClr val="FF0000"/>
                </a:solidFill>
              </a:rPr>
              <a:t>VDM measures are not expressive enough for certain recursion patterns (e.g. ack, recursive types, etc.)</a:t>
            </a:r>
            <a:endParaRPr>
              <a:solidFill>
                <a:srgbClr val="FF0000"/>
              </a:solidFill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>
                <a:solidFill>
                  <a:srgbClr val="FF0000"/>
                </a:solidFill>
              </a:rPr>
              <a:t>Some (complex) recursive measures *must* be relational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</a:t>
            </a:r>
            <a:r>
              <a:rPr lang="en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ℕ</a:t>
            </a: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/>
              <a:t>-factorial example caveats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729450" y="2053425"/>
            <a:ext cx="2912100" cy="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VDM factorial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Trivial recursive measure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375" y="2053425"/>
            <a:ext cx="5227673" cy="4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375" y="2814075"/>
            <a:ext cx="5193998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0375" y="3042675"/>
            <a:ext cx="519400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0375" y="3508775"/>
            <a:ext cx="5193791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0375" y="3813975"/>
            <a:ext cx="5193801" cy="9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704425" y="2780700"/>
            <a:ext cx="2912100" cy="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ℕ factorial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Automatically discovered measure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695875" y="3508775"/>
            <a:ext cx="29121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VDMNat (ℤ) factorial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Requires user to prove termination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2138</Words>
  <Application>Microsoft Macintosh PowerPoint</Application>
  <PresentationFormat>On-screen Show (16:9)</PresentationFormat>
  <Paragraphs>179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Lato</vt:lpstr>
      <vt:lpstr>Raleway</vt:lpstr>
      <vt:lpstr>Arial</vt:lpstr>
      <vt:lpstr>Consolas</vt:lpstr>
      <vt:lpstr>Streamline</vt:lpstr>
      <vt:lpstr>VDM recursion in Isabelle/HOL</vt:lpstr>
      <vt:lpstr>Model based design with VDM</vt:lpstr>
      <vt:lpstr>VDM proof support history since Mural (1991)</vt:lpstr>
      <vt:lpstr>VDM to Isabelle translation strategy 101</vt:lpstr>
      <vt:lpstr>VDM Toolkit Project        https://github.com/leouk/VDM_Toolkit</vt:lpstr>
      <vt:lpstr>Isabelle recursion principles</vt:lpstr>
      <vt:lpstr>Extending translation of VDM recursion to Isabelle</vt:lpstr>
      <vt:lpstr>VDM-recursion Isabelle-translation caveats </vt:lpstr>
      <vt:lpstr>VDM ℕ -factorial example caveats</vt:lpstr>
      <vt:lpstr>Translation recipe for basic types</vt:lpstr>
      <vt:lpstr>Isabelle Demo (or see paper theory sources)</vt:lpstr>
      <vt:lpstr>Concrete applications </vt:lpstr>
      <vt:lpstr>Discussion </vt:lpstr>
      <vt:lpstr>Discussion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VDM recursion in Isabelle/HOL</dc:title>
  <cp:lastModifiedBy>Leo Freitas</cp:lastModifiedBy>
  <cp:revision>9</cp:revision>
  <dcterms:modified xsi:type="dcterms:W3CDTF">2023-10-06T11:53:55Z</dcterms:modified>
</cp:coreProperties>
</file>