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258" r:id="rId5"/>
    <p:sldId id="274" r:id="rId6"/>
    <p:sldId id="275" r:id="rId7"/>
    <p:sldId id="309" r:id="rId8"/>
    <p:sldId id="311" r:id="rId9"/>
    <p:sldId id="310" r:id="rId10"/>
    <p:sldId id="312" r:id="rId11"/>
    <p:sldId id="313" r:id="rId12"/>
    <p:sldId id="30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6" y="23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/>
          </a:p>
        </p:txBody>
      </p:sp>
      <p:pic>
        <p:nvPicPr>
          <p:cNvPr id="4098" name="Picture 2" descr="Image result for computer logo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" y="5758291"/>
            <a:ext cx="919624" cy="9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7" name="Rectangle 15"/>
          <p:cNvSpPr/>
          <p:nvPr userDrawn="1"/>
        </p:nvSpPr>
        <p:spPr>
          <a:xfrm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8" name="Picture 2" descr="Image result for computer logo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9" y="809625"/>
            <a:ext cx="387893" cy="4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15" name="Rectangle 15"/>
          <p:cNvSpPr/>
          <p:nvPr userDrawn="1"/>
        </p:nvSpPr>
        <p:spPr>
          <a:xfrm rot="5400000"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16" name="Picture 2" descr="Image result for computer logo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4469" y="809625"/>
            <a:ext cx="387893" cy="4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8" name="Rectangle 15"/>
          <p:cNvSpPr/>
          <p:nvPr userDrawn="1"/>
        </p:nvSpPr>
        <p:spPr>
          <a:xfrm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9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" y="785019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pic>
        <p:nvPicPr>
          <p:cNvPr id="35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" y="5638801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8" name="Rectangle 15"/>
          <p:cNvSpPr/>
          <p:nvPr userDrawn="1"/>
        </p:nvSpPr>
        <p:spPr>
          <a:xfrm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10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" y="76200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10" name="Rectangle 15"/>
          <p:cNvSpPr/>
          <p:nvPr userDrawn="1"/>
        </p:nvSpPr>
        <p:spPr>
          <a:xfrm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12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" y="76200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sp>
        <p:nvSpPr>
          <p:cNvPr id="6" name="Rectangle 15"/>
          <p:cNvSpPr/>
          <p:nvPr userDrawn="1"/>
        </p:nvSpPr>
        <p:spPr>
          <a:xfrm>
            <a:off x="638174" y="762000"/>
            <a:ext cx="579438" cy="5588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8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" y="76200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pic>
        <p:nvPicPr>
          <p:cNvPr id="12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" y="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‹Nº›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 plus plus.sv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85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" y="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 userDrawn="1"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ubleday@unitec.edu?subject=Help%20with%20...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jaimeescot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Programación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_tradnl" sz="3200" b="0" i="0" dirty="0">
                <a:solidFill>
                  <a:srgbClr val="465562"/>
                </a:solidFill>
              </a:rPr>
              <a:t>Text File</a:t>
            </a:r>
          </a:p>
        </p:txBody>
      </p:sp>
      <p:pic>
        <p:nvPicPr>
          <p:cNvPr id="2050" name="Picture 2" descr="Image result for Logo unit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662707"/>
            <a:ext cx="7389813" cy="181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Streams</a:t>
            </a:r>
            <a:r>
              <a:rPr lang="es-ES" dirty="0"/>
              <a:t> (</a:t>
            </a:r>
            <a:r>
              <a:rPr lang="es-ES" dirty="0" err="1"/>
              <a:t>Cont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593437" y="1417637"/>
            <a:ext cx="3967576" cy="5287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() {</a:t>
            </a:r>
          </a:p>
          <a:p>
            <a:pPr marL="0" lv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line;</a:t>
            </a:r>
          </a:p>
          <a:p>
            <a:pPr marL="0" lvl="0" indent="0">
              <a:buNone/>
            </a:pPr>
            <a:r>
              <a:rPr lang="es-ES" dirty="0"/>
              <a:t>  </a:t>
            </a:r>
            <a:r>
              <a:rPr lang="es-ES" dirty="0" err="1"/>
              <a:t>ifstream</a:t>
            </a:r>
            <a:r>
              <a:rPr lang="es-ES" dirty="0"/>
              <a:t> </a:t>
            </a:r>
            <a:r>
              <a:rPr lang="es-ES" dirty="0" err="1"/>
              <a:t>myfile</a:t>
            </a:r>
            <a:r>
              <a:rPr lang="es-ES" dirty="0"/>
              <a:t> ("example.txt");</a:t>
            </a:r>
          </a:p>
          <a:p>
            <a:pPr marL="0" lvl="0" indent="0">
              <a:buNone/>
            </a:pPr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myfile.is_open</a:t>
            </a:r>
            <a:r>
              <a:rPr lang="es-ES" dirty="0"/>
              <a:t>())</a:t>
            </a:r>
          </a:p>
          <a:p>
            <a:pPr marL="0" lvl="0" indent="0">
              <a:buNone/>
            </a:pPr>
            <a:r>
              <a:rPr lang="es-ES" dirty="0"/>
              <a:t>  {</a:t>
            </a:r>
          </a:p>
          <a:p>
            <a:pPr marL="0" lv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 </a:t>
            </a:r>
            <a:r>
              <a:rPr lang="es-ES" dirty="0" err="1"/>
              <a:t>getline</a:t>
            </a:r>
            <a:r>
              <a:rPr lang="es-ES" dirty="0"/>
              <a:t> (</a:t>
            </a:r>
            <a:r>
              <a:rPr lang="es-ES" dirty="0" err="1"/>
              <a:t>myfile,line</a:t>
            </a:r>
            <a:r>
              <a:rPr lang="es-ES" dirty="0"/>
              <a:t>) )</a:t>
            </a:r>
          </a:p>
          <a:p>
            <a:pPr marL="0" lvl="0" indent="0">
              <a:buNone/>
            </a:pPr>
            <a:r>
              <a:rPr lang="es-ES" dirty="0"/>
              <a:t>    {</a:t>
            </a:r>
          </a:p>
          <a:p>
            <a:pPr marL="0" lvl="0" indent="0">
              <a:buNone/>
            </a:pPr>
            <a:r>
              <a:rPr lang="es-ES" dirty="0"/>
              <a:t>      </a:t>
            </a:r>
            <a:r>
              <a:rPr lang="es-ES" dirty="0" err="1"/>
              <a:t>cout</a:t>
            </a:r>
            <a:r>
              <a:rPr lang="es-ES" dirty="0"/>
              <a:t> &lt;&lt; line &lt;&lt; '\n';</a:t>
            </a:r>
          </a:p>
          <a:p>
            <a:pPr marL="0" lvl="0" indent="0">
              <a:buNone/>
            </a:pPr>
            <a:r>
              <a:rPr lang="es-ES" dirty="0"/>
              <a:t>    }</a:t>
            </a:r>
          </a:p>
          <a:p>
            <a:pPr marL="0" lvl="0" indent="0">
              <a:buNone/>
            </a:pPr>
            <a:r>
              <a:rPr lang="es-ES" dirty="0"/>
              <a:t>    </a:t>
            </a:r>
            <a:r>
              <a:rPr lang="es-ES" dirty="0" err="1"/>
              <a:t>myfile.close</a:t>
            </a:r>
            <a:r>
              <a:rPr lang="es-ES" dirty="0"/>
              <a:t>();</a:t>
            </a:r>
          </a:p>
          <a:p>
            <a:pPr marL="0" lvl="0" indent="0">
              <a:buNone/>
            </a:pPr>
            <a:r>
              <a:rPr lang="es-ES" dirty="0"/>
              <a:t>  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942012" y="3352800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2000" dirty="0"/>
              <a:t>  </a:t>
            </a:r>
            <a:r>
              <a:rPr lang="es-ES" sz="2000" dirty="0" err="1"/>
              <a:t>else</a:t>
            </a:r>
            <a:r>
              <a:rPr lang="es-ES" sz="2000" dirty="0"/>
              <a:t>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Unable</a:t>
            </a:r>
            <a:r>
              <a:rPr lang="es-ES" sz="2000" dirty="0"/>
              <a:t> to open file"; </a:t>
            </a:r>
          </a:p>
          <a:p>
            <a:pPr lvl="0"/>
            <a:endParaRPr lang="es-ES" sz="2000" dirty="0"/>
          </a:p>
          <a:p>
            <a:pPr lvl="0"/>
            <a:r>
              <a:rPr lang="es-ES" sz="2000" dirty="0"/>
              <a:t>  </a:t>
            </a:r>
            <a:r>
              <a:rPr lang="es-ES" sz="2000" dirty="0" err="1"/>
              <a:t>return</a:t>
            </a:r>
            <a:r>
              <a:rPr lang="es-ES" sz="2000" dirty="0"/>
              <a:t> 0;</a:t>
            </a:r>
          </a:p>
          <a:p>
            <a:pPr lvl="0"/>
            <a:r>
              <a:rPr 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90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Tarea 1</a:t>
            </a:r>
            <a:endParaRPr lang="en-US" sz="4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/>
              <a:t>Escriba un programa que tenga tres opciones: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Crear un archivo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Escribir en un archivo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Imprimir el contenido de un archivo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9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unitec.edu/assets/img/logos/8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12" y="3200400"/>
            <a:ext cx="3843806" cy="43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Jaime Thomas Escoto </a:t>
            </a:r>
            <a:r>
              <a:rPr lang="es-ES" dirty="0" err="1"/>
              <a:t>Doubleday</a:t>
            </a:r>
            <a:endParaRPr lang="es-ES" dirty="0"/>
          </a:p>
          <a:p>
            <a:pPr lvl="1"/>
            <a:r>
              <a:rPr lang="es-ES" dirty="0"/>
              <a:t>Facultad de Ingeniería y Arquitectura </a:t>
            </a:r>
            <a:r>
              <a:rPr lang="en-US" dirty="0"/>
              <a:t>| Universidad </a:t>
            </a:r>
            <a:r>
              <a:rPr lang="en-US" dirty="0" err="1"/>
              <a:t>Tecnológica</a:t>
            </a:r>
            <a:r>
              <a:rPr lang="en-US" dirty="0"/>
              <a:t> </a:t>
            </a:r>
            <a:r>
              <a:rPr lang="en-US" dirty="0" err="1"/>
              <a:t>Centroamericana</a:t>
            </a:r>
            <a:r>
              <a:rPr lang="en-US" dirty="0"/>
              <a:t> (UNITEC) </a:t>
            </a:r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r>
              <a:rPr lang="es-ES" dirty="0"/>
              <a:t>Email:	</a:t>
            </a:r>
            <a:r>
              <a:rPr lang="es-ES" dirty="0">
                <a:hlinkClick r:id="rId3"/>
              </a:rPr>
              <a:t>doubleday@unitec.edu</a:t>
            </a:r>
            <a:endParaRPr lang="es-ES" dirty="0"/>
          </a:p>
          <a:p>
            <a:pPr marL="365760" lvl="1" indent="0">
              <a:buNone/>
            </a:pPr>
            <a:r>
              <a:rPr lang="es-ES" dirty="0" err="1"/>
              <a:t>Linkedin</a:t>
            </a:r>
            <a:r>
              <a:rPr lang="es-ES" dirty="0"/>
              <a:t>:	</a:t>
            </a:r>
            <a:r>
              <a:rPr lang="en-US" dirty="0">
                <a:hlinkClick r:id="rId4"/>
              </a:rPr>
              <a:t>https://www.linkedin.com/in/jaimeescoto</a:t>
            </a:r>
            <a:endParaRPr lang="en-US" dirty="0"/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r>
              <a:rPr lang="es-ES" u="sng" dirty="0"/>
              <a:t>Esta presentación contiene conceptos en inglés.</a:t>
            </a:r>
          </a:p>
        </p:txBody>
      </p:sp>
    </p:spTree>
    <p:extLst>
      <p:ext uri="{BB962C8B-B14F-4D97-AF65-F5344CB8AC3E}">
        <p14:creationId xmlns:p14="http://schemas.microsoft.com/office/powerpoint/2010/main" val="33950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 de la clase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465562"/>
                </a:solidFill>
              </a:rPr>
              <a:t>Text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Aprender a escribir y leer de un archivo de texto.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5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Conceptos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465562"/>
                </a:solidFill>
              </a:rPr>
              <a:t>Text file</a:t>
            </a:r>
          </a:p>
        </p:txBody>
      </p:sp>
    </p:spTree>
    <p:extLst>
      <p:ext uri="{BB962C8B-B14F-4D97-AF65-F5344CB8AC3E}">
        <p14:creationId xmlns:p14="http://schemas.microsoft.com/office/powerpoint/2010/main" val="134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C++ provides the following classes to perform output and input of characters to/from files: 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: Stream class to write on files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: Stream class to read from files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: Stream class to both read and write from/to files.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classes are derived directly or indirectly from the classes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ostream</a:t>
            </a:r>
            <a:r>
              <a:rPr lang="en-US" dirty="0"/>
              <a:t>. We have already used objects whose types were these classes: </a:t>
            </a:r>
            <a:r>
              <a:rPr lang="en-US" dirty="0" err="1"/>
              <a:t>cin</a:t>
            </a:r>
            <a:r>
              <a:rPr lang="en-US" dirty="0"/>
              <a:t> is an object of class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is an object of class </a:t>
            </a:r>
            <a:r>
              <a:rPr lang="en-US" dirty="0" err="1"/>
              <a:t>ostream</a:t>
            </a:r>
            <a:r>
              <a:rPr lang="en-US" dirty="0"/>
              <a:t>. Therefore, we have already been using classes that are related to our file streams. And in fact, we can use our file streams the same way we are already used to use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, with the only difference that we have to associate these streams with physical files.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3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465562"/>
                </a:solidFill>
              </a:rPr>
              <a:t>Text file</a:t>
            </a:r>
          </a:p>
        </p:txBody>
      </p:sp>
    </p:spTree>
    <p:extLst>
      <p:ext uri="{BB962C8B-B14F-4D97-AF65-F5344CB8AC3E}">
        <p14:creationId xmlns:p14="http://schemas.microsoft.com/office/powerpoint/2010/main" val="28056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Streams</a:t>
            </a:r>
            <a:r>
              <a:rPr lang="es-ES" dirty="0"/>
              <a:t> (</a:t>
            </a:r>
            <a:r>
              <a:rPr lang="es-ES" dirty="0" err="1"/>
              <a:t>Cont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417637"/>
            <a:ext cx="9949229" cy="1409700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593437" y="3124200"/>
            <a:ext cx="3967576" cy="2362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// </a:t>
            </a:r>
            <a:r>
              <a:rPr lang="es-ES" dirty="0" err="1"/>
              <a:t>basic</a:t>
            </a:r>
            <a:r>
              <a:rPr lang="es-ES" dirty="0"/>
              <a:t> file </a:t>
            </a:r>
            <a:r>
              <a:rPr lang="es-ES" dirty="0" err="1"/>
              <a:t>operations</a:t>
            </a:r>
            <a:endParaRPr lang="es-ES" dirty="0"/>
          </a:p>
          <a:p>
            <a:pPr marL="0" lv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iostream</a:t>
            </a:r>
            <a:r>
              <a:rPr lang="es-ES" dirty="0"/>
              <a:t>&gt;</a:t>
            </a:r>
          </a:p>
          <a:p>
            <a:pPr marL="0" lv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fstream</a:t>
            </a:r>
            <a:r>
              <a:rPr lang="es-ES" dirty="0"/>
              <a:t>&gt;</a:t>
            </a:r>
          </a:p>
          <a:p>
            <a:pPr marL="0" lvl="0" indent="0">
              <a:buNone/>
            </a:pP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;</a:t>
            </a:r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246812" y="3051511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() {</a:t>
            </a:r>
          </a:p>
          <a:p>
            <a:pPr lvl="0"/>
            <a:r>
              <a:rPr lang="es-ES" sz="2400" dirty="0"/>
              <a:t>  </a:t>
            </a:r>
            <a:r>
              <a:rPr lang="es-ES" sz="2400" dirty="0" err="1"/>
              <a:t>ofstream</a:t>
            </a:r>
            <a:r>
              <a:rPr lang="es-ES" sz="2400" dirty="0"/>
              <a:t> </a:t>
            </a:r>
            <a:r>
              <a:rPr lang="es-ES" sz="2400" dirty="0" err="1"/>
              <a:t>myfile</a:t>
            </a:r>
            <a:r>
              <a:rPr lang="es-ES" sz="2400" dirty="0"/>
              <a:t>;</a:t>
            </a:r>
          </a:p>
          <a:p>
            <a:pPr lvl="0"/>
            <a:r>
              <a:rPr lang="es-ES" sz="2400" dirty="0"/>
              <a:t>  </a:t>
            </a:r>
            <a:r>
              <a:rPr lang="es-ES" sz="2400" dirty="0" err="1"/>
              <a:t>myfile.open</a:t>
            </a:r>
            <a:r>
              <a:rPr lang="es-ES" sz="2400" dirty="0"/>
              <a:t> ("example.txt");</a:t>
            </a:r>
          </a:p>
          <a:p>
            <a:pPr lvl="0"/>
            <a:r>
              <a:rPr lang="es-ES" sz="2400" dirty="0"/>
              <a:t>  </a:t>
            </a:r>
            <a:r>
              <a:rPr lang="es-ES" sz="2400" dirty="0" err="1"/>
              <a:t>myfile</a:t>
            </a:r>
            <a:r>
              <a:rPr lang="es-ES" sz="2400" dirty="0"/>
              <a:t> &lt;&lt; "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to a file.\n";</a:t>
            </a:r>
          </a:p>
          <a:p>
            <a:pPr lvl="0"/>
            <a:r>
              <a:rPr lang="es-ES" sz="2400" dirty="0"/>
              <a:t>  </a:t>
            </a:r>
            <a:r>
              <a:rPr lang="es-ES" sz="2400" dirty="0" err="1"/>
              <a:t>myfile.close</a:t>
            </a:r>
            <a:r>
              <a:rPr lang="es-ES" sz="2400" dirty="0"/>
              <a:t>();</a:t>
            </a:r>
          </a:p>
          <a:p>
            <a:pPr lvl="0"/>
            <a:r>
              <a:rPr lang="es-ES" sz="2400" dirty="0"/>
              <a:t>  </a:t>
            </a:r>
            <a:r>
              <a:rPr lang="es-ES" sz="2400" dirty="0" err="1"/>
              <a:t>return</a:t>
            </a:r>
            <a:r>
              <a:rPr lang="es-ES" sz="2400" dirty="0"/>
              <a:t> 0;</a:t>
            </a:r>
          </a:p>
          <a:p>
            <a:pPr lvl="0"/>
            <a:r>
              <a:rPr lang="es-E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7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Streams</a:t>
            </a:r>
            <a:r>
              <a:rPr lang="es-ES" dirty="0"/>
              <a:t> (</a:t>
            </a:r>
            <a:r>
              <a:rPr lang="es-ES" dirty="0" err="1"/>
              <a:t>Cont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593437" y="1417637"/>
            <a:ext cx="3967576" cy="528796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() {</a:t>
            </a:r>
          </a:p>
          <a:p>
            <a:pPr marL="0" lvl="0" indent="0">
              <a:buNone/>
            </a:pPr>
            <a:r>
              <a:rPr lang="es-ES" dirty="0"/>
              <a:t>  </a:t>
            </a:r>
            <a:r>
              <a:rPr lang="es-ES" dirty="0" err="1"/>
              <a:t>ofstream</a:t>
            </a:r>
            <a:r>
              <a:rPr lang="es-ES" dirty="0"/>
              <a:t> </a:t>
            </a:r>
            <a:r>
              <a:rPr lang="es-ES" dirty="0" err="1"/>
              <a:t>myfile</a:t>
            </a:r>
            <a:r>
              <a:rPr lang="es-ES" dirty="0"/>
              <a:t> ("example.txt");</a:t>
            </a:r>
          </a:p>
          <a:p>
            <a:pPr marL="0" lvl="0" indent="0">
              <a:buNone/>
            </a:pPr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myfile.is_open</a:t>
            </a:r>
            <a:r>
              <a:rPr lang="es-ES" dirty="0"/>
              <a:t>())</a:t>
            </a:r>
          </a:p>
          <a:p>
            <a:pPr marL="0" lvl="0" indent="0">
              <a:buNone/>
            </a:pPr>
            <a:r>
              <a:rPr lang="es-ES" dirty="0"/>
              <a:t>  {</a:t>
            </a:r>
          </a:p>
          <a:p>
            <a:pPr marL="0" lvl="0" indent="0">
              <a:buNone/>
            </a:pPr>
            <a:r>
              <a:rPr lang="es-ES" dirty="0"/>
              <a:t>    </a:t>
            </a:r>
            <a:r>
              <a:rPr lang="es-ES" dirty="0" err="1"/>
              <a:t>myfile</a:t>
            </a:r>
            <a:r>
              <a:rPr lang="es-ES" dirty="0"/>
              <a:t> &lt;&lt; "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line.\n";</a:t>
            </a:r>
          </a:p>
          <a:p>
            <a:pPr marL="0" lvl="0" indent="0">
              <a:buNone/>
            </a:pPr>
            <a:r>
              <a:rPr lang="es-ES" dirty="0"/>
              <a:t>    </a:t>
            </a:r>
            <a:r>
              <a:rPr lang="es-ES" dirty="0" err="1"/>
              <a:t>myfile</a:t>
            </a:r>
            <a:r>
              <a:rPr lang="es-ES" dirty="0"/>
              <a:t> &lt;&lt; "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line.\n";</a:t>
            </a:r>
          </a:p>
          <a:p>
            <a:pPr marL="0" lvl="0" indent="0">
              <a:buNone/>
            </a:pPr>
            <a:r>
              <a:rPr lang="es-ES" dirty="0"/>
              <a:t>    </a:t>
            </a:r>
            <a:r>
              <a:rPr lang="es-ES" dirty="0" err="1"/>
              <a:t>myfile.close</a:t>
            </a:r>
            <a:r>
              <a:rPr lang="es-ES" dirty="0"/>
              <a:t>();</a:t>
            </a:r>
          </a:p>
          <a:p>
            <a:pPr marL="0" lvl="0" indent="0">
              <a:buNone/>
            </a:pPr>
            <a:r>
              <a:rPr lang="es-ES" dirty="0"/>
              <a:t>  }</a:t>
            </a:r>
          </a:p>
          <a:p>
            <a:pPr marL="0" lvl="0" indent="0">
              <a:buNone/>
            </a:pPr>
            <a:r>
              <a:rPr lang="es-ES" dirty="0"/>
              <a:t>  </a:t>
            </a:r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942012" y="3352800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2000" dirty="0" err="1"/>
              <a:t>else</a:t>
            </a:r>
            <a:r>
              <a:rPr lang="es-ES" sz="2000" dirty="0"/>
              <a:t>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Unable</a:t>
            </a:r>
            <a:r>
              <a:rPr lang="es-ES" sz="2000" dirty="0"/>
              <a:t> to open file";</a:t>
            </a:r>
          </a:p>
          <a:p>
            <a:pPr lvl="0"/>
            <a:r>
              <a:rPr lang="es-ES" sz="2000" dirty="0"/>
              <a:t>  </a:t>
            </a:r>
            <a:r>
              <a:rPr lang="es-ES" sz="2000" dirty="0" err="1"/>
              <a:t>return</a:t>
            </a:r>
            <a:r>
              <a:rPr lang="es-ES" sz="2000" dirty="0"/>
              <a:t> 0;</a:t>
            </a:r>
          </a:p>
          <a:p>
            <a:pPr lvl="0"/>
            <a:r>
              <a:rPr 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2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1A0CA47-699C-49A9-97A8-6E9029CD5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matemáticas con pi (pantalla panorámica)</Template>
  <TotalTime>0</TotalTime>
  <Words>393</Words>
  <Application>Microsoft Office PowerPoint</Application>
  <PresentationFormat>Personalizado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Math_16x9</vt:lpstr>
      <vt:lpstr>Programación III</vt:lpstr>
      <vt:lpstr>Contacto</vt:lpstr>
      <vt:lpstr>Objetivo de la clase</vt:lpstr>
      <vt:lpstr>Objetivo</vt:lpstr>
      <vt:lpstr>Conceptos</vt:lpstr>
      <vt:lpstr>Streams</vt:lpstr>
      <vt:lpstr>Ejemplo</vt:lpstr>
      <vt:lpstr>Streams (Cont)</vt:lpstr>
      <vt:lpstr>Streams (Cont)</vt:lpstr>
      <vt:lpstr>Streams (Cont)</vt:lpstr>
      <vt:lpstr>Tarea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2016-10-09T03:45:25Z</dcterms:created>
  <dcterms:modified xsi:type="dcterms:W3CDTF">2016-11-07T21:28:04Z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