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031229002346565E-2"/>
          <c:y val="4.4868886577401922E-2"/>
          <c:w val="0.89620930977805802"/>
          <c:h val="0.872130150390262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5"/>
            <c:invertIfNegative val="0"/>
            <c:bubble3D val="0"/>
            <c:spPr>
              <a:noFill/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C3-4A44-AB1F-3F14F95241D6}"/>
              </c:ext>
            </c:extLst>
          </c:dPt>
          <c:dLbls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244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37C3-4A44-AB1F-3F14F95241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Sheet1!$B$3:$B$8</c:f>
              <c:strCache>
                <c:ptCount val="6"/>
                <c:pt idx="0">
                  <c:v>Campaign 1</c:v>
                </c:pt>
                <c:pt idx="1">
                  <c:v>Campaign 2</c:v>
                </c:pt>
                <c:pt idx="2">
                  <c:v>Campaign 3</c:v>
                </c:pt>
                <c:pt idx="3">
                  <c:v>Campaign 4</c:v>
                </c:pt>
                <c:pt idx="4">
                  <c:v>Campaign 5</c:v>
                </c:pt>
                <c:pt idx="5">
                  <c:v>Campaign 6</c:v>
                </c:pt>
              </c:strCache>
            </c:strRef>
          </c:cat>
          <c:val>
            <c:numRef>
              <c:f>Sheet1!$C$3:$C$8</c:f>
              <c:numCache>
                <c:formatCode>General</c:formatCode>
                <c:ptCount val="6"/>
                <c:pt idx="0">
                  <c:v>144</c:v>
                </c:pt>
                <c:pt idx="1">
                  <c:v>30</c:v>
                </c:pt>
                <c:pt idx="2">
                  <c:v>163</c:v>
                </c:pt>
                <c:pt idx="3">
                  <c:v>167</c:v>
                </c:pt>
                <c:pt idx="4">
                  <c:v>163</c:v>
                </c:pt>
                <c:pt idx="5">
                  <c:v>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C3-4A44-AB1F-3F14F95241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7836528"/>
        <c:axId val="527835216"/>
      </c:barChart>
      <c:catAx>
        <c:axId val="52783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27835216"/>
        <c:crosses val="autoZero"/>
        <c:auto val="1"/>
        <c:lblAlgn val="ctr"/>
        <c:lblOffset val="100"/>
        <c:noMultiLvlLbl val="0"/>
      </c:catAx>
      <c:valAx>
        <c:axId val="527835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27836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81097-0A1E-4B71-9156-5F45BF8BE0A0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4D82E-0AA2-4EDC-941A-C4405230B4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763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4D82E-0AA2-4EDC-941A-C4405230B49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41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4D82E-0AA2-4EDC-941A-C4405230B49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708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4D82E-0AA2-4EDC-941A-C4405230B49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13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4D82E-0AA2-4EDC-941A-C4405230B49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627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4D82E-0AA2-4EDC-941A-C4405230B49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409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4D82E-0AA2-4EDC-941A-C4405230B49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17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B002-B910-360C-A4C9-2F8B8932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782D3-16EE-A4FA-313A-212E85CE9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E4C80-C439-03BD-AA52-47F277F0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ADB-031C-4701-84F9-F0051C41DC61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B58F1-922C-EE9B-50E7-899F67BD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DA9DF-EC31-A0E1-47C3-C1D03400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AF55-725F-4D80-A8D8-F248D64F7D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92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67FF-2096-5D26-C08E-4F3A5D84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7E3C8-64B4-A9C2-915D-BDD52DA84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A521D-1A08-81FB-0D9D-2DD66462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ADB-031C-4701-84F9-F0051C41DC61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44707-05B4-6D75-9547-6BF8D8CA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5101-B7BC-AA71-CDF8-C8593DF4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AF55-725F-4D80-A8D8-F248D64F7D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97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60D2F-2FCA-8D27-DFB1-FAAAF0A1E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E419A-28C3-D47B-EE7C-60E80CB30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7311F-39F2-D98D-F3DB-78704739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ADB-031C-4701-84F9-F0051C41DC61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9F5CF-8286-9D58-CD4C-ACEB486F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F6E2F-87C3-9427-E28B-1E430B2E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AF55-725F-4D80-A8D8-F248D64F7D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65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365D-917A-13DC-DC87-8953AB68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3437-0039-026F-2178-99227EFB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A539-C796-61C8-D6F3-F29BB1E2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ADB-031C-4701-84F9-F0051C41DC61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B87F0-8865-60ED-3C6C-0CA59307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4A95-4685-2830-94F4-26A1D150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AF55-725F-4D80-A8D8-F248D64F7D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77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3054-9909-4097-2CA6-76414D39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ADDB6-5AEC-C147-974C-4CA61D9C9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D1B22-2EC3-35C0-F067-D17C7476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ADB-031C-4701-84F9-F0051C41DC61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2039-9DD1-0A4D-6420-8F1823C6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52B16-5E57-3A9C-E4CC-27C889B5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AF55-725F-4D80-A8D8-F248D64F7D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13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1E1A-1733-E796-E2E8-B9459646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3497-191E-7344-4D18-302128D02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27434-3478-E0C5-FD03-532B18684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80ECE-4516-5FB9-E22E-1AA04EDC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ADB-031C-4701-84F9-F0051C41DC61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9EB38-4FB4-319D-B179-D2ED32AF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AF447-CA94-00AC-EFE3-6D44726F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AF55-725F-4D80-A8D8-F248D64F7D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02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E6A8-4E9A-9E41-04DD-9A1CFD1D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EA4BD-0F90-1A8F-2996-815F71E86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C8127-8F9A-568F-10AA-4AAD3EB2E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2CFAE-1901-2AEA-F1B6-F82B8B2A9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0EB46-5010-2310-D7A6-3445F9680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16EBD-04BF-5D73-DA61-08EDE2AB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ADB-031C-4701-84F9-F0051C41DC61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4F0C7-E258-63A2-E094-8B3BCBC6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12CEE-B62A-A15A-CE75-1EFF8041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AF55-725F-4D80-A8D8-F248D64F7D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34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F4FA-32BA-3142-2236-98780201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75D41-EB45-00DA-6AC6-48DD4A07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ADB-031C-4701-84F9-F0051C41DC61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B0BA0-F76E-98F7-A9C3-CE725BC2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6AC95-75A6-463D-1ACA-7E1017A3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AF55-725F-4D80-A8D8-F248D64F7D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21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DA1C5-6AA7-3CED-BAA9-D04F6272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ADB-031C-4701-84F9-F0051C41DC61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B8708-1F3A-46BB-85EB-FC607A23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F2805-CF70-E277-78C8-E5EB49EF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AF55-725F-4D80-A8D8-F248D64F7D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9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7520-597B-7F4F-E772-38036939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2B8C-B9D0-BF08-0140-7E09EEA9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D180A-0984-3E31-7095-535A2F8BD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8CA68-98E8-61A9-3946-8345565E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ADB-031C-4701-84F9-F0051C41DC61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27D44-4D3D-C55C-3CE9-B664C3BA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C6470-F893-AD2D-2E04-8F4F170A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AF55-725F-4D80-A8D8-F248D64F7D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09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7F01-AAE2-9806-B503-37BEBA79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61B0E-C239-6751-F0BB-6A1B22381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8D3F1-4396-7C17-927F-C9AC0B92C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D214F-8B42-FB21-032D-B466711E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ADB-031C-4701-84F9-F0051C41DC61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02066-8F8E-806B-3AD5-D4EF910B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506EF-D4E9-13A8-9B0E-4476E886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AF55-725F-4D80-A8D8-F248D64F7D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56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1CA49-ABC6-68A2-51C5-00F67913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2A3C5-819E-8099-4119-9C7919A0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05E7D-3CF2-4652-E68E-5179A0062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E0ADB-031C-4701-84F9-F0051C41DC61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158D-C519-2AE1-09BE-47BA10B67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BE78-40E3-0AB5-5CDC-AF61022A2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AF55-725F-4D80-A8D8-F248D64F7D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68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eovibroz@hot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leonardo-viglino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2F4792-C6CC-3789-3826-70A764514E86}"/>
              </a:ext>
            </a:extLst>
          </p:cNvPr>
          <p:cNvSpPr/>
          <p:nvPr/>
        </p:nvSpPr>
        <p:spPr>
          <a:xfrm>
            <a:off x="-994299" y="-861134"/>
            <a:ext cx="1988598" cy="7483875"/>
          </a:xfrm>
          <a:prstGeom prst="roundRect">
            <a:avLst>
              <a:gd name="adj" fmla="val 43995"/>
            </a:avLst>
          </a:prstGeom>
          <a:solidFill>
            <a:srgbClr val="EA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0087583-408C-D2A8-34A5-F1F7B731B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5" b="18767"/>
          <a:stretch/>
        </p:blipFill>
        <p:spPr>
          <a:xfrm>
            <a:off x="1411550" y="466080"/>
            <a:ext cx="1890944" cy="1064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9C0276-17C5-53F7-5875-F62E610D2176}"/>
              </a:ext>
            </a:extLst>
          </p:cNvPr>
          <p:cNvSpPr txBox="1"/>
          <p:nvPr/>
        </p:nvSpPr>
        <p:spPr>
          <a:xfrm>
            <a:off x="3526654" y="696693"/>
            <a:ext cx="354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venir Next LT Pro" panose="020B0504020202020204" pitchFamily="34" charset="0"/>
              </a:rPr>
              <a:t>Technical 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654D0-685B-0191-4C57-D0D5ED8D9CF5}"/>
              </a:ext>
            </a:extLst>
          </p:cNvPr>
          <p:cNvSpPr txBox="1"/>
          <p:nvPr/>
        </p:nvSpPr>
        <p:spPr>
          <a:xfrm>
            <a:off x="1398233" y="3743379"/>
            <a:ext cx="84692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venir Next LT Pro" panose="020B0504020202020204" pitchFamily="34" charset="0"/>
              </a:rPr>
              <a:t>Candidate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Avenir Next LT Pro" panose="020B0504020202020204" pitchFamily="34" charset="0"/>
              </a:rPr>
              <a:t>Name</a:t>
            </a:r>
            <a:r>
              <a:rPr lang="pt-BR" sz="2400" dirty="0">
                <a:latin typeface="Avenir Next LT Pro" panose="020B0504020202020204" pitchFamily="34" charset="0"/>
              </a:rPr>
              <a:t>: Leonardo Brozinga Viglino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Avenir Next LT Pro" panose="020B0504020202020204" pitchFamily="34" charset="0"/>
              </a:rPr>
              <a:t>Email</a:t>
            </a:r>
            <a:r>
              <a:rPr lang="pt-BR" sz="2400" dirty="0">
                <a:latin typeface="Avenir Next LT Pro" panose="020B0504020202020204" pitchFamily="34" charset="0"/>
              </a:rPr>
              <a:t>: </a:t>
            </a:r>
            <a:r>
              <a:rPr lang="pt-BR" sz="2400" dirty="0">
                <a:latin typeface="Avenir Next LT Pro" panose="020B0504020202020204" pitchFamily="34" charset="0"/>
                <a:hlinkClick r:id="rId3"/>
              </a:rPr>
              <a:t>leovibroz@hotmail.com</a:t>
            </a:r>
            <a:endParaRPr lang="pt-BR" sz="2400" dirty="0">
              <a:latin typeface="Avenir Next LT Pro" panose="020B05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Avenir Next LT Pro" panose="020B0504020202020204" pitchFamily="34" charset="0"/>
              </a:rPr>
              <a:t>Cellphone: </a:t>
            </a:r>
            <a:r>
              <a:rPr lang="pt-BR" sz="2400" dirty="0">
                <a:latin typeface="Avenir Next LT Pro" panose="020B0504020202020204" pitchFamily="34" charset="0"/>
              </a:rPr>
              <a:t>+55 (11) 952276757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Avenir Next LT Pro" panose="020B0504020202020204" pitchFamily="34" charset="0"/>
              </a:rPr>
              <a:t>Linkedin</a:t>
            </a:r>
            <a:r>
              <a:rPr lang="pt-BR" sz="2400" dirty="0">
                <a:latin typeface="Avenir Next LT Pro" panose="020B0504020202020204" pitchFamily="34" charset="0"/>
              </a:rPr>
              <a:t>: </a:t>
            </a:r>
            <a:r>
              <a:rPr lang="pt-BR" sz="2400" dirty="0">
                <a:latin typeface="Avenir Next LT Pro" panose="020B0504020202020204" pitchFamily="34" charset="0"/>
                <a:hlinkClick r:id="rId4"/>
              </a:rPr>
              <a:t>https://www.linkedin.com/in/leonardo-viglino/</a:t>
            </a:r>
            <a:endParaRPr lang="pt-BR" sz="2400" dirty="0">
              <a:latin typeface="Avenir Next LT Pro" panose="020B0504020202020204" pitchFamily="34" charset="0"/>
            </a:endParaRPr>
          </a:p>
          <a:p>
            <a:endParaRPr lang="pt-BR" sz="2400" dirty="0">
              <a:latin typeface="Avenir Next LT Pro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ABFF1-60D0-B179-1DD2-2013B5F8D65D}"/>
              </a:ext>
            </a:extLst>
          </p:cNvPr>
          <p:cNvSpPr txBox="1"/>
          <p:nvPr/>
        </p:nvSpPr>
        <p:spPr>
          <a:xfrm>
            <a:off x="1398233" y="2697873"/>
            <a:ext cx="423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venir Next LT Pro" panose="020B0504020202020204" pitchFamily="34" charset="0"/>
              </a:rPr>
              <a:t>May-2022</a:t>
            </a:r>
          </a:p>
        </p:txBody>
      </p:sp>
    </p:spTree>
    <p:extLst>
      <p:ext uri="{BB962C8B-B14F-4D97-AF65-F5344CB8AC3E}">
        <p14:creationId xmlns:p14="http://schemas.microsoft.com/office/powerpoint/2010/main" val="359027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2F4792-C6CC-3789-3826-70A764514E86}"/>
              </a:ext>
            </a:extLst>
          </p:cNvPr>
          <p:cNvSpPr/>
          <p:nvPr/>
        </p:nvSpPr>
        <p:spPr>
          <a:xfrm>
            <a:off x="-994299" y="-861134"/>
            <a:ext cx="1988598" cy="7483875"/>
          </a:xfrm>
          <a:prstGeom prst="roundRect">
            <a:avLst>
              <a:gd name="adj" fmla="val 43995"/>
            </a:avLst>
          </a:prstGeom>
          <a:solidFill>
            <a:srgbClr val="EA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ABFF1-60D0-B179-1DD2-2013B5F8D65D}"/>
              </a:ext>
            </a:extLst>
          </p:cNvPr>
          <p:cNvSpPr txBox="1"/>
          <p:nvPr/>
        </p:nvSpPr>
        <p:spPr>
          <a:xfrm>
            <a:off x="2063251" y="5612111"/>
            <a:ext cx="423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venir Next LT Pro" panose="020B0504020202020204" pitchFamily="34" charset="0"/>
              </a:rPr>
              <a:t>May-2022</a:t>
            </a: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96E5BF25-C13F-1A5A-CEFD-2383A31257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5" b="18767"/>
          <a:stretch/>
        </p:blipFill>
        <p:spPr>
          <a:xfrm>
            <a:off x="1760371" y="687675"/>
            <a:ext cx="2155847" cy="12141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FF0A9E-53C3-235E-59BC-2A40C9CF584C}"/>
              </a:ext>
            </a:extLst>
          </p:cNvPr>
          <p:cNvSpPr txBox="1"/>
          <p:nvPr/>
        </p:nvSpPr>
        <p:spPr>
          <a:xfrm>
            <a:off x="2063251" y="2649970"/>
            <a:ext cx="423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venir Next LT Pro" panose="020B0504020202020204" pitchFamily="34" charset="0"/>
              </a:rPr>
              <a:t>Thanks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F4467D-5C63-2464-875C-20464C22C3D9}"/>
              </a:ext>
            </a:extLst>
          </p:cNvPr>
          <p:cNvSpPr txBox="1"/>
          <p:nvPr/>
        </p:nvSpPr>
        <p:spPr>
          <a:xfrm>
            <a:off x="2063251" y="4426259"/>
            <a:ext cx="4230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venir Next LT Pro" panose="020B0504020202020204" pitchFamily="34" charset="0"/>
              </a:rPr>
              <a:t>Created by</a:t>
            </a:r>
          </a:p>
          <a:p>
            <a:r>
              <a:rPr lang="pt-BR" sz="2400" dirty="0">
                <a:latin typeface="Avenir Next LT Pro" panose="020B0504020202020204" pitchFamily="34" charset="0"/>
              </a:rPr>
              <a:t>Leonardo Brozinga Viglino</a:t>
            </a:r>
          </a:p>
        </p:txBody>
      </p:sp>
    </p:spTree>
    <p:extLst>
      <p:ext uri="{BB962C8B-B14F-4D97-AF65-F5344CB8AC3E}">
        <p14:creationId xmlns:p14="http://schemas.microsoft.com/office/powerpoint/2010/main" val="23426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2F4792-C6CC-3789-3826-70A764514E86}"/>
              </a:ext>
            </a:extLst>
          </p:cNvPr>
          <p:cNvSpPr/>
          <p:nvPr/>
        </p:nvSpPr>
        <p:spPr>
          <a:xfrm rot="5400000">
            <a:off x="735317" y="-403041"/>
            <a:ext cx="492155" cy="2228297"/>
          </a:xfrm>
          <a:prstGeom prst="roundRect">
            <a:avLst>
              <a:gd name="adj" fmla="val 43995"/>
            </a:avLst>
          </a:prstGeom>
          <a:solidFill>
            <a:srgbClr val="EA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0087583-408C-D2A8-34A5-F1F7B731B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5" b="18767"/>
          <a:stretch/>
        </p:blipFill>
        <p:spPr>
          <a:xfrm>
            <a:off x="10333618" y="124128"/>
            <a:ext cx="1646909" cy="9275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634C34-424D-B774-291B-0F4C2E28E0D4}"/>
              </a:ext>
            </a:extLst>
          </p:cNvPr>
          <p:cNvSpPr txBox="1"/>
          <p:nvPr/>
        </p:nvSpPr>
        <p:spPr>
          <a:xfrm>
            <a:off x="131913" y="513006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Our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16091-2397-401D-3F17-4C587A4A78F6}"/>
              </a:ext>
            </a:extLst>
          </p:cNvPr>
          <p:cNvSpPr txBox="1"/>
          <p:nvPr/>
        </p:nvSpPr>
        <p:spPr>
          <a:xfrm>
            <a:off x="302251" y="1098315"/>
            <a:ext cx="529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venir Next LT Pro" panose="020B0504020202020204" pitchFamily="34" charset="0"/>
              </a:rPr>
              <a:t>Loss on market campaign based on a new offer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D0586C-CCA5-7F7C-86D9-532C28EC6E97}"/>
              </a:ext>
            </a:extLst>
          </p:cNvPr>
          <p:cNvSpPr/>
          <p:nvPr/>
        </p:nvSpPr>
        <p:spPr>
          <a:xfrm rot="5400000">
            <a:off x="716309" y="1026890"/>
            <a:ext cx="492155" cy="2228297"/>
          </a:xfrm>
          <a:prstGeom prst="roundRect">
            <a:avLst>
              <a:gd name="adj" fmla="val 43995"/>
            </a:avLst>
          </a:prstGeom>
          <a:solidFill>
            <a:srgbClr val="EA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C9A08-A163-093B-87AA-DCC99906CD08}"/>
              </a:ext>
            </a:extLst>
          </p:cNvPr>
          <p:cNvSpPr txBox="1"/>
          <p:nvPr/>
        </p:nvSpPr>
        <p:spPr>
          <a:xfrm>
            <a:off x="116788" y="1956372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Current Status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B95712-D66F-40A8-3522-D0282B2DED6C}"/>
              </a:ext>
            </a:extLst>
          </p:cNvPr>
          <p:cNvSpPr txBox="1"/>
          <p:nvPr/>
        </p:nvSpPr>
        <p:spPr>
          <a:xfrm>
            <a:off x="187810" y="2527644"/>
            <a:ext cx="5299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venir Next LT Pro" panose="020B0504020202020204" pitchFamily="34" charset="0"/>
              </a:rPr>
              <a:t>5</a:t>
            </a:r>
            <a:r>
              <a:rPr lang="pt-BR" sz="1600" dirty="0">
                <a:latin typeface="Avenir Next LT Pro" panose="020B0504020202020204" pitchFamily="34" charset="0"/>
              </a:rPr>
              <a:t> Campaigns were carried out over </a:t>
            </a:r>
            <a:r>
              <a:rPr lang="pt-BR" sz="1600" b="1" dirty="0">
                <a:latin typeface="Avenir Next LT Pro" panose="020B0504020202020204" pitchFamily="34" charset="0"/>
              </a:rPr>
              <a:t>2.240</a:t>
            </a:r>
            <a:r>
              <a:rPr lang="pt-BR" sz="1600" dirty="0">
                <a:latin typeface="Avenir Next LT Pro" panose="020B0504020202020204" pitchFamily="34" charset="0"/>
              </a:rPr>
              <a:t> customers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34DAB-696A-DF79-B8D7-83824EC91C62}"/>
              </a:ext>
            </a:extLst>
          </p:cNvPr>
          <p:cNvSpPr txBox="1"/>
          <p:nvPr/>
        </p:nvSpPr>
        <p:spPr>
          <a:xfrm>
            <a:off x="283243" y="2984922"/>
            <a:ext cx="1615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venir Next LT Pro" panose="020B0504020202020204" pitchFamily="34" charset="0"/>
              </a:rPr>
              <a:t>Gross Income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AD5FCD-D363-B460-AFC9-3DA7B84542BD}"/>
              </a:ext>
            </a:extLst>
          </p:cNvPr>
          <p:cNvSpPr txBox="1"/>
          <p:nvPr/>
        </p:nvSpPr>
        <p:spPr>
          <a:xfrm>
            <a:off x="339458" y="3335285"/>
            <a:ext cx="1615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+ 3.674M 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50C132-6103-74EE-AFBE-A19011ED3AC7}"/>
              </a:ext>
            </a:extLst>
          </p:cNvPr>
          <p:cNvSpPr txBox="1"/>
          <p:nvPr/>
        </p:nvSpPr>
        <p:spPr>
          <a:xfrm>
            <a:off x="1887882" y="2984922"/>
            <a:ext cx="1615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venir Next LT Pro" panose="020B0504020202020204" pitchFamily="34" charset="0"/>
              </a:rPr>
              <a:t>Total Cost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2316B8-568B-AB04-ADD7-80E1D9CD1155}"/>
              </a:ext>
            </a:extLst>
          </p:cNvPr>
          <p:cNvSpPr txBox="1"/>
          <p:nvPr/>
        </p:nvSpPr>
        <p:spPr>
          <a:xfrm>
            <a:off x="1887882" y="3335285"/>
            <a:ext cx="1615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-6.720M 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91F062-FE6B-CAB4-3DEA-2BE40E161696}"/>
              </a:ext>
            </a:extLst>
          </p:cNvPr>
          <p:cNvSpPr txBox="1"/>
          <p:nvPr/>
        </p:nvSpPr>
        <p:spPr>
          <a:xfrm>
            <a:off x="3395976" y="2984922"/>
            <a:ext cx="1615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venir Next LT Pro" panose="020B0504020202020204" pitchFamily="34" charset="0"/>
              </a:rPr>
              <a:t>Profit / Loss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D7CDC-923E-2256-B606-ED571FB02B56}"/>
              </a:ext>
            </a:extLst>
          </p:cNvPr>
          <p:cNvSpPr txBox="1"/>
          <p:nvPr/>
        </p:nvSpPr>
        <p:spPr>
          <a:xfrm>
            <a:off x="3288331" y="3335285"/>
            <a:ext cx="1615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-3.046M 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72D776-2158-0E3C-6BAC-E676030198E7}"/>
              </a:ext>
            </a:extLst>
          </p:cNvPr>
          <p:cNvSpPr txBox="1"/>
          <p:nvPr/>
        </p:nvSpPr>
        <p:spPr>
          <a:xfrm>
            <a:off x="609117" y="4637087"/>
            <a:ext cx="2422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venir Next LT Pro" panose="020B0504020202020204" pitchFamily="34" charset="0"/>
              </a:rPr>
              <a:t>Avg Income per sale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B08F66-9B6F-6780-98C6-605DEB1FFA50}"/>
              </a:ext>
            </a:extLst>
          </p:cNvPr>
          <p:cNvSpPr txBox="1"/>
          <p:nvPr/>
        </p:nvSpPr>
        <p:spPr>
          <a:xfrm>
            <a:off x="2730150" y="4644704"/>
            <a:ext cx="133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5508 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240CD-37EB-F3B6-0FCD-BADB4A6BA9DC}"/>
              </a:ext>
            </a:extLst>
          </p:cNvPr>
          <p:cNvSpPr txBox="1"/>
          <p:nvPr/>
        </p:nvSpPr>
        <p:spPr>
          <a:xfrm>
            <a:off x="707530" y="5195278"/>
            <a:ext cx="1831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venir Next LT Pro" panose="020B0504020202020204" pitchFamily="34" charset="0"/>
              </a:rPr>
              <a:t>Cost per contact (2240x5 contacts)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606277-31B9-86AD-479C-DF1E49B39A9D}"/>
              </a:ext>
            </a:extLst>
          </p:cNvPr>
          <p:cNvSpPr txBox="1"/>
          <p:nvPr/>
        </p:nvSpPr>
        <p:spPr>
          <a:xfrm>
            <a:off x="521830" y="3925009"/>
            <a:ext cx="401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venir Next LT Pro" panose="020B0504020202020204" pitchFamily="34" charset="0"/>
              </a:rPr>
              <a:t>667</a:t>
            </a:r>
            <a:r>
              <a:rPr lang="pt-BR" dirty="0">
                <a:latin typeface="Avenir Next LT Pro" panose="020B0504020202020204" pitchFamily="34" charset="0"/>
              </a:rPr>
              <a:t> sales were succesfuly achieved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259983-31BD-8C57-8032-14561C5697A5}"/>
              </a:ext>
            </a:extLst>
          </p:cNvPr>
          <p:cNvSpPr txBox="1"/>
          <p:nvPr/>
        </p:nvSpPr>
        <p:spPr>
          <a:xfrm>
            <a:off x="2730150" y="5318388"/>
            <a:ext cx="133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600 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9288C6-7CF3-DE6F-4202-ABE6A1E77543}"/>
              </a:ext>
            </a:extLst>
          </p:cNvPr>
          <p:cNvSpPr txBox="1"/>
          <p:nvPr/>
        </p:nvSpPr>
        <p:spPr>
          <a:xfrm>
            <a:off x="6102248" y="3921455"/>
            <a:ext cx="529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venir Next LT Pro" panose="020B0504020202020204" pitchFamily="34" charset="0"/>
              </a:rPr>
              <a:t>20% </a:t>
            </a:r>
            <a:r>
              <a:rPr lang="pt-BR" sz="1400" dirty="0">
                <a:latin typeface="Avenir Next LT Pro" panose="020B0504020202020204" pitchFamily="34" charset="0"/>
              </a:rPr>
              <a:t>(</a:t>
            </a:r>
            <a:r>
              <a:rPr lang="pt-BR" sz="1400" b="1" dirty="0">
                <a:latin typeface="Avenir Next LT Pro" panose="020B0504020202020204" pitchFamily="34" charset="0"/>
              </a:rPr>
              <a:t>463</a:t>
            </a:r>
            <a:r>
              <a:rPr lang="pt-BR" sz="1400" dirty="0">
                <a:latin typeface="Avenir Next LT Pro" panose="020B0504020202020204" pitchFamily="34" charset="0"/>
              </a:rPr>
              <a:t> customers) have succesfully bought the product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158182-FFEC-C472-38CE-2FA549F6D96A}"/>
              </a:ext>
            </a:extLst>
          </p:cNvPr>
          <p:cNvSpPr txBox="1"/>
          <p:nvPr/>
        </p:nvSpPr>
        <p:spPr>
          <a:xfrm>
            <a:off x="6589781" y="4276321"/>
            <a:ext cx="529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venir Next LT Pro" panose="020B0504020202020204" pitchFamily="34" charset="0"/>
              </a:rPr>
              <a:t>15% </a:t>
            </a:r>
            <a:r>
              <a:rPr lang="pt-BR" sz="1400" dirty="0">
                <a:latin typeface="Avenir Next LT Pro" panose="020B0504020202020204" pitchFamily="34" charset="0"/>
              </a:rPr>
              <a:t>(325) bought only once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641FFC-5559-FFF0-B984-FFC4AF7B33D7}"/>
              </a:ext>
            </a:extLst>
          </p:cNvPr>
          <p:cNvSpPr txBox="1"/>
          <p:nvPr/>
        </p:nvSpPr>
        <p:spPr>
          <a:xfrm>
            <a:off x="6589781" y="4561182"/>
            <a:ext cx="529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venir Next LT Pro" panose="020B0504020202020204" pitchFamily="34" charset="0"/>
              </a:rPr>
              <a:t>4% </a:t>
            </a:r>
            <a:r>
              <a:rPr lang="pt-BR" sz="1400" dirty="0">
                <a:latin typeface="Avenir Next LT Pro" panose="020B0504020202020204" pitchFamily="34" charset="0"/>
              </a:rPr>
              <a:t>(83) bought twice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28CBFA-17DD-C375-3598-B663E48310B1}"/>
              </a:ext>
            </a:extLst>
          </p:cNvPr>
          <p:cNvSpPr txBox="1"/>
          <p:nvPr/>
        </p:nvSpPr>
        <p:spPr>
          <a:xfrm>
            <a:off x="6589781" y="4908753"/>
            <a:ext cx="529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venir Next LT Pro" panose="020B0504020202020204" pitchFamily="34" charset="0"/>
              </a:rPr>
              <a:t>2% </a:t>
            </a:r>
            <a:r>
              <a:rPr lang="pt-BR" sz="1400" dirty="0">
                <a:latin typeface="Avenir Next LT Pro" panose="020B0504020202020204" pitchFamily="34" charset="0"/>
              </a:rPr>
              <a:t>(44) bought thrice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20FBA6-8D73-5C99-5E90-CDAA8815FA0E}"/>
              </a:ext>
            </a:extLst>
          </p:cNvPr>
          <p:cNvSpPr txBox="1"/>
          <p:nvPr/>
        </p:nvSpPr>
        <p:spPr>
          <a:xfrm>
            <a:off x="6589781" y="5290709"/>
            <a:ext cx="529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venir Next LT Pro" panose="020B0504020202020204" pitchFamily="34" charset="0"/>
              </a:rPr>
              <a:t>0.5% </a:t>
            </a:r>
            <a:r>
              <a:rPr lang="pt-BR" sz="1400" dirty="0">
                <a:latin typeface="Avenir Next LT Pro" panose="020B0504020202020204" pitchFamily="34" charset="0"/>
              </a:rPr>
              <a:t>(11) bought four times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B9AE37-B572-2F82-69E9-620E485C4ED2}"/>
              </a:ext>
            </a:extLst>
          </p:cNvPr>
          <p:cNvSpPr txBox="1"/>
          <p:nvPr/>
        </p:nvSpPr>
        <p:spPr>
          <a:xfrm>
            <a:off x="6589781" y="5598486"/>
            <a:ext cx="529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venir Next LT Pro" panose="020B0504020202020204" pitchFamily="34" charset="0"/>
              </a:rPr>
              <a:t>0</a:t>
            </a:r>
            <a:r>
              <a:rPr lang="pt-BR" sz="1400" dirty="0">
                <a:latin typeface="Avenir Next LT Pro" panose="020B0504020202020204" pitchFamily="34" charset="0"/>
              </a:rPr>
              <a:t> bought the product five times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1FBA0C6-C8E8-1436-CE15-D2316BB77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922" y="1071386"/>
            <a:ext cx="4450808" cy="26847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9065AC7-6536-EC22-FFE0-2B0C4A4261D7}"/>
              </a:ext>
            </a:extLst>
          </p:cNvPr>
          <p:cNvSpPr txBox="1"/>
          <p:nvPr/>
        </p:nvSpPr>
        <p:spPr>
          <a:xfrm>
            <a:off x="6217658" y="6060151"/>
            <a:ext cx="529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venir Next LT Pro" panose="020B0504020202020204" pitchFamily="34" charset="0"/>
              </a:rPr>
              <a:t>80% </a:t>
            </a:r>
            <a:r>
              <a:rPr lang="pt-BR" sz="1400" dirty="0">
                <a:latin typeface="Avenir Next LT Pro" panose="020B0504020202020204" pitchFamily="34" charset="0"/>
              </a:rPr>
              <a:t>(1.777) never bought the product</a:t>
            </a:r>
          </a:p>
        </p:txBody>
      </p:sp>
    </p:spTree>
    <p:extLst>
      <p:ext uri="{BB962C8B-B14F-4D97-AF65-F5344CB8AC3E}">
        <p14:creationId xmlns:p14="http://schemas.microsoft.com/office/powerpoint/2010/main" val="88707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0087583-408C-D2A8-34A5-F1F7B731B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5" b="18767"/>
          <a:stretch/>
        </p:blipFill>
        <p:spPr>
          <a:xfrm>
            <a:off x="10015493" y="269583"/>
            <a:ext cx="1586144" cy="893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634C34-424D-B774-291B-0F4C2E28E0D4}"/>
              </a:ext>
            </a:extLst>
          </p:cNvPr>
          <p:cNvSpPr txBox="1"/>
          <p:nvPr/>
        </p:nvSpPr>
        <p:spPr>
          <a:xfrm>
            <a:off x="188650" y="300017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Objective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C9A08-A163-093B-87AA-DCC99906CD08}"/>
              </a:ext>
            </a:extLst>
          </p:cNvPr>
          <p:cNvSpPr txBox="1"/>
          <p:nvPr/>
        </p:nvSpPr>
        <p:spPr>
          <a:xfrm>
            <a:off x="110973" y="1407224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Current Status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3A689C-10C5-690C-C1BE-EA20A2222BDD}"/>
              </a:ext>
            </a:extLst>
          </p:cNvPr>
          <p:cNvSpPr txBox="1"/>
          <p:nvPr/>
        </p:nvSpPr>
        <p:spPr>
          <a:xfrm>
            <a:off x="277242" y="1495491"/>
            <a:ext cx="5750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venir Next LT Pro" panose="020B0504020202020204" pitchFamily="34" charset="0"/>
              </a:rPr>
              <a:t>In order to have a profitable campaign we need at least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E9F798-B462-DA85-79AC-B1101A95B463}"/>
              </a:ext>
            </a:extLst>
          </p:cNvPr>
          <p:cNvSpPr txBox="1"/>
          <p:nvPr/>
        </p:nvSpPr>
        <p:spPr>
          <a:xfrm>
            <a:off x="232877" y="881760"/>
            <a:ext cx="5299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venir Next LT Pro" panose="020B0504020202020204" pitchFamily="34" charset="0"/>
              </a:rPr>
              <a:t>Have a profitable </a:t>
            </a:r>
            <a:r>
              <a:rPr lang="pt-BR" sz="1600" b="1" dirty="0">
                <a:latin typeface="Avenir Next LT Pro" panose="020B0504020202020204" pitchFamily="34" charset="0"/>
              </a:rPr>
              <a:t>sixth</a:t>
            </a:r>
            <a:r>
              <a:rPr lang="pt-BR" sz="1600" dirty="0">
                <a:latin typeface="Avenir Next LT Pro" panose="020B0504020202020204" pitchFamily="34" charset="0"/>
              </a:rPr>
              <a:t> campaign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9AA3A9-BAF9-7A8B-0E84-F7438A0DCD50}"/>
              </a:ext>
            </a:extLst>
          </p:cNvPr>
          <p:cNvSpPr txBox="1"/>
          <p:nvPr/>
        </p:nvSpPr>
        <p:spPr>
          <a:xfrm>
            <a:off x="2477165" y="2420008"/>
            <a:ext cx="464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11% </a:t>
            </a:r>
            <a:r>
              <a:rPr lang="pt-BR" sz="1800" dirty="0">
                <a:latin typeface="Avenir Next LT Pro" panose="020B0504020202020204" pitchFamily="34" charset="0"/>
              </a:rPr>
              <a:t>of success rate</a:t>
            </a:r>
          </a:p>
          <a:p>
            <a:pPr lvl="1"/>
            <a:r>
              <a:rPr lang="pt-BR" dirty="0">
                <a:latin typeface="Avenir Next LT Pro" panose="020B0504020202020204" pitchFamily="34" charset="0"/>
              </a:rPr>
              <a:t>or </a:t>
            </a:r>
            <a:r>
              <a:rPr lang="pt-BR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244 </a:t>
            </a:r>
            <a:r>
              <a:rPr lang="pt-BR" sz="1600" dirty="0">
                <a:latin typeface="Avenir Next LT Pro" panose="020B0504020202020204" pitchFamily="34" charset="0"/>
              </a:rPr>
              <a:t>sales with 2240 customers</a:t>
            </a:r>
            <a:endParaRPr lang="pt-BR" dirty="0">
              <a:latin typeface="Avenir Next LT Pro" panose="020B05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806F14-D828-56E6-CE6E-FECF1998D61A}"/>
              </a:ext>
            </a:extLst>
          </p:cNvPr>
          <p:cNvSpPr txBox="1"/>
          <p:nvPr/>
        </p:nvSpPr>
        <p:spPr>
          <a:xfrm>
            <a:off x="205297" y="3768709"/>
            <a:ext cx="53887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In order to achieve this goal our team recommends two improvements:</a:t>
            </a:r>
          </a:p>
          <a:p>
            <a:pPr algn="just"/>
            <a:endParaRPr lang="pt-BR" sz="1600" dirty="0">
              <a:latin typeface="Avenir Next LT Pro" panose="020B0504020202020204" pitchFamily="34" charset="0"/>
            </a:endParaRPr>
          </a:p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. Customized Offers</a:t>
            </a:r>
          </a:p>
          <a:p>
            <a:pPr lvl="1" algn="just"/>
            <a:r>
              <a:rPr lang="pt-BR" sz="1600" dirty="0">
                <a:latin typeface="Avenir Next LT Pro" panose="020B0504020202020204" pitchFamily="34" charset="0"/>
              </a:rPr>
              <a:t>Better designed offers based on </a:t>
            </a:r>
            <a:r>
              <a:rPr lang="pt-BR" sz="1600" b="1" dirty="0">
                <a:latin typeface="Avenir Next LT Pro" panose="020B0504020202020204" pitchFamily="34" charset="0"/>
              </a:rPr>
              <a:t>customer</a:t>
            </a:r>
          </a:p>
          <a:p>
            <a:pPr lvl="1" algn="just"/>
            <a:r>
              <a:rPr lang="pt-BR" sz="1600" b="1" dirty="0">
                <a:latin typeface="Avenir Next LT Pro" panose="020B0504020202020204" pitchFamily="34" charset="0"/>
              </a:rPr>
              <a:t>historical</a:t>
            </a:r>
            <a:r>
              <a:rPr lang="pt-BR" sz="1600" dirty="0">
                <a:latin typeface="Avenir Next LT Pro" panose="020B0504020202020204" pitchFamily="34" charset="0"/>
              </a:rPr>
              <a:t> </a:t>
            </a:r>
            <a:r>
              <a:rPr lang="pt-BR" sz="1600" b="1" dirty="0">
                <a:latin typeface="Avenir Next LT Pro" panose="020B0504020202020204" pitchFamily="34" charset="0"/>
              </a:rPr>
              <a:t>behavior </a:t>
            </a:r>
            <a:r>
              <a:rPr lang="pt-BR" sz="1600" dirty="0">
                <a:latin typeface="Avenir Next LT Pro" panose="020B0504020202020204" pitchFamily="34" charset="0"/>
              </a:rPr>
              <a:t>of purchases</a:t>
            </a:r>
          </a:p>
          <a:p>
            <a:pPr lvl="1" algn="just"/>
            <a:endParaRPr lang="pt-BR" sz="1600" b="1" dirty="0">
              <a:latin typeface="Avenir Next LT Pro" panose="020B0504020202020204" pitchFamily="34" charset="0"/>
            </a:endParaRPr>
          </a:p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. Public Selection</a:t>
            </a:r>
          </a:p>
          <a:p>
            <a:pPr lvl="1" algn="just"/>
            <a:r>
              <a:rPr lang="pt-BR" sz="1600" dirty="0">
                <a:latin typeface="Avenir Next LT Pro" panose="020B0504020202020204" pitchFamily="34" charset="0"/>
              </a:rPr>
              <a:t>Based on a predictive algorithm better </a:t>
            </a:r>
            <a:r>
              <a:rPr lang="pt-BR" sz="1600" b="1" dirty="0">
                <a:latin typeface="Avenir Next LT Pro" panose="020B0504020202020204" pitchFamily="34" charset="0"/>
              </a:rPr>
              <a:t>select</a:t>
            </a:r>
            <a:r>
              <a:rPr lang="pt-BR" sz="1600" dirty="0">
                <a:latin typeface="Avenir Next LT Pro" panose="020B0504020202020204" pitchFamily="34" charset="0"/>
              </a:rPr>
              <a:t>              </a:t>
            </a:r>
            <a:r>
              <a:rPr lang="pt-BR" sz="1600" b="1" dirty="0">
                <a:latin typeface="Avenir Next LT Pro" panose="020B0504020202020204" pitchFamily="34" charset="0"/>
              </a:rPr>
              <a:t>customers</a:t>
            </a:r>
            <a:r>
              <a:rPr lang="pt-BR" sz="1600" dirty="0">
                <a:latin typeface="Avenir Next LT Pro" panose="020B0504020202020204" pitchFamily="34" charset="0"/>
              </a:rPr>
              <a:t> based on its probability of accepting an offer instead of contacting every customer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7F1FB31-B7BE-197C-2E68-7481E253A9E1}"/>
              </a:ext>
            </a:extLst>
          </p:cNvPr>
          <p:cNvSpPr/>
          <p:nvPr/>
        </p:nvSpPr>
        <p:spPr>
          <a:xfrm rot="5400000">
            <a:off x="812954" y="-579547"/>
            <a:ext cx="492155" cy="2228297"/>
          </a:xfrm>
          <a:prstGeom prst="roundRect">
            <a:avLst>
              <a:gd name="adj" fmla="val 43995"/>
            </a:avLst>
          </a:prstGeom>
          <a:solidFill>
            <a:srgbClr val="EA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7BCDD3-049F-1E09-160F-62B13B7477BB}"/>
              </a:ext>
            </a:extLst>
          </p:cNvPr>
          <p:cNvSpPr txBox="1"/>
          <p:nvPr/>
        </p:nvSpPr>
        <p:spPr>
          <a:xfrm>
            <a:off x="89526" y="349935"/>
            <a:ext cx="166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Our Goal</a:t>
            </a:r>
          </a:p>
        </p:txBody>
      </p: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E599ED64-EFDD-14DB-C241-06BE0B8910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8433271"/>
              </p:ext>
            </p:extLst>
          </p:nvPr>
        </p:nvGraphicFramePr>
        <p:xfrm>
          <a:off x="6764787" y="1921292"/>
          <a:ext cx="4836850" cy="339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5F1E7036-4600-D70D-DA6E-4B614F5DF00F}"/>
              </a:ext>
            </a:extLst>
          </p:cNvPr>
          <p:cNvSpPr txBox="1"/>
          <p:nvPr/>
        </p:nvSpPr>
        <p:spPr>
          <a:xfrm>
            <a:off x="7538628" y="1600767"/>
            <a:ext cx="342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venir Next LT Pro" panose="020B0504020202020204" pitchFamily="34" charset="0"/>
              </a:rPr>
              <a:t>Quantity of sales per campaign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97884F-080B-F1BD-A3D4-0BD69073F218}"/>
              </a:ext>
            </a:extLst>
          </p:cNvPr>
          <p:cNvSpPr txBox="1"/>
          <p:nvPr/>
        </p:nvSpPr>
        <p:spPr>
          <a:xfrm>
            <a:off x="10082080" y="2333756"/>
            <a:ext cx="955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venir Next LT Pro" panose="020B0504020202020204" pitchFamily="34" charset="0"/>
              </a:rPr>
              <a:t>goal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1D28D18-749D-BB8C-E0BE-ACDF5FDFF01D}"/>
              </a:ext>
            </a:extLst>
          </p:cNvPr>
          <p:cNvCxnSpPr>
            <a:cxnSpLocks/>
          </p:cNvCxnSpPr>
          <p:nvPr/>
        </p:nvCxnSpPr>
        <p:spPr>
          <a:xfrm>
            <a:off x="10136822" y="2621345"/>
            <a:ext cx="1100831" cy="0"/>
          </a:xfrm>
          <a:prstGeom prst="line">
            <a:avLst/>
          </a:prstGeom>
          <a:ln w="28575">
            <a:solidFill>
              <a:srgbClr val="EA1D2C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4F5BEC3-61CB-4958-3DB1-F681CB0FB801}"/>
              </a:ext>
            </a:extLst>
          </p:cNvPr>
          <p:cNvSpPr txBox="1"/>
          <p:nvPr/>
        </p:nvSpPr>
        <p:spPr>
          <a:xfrm>
            <a:off x="574453" y="2655812"/>
            <a:ext cx="133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5508 U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657094-2767-F38B-7393-0B914ED65C36}"/>
              </a:ext>
            </a:extLst>
          </p:cNvPr>
          <p:cNvSpPr txBox="1"/>
          <p:nvPr/>
        </p:nvSpPr>
        <p:spPr>
          <a:xfrm>
            <a:off x="590363" y="3025144"/>
            <a:ext cx="133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600 U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4FB1FAC-5714-0605-2032-64FF48662E9D}"/>
              </a:ext>
            </a:extLst>
          </p:cNvPr>
          <p:cNvCxnSpPr/>
          <p:nvPr/>
        </p:nvCxnSpPr>
        <p:spPr>
          <a:xfrm>
            <a:off x="402672" y="3025144"/>
            <a:ext cx="135363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C2A8EA4-68C1-7965-AB36-D5669977E8CD}"/>
              </a:ext>
            </a:extLst>
          </p:cNvPr>
          <p:cNvSpPr txBox="1"/>
          <p:nvPr/>
        </p:nvSpPr>
        <p:spPr>
          <a:xfrm>
            <a:off x="922918" y="2077820"/>
            <a:ext cx="38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venir Next LT Pro" panose="020B0504020202020204" pitchFamily="34" charset="0"/>
              </a:rPr>
              <a:t>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EC17507-6BA1-524C-83AD-06BFE730DFAC}"/>
              </a:ext>
            </a:extLst>
          </p:cNvPr>
          <p:cNvCxnSpPr/>
          <p:nvPr/>
        </p:nvCxnSpPr>
        <p:spPr>
          <a:xfrm>
            <a:off x="402672" y="2513415"/>
            <a:ext cx="135363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quals 66">
            <a:extLst>
              <a:ext uri="{FF2B5EF4-FFF2-40B4-BE49-F238E27FC236}">
                <a16:creationId xmlns:a16="http://schemas.microsoft.com/office/drawing/2014/main" id="{9BD521E9-DD8B-47D9-805E-8F6A70ECE37D}"/>
              </a:ext>
            </a:extLst>
          </p:cNvPr>
          <p:cNvSpPr/>
          <p:nvPr/>
        </p:nvSpPr>
        <p:spPr>
          <a:xfrm>
            <a:off x="2043489" y="2535690"/>
            <a:ext cx="485625" cy="26176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8" name="Left Bracket 67">
            <a:extLst>
              <a:ext uri="{FF2B5EF4-FFF2-40B4-BE49-F238E27FC236}">
                <a16:creationId xmlns:a16="http://schemas.microsoft.com/office/drawing/2014/main" id="{ADDAFEA3-5E4D-B1FB-3902-B32747CF4555}"/>
              </a:ext>
            </a:extLst>
          </p:cNvPr>
          <p:cNvSpPr/>
          <p:nvPr/>
        </p:nvSpPr>
        <p:spPr>
          <a:xfrm>
            <a:off x="289900" y="2641533"/>
            <a:ext cx="197375" cy="72790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Left Bracket 68">
            <a:extLst>
              <a:ext uri="{FF2B5EF4-FFF2-40B4-BE49-F238E27FC236}">
                <a16:creationId xmlns:a16="http://schemas.microsoft.com/office/drawing/2014/main" id="{8982A03A-916E-F86A-B01D-2F421EACACDB}"/>
              </a:ext>
            </a:extLst>
          </p:cNvPr>
          <p:cNvSpPr/>
          <p:nvPr/>
        </p:nvSpPr>
        <p:spPr>
          <a:xfrm rot="10800000">
            <a:off x="1674678" y="2669025"/>
            <a:ext cx="197375" cy="72790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427408-3B63-F6D3-87E0-9304129AF294}"/>
              </a:ext>
            </a:extLst>
          </p:cNvPr>
          <p:cNvSpPr txBox="1"/>
          <p:nvPr/>
        </p:nvSpPr>
        <p:spPr>
          <a:xfrm>
            <a:off x="6924334" y="2907770"/>
            <a:ext cx="108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Success Rate</a:t>
            </a:r>
          </a:p>
          <a:p>
            <a:pPr algn="ctr"/>
            <a:r>
              <a:rPr lang="pt-BR" sz="1200" b="1" dirty="0">
                <a:solidFill>
                  <a:srgbClr val="C00000"/>
                </a:solidFill>
              </a:rPr>
              <a:t>6,4%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98119B5-BE3D-C0A7-98ED-49AC53EB38DC}"/>
              </a:ext>
            </a:extLst>
          </p:cNvPr>
          <p:cNvSpPr txBox="1"/>
          <p:nvPr/>
        </p:nvSpPr>
        <p:spPr>
          <a:xfrm>
            <a:off x="7748653" y="4226263"/>
            <a:ext cx="873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C00000"/>
                </a:solidFill>
              </a:rPr>
              <a:t>1,3%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776C89-5AD1-4070-70DC-2D9F54FD648A}"/>
              </a:ext>
            </a:extLst>
          </p:cNvPr>
          <p:cNvSpPr txBox="1"/>
          <p:nvPr/>
        </p:nvSpPr>
        <p:spPr>
          <a:xfrm>
            <a:off x="8462207" y="2914466"/>
            <a:ext cx="873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C00000"/>
                </a:solidFill>
              </a:rPr>
              <a:t>7,3%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CBE94C-5786-4CFF-7368-BFF2C99E8E11}"/>
              </a:ext>
            </a:extLst>
          </p:cNvPr>
          <p:cNvSpPr txBox="1"/>
          <p:nvPr/>
        </p:nvSpPr>
        <p:spPr>
          <a:xfrm>
            <a:off x="9187848" y="2914466"/>
            <a:ext cx="873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C00000"/>
                </a:solidFill>
              </a:rPr>
              <a:t>7,5%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7404C1-0DF8-7A49-3F42-19EECF958C67}"/>
              </a:ext>
            </a:extLst>
          </p:cNvPr>
          <p:cNvSpPr txBox="1"/>
          <p:nvPr/>
        </p:nvSpPr>
        <p:spPr>
          <a:xfrm>
            <a:off x="9905100" y="2914466"/>
            <a:ext cx="873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C00000"/>
                </a:solidFill>
              </a:rPr>
              <a:t>7,3%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04A25A-630F-05E7-B59C-8DCF3791B4A8}"/>
              </a:ext>
            </a:extLst>
          </p:cNvPr>
          <p:cNvSpPr txBox="1"/>
          <p:nvPr/>
        </p:nvSpPr>
        <p:spPr>
          <a:xfrm>
            <a:off x="10653681" y="2170153"/>
            <a:ext cx="873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00B050"/>
                </a:solidFill>
              </a:rPr>
              <a:t>11%</a:t>
            </a:r>
          </a:p>
        </p:txBody>
      </p:sp>
    </p:spTree>
    <p:extLst>
      <p:ext uri="{BB962C8B-B14F-4D97-AF65-F5344CB8AC3E}">
        <p14:creationId xmlns:p14="http://schemas.microsoft.com/office/powerpoint/2010/main" val="182922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0087583-408C-D2A8-34A5-F1F7B731BC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5" b="18767"/>
          <a:stretch/>
        </p:blipFill>
        <p:spPr>
          <a:xfrm>
            <a:off x="10015493" y="269583"/>
            <a:ext cx="1586144" cy="893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634C34-424D-B774-291B-0F4C2E28E0D4}"/>
              </a:ext>
            </a:extLst>
          </p:cNvPr>
          <p:cNvSpPr txBox="1"/>
          <p:nvPr/>
        </p:nvSpPr>
        <p:spPr>
          <a:xfrm>
            <a:off x="188650" y="300017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Objective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C9A08-A163-093B-87AA-DCC99906CD08}"/>
              </a:ext>
            </a:extLst>
          </p:cNvPr>
          <p:cNvSpPr txBox="1"/>
          <p:nvPr/>
        </p:nvSpPr>
        <p:spPr>
          <a:xfrm>
            <a:off x="110973" y="1407224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Current Status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E9F798-B462-DA85-79AC-B1101A95B463}"/>
              </a:ext>
            </a:extLst>
          </p:cNvPr>
          <p:cNvSpPr txBox="1"/>
          <p:nvPr/>
        </p:nvSpPr>
        <p:spPr>
          <a:xfrm>
            <a:off x="214174" y="883846"/>
            <a:ext cx="8602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Our team analyzed each customer’s total spent on each of our 5 categories of products: </a:t>
            </a:r>
            <a:r>
              <a:rPr lang="pt-BR" sz="1600" b="1" dirty="0">
                <a:latin typeface="Avenir Next LT Pro" panose="020B0504020202020204" pitchFamily="34" charset="0"/>
              </a:rPr>
              <a:t>Wine</a:t>
            </a:r>
            <a:r>
              <a:rPr lang="pt-BR" sz="1600" dirty="0">
                <a:latin typeface="Avenir Next LT Pro" panose="020B0504020202020204" pitchFamily="34" charset="0"/>
              </a:rPr>
              <a:t>, </a:t>
            </a:r>
            <a:r>
              <a:rPr lang="pt-BR" sz="1600" b="1" dirty="0">
                <a:latin typeface="Avenir Next LT Pro" panose="020B0504020202020204" pitchFamily="34" charset="0"/>
              </a:rPr>
              <a:t>Meat</a:t>
            </a:r>
            <a:r>
              <a:rPr lang="pt-BR" sz="1600" dirty="0">
                <a:latin typeface="Avenir Next LT Pro" panose="020B0504020202020204" pitchFamily="34" charset="0"/>
              </a:rPr>
              <a:t>, </a:t>
            </a:r>
            <a:r>
              <a:rPr lang="pt-BR" sz="1600" b="1" dirty="0">
                <a:latin typeface="Avenir Next LT Pro" panose="020B0504020202020204" pitchFamily="34" charset="0"/>
              </a:rPr>
              <a:t>Fruit</a:t>
            </a:r>
            <a:r>
              <a:rPr lang="pt-BR" sz="1600" dirty="0">
                <a:latin typeface="Avenir Next LT Pro" panose="020B0504020202020204" pitchFamily="34" charset="0"/>
              </a:rPr>
              <a:t>, </a:t>
            </a:r>
            <a:r>
              <a:rPr lang="pt-BR" sz="1600" b="1" dirty="0">
                <a:latin typeface="Avenir Next LT Pro" panose="020B0504020202020204" pitchFamily="34" charset="0"/>
              </a:rPr>
              <a:t>Fish</a:t>
            </a:r>
            <a:r>
              <a:rPr lang="pt-BR" sz="1600" dirty="0">
                <a:latin typeface="Avenir Next LT Pro" panose="020B0504020202020204" pitchFamily="34" charset="0"/>
              </a:rPr>
              <a:t> and </a:t>
            </a:r>
            <a:r>
              <a:rPr lang="pt-BR" sz="1600" b="1" dirty="0">
                <a:latin typeface="Avenir Next LT Pro" panose="020B0504020202020204" pitchFamily="34" charset="0"/>
              </a:rPr>
              <a:t>Sweet</a:t>
            </a:r>
          </a:p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On top of that, we managed to detect 4 patterns of behaviors (clusters)</a:t>
            </a:r>
          </a:p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By comparing each cluster to an average customer, it is possible to point out each cluster specific behavior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7F1FB31-B7BE-197C-2E68-7481E253A9E1}"/>
              </a:ext>
            </a:extLst>
          </p:cNvPr>
          <p:cNvSpPr/>
          <p:nvPr/>
        </p:nvSpPr>
        <p:spPr>
          <a:xfrm rot="5400000">
            <a:off x="1030488" y="-797082"/>
            <a:ext cx="492085" cy="2663297"/>
          </a:xfrm>
          <a:prstGeom prst="roundRect">
            <a:avLst>
              <a:gd name="adj" fmla="val 43995"/>
            </a:avLst>
          </a:prstGeom>
          <a:solidFill>
            <a:srgbClr val="EA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7BCDD3-049F-1E09-160F-62B13B7477BB}"/>
              </a:ext>
            </a:extLst>
          </p:cNvPr>
          <p:cNvSpPr txBox="1"/>
          <p:nvPr/>
        </p:nvSpPr>
        <p:spPr>
          <a:xfrm>
            <a:off x="89525" y="349935"/>
            <a:ext cx="23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Customer Behavior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49568AEB-A401-52F8-DE0E-6BCA91C3C4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43"/>
          <a:stretch/>
        </p:blipFill>
        <p:spPr>
          <a:xfrm>
            <a:off x="4064713" y="2255240"/>
            <a:ext cx="771809" cy="6271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A4F0A0-AC41-163B-8985-903C71AAF783}"/>
              </a:ext>
            </a:extLst>
          </p:cNvPr>
          <p:cNvSpPr txBox="1"/>
          <p:nvPr/>
        </p:nvSpPr>
        <p:spPr>
          <a:xfrm>
            <a:off x="3860545" y="3033678"/>
            <a:ext cx="156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Avenir Next LT Pro" panose="020B0504020202020204" pitchFamily="34" charset="0"/>
              </a:rPr>
              <a:t>#Enophiles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E46532-6F69-1DAE-71A2-AF63BF94FF88}"/>
              </a:ext>
            </a:extLst>
          </p:cNvPr>
          <p:cNvSpPr txBox="1"/>
          <p:nvPr/>
        </p:nvSpPr>
        <p:spPr>
          <a:xfrm>
            <a:off x="5547342" y="3072740"/>
            <a:ext cx="180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Avenir Next LT Pro" panose="020B0504020202020204" pitchFamily="34" charset="0"/>
              </a:rPr>
              <a:t>#Meat&amp;WineCo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84CE45-33F0-DA99-080F-21774883A4B2}"/>
              </a:ext>
            </a:extLst>
          </p:cNvPr>
          <p:cNvGrpSpPr/>
          <p:nvPr/>
        </p:nvGrpSpPr>
        <p:grpSpPr>
          <a:xfrm>
            <a:off x="5628938" y="2264029"/>
            <a:ext cx="1200501" cy="769219"/>
            <a:chOff x="3282722" y="2416781"/>
            <a:chExt cx="1446987" cy="902605"/>
          </a:xfrm>
        </p:grpSpPr>
        <p:pic>
          <p:nvPicPr>
            <p:cNvPr id="22" name="Picture 2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DACEACA-9945-0DC1-B887-4D9F635F71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743"/>
            <a:stretch/>
          </p:blipFill>
          <p:spPr>
            <a:xfrm>
              <a:off x="3282722" y="2416781"/>
              <a:ext cx="1093784" cy="88877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BE999F-5465-4361-B78B-6BDF9451C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36" t="6827" b="23670"/>
            <a:stretch/>
          </p:blipFill>
          <p:spPr>
            <a:xfrm>
              <a:off x="4023303" y="2706919"/>
              <a:ext cx="706406" cy="61246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8164510-FB94-C779-0FB9-477F2273B8F2}"/>
              </a:ext>
            </a:extLst>
          </p:cNvPr>
          <p:cNvSpPr txBox="1"/>
          <p:nvPr/>
        </p:nvSpPr>
        <p:spPr>
          <a:xfrm>
            <a:off x="9404086" y="3017182"/>
            <a:ext cx="230101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venir Next LT Pro" panose="020B0504020202020204" pitchFamily="34" charset="0"/>
              </a:rPr>
              <a:t>#CandyAnts</a:t>
            </a:r>
          </a:p>
          <a:p>
            <a:pPr algn="ctr"/>
            <a:r>
              <a:rPr lang="pt-BR" sz="1050" b="1" dirty="0">
                <a:latin typeface="Avenir Next LT Pro" panose="020B0504020202020204" pitchFamily="34" charset="0"/>
              </a:rPr>
              <a:t>they won’t refuse a treat</a:t>
            </a:r>
            <a:endParaRPr lang="pt-BR" sz="1400" b="1" dirty="0">
              <a:latin typeface="Avenir Next LT Pro" panose="020B0504020202020204" pitchFamily="34" charset="0"/>
            </a:endParaRP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BC4B0C37-BF8B-1320-F0C8-DEC9C30C25F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41"/>
          <a:stretch/>
        </p:blipFill>
        <p:spPr>
          <a:xfrm>
            <a:off x="9734030" y="2251237"/>
            <a:ext cx="1052856" cy="79026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42E2E65-3269-A53F-2CBE-56B800B222D4}"/>
              </a:ext>
            </a:extLst>
          </p:cNvPr>
          <p:cNvSpPr txBox="1"/>
          <p:nvPr/>
        </p:nvSpPr>
        <p:spPr>
          <a:xfrm>
            <a:off x="7582928" y="3097974"/>
            <a:ext cx="1959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venir Next LT Pro" panose="020B0504020202020204" pitchFamily="34" charset="0"/>
              </a:rPr>
              <a:t>#FishLovers</a:t>
            </a: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BBA56BBE-52E8-1DE1-D091-69592A5DAD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77"/>
          <a:stretch/>
        </p:blipFill>
        <p:spPr>
          <a:xfrm>
            <a:off x="8022644" y="2306897"/>
            <a:ext cx="1000566" cy="81968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C893629-AEC9-CEE8-F65F-A8AF7A20F5B2}"/>
              </a:ext>
            </a:extLst>
          </p:cNvPr>
          <p:cNvSpPr txBox="1"/>
          <p:nvPr/>
        </p:nvSpPr>
        <p:spPr>
          <a:xfrm>
            <a:off x="1502759" y="3047076"/>
            <a:ext cx="202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Avenir Next LT Pro" panose="020B0504020202020204" pitchFamily="34" charset="0"/>
              </a:rPr>
              <a:t>Average Customer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57FDB3-76D5-B90C-2975-147892624CED}"/>
              </a:ext>
            </a:extLst>
          </p:cNvPr>
          <p:cNvSpPr txBox="1"/>
          <p:nvPr/>
        </p:nvSpPr>
        <p:spPr>
          <a:xfrm rot="16200000">
            <a:off x="-750859" y="4287597"/>
            <a:ext cx="2024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venir Next LT Pro" panose="020B0504020202020204" pitchFamily="34" charset="0"/>
              </a:rPr>
              <a:t>Avg pct of</a:t>
            </a:r>
          </a:p>
          <a:p>
            <a:pPr algn="ctr"/>
            <a:r>
              <a:rPr lang="pt-BR" sz="1400" b="1" dirty="0">
                <a:latin typeface="Avenir Next LT Pro" panose="020B0504020202020204" pitchFamily="34" charset="0"/>
              </a:rPr>
              <a:t> Total Spent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4D003C9-C429-2A13-0BD4-A5F5CED36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04764"/>
              </p:ext>
            </p:extLst>
          </p:nvPr>
        </p:nvGraphicFramePr>
        <p:xfrm>
          <a:off x="688588" y="3429000"/>
          <a:ext cx="10714773" cy="1300783"/>
        </p:xfrm>
        <a:graphic>
          <a:graphicData uri="http://schemas.openxmlformats.org/drawingml/2006/table">
            <a:tbl>
              <a:tblPr/>
              <a:tblGrid>
                <a:gridCol w="897623">
                  <a:extLst>
                    <a:ext uri="{9D8B030D-6E8A-4147-A177-3AD203B41FA5}">
                      <a16:colId xmlns:a16="http://schemas.microsoft.com/office/drawing/2014/main" val="1246191801"/>
                    </a:ext>
                  </a:extLst>
                </a:gridCol>
                <a:gridCol w="1837189">
                  <a:extLst>
                    <a:ext uri="{9D8B030D-6E8A-4147-A177-3AD203B41FA5}">
                      <a16:colId xmlns:a16="http://schemas.microsoft.com/office/drawing/2014/main" val="2938383484"/>
                    </a:ext>
                  </a:extLst>
                </a:gridCol>
                <a:gridCol w="1702965">
                  <a:extLst>
                    <a:ext uri="{9D8B030D-6E8A-4147-A177-3AD203B41FA5}">
                      <a16:colId xmlns:a16="http://schemas.microsoft.com/office/drawing/2014/main" val="2172712613"/>
                    </a:ext>
                  </a:extLst>
                </a:gridCol>
                <a:gridCol w="2164359">
                  <a:extLst>
                    <a:ext uri="{9D8B030D-6E8A-4147-A177-3AD203B41FA5}">
                      <a16:colId xmlns:a16="http://schemas.microsoft.com/office/drawing/2014/main" val="2433292493"/>
                    </a:ext>
                  </a:extLst>
                </a:gridCol>
                <a:gridCol w="2336753">
                  <a:extLst>
                    <a:ext uri="{9D8B030D-6E8A-4147-A177-3AD203B41FA5}">
                      <a16:colId xmlns:a16="http://schemas.microsoft.com/office/drawing/2014/main" val="559065190"/>
                    </a:ext>
                  </a:extLst>
                </a:gridCol>
                <a:gridCol w="1775884">
                  <a:extLst>
                    <a:ext uri="{9D8B030D-6E8A-4147-A177-3AD203B41FA5}">
                      <a16:colId xmlns:a16="http://schemas.microsoft.com/office/drawing/2014/main" val="1999737340"/>
                    </a:ext>
                  </a:extLst>
                </a:gridCol>
              </a:tblGrid>
              <a:tr h="287323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Wine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361835"/>
                  </a:ext>
                </a:extLst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Meat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955242"/>
                  </a:ext>
                </a:extLst>
              </a:tr>
              <a:tr h="22785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Fruit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5973"/>
                  </a:ext>
                </a:extLst>
              </a:tr>
              <a:tr h="5461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Fish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825236"/>
                  </a:ext>
                </a:extLst>
              </a:tr>
              <a:tr h="137527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Sweet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641591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DE27BF-4137-BA3A-894D-9FFCBF997286}"/>
              </a:ext>
            </a:extLst>
          </p:cNvPr>
          <p:cNvCxnSpPr>
            <a:cxnSpLocks/>
          </p:cNvCxnSpPr>
          <p:nvPr/>
        </p:nvCxnSpPr>
        <p:spPr>
          <a:xfrm flipV="1">
            <a:off x="4686499" y="3443673"/>
            <a:ext cx="0" cy="26314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DA7310D-AF26-E011-B393-307AC6B90E1E}"/>
              </a:ext>
            </a:extLst>
          </p:cNvPr>
          <p:cNvCxnSpPr>
            <a:cxnSpLocks/>
          </p:cNvCxnSpPr>
          <p:nvPr/>
        </p:nvCxnSpPr>
        <p:spPr>
          <a:xfrm>
            <a:off x="4689220" y="3743177"/>
            <a:ext cx="0" cy="2297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86A2B6-246D-F465-BFD0-85A657608E45}"/>
              </a:ext>
            </a:extLst>
          </p:cNvPr>
          <p:cNvCxnSpPr>
            <a:cxnSpLocks/>
          </p:cNvCxnSpPr>
          <p:nvPr/>
        </p:nvCxnSpPr>
        <p:spPr>
          <a:xfrm>
            <a:off x="6618616" y="3597885"/>
            <a:ext cx="16778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442DA9E-B88A-395C-169E-F672B188072A}"/>
              </a:ext>
            </a:extLst>
          </p:cNvPr>
          <p:cNvCxnSpPr>
            <a:cxnSpLocks/>
          </p:cNvCxnSpPr>
          <p:nvPr/>
        </p:nvCxnSpPr>
        <p:spPr>
          <a:xfrm>
            <a:off x="6618616" y="4592840"/>
            <a:ext cx="16778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5C941E-C76C-542C-285C-450D5B003A44}"/>
              </a:ext>
            </a:extLst>
          </p:cNvPr>
          <p:cNvCxnSpPr>
            <a:cxnSpLocks/>
          </p:cNvCxnSpPr>
          <p:nvPr/>
        </p:nvCxnSpPr>
        <p:spPr>
          <a:xfrm>
            <a:off x="6618616" y="4370378"/>
            <a:ext cx="16778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40B11CA-D613-BDD7-50A6-DBDCDB62B70A}"/>
              </a:ext>
            </a:extLst>
          </p:cNvPr>
          <p:cNvCxnSpPr>
            <a:cxnSpLocks/>
          </p:cNvCxnSpPr>
          <p:nvPr/>
        </p:nvCxnSpPr>
        <p:spPr>
          <a:xfrm>
            <a:off x="6618616" y="4108678"/>
            <a:ext cx="16778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84" name="Picture 83" descr="Shape&#10;&#10;Description automatically generated with low confidence">
            <a:extLst>
              <a:ext uri="{FF2B5EF4-FFF2-40B4-BE49-F238E27FC236}">
                <a16:creationId xmlns:a16="http://schemas.microsoft.com/office/drawing/2014/main" id="{C0AB05A3-56AB-9457-E0ED-4B70CD04697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96"/>
          <a:stretch/>
        </p:blipFill>
        <p:spPr>
          <a:xfrm>
            <a:off x="10512247" y="2483107"/>
            <a:ext cx="664242" cy="534075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F23D0489-9495-0638-4C69-85FB5250D8A6}"/>
              </a:ext>
            </a:extLst>
          </p:cNvPr>
          <p:cNvSpPr txBox="1"/>
          <p:nvPr/>
        </p:nvSpPr>
        <p:spPr>
          <a:xfrm>
            <a:off x="1015583" y="4953793"/>
            <a:ext cx="2024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venir Next LT Pro" panose="020B0504020202020204" pitchFamily="34" charset="0"/>
              </a:rPr>
              <a:t>Share of Total Customers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ADACA-69C6-BB97-8394-27894AFFE293}"/>
              </a:ext>
            </a:extLst>
          </p:cNvPr>
          <p:cNvSpPr txBox="1"/>
          <p:nvPr/>
        </p:nvSpPr>
        <p:spPr>
          <a:xfrm>
            <a:off x="890363" y="5917996"/>
            <a:ext cx="2024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venir Next LT Pro" panose="020B0504020202020204" pitchFamily="34" charset="0"/>
              </a:rPr>
              <a:t>% success rate within cluster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A8F651E-3C60-1A79-B4B8-A7C3F9799F72}"/>
              </a:ext>
            </a:extLst>
          </p:cNvPr>
          <p:cNvCxnSpPr>
            <a:cxnSpLocks/>
          </p:cNvCxnSpPr>
          <p:nvPr/>
        </p:nvCxnSpPr>
        <p:spPr>
          <a:xfrm>
            <a:off x="4689008" y="3992167"/>
            <a:ext cx="0" cy="2297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C154BE4-0E53-7F96-6453-19B6977B7B34}"/>
              </a:ext>
            </a:extLst>
          </p:cNvPr>
          <p:cNvCxnSpPr>
            <a:cxnSpLocks/>
          </p:cNvCxnSpPr>
          <p:nvPr/>
        </p:nvCxnSpPr>
        <p:spPr>
          <a:xfrm>
            <a:off x="4686499" y="4255493"/>
            <a:ext cx="0" cy="2297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E6E4A31-99D1-AE47-75A2-936FF7E1E8AF}"/>
              </a:ext>
            </a:extLst>
          </p:cNvPr>
          <p:cNvCxnSpPr>
            <a:cxnSpLocks/>
          </p:cNvCxnSpPr>
          <p:nvPr/>
        </p:nvCxnSpPr>
        <p:spPr>
          <a:xfrm>
            <a:off x="4686499" y="4508850"/>
            <a:ext cx="0" cy="2297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AAA0A37-B138-AC8F-681E-A84AFF818636}"/>
              </a:ext>
            </a:extLst>
          </p:cNvPr>
          <p:cNvCxnSpPr>
            <a:cxnSpLocks/>
          </p:cNvCxnSpPr>
          <p:nvPr/>
        </p:nvCxnSpPr>
        <p:spPr>
          <a:xfrm flipV="1">
            <a:off x="6702506" y="3692433"/>
            <a:ext cx="0" cy="25172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061051A-F91B-E491-D344-3966215F1452}"/>
              </a:ext>
            </a:extLst>
          </p:cNvPr>
          <p:cNvCxnSpPr>
            <a:cxnSpLocks/>
          </p:cNvCxnSpPr>
          <p:nvPr/>
        </p:nvCxnSpPr>
        <p:spPr>
          <a:xfrm>
            <a:off x="8920019" y="3490515"/>
            <a:ext cx="0" cy="2297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7339410-C0ED-6299-BBB1-F4A75C907F5A}"/>
              </a:ext>
            </a:extLst>
          </p:cNvPr>
          <p:cNvCxnSpPr>
            <a:cxnSpLocks/>
          </p:cNvCxnSpPr>
          <p:nvPr/>
        </p:nvCxnSpPr>
        <p:spPr>
          <a:xfrm>
            <a:off x="8920019" y="3762397"/>
            <a:ext cx="0" cy="2297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EC275B7-B85F-5C35-1404-003E02D62E83}"/>
              </a:ext>
            </a:extLst>
          </p:cNvPr>
          <p:cNvCxnSpPr>
            <a:cxnSpLocks/>
          </p:cNvCxnSpPr>
          <p:nvPr/>
        </p:nvCxnSpPr>
        <p:spPr>
          <a:xfrm>
            <a:off x="8836129" y="4132158"/>
            <a:ext cx="16778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A8B2E41-9F5F-9DA7-032C-64A8C60A9B29}"/>
              </a:ext>
            </a:extLst>
          </p:cNvPr>
          <p:cNvCxnSpPr>
            <a:cxnSpLocks/>
          </p:cNvCxnSpPr>
          <p:nvPr/>
        </p:nvCxnSpPr>
        <p:spPr>
          <a:xfrm flipV="1">
            <a:off x="8920019" y="4211978"/>
            <a:ext cx="0" cy="25172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A289E10-E354-CCDB-FE86-0B0956737E2D}"/>
              </a:ext>
            </a:extLst>
          </p:cNvPr>
          <p:cNvCxnSpPr>
            <a:cxnSpLocks/>
          </p:cNvCxnSpPr>
          <p:nvPr/>
        </p:nvCxnSpPr>
        <p:spPr>
          <a:xfrm>
            <a:off x="8836129" y="4623735"/>
            <a:ext cx="16778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589D0B9-2254-D96E-FA42-B9D97791EA40}"/>
              </a:ext>
            </a:extLst>
          </p:cNvPr>
          <p:cNvCxnSpPr>
            <a:cxnSpLocks/>
          </p:cNvCxnSpPr>
          <p:nvPr/>
        </p:nvCxnSpPr>
        <p:spPr>
          <a:xfrm flipV="1">
            <a:off x="10955610" y="4473438"/>
            <a:ext cx="0" cy="25172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523BFE1-A03A-4E51-C3E9-AEEEE37871BE}"/>
              </a:ext>
            </a:extLst>
          </p:cNvPr>
          <p:cNvCxnSpPr>
            <a:cxnSpLocks/>
          </p:cNvCxnSpPr>
          <p:nvPr/>
        </p:nvCxnSpPr>
        <p:spPr>
          <a:xfrm flipV="1">
            <a:off x="10955610" y="3983323"/>
            <a:ext cx="0" cy="25172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1FDF979-20EB-3148-7992-063030CC6DF3}"/>
              </a:ext>
            </a:extLst>
          </p:cNvPr>
          <p:cNvCxnSpPr>
            <a:cxnSpLocks/>
          </p:cNvCxnSpPr>
          <p:nvPr/>
        </p:nvCxnSpPr>
        <p:spPr>
          <a:xfrm>
            <a:off x="10871720" y="4370378"/>
            <a:ext cx="16778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132BD93-830B-D9B2-6D11-E4F314CCE506}"/>
              </a:ext>
            </a:extLst>
          </p:cNvPr>
          <p:cNvCxnSpPr>
            <a:cxnSpLocks/>
          </p:cNvCxnSpPr>
          <p:nvPr/>
        </p:nvCxnSpPr>
        <p:spPr>
          <a:xfrm>
            <a:off x="10871720" y="3858062"/>
            <a:ext cx="16778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EE4CDB-B427-9199-373D-CB0CE9A6C357}"/>
              </a:ext>
            </a:extLst>
          </p:cNvPr>
          <p:cNvCxnSpPr>
            <a:cxnSpLocks/>
          </p:cNvCxnSpPr>
          <p:nvPr/>
        </p:nvCxnSpPr>
        <p:spPr>
          <a:xfrm>
            <a:off x="10955610" y="3486541"/>
            <a:ext cx="0" cy="2297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AE0F957A-C7BF-9DB3-C39D-382445904A7F}"/>
              </a:ext>
            </a:extLst>
          </p:cNvPr>
          <p:cNvSpPr txBox="1"/>
          <p:nvPr/>
        </p:nvSpPr>
        <p:spPr>
          <a:xfrm>
            <a:off x="890362" y="5610219"/>
            <a:ext cx="202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venir Next LT Pro" panose="020B0504020202020204" pitchFamily="34" charset="0"/>
              </a:rPr>
              <a:t>Qty accepted offer</a:t>
            </a:r>
          </a:p>
        </p:txBody>
      </p: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BA94DEE2-226C-AD7E-76B5-8E30E1F39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46400"/>
              </p:ext>
            </p:extLst>
          </p:nvPr>
        </p:nvGraphicFramePr>
        <p:xfrm>
          <a:off x="2810927" y="4976194"/>
          <a:ext cx="8878309" cy="476250"/>
        </p:xfrm>
        <a:graphic>
          <a:graphicData uri="http://schemas.openxmlformats.org/drawingml/2006/table">
            <a:tbl>
              <a:tblPr/>
              <a:tblGrid>
                <a:gridCol w="1127217">
                  <a:extLst>
                    <a:ext uri="{9D8B030D-6E8A-4147-A177-3AD203B41FA5}">
                      <a16:colId xmlns:a16="http://schemas.microsoft.com/office/drawing/2014/main" val="1480831457"/>
                    </a:ext>
                  </a:extLst>
                </a:gridCol>
                <a:gridCol w="911308">
                  <a:extLst>
                    <a:ext uri="{9D8B030D-6E8A-4147-A177-3AD203B41FA5}">
                      <a16:colId xmlns:a16="http://schemas.microsoft.com/office/drawing/2014/main" val="629687757"/>
                    </a:ext>
                  </a:extLst>
                </a:gridCol>
                <a:gridCol w="3052977">
                  <a:extLst>
                    <a:ext uri="{9D8B030D-6E8A-4147-A177-3AD203B41FA5}">
                      <a16:colId xmlns:a16="http://schemas.microsoft.com/office/drawing/2014/main" val="3706163492"/>
                    </a:ext>
                  </a:extLst>
                </a:gridCol>
                <a:gridCol w="1342854">
                  <a:extLst>
                    <a:ext uri="{9D8B030D-6E8A-4147-A177-3AD203B41FA5}">
                      <a16:colId xmlns:a16="http://schemas.microsoft.com/office/drawing/2014/main" val="3141377296"/>
                    </a:ext>
                  </a:extLst>
                </a:gridCol>
                <a:gridCol w="2443953">
                  <a:extLst>
                    <a:ext uri="{9D8B030D-6E8A-4147-A177-3AD203B41FA5}">
                      <a16:colId xmlns:a16="http://schemas.microsoft.com/office/drawing/2014/main" val="30539477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695686"/>
                  </a:ext>
                </a:extLst>
              </a:tr>
              <a:tr h="187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957216"/>
                  </a:ext>
                </a:extLst>
              </a:tr>
            </a:tbl>
          </a:graphicData>
        </a:graphic>
      </p:graphicFrame>
      <p:graphicFrame>
        <p:nvGraphicFramePr>
          <p:cNvPr id="121" name="Table 120">
            <a:extLst>
              <a:ext uri="{FF2B5EF4-FFF2-40B4-BE49-F238E27FC236}">
                <a16:creationId xmlns:a16="http://schemas.microsoft.com/office/drawing/2014/main" id="{1E330E6B-6BE2-E287-0B5A-23882422B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92672"/>
              </p:ext>
            </p:extLst>
          </p:nvPr>
        </p:nvGraphicFramePr>
        <p:xfrm>
          <a:off x="2731366" y="5665742"/>
          <a:ext cx="8979665" cy="445770"/>
        </p:xfrm>
        <a:graphic>
          <a:graphicData uri="http://schemas.openxmlformats.org/drawingml/2006/table">
            <a:tbl>
              <a:tblPr/>
              <a:tblGrid>
                <a:gridCol w="1261794">
                  <a:extLst>
                    <a:ext uri="{9D8B030D-6E8A-4147-A177-3AD203B41FA5}">
                      <a16:colId xmlns:a16="http://schemas.microsoft.com/office/drawing/2014/main" val="3862043797"/>
                    </a:ext>
                  </a:extLst>
                </a:gridCol>
                <a:gridCol w="822121">
                  <a:extLst>
                    <a:ext uri="{9D8B030D-6E8A-4147-A177-3AD203B41FA5}">
                      <a16:colId xmlns:a16="http://schemas.microsoft.com/office/drawing/2014/main" val="1305676025"/>
                    </a:ext>
                  </a:extLst>
                </a:gridCol>
                <a:gridCol w="3129093">
                  <a:extLst>
                    <a:ext uri="{9D8B030D-6E8A-4147-A177-3AD203B41FA5}">
                      <a16:colId xmlns:a16="http://schemas.microsoft.com/office/drawing/2014/main" val="1879905156"/>
                    </a:ext>
                  </a:extLst>
                </a:gridCol>
                <a:gridCol w="1224793">
                  <a:extLst>
                    <a:ext uri="{9D8B030D-6E8A-4147-A177-3AD203B41FA5}">
                      <a16:colId xmlns:a16="http://schemas.microsoft.com/office/drawing/2014/main" val="3776161518"/>
                    </a:ext>
                  </a:extLst>
                </a:gridCol>
                <a:gridCol w="2541864">
                  <a:extLst>
                    <a:ext uri="{9D8B030D-6E8A-4147-A177-3AD203B41FA5}">
                      <a16:colId xmlns:a16="http://schemas.microsoft.com/office/drawing/2014/main" val="39073925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532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086441"/>
                  </a:ext>
                </a:extLst>
              </a:tr>
            </a:tbl>
          </a:graphicData>
        </a:graphic>
      </p:graphicFrame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1C055DA-BBD5-D88C-AE96-080750B07B4C}"/>
              </a:ext>
            </a:extLst>
          </p:cNvPr>
          <p:cNvCxnSpPr>
            <a:cxnSpLocks/>
          </p:cNvCxnSpPr>
          <p:nvPr/>
        </p:nvCxnSpPr>
        <p:spPr>
          <a:xfrm>
            <a:off x="3856441" y="4781501"/>
            <a:ext cx="0" cy="1560352"/>
          </a:xfrm>
          <a:prstGeom prst="line">
            <a:avLst/>
          </a:prstGeom>
          <a:ln w="19050">
            <a:solidFill>
              <a:srgbClr val="EA1D2C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603499C-C605-5B3A-8958-699CEE80F935}"/>
              </a:ext>
            </a:extLst>
          </p:cNvPr>
          <p:cNvCxnSpPr>
            <a:cxnSpLocks/>
          </p:cNvCxnSpPr>
          <p:nvPr/>
        </p:nvCxnSpPr>
        <p:spPr>
          <a:xfrm>
            <a:off x="3040522" y="5561677"/>
            <a:ext cx="8561115" cy="0"/>
          </a:xfrm>
          <a:prstGeom prst="line">
            <a:avLst/>
          </a:prstGeom>
          <a:ln w="19050">
            <a:solidFill>
              <a:srgbClr val="EA1D2C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87BEFEF1-5294-B8DA-8827-401984441779}"/>
              </a:ext>
            </a:extLst>
          </p:cNvPr>
          <p:cNvSpPr/>
          <p:nvPr/>
        </p:nvSpPr>
        <p:spPr>
          <a:xfrm>
            <a:off x="4104380" y="5873797"/>
            <a:ext cx="582119" cy="29758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FF776B6-38A7-0781-D44E-86A327E24595}"/>
              </a:ext>
            </a:extLst>
          </p:cNvPr>
          <p:cNvSpPr/>
          <p:nvPr/>
        </p:nvSpPr>
        <p:spPr>
          <a:xfrm>
            <a:off x="6082670" y="5873797"/>
            <a:ext cx="582119" cy="29758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E73D150-3400-68F1-F97E-F7908586FB57}"/>
              </a:ext>
            </a:extLst>
          </p:cNvPr>
          <p:cNvSpPr txBox="1"/>
          <p:nvPr/>
        </p:nvSpPr>
        <p:spPr>
          <a:xfrm>
            <a:off x="3777420" y="6253326"/>
            <a:ext cx="370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venir Next LT Pro" panose="020B0504020202020204" pitchFamily="34" charset="0"/>
              </a:rPr>
              <a:t>It is indeed noticeable </a:t>
            </a:r>
            <a:r>
              <a:rPr lang="pt-BR" sz="1400" b="1" dirty="0">
                <a:latin typeface="Avenir Next LT Pro" panose="020B0504020202020204" pitchFamily="34" charset="0"/>
              </a:rPr>
              <a:t>higher</a:t>
            </a:r>
            <a:r>
              <a:rPr lang="pt-BR" sz="1400" dirty="0">
                <a:latin typeface="Avenir Next LT Pro" panose="020B0504020202020204" pitchFamily="34" charset="0"/>
              </a:rPr>
              <a:t> </a:t>
            </a:r>
            <a:r>
              <a:rPr lang="pt-BR" sz="1400" b="1" dirty="0">
                <a:latin typeface="Avenir Next LT Pro" panose="020B0504020202020204" pitchFamily="34" charset="0"/>
              </a:rPr>
              <a:t>acceptance</a:t>
            </a:r>
            <a:r>
              <a:rPr lang="pt-BR" sz="1400" dirty="0">
                <a:latin typeface="Avenir Next LT Pro" panose="020B0504020202020204" pitchFamily="34" charset="0"/>
              </a:rPr>
              <a:t> </a:t>
            </a:r>
            <a:r>
              <a:rPr lang="pt-BR" sz="1400" b="1" dirty="0">
                <a:latin typeface="Avenir Next LT Pro" panose="020B0504020202020204" pitchFamily="34" charset="0"/>
              </a:rPr>
              <a:t>rates</a:t>
            </a:r>
            <a:r>
              <a:rPr lang="pt-BR" sz="1400" dirty="0">
                <a:latin typeface="Avenir Next LT Pro" panose="020B0504020202020204" pitchFamily="34" charset="0"/>
              </a:rPr>
              <a:t> for customers who drink more </a:t>
            </a:r>
            <a:r>
              <a:rPr lang="pt-BR" sz="1400" b="1" dirty="0">
                <a:latin typeface="Avenir Next LT Pro" panose="020B0504020202020204" pitchFamily="34" charset="0"/>
              </a:rPr>
              <a:t>Wine</a:t>
            </a:r>
          </a:p>
        </p:txBody>
      </p:sp>
    </p:spTree>
    <p:extLst>
      <p:ext uri="{BB962C8B-B14F-4D97-AF65-F5344CB8AC3E}">
        <p14:creationId xmlns:p14="http://schemas.microsoft.com/office/powerpoint/2010/main" val="180174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0087583-408C-D2A8-34A5-F1F7B731BC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5" b="18767"/>
          <a:stretch/>
        </p:blipFill>
        <p:spPr>
          <a:xfrm>
            <a:off x="10015493" y="269583"/>
            <a:ext cx="1586144" cy="893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634C34-424D-B774-291B-0F4C2E28E0D4}"/>
              </a:ext>
            </a:extLst>
          </p:cNvPr>
          <p:cNvSpPr txBox="1"/>
          <p:nvPr/>
        </p:nvSpPr>
        <p:spPr>
          <a:xfrm>
            <a:off x="188650" y="300017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Objective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7F1FB31-B7BE-197C-2E68-7481E253A9E1}"/>
              </a:ext>
            </a:extLst>
          </p:cNvPr>
          <p:cNvSpPr/>
          <p:nvPr/>
        </p:nvSpPr>
        <p:spPr>
          <a:xfrm rot="5400000">
            <a:off x="1030488" y="-797082"/>
            <a:ext cx="492085" cy="2663297"/>
          </a:xfrm>
          <a:prstGeom prst="roundRect">
            <a:avLst>
              <a:gd name="adj" fmla="val 43995"/>
            </a:avLst>
          </a:prstGeom>
          <a:solidFill>
            <a:srgbClr val="EA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7BCDD3-049F-1E09-160F-62B13B7477BB}"/>
              </a:ext>
            </a:extLst>
          </p:cNvPr>
          <p:cNvSpPr txBox="1"/>
          <p:nvPr/>
        </p:nvSpPr>
        <p:spPr>
          <a:xfrm>
            <a:off x="89525" y="349935"/>
            <a:ext cx="23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Clusters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FB02350-A047-8426-8267-7B083F290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141" y="830527"/>
            <a:ext cx="4519530" cy="290541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8E1DB99-282F-89AA-7314-5FB40786F4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826" y="3608258"/>
            <a:ext cx="4572320" cy="29393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E6E43F3-E12A-0243-4342-B0690189A2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0246" y="920197"/>
            <a:ext cx="4240555" cy="272607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049813E-322E-99C4-3D6E-B536A0255B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02757" y="3551068"/>
            <a:ext cx="4623046" cy="297195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5D6B8E-A755-19A7-FE75-30BFF5A89338}"/>
              </a:ext>
            </a:extLst>
          </p:cNvPr>
          <p:cNvCxnSpPr/>
          <p:nvPr/>
        </p:nvCxnSpPr>
        <p:spPr>
          <a:xfrm>
            <a:off x="5060273" y="896042"/>
            <a:ext cx="0" cy="57172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FCC182-F141-068E-155C-4081651A05BA}"/>
              </a:ext>
            </a:extLst>
          </p:cNvPr>
          <p:cNvCxnSpPr>
            <a:cxnSpLocks/>
          </p:cNvCxnSpPr>
          <p:nvPr/>
        </p:nvCxnSpPr>
        <p:spPr>
          <a:xfrm flipH="1">
            <a:off x="705775" y="3551068"/>
            <a:ext cx="870899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2F1B8E-1D00-F7B2-B42B-5FB861A5FF30}"/>
              </a:ext>
            </a:extLst>
          </p:cNvPr>
          <p:cNvSpPr txBox="1"/>
          <p:nvPr/>
        </p:nvSpPr>
        <p:spPr>
          <a:xfrm>
            <a:off x="2185742" y="920197"/>
            <a:ext cx="158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#Enophiles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CBC290-BC4B-85B9-4AB4-4E10D2860853}"/>
              </a:ext>
            </a:extLst>
          </p:cNvPr>
          <p:cNvSpPr txBox="1"/>
          <p:nvPr/>
        </p:nvSpPr>
        <p:spPr>
          <a:xfrm>
            <a:off x="1870746" y="3712452"/>
            <a:ext cx="178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#Meat&amp;WineCo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2450D0-C8AB-AFAC-AB9A-7098C194411E}"/>
              </a:ext>
            </a:extLst>
          </p:cNvPr>
          <p:cNvSpPr txBox="1"/>
          <p:nvPr/>
        </p:nvSpPr>
        <p:spPr>
          <a:xfrm>
            <a:off x="6988061" y="978217"/>
            <a:ext cx="20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#CandyAnts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C5BE05-E2CE-9B03-FC7C-D77501A0B793}"/>
              </a:ext>
            </a:extLst>
          </p:cNvPr>
          <p:cNvSpPr txBox="1"/>
          <p:nvPr/>
        </p:nvSpPr>
        <p:spPr>
          <a:xfrm>
            <a:off x="7103051" y="3646268"/>
            <a:ext cx="20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#FishLover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6E6ABF-4058-46DC-F8CE-164DF202B3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03404" y="2616493"/>
            <a:ext cx="2111459" cy="162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6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0087583-408C-D2A8-34A5-F1F7B731BC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5" b="18767"/>
          <a:stretch/>
        </p:blipFill>
        <p:spPr>
          <a:xfrm>
            <a:off x="10015493" y="269583"/>
            <a:ext cx="1586144" cy="893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634C34-424D-B774-291B-0F4C2E28E0D4}"/>
              </a:ext>
            </a:extLst>
          </p:cNvPr>
          <p:cNvSpPr txBox="1"/>
          <p:nvPr/>
        </p:nvSpPr>
        <p:spPr>
          <a:xfrm>
            <a:off x="188650" y="300017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Objective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7F1FB31-B7BE-197C-2E68-7481E253A9E1}"/>
              </a:ext>
            </a:extLst>
          </p:cNvPr>
          <p:cNvSpPr/>
          <p:nvPr/>
        </p:nvSpPr>
        <p:spPr>
          <a:xfrm rot="5400000">
            <a:off x="1030488" y="-797082"/>
            <a:ext cx="492085" cy="2663297"/>
          </a:xfrm>
          <a:prstGeom prst="roundRect">
            <a:avLst>
              <a:gd name="adj" fmla="val 43995"/>
            </a:avLst>
          </a:prstGeom>
          <a:solidFill>
            <a:srgbClr val="EA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7BCDD3-049F-1E09-160F-62B13B7477BB}"/>
              </a:ext>
            </a:extLst>
          </p:cNvPr>
          <p:cNvSpPr txBox="1"/>
          <p:nvPr/>
        </p:nvSpPr>
        <p:spPr>
          <a:xfrm>
            <a:off x="89525" y="349935"/>
            <a:ext cx="23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Clusters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AE93AA-6A98-C9C8-C80D-978CC6236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834348"/>
              </p:ext>
            </p:extLst>
          </p:nvPr>
        </p:nvGraphicFramePr>
        <p:xfrm>
          <a:off x="793401" y="1546116"/>
          <a:ext cx="9766300" cy="3048000"/>
        </p:xfrm>
        <a:graphic>
          <a:graphicData uri="http://schemas.openxmlformats.org/drawingml/2006/table">
            <a:tbl>
              <a:tblPr/>
              <a:tblGrid>
                <a:gridCol w="1688551">
                  <a:extLst>
                    <a:ext uri="{9D8B030D-6E8A-4147-A177-3AD203B41FA5}">
                      <a16:colId xmlns:a16="http://schemas.microsoft.com/office/drawing/2014/main" val="711626155"/>
                    </a:ext>
                  </a:extLst>
                </a:gridCol>
                <a:gridCol w="1586984">
                  <a:extLst>
                    <a:ext uri="{9D8B030D-6E8A-4147-A177-3AD203B41FA5}">
                      <a16:colId xmlns:a16="http://schemas.microsoft.com/office/drawing/2014/main" val="1176081823"/>
                    </a:ext>
                  </a:extLst>
                </a:gridCol>
                <a:gridCol w="1628246">
                  <a:extLst>
                    <a:ext uri="{9D8B030D-6E8A-4147-A177-3AD203B41FA5}">
                      <a16:colId xmlns:a16="http://schemas.microsoft.com/office/drawing/2014/main" val="3760685936"/>
                    </a:ext>
                  </a:extLst>
                </a:gridCol>
                <a:gridCol w="1688551">
                  <a:extLst>
                    <a:ext uri="{9D8B030D-6E8A-4147-A177-3AD203B41FA5}">
                      <a16:colId xmlns:a16="http://schemas.microsoft.com/office/drawing/2014/main" val="3521767513"/>
                    </a:ext>
                  </a:extLst>
                </a:gridCol>
                <a:gridCol w="1625072">
                  <a:extLst>
                    <a:ext uri="{9D8B030D-6E8A-4147-A177-3AD203B41FA5}">
                      <a16:colId xmlns:a16="http://schemas.microsoft.com/office/drawing/2014/main" val="2508253060"/>
                    </a:ext>
                  </a:extLst>
                </a:gridCol>
                <a:gridCol w="1548896">
                  <a:extLst>
                    <a:ext uri="{9D8B030D-6E8A-4147-A177-3AD203B41FA5}">
                      <a16:colId xmlns:a16="http://schemas.microsoft.com/office/drawing/2014/main" val="5108808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Spent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319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Customer Behavior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#Enophiles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#Wine&amp;MeatCo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#FishLovers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#CandyAnts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255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pct Spent on Wine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51,01%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934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pct Spent on Meat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64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pct Spent on Fruit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9588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pct Spent on Fish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0806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pct Spent on Sweet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708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433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274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Delta From Average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7321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#Enophiles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#Wine&amp;MeatCo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#FishLovers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#CandyAnts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308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 Spent on Wine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192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 Spent on Meat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576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 Spent on Fruit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2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622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 Spent on Fish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898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 Spent on Sweet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9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13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0087583-408C-D2A8-34A5-F1F7B731BC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5" b="18767"/>
          <a:stretch/>
        </p:blipFill>
        <p:spPr>
          <a:xfrm>
            <a:off x="10015493" y="269583"/>
            <a:ext cx="1586144" cy="893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634C34-424D-B774-291B-0F4C2E28E0D4}"/>
              </a:ext>
            </a:extLst>
          </p:cNvPr>
          <p:cNvSpPr txBox="1"/>
          <p:nvPr/>
        </p:nvSpPr>
        <p:spPr>
          <a:xfrm>
            <a:off x="188650" y="300017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Objective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C9A08-A163-093B-87AA-DCC99906CD08}"/>
              </a:ext>
            </a:extLst>
          </p:cNvPr>
          <p:cNvSpPr txBox="1"/>
          <p:nvPr/>
        </p:nvSpPr>
        <p:spPr>
          <a:xfrm>
            <a:off x="110973" y="1407224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Current Status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E9F798-B462-DA85-79AC-B1101A95B463}"/>
              </a:ext>
            </a:extLst>
          </p:cNvPr>
          <p:cNvSpPr txBox="1"/>
          <p:nvPr/>
        </p:nvSpPr>
        <p:spPr>
          <a:xfrm>
            <a:off x="214174" y="883846"/>
            <a:ext cx="93492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Our team analyzed the 5th campaign performance vs. Customer’s characteristics and 1 to 4th campaign responses</a:t>
            </a:r>
          </a:p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It is noticeable that some customers tend to be more receptive to the offer according to its </a:t>
            </a:r>
          </a:p>
          <a:p>
            <a:pPr algn="just"/>
            <a:r>
              <a:rPr lang="pt-BR" sz="1600" b="1" dirty="0">
                <a:latin typeface="Avenir Next LT Pro" panose="020B0504020202020204" pitchFamily="34" charset="0"/>
              </a:rPr>
              <a:t>Income</a:t>
            </a:r>
            <a:r>
              <a:rPr lang="pt-BR" sz="1600" dirty="0">
                <a:latin typeface="Avenir Next LT Pro" panose="020B0504020202020204" pitchFamily="34" charset="0"/>
              </a:rPr>
              <a:t>,</a:t>
            </a:r>
            <a:r>
              <a:rPr lang="pt-BR" sz="1600" b="1" dirty="0">
                <a:latin typeface="Avenir Next LT Pro" panose="020B0504020202020204" pitchFamily="34" charset="0"/>
              </a:rPr>
              <a:t> Qty of offers accepted before (1 to 4th camp) </a:t>
            </a:r>
            <a:r>
              <a:rPr lang="pt-BR" sz="1600" dirty="0">
                <a:latin typeface="Avenir Next LT Pro" panose="020B0504020202020204" pitchFamily="34" charset="0"/>
              </a:rPr>
              <a:t>and</a:t>
            </a:r>
            <a:r>
              <a:rPr lang="pt-BR" sz="1600" b="1" dirty="0">
                <a:latin typeface="Avenir Next LT Pro" panose="020B0504020202020204" pitchFamily="34" charset="0"/>
              </a:rPr>
              <a:t> Pct of Deal Purchases</a:t>
            </a:r>
            <a:endParaRPr lang="pt-BR" sz="1600" dirty="0">
              <a:latin typeface="Avenir Next LT Pro" panose="020B05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7F1FB31-B7BE-197C-2E68-7481E253A9E1}"/>
              </a:ext>
            </a:extLst>
          </p:cNvPr>
          <p:cNvSpPr/>
          <p:nvPr/>
        </p:nvSpPr>
        <p:spPr>
          <a:xfrm rot="5400000">
            <a:off x="1030488" y="-797082"/>
            <a:ext cx="492085" cy="2663297"/>
          </a:xfrm>
          <a:prstGeom prst="roundRect">
            <a:avLst>
              <a:gd name="adj" fmla="val 43995"/>
            </a:avLst>
          </a:prstGeom>
          <a:solidFill>
            <a:srgbClr val="EA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7BCDD3-049F-1E09-160F-62B13B7477BB}"/>
              </a:ext>
            </a:extLst>
          </p:cNvPr>
          <p:cNvSpPr txBox="1"/>
          <p:nvPr/>
        </p:nvSpPr>
        <p:spPr>
          <a:xfrm>
            <a:off x="89525" y="349935"/>
            <a:ext cx="23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Public Seletion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F4079-A32B-1465-1131-398C0EDDC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63" y="2067288"/>
            <a:ext cx="2795548" cy="3092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2134C1B-4DD7-3283-DEF9-24488F7486DB}"/>
              </a:ext>
            </a:extLst>
          </p:cNvPr>
          <p:cNvSpPr txBox="1"/>
          <p:nvPr/>
        </p:nvSpPr>
        <p:spPr>
          <a:xfrm>
            <a:off x="275063" y="5190306"/>
            <a:ext cx="2736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Customers who have already </a:t>
            </a:r>
            <a:r>
              <a:rPr lang="pt-BR" sz="1600" b="1" dirty="0">
                <a:latin typeface="Avenir Next LT Pro" panose="020B0504020202020204" pitchFamily="34" charset="0"/>
              </a:rPr>
              <a:t>bought</a:t>
            </a:r>
            <a:r>
              <a:rPr lang="pt-BR" sz="1600" dirty="0">
                <a:latin typeface="Avenir Next LT Pro" panose="020B0504020202020204" pitchFamily="34" charset="0"/>
              </a:rPr>
              <a:t> </a:t>
            </a:r>
            <a:r>
              <a:rPr lang="pt-BR" sz="1600" b="1" dirty="0">
                <a:latin typeface="Avenir Next LT Pro" panose="020B0504020202020204" pitchFamily="34" charset="0"/>
              </a:rPr>
              <a:t>the</a:t>
            </a:r>
            <a:r>
              <a:rPr lang="pt-BR" sz="1600" dirty="0">
                <a:latin typeface="Avenir Next LT Pro" panose="020B0504020202020204" pitchFamily="34" charset="0"/>
              </a:rPr>
              <a:t> </a:t>
            </a:r>
            <a:r>
              <a:rPr lang="pt-BR" sz="1600" b="1" dirty="0">
                <a:latin typeface="Avenir Next LT Pro" panose="020B0504020202020204" pitchFamily="34" charset="0"/>
              </a:rPr>
              <a:t>offer</a:t>
            </a:r>
            <a:r>
              <a:rPr lang="pt-BR" sz="1600" dirty="0">
                <a:latin typeface="Avenir Next LT Pro" panose="020B0504020202020204" pitchFamily="34" charset="0"/>
              </a:rPr>
              <a:t> </a:t>
            </a:r>
            <a:r>
              <a:rPr lang="pt-BR" sz="1600" b="1" dirty="0">
                <a:latin typeface="Avenir Next LT Pro" panose="020B0504020202020204" pitchFamily="34" charset="0"/>
              </a:rPr>
              <a:t>before</a:t>
            </a:r>
            <a:r>
              <a:rPr lang="pt-BR" sz="1600" dirty="0">
                <a:latin typeface="Avenir Next LT Pro" panose="020B0504020202020204" pitchFamily="34" charset="0"/>
              </a:rPr>
              <a:t>, tend to buy again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82E8B5-4112-D116-12AF-EBC677974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671" y="2126364"/>
            <a:ext cx="3893120" cy="2974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A99735F-229F-5FB9-DA9B-07C0A286C625}"/>
              </a:ext>
            </a:extLst>
          </p:cNvPr>
          <p:cNvSpPr txBox="1"/>
          <p:nvPr/>
        </p:nvSpPr>
        <p:spPr>
          <a:xfrm>
            <a:off x="3590652" y="5218659"/>
            <a:ext cx="389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Higher the </a:t>
            </a:r>
            <a:r>
              <a:rPr lang="pt-BR" sz="1600" b="1" dirty="0">
                <a:latin typeface="Avenir Next LT Pro" panose="020B0504020202020204" pitchFamily="34" charset="0"/>
              </a:rPr>
              <a:t>Income,</a:t>
            </a:r>
            <a:r>
              <a:rPr lang="pt-BR" sz="1600" dirty="0">
                <a:latin typeface="Avenir Next LT Pro" panose="020B0504020202020204" pitchFamily="34" charset="0"/>
              </a:rPr>
              <a:t> higher the chances of buying the offer</a:t>
            </a:r>
            <a:endParaRPr lang="pt-BR" sz="1600" b="1" dirty="0">
              <a:latin typeface="Avenir Next LT Pro" panose="020B05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585B31-FF6D-E326-9BD6-34047B9D50A9}"/>
              </a:ext>
            </a:extLst>
          </p:cNvPr>
          <p:cNvSpPr txBox="1"/>
          <p:nvPr/>
        </p:nvSpPr>
        <p:spPr>
          <a:xfrm>
            <a:off x="7708517" y="5190306"/>
            <a:ext cx="3893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The more </a:t>
            </a:r>
            <a:r>
              <a:rPr lang="pt-BR" sz="1600" b="1" dirty="0">
                <a:latin typeface="Avenir Next LT Pro" panose="020B0504020202020204" pitchFamily="34" charset="0"/>
              </a:rPr>
              <a:t>Deal Purchases</a:t>
            </a:r>
            <a:r>
              <a:rPr lang="pt-BR" sz="1600" dirty="0">
                <a:latin typeface="Avenir Next LT Pro" panose="020B0504020202020204" pitchFamily="34" charset="0"/>
              </a:rPr>
              <a:t> the customer  has seeked, less likely it is to buy the offer</a:t>
            </a:r>
            <a:endParaRPr lang="pt-BR" sz="1600" b="1" dirty="0">
              <a:latin typeface="Avenir Next LT Pro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83E7AD6-6DE7-D656-3A4D-B1F070683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8517" y="2058026"/>
            <a:ext cx="4100131" cy="2983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282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0087583-408C-D2A8-34A5-F1F7B731BC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5" b="18767"/>
          <a:stretch/>
        </p:blipFill>
        <p:spPr>
          <a:xfrm>
            <a:off x="10015493" y="269583"/>
            <a:ext cx="1586144" cy="893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634C34-424D-B774-291B-0F4C2E28E0D4}"/>
              </a:ext>
            </a:extLst>
          </p:cNvPr>
          <p:cNvSpPr txBox="1"/>
          <p:nvPr/>
        </p:nvSpPr>
        <p:spPr>
          <a:xfrm>
            <a:off x="188650" y="300017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Objective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C9A08-A163-093B-87AA-DCC99906CD08}"/>
              </a:ext>
            </a:extLst>
          </p:cNvPr>
          <p:cNvSpPr txBox="1"/>
          <p:nvPr/>
        </p:nvSpPr>
        <p:spPr>
          <a:xfrm>
            <a:off x="110973" y="1407224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Current Status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7F1FB31-B7BE-197C-2E68-7481E253A9E1}"/>
              </a:ext>
            </a:extLst>
          </p:cNvPr>
          <p:cNvSpPr/>
          <p:nvPr/>
        </p:nvSpPr>
        <p:spPr>
          <a:xfrm rot="5400000">
            <a:off x="1030488" y="-797082"/>
            <a:ext cx="492085" cy="2663297"/>
          </a:xfrm>
          <a:prstGeom prst="roundRect">
            <a:avLst>
              <a:gd name="adj" fmla="val 43995"/>
            </a:avLst>
          </a:prstGeom>
          <a:solidFill>
            <a:srgbClr val="EA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7BCDD3-049F-1E09-160F-62B13B7477BB}"/>
              </a:ext>
            </a:extLst>
          </p:cNvPr>
          <p:cNvSpPr txBox="1"/>
          <p:nvPr/>
        </p:nvSpPr>
        <p:spPr>
          <a:xfrm>
            <a:off x="89525" y="349935"/>
            <a:ext cx="23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Public Seletion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3B4BD-96F1-9EDE-2F35-B0249A88D68F}"/>
              </a:ext>
            </a:extLst>
          </p:cNvPr>
          <p:cNvSpPr txBox="1"/>
          <p:nvPr/>
        </p:nvSpPr>
        <p:spPr>
          <a:xfrm>
            <a:off x="202584" y="945559"/>
            <a:ext cx="4688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Training a XGB Classifier based on 1 to 4th Campaign vs. 5th response as target</a:t>
            </a:r>
          </a:p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(test and train purposes)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ADDC84-4013-BCE9-0EF8-A0D2BFFD6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5" y="2457946"/>
            <a:ext cx="3449224" cy="26514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40AC90-8BF8-B430-0B2E-F4C8314CBA52}"/>
              </a:ext>
            </a:extLst>
          </p:cNvPr>
          <p:cNvSpPr txBox="1"/>
          <p:nvPr/>
        </p:nvSpPr>
        <p:spPr>
          <a:xfrm>
            <a:off x="325048" y="2190752"/>
            <a:ext cx="3542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Overall Accuracy = </a:t>
            </a:r>
            <a:r>
              <a:rPr lang="pt-BR" sz="1600" b="1" dirty="0">
                <a:latin typeface="Avenir Next LT Pro" panose="020B0504020202020204" pitchFamily="34" charset="0"/>
              </a:rPr>
              <a:t>0.94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71FC40-2574-126F-BC5F-D540638A6131}"/>
              </a:ext>
            </a:extLst>
          </p:cNvPr>
          <p:cNvCxnSpPr>
            <a:cxnSpLocks/>
          </p:cNvCxnSpPr>
          <p:nvPr/>
        </p:nvCxnSpPr>
        <p:spPr>
          <a:xfrm>
            <a:off x="1140903" y="2982690"/>
            <a:ext cx="2206304" cy="18325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68DAE6-8939-323D-F420-FF225A13D0CD}"/>
              </a:ext>
            </a:extLst>
          </p:cNvPr>
          <p:cNvSpPr txBox="1"/>
          <p:nvPr/>
        </p:nvSpPr>
        <p:spPr>
          <a:xfrm>
            <a:off x="202584" y="1816518"/>
            <a:ext cx="4688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Predictions on </a:t>
            </a:r>
            <a:r>
              <a:rPr lang="pt-BR" sz="1600" b="1" dirty="0">
                <a:latin typeface="Avenir Next LT Pro" panose="020B0504020202020204" pitchFamily="34" charset="0"/>
              </a:rPr>
              <a:t>TEST</a:t>
            </a:r>
            <a:r>
              <a:rPr lang="pt-BR" sz="1600" dirty="0">
                <a:latin typeface="Avenir Next LT Pro" panose="020B0504020202020204" pitchFamily="34" charset="0"/>
              </a:rPr>
              <a:t>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82FA67-9D81-D98A-169E-38CC7A67E42B}"/>
              </a:ext>
            </a:extLst>
          </p:cNvPr>
          <p:cNvSpPr txBox="1"/>
          <p:nvPr/>
        </p:nvSpPr>
        <p:spPr>
          <a:xfrm>
            <a:off x="5951051" y="1886772"/>
            <a:ext cx="4688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Predictions on </a:t>
            </a:r>
            <a:r>
              <a:rPr lang="pt-BR" sz="1600" b="1" dirty="0">
                <a:latin typeface="Avenir Next LT Pro" panose="020B0504020202020204" pitchFamily="34" charset="0"/>
              </a:rPr>
              <a:t>VALIDATION</a:t>
            </a:r>
            <a:r>
              <a:rPr lang="pt-BR" sz="1600" dirty="0">
                <a:latin typeface="Avenir Next LT Pro" panose="020B0504020202020204" pitchFamily="34" charset="0"/>
              </a:rPr>
              <a:t>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6255DF-54C2-0296-D23A-33EC7A4DA32E}"/>
              </a:ext>
            </a:extLst>
          </p:cNvPr>
          <p:cNvSpPr txBox="1"/>
          <p:nvPr/>
        </p:nvSpPr>
        <p:spPr>
          <a:xfrm>
            <a:off x="5951051" y="947796"/>
            <a:ext cx="4688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Using the trained XGB Classifier to predict the Sixth campaign response and using field ‘Response’ as target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EBD9522-4EDD-BBF1-34EF-E55752A7F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921" y="2483885"/>
            <a:ext cx="3317180" cy="251165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43886E7-D2F9-F92F-6E57-F3FEF27E01F0}"/>
              </a:ext>
            </a:extLst>
          </p:cNvPr>
          <p:cNvSpPr txBox="1"/>
          <p:nvPr/>
        </p:nvSpPr>
        <p:spPr>
          <a:xfrm>
            <a:off x="6096000" y="2228995"/>
            <a:ext cx="3542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Overall Accuracy = </a:t>
            </a:r>
            <a:r>
              <a:rPr lang="pt-BR" sz="1600" b="1" dirty="0">
                <a:latin typeface="Avenir Next LT Pro" panose="020B0504020202020204" pitchFamily="34" charset="0"/>
              </a:rPr>
              <a:t>0.85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0639E9-0086-4CE8-D5D8-FB8169608EF3}"/>
              </a:ext>
            </a:extLst>
          </p:cNvPr>
          <p:cNvSpPr txBox="1"/>
          <p:nvPr/>
        </p:nvSpPr>
        <p:spPr>
          <a:xfrm>
            <a:off x="9355229" y="5194740"/>
            <a:ext cx="2614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Further analysis will be developed to reach best threshold vs. Profit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43F84C7A-9E9C-F978-CC80-70CF6059EA44}"/>
              </a:ext>
            </a:extLst>
          </p:cNvPr>
          <p:cNvSpPr/>
          <p:nvPr/>
        </p:nvSpPr>
        <p:spPr>
          <a:xfrm rot="10800000">
            <a:off x="6776460" y="1748857"/>
            <a:ext cx="3922067" cy="2786515"/>
          </a:xfrm>
          <a:prstGeom prst="arc">
            <a:avLst>
              <a:gd name="adj1" fmla="val 16220211"/>
              <a:gd name="adj2" fmla="val 2137266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6B93F82-17A4-250D-0D56-5772EAFC4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73" y="5200606"/>
            <a:ext cx="3350099" cy="10373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C1E8413-707C-2D5C-4752-72AA3579AC0E}"/>
              </a:ext>
            </a:extLst>
          </p:cNvPr>
          <p:cNvSpPr txBox="1"/>
          <p:nvPr/>
        </p:nvSpPr>
        <p:spPr>
          <a:xfrm>
            <a:off x="3396315" y="2746425"/>
            <a:ext cx="23876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The algorithm performs poorly when predicting True Positives</a:t>
            </a:r>
          </a:p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However performs really well when predicting True Negatives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A07678-0FDD-F4F4-F474-9F79C06DCFF2}"/>
              </a:ext>
            </a:extLst>
          </p:cNvPr>
          <p:cNvSpPr txBox="1"/>
          <p:nvPr/>
        </p:nvSpPr>
        <p:spPr>
          <a:xfrm>
            <a:off x="3511880" y="4940823"/>
            <a:ext cx="2387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Overall, the Precision-Recall curve has a bad shape with linear correlation between Precision and Recall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73CDD86-7A58-0DA0-CF53-DFDD89201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7111" y="5222422"/>
            <a:ext cx="3037990" cy="93594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ACE0DFE-B084-30B0-C341-C7E069D42D3F}"/>
              </a:ext>
            </a:extLst>
          </p:cNvPr>
          <p:cNvSpPr txBox="1"/>
          <p:nvPr/>
        </p:nvSpPr>
        <p:spPr>
          <a:xfrm>
            <a:off x="9308958" y="2641639"/>
            <a:ext cx="26605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On Validation set, the algorithm has similiar results</a:t>
            </a:r>
          </a:p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Bad performance for predicting who will accept but outstanding performance for who won’t</a:t>
            </a:r>
          </a:p>
        </p:txBody>
      </p:sp>
    </p:spTree>
    <p:extLst>
      <p:ext uri="{BB962C8B-B14F-4D97-AF65-F5344CB8AC3E}">
        <p14:creationId xmlns:p14="http://schemas.microsoft.com/office/powerpoint/2010/main" val="329304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0087583-408C-D2A8-34A5-F1F7B731BC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5" b="18767"/>
          <a:stretch/>
        </p:blipFill>
        <p:spPr>
          <a:xfrm>
            <a:off x="10015493" y="269583"/>
            <a:ext cx="1586144" cy="893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634C34-424D-B774-291B-0F4C2E28E0D4}"/>
              </a:ext>
            </a:extLst>
          </p:cNvPr>
          <p:cNvSpPr txBox="1"/>
          <p:nvPr/>
        </p:nvSpPr>
        <p:spPr>
          <a:xfrm>
            <a:off x="188650" y="300017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Objective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C9A08-A163-093B-87AA-DCC99906CD08}"/>
              </a:ext>
            </a:extLst>
          </p:cNvPr>
          <p:cNvSpPr txBox="1"/>
          <p:nvPr/>
        </p:nvSpPr>
        <p:spPr>
          <a:xfrm>
            <a:off x="110973" y="1407224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Current Status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E9F798-B462-DA85-79AC-B1101A95B463}"/>
              </a:ext>
            </a:extLst>
          </p:cNvPr>
          <p:cNvSpPr txBox="1"/>
          <p:nvPr/>
        </p:nvSpPr>
        <p:spPr>
          <a:xfrm>
            <a:off x="214174" y="883846"/>
            <a:ext cx="93492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Based on these characteristics and a few others, the Analytics Team developed a Classification Algorithm which will give us the </a:t>
            </a:r>
            <a:r>
              <a:rPr lang="pt-BR" sz="1600" b="1" dirty="0">
                <a:latin typeface="Avenir Next LT Pro" panose="020B0504020202020204" pitchFamily="34" charset="0"/>
              </a:rPr>
              <a:t>probability</a:t>
            </a:r>
            <a:r>
              <a:rPr lang="pt-BR" sz="1600" dirty="0">
                <a:latin typeface="Avenir Next LT Pro" panose="020B0504020202020204" pitchFamily="34" charset="0"/>
              </a:rPr>
              <a:t> of each customer to </a:t>
            </a:r>
            <a:r>
              <a:rPr lang="pt-BR" sz="1600" b="1" dirty="0">
                <a:latin typeface="Avenir Next LT Pro" panose="020B0504020202020204" pitchFamily="34" charset="0"/>
              </a:rPr>
              <a:t>accept</a:t>
            </a:r>
            <a:r>
              <a:rPr lang="pt-BR" sz="1600" dirty="0">
                <a:latin typeface="Avenir Next LT Pro" panose="020B0504020202020204" pitchFamily="34" charset="0"/>
              </a:rPr>
              <a:t> the </a:t>
            </a:r>
            <a:r>
              <a:rPr lang="pt-BR" sz="1600" b="1" dirty="0">
                <a:latin typeface="Avenir Next LT Pro" panose="020B0504020202020204" pitchFamily="34" charset="0"/>
              </a:rPr>
              <a:t>Sixth</a:t>
            </a:r>
            <a:r>
              <a:rPr lang="pt-BR" sz="1600" dirty="0">
                <a:latin typeface="Avenir Next LT Pro" panose="020B0504020202020204" pitchFamily="34" charset="0"/>
              </a:rPr>
              <a:t> </a:t>
            </a:r>
            <a:r>
              <a:rPr lang="pt-BR" sz="1600" b="1" dirty="0">
                <a:latin typeface="Avenir Next LT Pro" panose="020B0504020202020204" pitchFamily="34" charset="0"/>
              </a:rPr>
              <a:t>Campaign. </a:t>
            </a:r>
            <a:r>
              <a:rPr lang="pt-BR" sz="1600" dirty="0">
                <a:latin typeface="Avenir Next LT Pro" panose="020B0504020202020204" pitchFamily="34" charset="0"/>
              </a:rPr>
              <a:t>Based on this </a:t>
            </a:r>
            <a:r>
              <a:rPr lang="pt-BR" sz="1600" b="1" dirty="0">
                <a:latin typeface="Avenir Next LT Pro" panose="020B0504020202020204" pitchFamily="34" charset="0"/>
              </a:rPr>
              <a:t>probability, Avg Cost per contact </a:t>
            </a:r>
            <a:r>
              <a:rPr lang="pt-BR" sz="1600" dirty="0">
                <a:latin typeface="Avenir Next LT Pro" panose="020B0504020202020204" pitchFamily="34" charset="0"/>
              </a:rPr>
              <a:t>and </a:t>
            </a:r>
            <a:r>
              <a:rPr lang="pt-BR" sz="1600" b="1" dirty="0">
                <a:latin typeface="Avenir Next LT Pro" panose="020B0504020202020204" pitchFamily="34" charset="0"/>
              </a:rPr>
              <a:t>Avg Revenue per success </a:t>
            </a:r>
            <a:r>
              <a:rPr lang="pt-BR" sz="1600" dirty="0">
                <a:latin typeface="Avenir Next LT Pro" panose="020B0504020202020204" pitchFamily="34" charset="0"/>
              </a:rPr>
              <a:t>the public will be selected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7F1FB31-B7BE-197C-2E68-7481E253A9E1}"/>
              </a:ext>
            </a:extLst>
          </p:cNvPr>
          <p:cNvSpPr/>
          <p:nvPr/>
        </p:nvSpPr>
        <p:spPr>
          <a:xfrm rot="5400000">
            <a:off x="1030488" y="-797082"/>
            <a:ext cx="492085" cy="2663297"/>
          </a:xfrm>
          <a:prstGeom prst="roundRect">
            <a:avLst>
              <a:gd name="adj" fmla="val 43995"/>
            </a:avLst>
          </a:prstGeom>
          <a:solidFill>
            <a:srgbClr val="EA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7BCDD3-049F-1E09-160F-62B13B7477BB}"/>
              </a:ext>
            </a:extLst>
          </p:cNvPr>
          <p:cNvSpPr txBox="1"/>
          <p:nvPr/>
        </p:nvSpPr>
        <p:spPr>
          <a:xfrm>
            <a:off x="89525" y="349935"/>
            <a:ext cx="23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Public Seletion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ECE209-9F6E-C0EC-DC24-CB789E03DF4B}"/>
              </a:ext>
            </a:extLst>
          </p:cNvPr>
          <p:cNvSpPr txBox="1"/>
          <p:nvPr/>
        </p:nvSpPr>
        <p:spPr>
          <a:xfrm>
            <a:off x="6399637" y="2176261"/>
            <a:ext cx="52955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As we can see, in order to reach a positive result in the sixth campaign we must exclude customers with probability between 0 to 0.05%  of success, which make up to 1.917 customers (85%)</a:t>
            </a:r>
          </a:p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Doing that, we expect a profit of </a:t>
            </a:r>
            <a:r>
              <a:rPr lang="pt-BR" sz="16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680121 U </a:t>
            </a:r>
            <a:r>
              <a:rPr lang="pt-BR" sz="1600" dirty="0">
                <a:latin typeface="Avenir Next LT Pro" panose="020B0504020202020204" pitchFamily="34" charset="0"/>
              </a:rPr>
              <a:t>on the </a:t>
            </a:r>
            <a:r>
              <a:rPr lang="pt-BR" sz="1600" b="1" dirty="0">
                <a:latin typeface="Avenir Next LT Pro" panose="020B0504020202020204" pitchFamily="34" charset="0"/>
              </a:rPr>
              <a:t>Sixth Campaign </a:t>
            </a:r>
            <a:r>
              <a:rPr lang="pt-BR" sz="1600" dirty="0">
                <a:latin typeface="Avenir Next LT Pro" panose="020B0504020202020204" pitchFamily="34" charset="0"/>
              </a:rPr>
              <a:t>with a success rate of </a:t>
            </a:r>
            <a:r>
              <a:rPr lang="pt-BR" sz="16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49%, </a:t>
            </a:r>
            <a:r>
              <a:rPr lang="pt-BR" sz="1600" dirty="0">
                <a:latin typeface="Avenir Next LT Pro" panose="020B0504020202020204" pitchFamily="34" charset="0"/>
              </a:rPr>
              <a:t>way above the 11% needed</a:t>
            </a:r>
            <a:endParaRPr lang="pt-BR" sz="1600" dirty="0">
              <a:solidFill>
                <a:srgbClr val="00B05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C1CDC8-7712-215A-164E-FE2F9731A0BD}"/>
              </a:ext>
            </a:extLst>
          </p:cNvPr>
          <p:cNvSpPr txBox="1"/>
          <p:nvPr/>
        </p:nvSpPr>
        <p:spPr>
          <a:xfrm>
            <a:off x="6399638" y="4197986"/>
            <a:ext cx="5295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Although only a few customers remain (323 customers), if the main focus is </a:t>
            </a:r>
            <a:r>
              <a:rPr lang="pt-BR" sz="16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Profit</a:t>
            </a:r>
            <a:r>
              <a:rPr lang="pt-BR" sz="1600" dirty="0">
                <a:latin typeface="Avenir Next LT Pro" panose="020B0504020202020204" pitchFamily="34" charset="0"/>
              </a:rPr>
              <a:t>, this public selection is </a:t>
            </a:r>
            <a:r>
              <a:rPr lang="pt-BR" sz="1600" b="1" dirty="0">
                <a:latin typeface="Avenir Next LT Pro" panose="020B0504020202020204" pitchFamily="34" charset="0"/>
              </a:rPr>
              <a:t>highly recommended</a:t>
            </a:r>
            <a:endParaRPr lang="pt-BR" sz="1600" b="1" dirty="0">
              <a:solidFill>
                <a:srgbClr val="00B05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E7F801-A583-F05D-C380-94D1E50A39CC}"/>
              </a:ext>
            </a:extLst>
          </p:cNvPr>
          <p:cNvSpPr txBox="1"/>
          <p:nvPr/>
        </p:nvSpPr>
        <p:spPr>
          <a:xfrm>
            <a:off x="6399637" y="5143157"/>
            <a:ext cx="5295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venir Next LT Pro" panose="020B0504020202020204" pitchFamily="34" charset="0"/>
              </a:rPr>
              <a:t>Further improvements on the offer can be implemented matching contact </a:t>
            </a:r>
            <a:r>
              <a:rPr lang="pt-BR" sz="1600" b="1" dirty="0">
                <a:latin typeface="Avenir Next LT Pro" panose="020B0504020202020204" pitchFamily="34" charset="0"/>
              </a:rPr>
              <a:t>language</a:t>
            </a:r>
            <a:r>
              <a:rPr lang="pt-BR" sz="1600" dirty="0">
                <a:latin typeface="Avenir Next LT Pro" panose="020B0504020202020204" pitchFamily="34" charset="0"/>
              </a:rPr>
              <a:t> and </a:t>
            </a:r>
            <a:r>
              <a:rPr lang="pt-BR" sz="1600" b="1" dirty="0">
                <a:latin typeface="Avenir Next LT Pro" panose="020B0504020202020204" pitchFamily="34" charset="0"/>
              </a:rPr>
              <a:t>products</a:t>
            </a:r>
            <a:r>
              <a:rPr lang="pt-BR" sz="1600" dirty="0">
                <a:latin typeface="Avenir Next LT Pro" panose="020B0504020202020204" pitchFamily="34" charset="0"/>
              </a:rPr>
              <a:t> with our </a:t>
            </a:r>
            <a:r>
              <a:rPr lang="pt-BR" sz="1600" b="1" dirty="0">
                <a:latin typeface="Avenir Next LT Pro" panose="020B0504020202020204" pitchFamily="34" charset="0"/>
              </a:rPr>
              <a:t>Customer Behavior Segmentation</a:t>
            </a:r>
            <a:endParaRPr lang="pt-BR" sz="1600" b="1" dirty="0">
              <a:solidFill>
                <a:srgbClr val="00B05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C4A54-986A-E312-6B83-36B937148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80" y="2139050"/>
            <a:ext cx="5824220" cy="41178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466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1023</Words>
  <Application>Microsoft Office PowerPoint</Application>
  <PresentationFormat>Widescreen</PresentationFormat>
  <Paragraphs>241</Paragraphs>
  <Slides>10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Brozinga</dc:creator>
  <cp:lastModifiedBy>Leonardo Brozinga</cp:lastModifiedBy>
  <cp:revision>46</cp:revision>
  <dcterms:created xsi:type="dcterms:W3CDTF">2022-05-19T22:56:21Z</dcterms:created>
  <dcterms:modified xsi:type="dcterms:W3CDTF">2022-05-20T05:54:51Z</dcterms:modified>
</cp:coreProperties>
</file>