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07FB423-8DA2-4E60-9C15-BB18EC9B915F}">
          <p14:sldIdLst>
            <p14:sldId id="256"/>
            <p14:sldId id="257"/>
          </p14:sldIdLst>
        </p14:section>
        <p14:section name="Introdução" id="{190C4819-5FBB-4FDA-A28D-6DD5770B73FB}">
          <p14:sldIdLst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Visão da Solução" id="{4D8922C7-1176-402B-8B50-515081E840D8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Descrição dos Usuários" id="{8733C471-DBD4-4F11-A6F6-75106F584788}">
          <p14:sldIdLst>
            <p14:sldId id="276"/>
            <p14:sldId id="277"/>
          </p14:sldIdLst>
        </p14:section>
        <p14:section name="Limites e Restrições da Solução" id="{D59C0B40-B154-4C51-B1C2-ADA8D7FAC5E0}">
          <p14:sldIdLst>
            <p14:sldId id="275"/>
          </p14:sldIdLst>
        </p14:section>
        <p14:section name="Tecnologias e ferramentas utilizadas" id="{A3A2D09E-D748-497A-9E2D-58273D71CC73}">
          <p14:sldIdLst>
            <p14:sldId id="278"/>
          </p14:sldIdLst>
        </p14:section>
        <p14:section name="Metodologia de Desenvolvimento" id="{FAF3ABFB-0094-4C45-B767-9E2BB091FA41}">
          <p14:sldIdLst>
            <p14:sldId id="279"/>
            <p14:sldId id="280"/>
          </p14:sldIdLst>
        </p14:section>
        <p14:section name="Especificação de Funcionalidade" id="{A4CB4EFB-6F37-4AB3-9FDA-4B210EDCA273}">
          <p14:sldIdLst>
            <p14:sldId id="281"/>
            <p14:sldId id="282"/>
            <p14:sldId id="283"/>
          </p14:sldIdLst>
        </p14:section>
        <p14:section name="Cronograma" id="{C4B4E750-598D-40D5-A88C-7DB53191BAC9}">
          <p14:sldIdLst>
            <p14:sldId id="28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para rotas de ônibus </a:t>
            </a:r>
            <a:r>
              <a:rPr lang="pt-BR" sz="4000" dirty="0" smtClean="0"/>
              <a:t>utilizando o Algoritmo de melhor caminho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Teixeira Virgilio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21" y="168812"/>
            <a:ext cx="427657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271203" cy="402336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 escolha da plataforma </a:t>
            </a:r>
            <a:r>
              <a:rPr lang="pt-BR" b="1" dirty="0" smtClean="0"/>
              <a:t>Android </a:t>
            </a:r>
            <a:r>
              <a:rPr lang="pt-BR" dirty="0" smtClean="0"/>
              <a:t>deve-se ao fato “que segundo números divulgado pela </a:t>
            </a:r>
            <a:r>
              <a:rPr lang="pt-BR" b="1" i="1" dirty="0" smtClean="0"/>
              <a:t>Strategy Analytics </a:t>
            </a:r>
            <a:r>
              <a:rPr lang="pt-BR" dirty="0" smtClean="0"/>
              <a:t>mostra que o SO da Google continua crescendo.”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1900" dirty="0"/>
              <a:t>Fonte</a:t>
            </a:r>
            <a:r>
              <a:rPr lang="pt-BR" sz="1900" dirty="0" smtClean="0"/>
              <a:t>: http</a:t>
            </a:r>
            <a:r>
              <a:rPr lang="pt-BR" sz="1900" dirty="0"/>
              <a:t>://www.tecmundo.com.br/android/46544-android-domina-81-3-do-mercado-mundial-de-smartphones.htm </a:t>
            </a:r>
          </a:p>
          <a:p>
            <a:r>
              <a:rPr lang="pt-BR" sz="1900" i="1" dirty="0" smtClean="0"/>
              <a:t>Fonte </a:t>
            </a:r>
            <a:r>
              <a:rPr lang="pt-BR" sz="1900" i="1" dirty="0"/>
              <a:t>da imagem: Divulgação/Strategy Analytics</a:t>
            </a:r>
            <a:endParaRPr lang="pt-BR" sz="1900" dirty="0"/>
          </a:p>
          <a:p>
            <a:endParaRPr lang="pt-BR" dirty="0"/>
          </a:p>
        </p:txBody>
      </p:sp>
      <p:pic>
        <p:nvPicPr>
          <p:cNvPr id="3074" name="Picture 2" descr="Android domina 81,3% do mercado mundial de smartph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31" y="94738"/>
            <a:ext cx="6393888" cy="62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067034" cy="4023360"/>
          </a:xfrm>
        </p:spPr>
        <p:txBody>
          <a:bodyPr/>
          <a:lstStyle/>
          <a:p>
            <a:r>
              <a:rPr lang="pt-BR" dirty="0" smtClean="0"/>
              <a:t>Para tentar demonstrar o objetivo principal do </a:t>
            </a:r>
            <a:r>
              <a:rPr lang="pt-BR" b="1" dirty="0" smtClean="0"/>
              <a:t>SRO, </a:t>
            </a:r>
            <a:r>
              <a:rPr lang="pt-BR" dirty="0" smtClean="0"/>
              <a:t>vou tentar exemplificar:</a:t>
            </a:r>
          </a:p>
          <a:p>
            <a:r>
              <a:rPr lang="pt-BR" dirty="0"/>
              <a:t>Uma pessoa que precisa viajar de Cornélio </a:t>
            </a:r>
            <a:r>
              <a:rPr lang="pt-BR" dirty="0" smtClean="0"/>
              <a:t>Procópio para </a:t>
            </a:r>
            <a:r>
              <a:rPr lang="pt-BR" dirty="0"/>
              <a:t>a cidade de Belo Horizonte </a:t>
            </a:r>
            <a:r>
              <a:rPr lang="pt-BR" dirty="0" smtClean="0"/>
              <a:t>a </a:t>
            </a:r>
            <a:r>
              <a:rPr lang="pt-BR" dirty="0"/>
              <a:t>distância entre as duas cidades é de cerca </a:t>
            </a:r>
            <a:r>
              <a:rPr lang="pt-BR" b="1" dirty="0" smtClean="0"/>
              <a:t>921 km,</a:t>
            </a:r>
            <a:r>
              <a:rPr lang="pt-BR" dirty="0" smtClean="0"/>
              <a:t> gasta em média </a:t>
            </a:r>
            <a:r>
              <a:rPr lang="pt-BR" b="1" dirty="0" smtClean="0"/>
              <a:t>R$ 250,00 </a:t>
            </a:r>
            <a:r>
              <a:rPr lang="pt-BR" dirty="0" smtClean="0"/>
              <a:t> com passagens e cerca de 24h de ônibus.</a:t>
            </a:r>
            <a:endParaRPr lang="pt-BR" b="1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25328" r="5746" b="23480"/>
          <a:stretch/>
        </p:blipFill>
        <p:spPr>
          <a:xfrm>
            <a:off x="5091162" y="2084832"/>
            <a:ext cx="6796038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Suponhamos que não há rotas diretas de CP para BH, então iremos fazer conexões em: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t="31073" r="18507" b="19685"/>
          <a:stretch/>
        </p:blipFill>
        <p:spPr>
          <a:xfrm>
            <a:off x="1024127" y="2879678"/>
            <a:ext cx="9720071" cy="3630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19" y="5720521"/>
            <a:ext cx="711028" cy="7110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66" y="5118099"/>
            <a:ext cx="711028" cy="7110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96" y="3332517"/>
            <a:ext cx="711028" cy="7110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10" y="5598332"/>
            <a:ext cx="711028" cy="7110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98" y="2524164"/>
            <a:ext cx="711028" cy="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5622878"/>
            <a:ext cx="9720071" cy="686482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CP – Cornélio Procópio, LD – Londrina, AS – Assis, RP – São José do Rio Preto, BH – Belo Horizonte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5999"/>
            <a:ext cx="9720071" cy="34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os slides anteriores, há </a:t>
            </a:r>
            <a:r>
              <a:rPr lang="pt-BR" b="1" dirty="0"/>
              <a:t>duas</a:t>
            </a:r>
            <a:r>
              <a:rPr lang="pt-BR" dirty="0"/>
              <a:t> possibilidades de rotas para sair de </a:t>
            </a:r>
            <a:r>
              <a:rPr lang="pt-BR" b="1" dirty="0"/>
              <a:t>Cornélio Procópio</a:t>
            </a:r>
            <a:r>
              <a:rPr lang="pt-BR" dirty="0"/>
              <a:t> com destino à </a:t>
            </a:r>
            <a:r>
              <a:rPr lang="pt-BR" b="1" dirty="0"/>
              <a:t>Belo Horizonte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primeira rota tem como ponto de origem a cidade de Cornélio Procópio, passando por Assis, São José do Rio Preto e com destino final.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segunda tem início em Cornélio Procópio, passando por Londrina, São José Rio Preto e termina em Belo Horizonte. </a:t>
            </a:r>
            <a:endParaRPr lang="pt-BR" dirty="0" smtClean="0"/>
          </a:p>
          <a:p>
            <a:r>
              <a:rPr lang="pt-BR" dirty="0" smtClean="0"/>
              <a:t>Ambas </a:t>
            </a:r>
            <a:r>
              <a:rPr lang="pt-BR" dirty="0"/>
              <a:t>as rotas tem como origem e destino a mesma cidade, mas qual delas é </a:t>
            </a:r>
            <a:r>
              <a:rPr lang="pt-BR" b="1" dirty="0"/>
              <a:t>a mais rápida</a:t>
            </a:r>
            <a:r>
              <a:rPr lang="pt-BR" dirty="0"/>
              <a:t> ou a que tem </a:t>
            </a:r>
            <a:r>
              <a:rPr lang="pt-BR" b="1" dirty="0"/>
              <a:t>menos custo </a:t>
            </a:r>
            <a:r>
              <a:rPr lang="pt-BR" dirty="0"/>
              <a:t>para o viajante?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777" y="2576223"/>
            <a:ext cx="1622066" cy="39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Abaixo </a:t>
            </a:r>
            <a:r>
              <a:rPr lang="pt-BR" dirty="0"/>
              <a:t>temos as tabelas de preço </a:t>
            </a:r>
            <a:r>
              <a:rPr lang="pt-BR" dirty="0" smtClean="0"/>
              <a:t>e horário: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3511"/>
              </p:ext>
            </p:extLst>
          </p:nvPr>
        </p:nvGraphicFramePr>
        <p:xfrm>
          <a:off x="1214651" y="2934266"/>
          <a:ext cx="9840036" cy="29342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44042"/>
                <a:gridCol w="2360959"/>
                <a:gridCol w="2513878"/>
                <a:gridCol w="2121157"/>
              </a:tblGrid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ORIGEM/DESTINO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SAÍDA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CHEGADA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CP-LD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6:30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8:30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20,00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CP-AS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5:30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7:30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15,00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LD-RP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8:30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14:00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40,00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AS-RP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9:30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14:00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35,00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RP-BH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17:00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23:00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50,00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de tempo gasto em minutos:</a:t>
            </a:r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7129"/>
              </p:ext>
            </p:extLst>
          </p:nvPr>
        </p:nvGraphicFramePr>
        <p:xfrm>
          <a:off x="1337483" y="2988859"/>
          <a:ext cx="9406716" cy="2674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ARCO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270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de preços: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83019"/>
              </p:ext>
            </p:extLst>
          </p:nvPr>
        </p:nvGraphicFramePr>
        <p:xfrm>
          <a:off x="1337483" y="2988859"/>
          <a:ext cx="9406716" cy="2674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ARCO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15,00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40,00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35,00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50,00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4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de tempo gasto de espera entre um ônibus e outro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72259"/>
              </p:ext>
            </p:extLst>
          </p:nvPr>
        </p:nvGraphicFramePr>
        <p:xfrm>
          <a:off x="1337483" y="2988859"/>
          <a:ext cx="9406716" cy="2674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ARCO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Concluindo:</a:t>
            </a:r>
          </a:p>
          <a:p>
            <a:r>
              <a:rPr lang="pt-BR" dirty="0" smtClean="0"/>
              <a:t>A </a:t>
            </a:r>
            <a:r>
              <a:rPr lang="pt-BR" dirty="0"/>
              <a:t>viagem para </a:t>
            </a:r>
            <a:r>
              <a:rPr lang="pt-BR" b="1" dirty="0"/>
              <a:t>Belo </a:t>
            </a:r>
            <a:r>
              <a:rPr lang="pt-BR" b="1" dirty="0" smtClean="0"/>
              <a:t>Horizonte </a:t>
            </a:r>
            <a:r>
              <a:rPr lang="pt-BR" dirty="0"/>
              <a:t>utilizando a rota de </a:t>
            </a:r>
            <a:r>
              <a:rPr lang="pt-BR" b="1" dirty="0" smtClean="0"/>
              <a:t>Londrina:</a:t>
            </a:r>
          </a:p>
          <a:p>
            <a:r>
              <a:rPr lang="pt-BR" dirty="0" smtClean="0"/>
              <a:t>Será </a:t>
            </a:r>
            <a:r>
              <a:rPr lang="pt-BR" dirty="0"/>
              <a:t>1 hora mais rápida e não precisará ficar esperando para fazer conexão, porém é R$ 10,00 mais cara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Já </a:t>
            </a:r>
            <a:r>
              <a:rPr lang="pt-BR" dirty="0"/>
              <a:t>caminho por </a:t>
            </a:r>
            <a:r>
              <a:rPr lang="pt-BR" b="1" dirty="0" smtClean="0"/>
              <a:t>Assis</a:t>
            </a:r>
            <a:r>
              <a:rPr lang="pt-BR" dirty="0" smtClean="0"/>
              <a:t> </a:t>
            </a:r>
            <a:r>
              <a:rPr lang="pt-BR" dirty="0"/>
              <a:t>você irá esperar 2 horas na rodoviária de São José do Rio </a:t>
            </a:r>
            <a:r>
              <a:rPr lang="pt-BR" dirty="0" smtClean="0"/>
              <a:t>Preto </a:t>
            </a:r>
            <a:r>
              <a:rPr lang="pt-BR" dirty="0"/>
              <a:t>e demorará 1 hora a mais que a rota de </a:t>
            </a:r>
            <a:r>
              <a:rPr lang="pt-BR" dirty="0" smtClean="0"/>
              <a:t>Londrina, </a:t>
            </a:r>
            <a:r>
              <a:rPr lang="pt-BR" dirty="0"/>
              <a:t>mas é R$ 10,00 mais barata. </a:t>
            </a:r>
            <a:endParaRPr lang="pt-BR" dirty="0" smtClean="0"/>
          </a:p>
          <a:p>
            <a:r>
              <a:rPr lang="pt-BR" dirty="0" smtClean="0"/>
              <a:t>Agora </a:t>
            </a:r>
            <a:r>
              <a:rPr lang="pt-BR" dirty="0"/>
              <a:t>o usuário poderá optar por algumas rotas disponíveis que o aplicativo conseguiu buscar no banco de </a:t>
            </a:r>
            <a:r>
              <a:rPr lang="pt-BR" dirty="0" smtClean="0"/>
              <a:t>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Introdução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Descrição dos Usuários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Limites e Restrições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Tecnologias e Ferramentas Utilizadas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Especificações e Funcionalidades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625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35909" r="37752" b="51277"/>
          <a:stretch>
            <a:fillRect/>
          </a:stretch>
        </p:blipFill>
        <p:spPr bwMode="auto">
          <a:xfrm>
            <a:off x="1024128" y="2968387"/>
            <a:ext cx="9390240" cy="19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89895"/>
              </p:ext>
            </p:extLst>
          </p:nvPr>
        </p:nvGraphicFramePr>
        <p:xfrm>
          <a:off x="1024128" y="2320117"/>
          <a:ext cx="10167035" cy="421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188"/>
                <a:gridCol w="3240285"/>
                <a:gridCol w="5101562"/>
              </a:tblGrid>
              <a:tr h="4555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ID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NOME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DESCRIÇÃO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3932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U1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Administrador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Responsável por oferecer acesso aos demais usuários, gerenciar os caminhos e gerenciar usuários.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13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U2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Empresa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Responsável por gerenciar os caminhos e alterar e/ou excluir seus dados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13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U3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Usuário Comum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Tem a permissão de listar/consultar os caminhos já cadastrados.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3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 e restrições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3636913" cy="4023360"/>
          </a:xfrm>
        </p:spPr>
        <p:txBody>
          <a:bodyPr/>
          <a:lstStyle/>
          <a:p>
            <a:r>
              <a:rPr lang="pt-BR" dirty="0" smtClean="0"/>
              <a:t>Um dos maiores problemas é que não a integração com as bases de dados das empresas de transporte.</a:t>
            </a:r>
          </a:p>
          <a:p>
            <a:endParaRPr lang="pt-BR" dirty="0"/>
          </a:p>
          <a:p>
            <a:r>
              <a:rPr lang="pt-BR" dirty="0" smtClean="0"/>
              <a:t>E ainda não há a possibilidade de o usuário salvar suas rotas favoritas.</a:t>
            </a:r>
            <a:endParaRPr lang="pt-BR" dirty="0"/>
          </a:p>
        </p:txBody>
      </p:sp>
      <p:pic>
        <p:nvPicPr>
          <p:cNvPr id="7170" name="Picture 2" descr="http://images.all-free-download.com/images/graphiclarge/remove_from_database_98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14" y="30784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1.bp.blogspot.com/-k92mit0y0YU/TZH58KxROpI/AAAAAAAABAA/XdBTUKuHBck/s1600/VGL%2B-%2Bbandeira%2B-%2Bv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01" y="1929188"/>
            <a:ext cx="2634789" cy="9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guerinoseiscento.com.br/imagens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4" y="2275858"/>
            <a:ext cx="2082658" cy="13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viacaocometa.com.br/shared/noticias/noticia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30" y="5556160"/>
            <a:ext cx="2922221" cy="6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cf.juggle-images.com/matte/white/280x280/expresso-de-prata-logo-primar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21" y="357700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onibusbrasil.com/img/emp_logo/ouro_branco_londrina_logotip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93" y="5875054"/>
            <a:ext cx="1885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://www.samsung.com/pt/consumer-images/article/2011/android-22-os-explained/android-22-379-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51" y="3255704"/>
            <a:ext cx="2724629" cy="204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ferramentas utilizadas</a:t>
            </a:r>
            <a:endParaRPr lang="pt-BR" dirty="0"/>
          </a:p>
        </p:txBody>
      </p:sp>
      <p:pic>
        <p:nvPicPr>
          <p:cNvPr id="12290" name="Picture 2" descr="http://www.superdownloads.com.br/imagens/screenshots/2/9/24242832869,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187645"/>
            <a:ext cx="2620832" cy="1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echbeasts.com/wp-content/uploads/2013/08/Android-Develop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60" y="2084832"/>
            <a:ext cx="3490367" cy="34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4.bp.blogspot.com/-j3wT82Gw0lg/T8IzoxAXBpI/AAAAAAAAAZ0/gpo6nEZi4aY/s1600/uml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0" y="3900800"/>
            <a:ext cx="1827297" cy="12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://www.fredericomarinho.com/wp-content/uploads/2012/11/eclipse-ad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16" y="1907412"/>
            <a:ext cx="2970094" cy="1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members-cdn2.change-vision.com/image/astah_pro_rectangle_m.png.pagespeed.ce.QMIyFhslH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77" y="3900800"/>
            <a:ext cx="2417866" cy="6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://social.technet.microsoft.com/wiki/cfs-filesystemfile.ashx/__key/communityserver-wikis-components-files/00-00-00-00-05/0434.project_2D00_20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55" y="5177233"/>
            <a:ext cx="4736816" cy="15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metodologia adotada foi a </a:t>
            </a:r>
            <a:r>
              <a:rPr lang="pt-BR" b="1" dirty="0" smtClean="0"/>
              <a:t>SCRUM,</a:t>
            </a:r>
            <a:r>
              <a:rPr lang="pt-BR" dirty="0"/>
              <a:t> </a:t>
            </a:r>
            <a:r>
              <a:rPr lang="pt-BR" dirty="0" smtClean="0"/>
              <a:t>por causa da a agilidade e o organização que esse processo nos fornece.</a:t>
            </a:r>
            <a:endParaRPr lang="pt-BR" dirty="0"/>
          </a:p>
        </p:txBody>
      </p:sp>
      <p:pic>
        <p:nvPicPr>
          <p:cNvPr id="13315" name="Picture 3" descr="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b="17244"/>
          <a:stretch>
            <a:fillRect/>
          </a:stretch>
        </p:blipFill>
        <p:spPr bwMode="auto">
          <a:xfrm>
            <a:off x="1703505" y="2920621"/>
            <a:ext cx="8361315" cy="323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Diferenças entre os tipos de processos.</a:t>
            </a:r>
            <a:endParaRPr lang="pt-B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77" y="0"/>
            <a:ext cx="47148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2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FUNCIONALIDADE</a:t>
            </a:r>
          </a:p>
        </p:txBody>
      </p:sp>
      <p:pic>
        <p:nvPicPr>
          <p:cNvPr id="15362" name="Picture 2" descr="Diagrama de Caso de U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1675890"/>
            <a:ext cx="10740571" cy="51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6386" name="Picture 2" descr="Diagrama de Cla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32190" cy="67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7410" name="Picture 2" descr="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" y="-1"/>
            <a:ext cx="11654972" cy="66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85015" cy="1499616"/>
          </a:xfrm>
        </p:spPr>
        <p:txBody>
          <a:bodyPr/>
          <a:lstStyle/>
          <a:p>
            <a:r>
              <a:rPr lang="pt-BR" dirty="0" smtClean="0"/>
              <a:t>Cronograma</a:t>
            </a:r>
            <a:br>
              <a:rPr lang="pt-BR" dirty="0" smtClean="0"/>
            </a:b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434" name="Picture 2" descr="cronograma_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15" y="0"/>
            <a:ext cx="811348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4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nome já diz: o </a:t>
            </a:r>
            <a:r>
              <a:rPr lang="pt-BR" b="1" dirty="0" smtClean="0"/>
              <a:t>SRO</a:t>
            </a:r>
            <a:r>
              <a:rPr lang="pt-BR" dirty="0" smtClean="0"/>
              <a:t> será um </a:t>
            </a:r>
            <a:r>
              <a:rPr lang="pt-BR" b="1" dirty="0" smtClean="0"/>
              <a:t>Sistema</a:t>
            </a:r>
            <a:r>
              <a:rPr lang="pt-BR" dirty="0" smtClean="0"/>
              <a:t> voltado para </a:t>
            </a:r>
            <a:r>
              <a:rPr lang="pt-BR" b="1" dirty="0" smtClean="0"/>
              <a:t>Rotas</a:t>
            </a:r>
            <a:r>
              <a:rPr lang="pt-BR" dirty="0" smtClean="0"/>
              <a:t> de </a:t>
            </a:r>
            <a:r>
              <a:rPr lang="pt-BR" b="1" dirty="0" smtClean="0"/>
              <a:t>Ônibus </a:t>
            </a:r>
            <a:r>
              <a:rPr lang="pt-BR" dirty="0" smtClean="0"/>
              <a:t>desenvolvido para </a:t>
            </a:r>
            <a:r>
              <a:rPr lang="pt-BR" i="1" dirty="0" smtClean="0"/>
              <a:t>smartphones </a:t>
            </a:r>
            <a:r>
              <a:rPr lang="pt-BR" dirty="0" smtClean="0"/>
              <a:t>que utilizam o sistema operacional </a:t>
            </a:r>
            <a:r>
              <a:rPr lang="pt-BR" b="1" dirty="0" smtClean="0"/>
              <a:t>Android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095">
            <a:off x="4218021" y="3555894"/>
            <a:ext cx="3115153" cy="23363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3" y="2525151"/>
            <a:ext cx="5027793" cy="48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85015" cy="1499616"/>
          </a:xfrm>
        </p:spPr>
        <p:txBody>
          <a:bodyPr/>
          <a:lstStyle/>
          <a:p>
            <a:r>
              <a:rPr lang="pt-BR" dirty="0" smtClean="0"/>
              <a:t>Cronograma</a:t>
            </a:r>
            <a:br>
              <a:rPr lang="pt-BR" dirty="0" smtClean="0"/>
            </a:br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71" y="0"/>
            <a:ext cx="78522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proposta principal do SRO é que o usuário será capaz de consultar caminhos/rotas de ônibus para determinada mesmo que essa cidade não possui rotas direta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16" y="4365600"/>
            <a:ext cx="1065701" cy="10657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64523" y="5431301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Procópio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72" y="3216351"/>
            <a:ext cx="1065701" cy="106570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51874" y="448322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75187" y="4712677"/>
            <a:ext cx="2114265" cy="72094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5008990" y="3918248"/>
            <a:ext cx="1803351" cy="1392085"/>
          </a:xfrm>
          <a:prstGeom prst="mathMultiply">
            <a:avLst>
              <a:gd name="adj1" fmla="val 1038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 flipV="1">
            <a:off x="6469884" y="3706219"/>
            <a:ext cx="2156265" cy="73401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Atualmente, as empresas não possuem um sistema que possibilita o seu cliente a consultar caminhos mostrando as opções de conexões</a:t>
            </a:r>
            <a:endParaRPr lang="pt-BR" dirty="0"/>
          </a:p>
        </p:txBody>
      </p:sp>
      <p:pic>
        <p:nvPicPr>
          <p:cNvPr id="4" name="Imagem 3" descr="Viação Garcia - Compra OnLine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4040" r="14039" b="28587"/>
          <a:stretch/>
        </p:blipFill>
        <p:spPr>
          <a:xfrm>
            <a:off x="1024128" y="3024554"/>
            <a:ext cx="9720071" cy="32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1" y="3493403"/>
            <a:ext cx="1065701" cy="10657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24128" y="4559104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Procópio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47" y="3898484"/>
            <a:ext cx="1065701" cy="10657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2104" y="496842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8" name="Conector reto 7"/>
          <p:cNvCxnSpPr>
            <a:stCxn id="4" idx="3"/>
            <a:endCxn id="11" idx="1"/>
          </p:cNvCxnSpPr>
          <p:nvPr/>
        </p:nvCxnSpPr>
        <p:spPr>
          <a:xfrm flipV="1">
            <a:off x="2498422" y="3568041"/>
            <a:ext cx="2250223" cy="4582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11" idx="3"/>
            <a:endCxn id="18" idx="1"/>
          </p:cNvCxnSpPr>
          <p:nvPr/>
        </p:nvCxnSpPr>
        <p:spPr>
          <a:xfrm flipV="1">
            <a:off x="5738893" y="2991254"/>
            <a:ext cx="1217266" cy="5767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5" y="3072917"/>
            <a:ext cx="990248" cy="99024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49057" y="406200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Assis - SP</a:t>
            </a:r>
            <a:endParaRPr lang="pt-BR" b="1" dirty="0"/>
          </a:p>
        </p:txBody>
      </p:sp>
      <p:cxnSp>
        <p:nvCxnSpPr>
          <p:cNvPr id="14" name="Conector reto 13"/>
          <p:cNvCxnSpPr>
            <a:stCxn id="18" idx="3"/>
            <a:endCxn id="6" idx="1"/>
          </p:cNvCxnSpPr>
          <p:nvPr/>
        </p:nvCxnSpPr>
        <p:spPr>
          <a:xfrm>
            <a:off x="7946407" y="2991254"/>
            <a:ext cx="1340040" cy="144008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59" y="2496130"/>
            <a:ext cx="990248" cy="990248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6856571" y="348521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Tupã - SP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21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upload.wikimedia.org/wikipedia/commons/thumb/d/d9/Edsger_Wybe_Dijkstra.jpg/200px-Edsger_Wybe_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326505"/>
            <a:ext cx="1905000" cy="27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839337"/>
          </a:xfrm>
        </p:spPr>
        <p:txBody>
          <a:bodyPr>
            <a:normAutofit/>
          </a:bodyPr>
          <a:lstStyle/>
          <a:p>
            <a:r>
              <a:rPr lang="pt-BR" dirty="0" smtClean="0"/>
              <a:t>Para que o </a:t>
            </a:r>
            <a:r>
              <a:rPr lang="pt-BR" b="1" dirty="0" smtClean="0"/>
              <a:t>SRO </a:t>
            </a:r>
            <a:r>
              <a:rPr lang="pt-BR" dirty="0" smtClean="0"/>
              <a:t>consiga realizar a busca por caminhos e suas conexões, irei utilizar o </a:t>
            </a:r>
            <a:r>
              <a:rPr lang="pt-BR" b="1" dirty="0" smtClean="0"/>
              <a:t>Algoritmo de Dijkstra.</a:t>
            </a:r>
          </a:p>
          <a:p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57098" y="3326505"/>
            <a:ext cx="7687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“Edsger </a:t>
            </a:r>
            <a:r>
              <a:rPr lang="pt-BR" b="1" dirty="0"/>
              <a:t>Wybe Dijkstra</a:t>
            </a:r>
            <a:r>
              <a:rPr lang="pt-BR" dirty="0"/>
              <a:t> era um dos membros mais influentes da computação geração fundadora da ciência. </a:t>
            </a:r>
          </a:p>
          <a:p>
            <a:r>
              <a:rPr lang="pt-BR" dirty="0"/>
              <a:t>Entre os domínios em que suas contribuições científicas são fundamentais são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algoritmo de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linguagens de programação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concepção do programa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sistemas operacionais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processamento distribuído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especificação formal e verificação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projeto de argumentos </a:t>
            </a:r>
            <a:r>
              <a:rPr lang="pt-BR" dirty="0" smtClean="0"/>
              <a:t>matemáticos”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Fonte: http://www.cs.utexas.edu/users/EWD/</a:t>
            </a:r>
          </a:p>
        </p:txBody>
      </p:sp>
    </p:spTree>
    <p:extLst>
      <p:ext uri="{BB962C8B-B14F-4D97-AF65-F5344CB8AC3E}">
        <p14:creationId xmlns:p14="http://schemas.microsoft.com/office/powerpoint/2010/main" val="800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758808" cy="402336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“O </a:t>
            </a:r>
            <a:r>
              <a:rPr lang="pt-BR" b="1" dirty="0" smtClean="0"/>
              <a:t>Algoritmo </a:t>
            </a:r>
            <a:r>
              <a:rPr lang="pt-BR" b="1" dirty="0"/>
              <a:t>de </a:t>
            </a:r>
            <a:r>
              <a:rPr lang="pt-BR" b="1" dirty="0" smtClean="0"/>
              <a:t>Dijkstra </a:t>
            </a:r>
            <a:r>
              <a:rPr lang="pt-BR" dirty="0"/>
              <a:t>é um dos algoritmos que calcula o caminho de custo mínimo entre vértices de um grafo. Escolhido um vértice como raiz da busca, este algoritmo calcula o custo mínimo deste vértice para todos os demais vértices do grafo. Ele é bastante simples e com um bom nível de </a:t>
            </a:r>
            <a:r>
              <a:rPr lang="pt-BR" dirty="0" smtClean="0"/>
              <a:t>performance.”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1800" dirty="0"/>
              <a:t>Fonte: http://www.inf.ufsc.br/grafos/temas/custo-minimo/dijkstra.html</a:t>
            </a:r>
            <a:endParaRPr lang="pt-BR" sz="18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04" y="2084832"/>
            <a:ext cx="4409436" cy="34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surgiu a partir de conversas informais com estudantes da UTFPR-CP sobre como é difícil/complicado encontrar rotas de ônibus para suas determinadas cidades.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2" name="Picture 4" descr="http://amorimlima.org.br/wp-content/uploads/2012/08/roda-de-conver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3002644"/>
            <a:ext cx="3855356" cy="38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196</TotalTime>
  <Words>865</Words>
  <Application>Microsoft Office PowerPoint</Application>
  <PresentationFormat>Widescreen</PresentationFormat>
  <Paragraphs>167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Sistema para rotas de ônibus utilizando o Algoritmo de melhor caminho</vt:lpstr>
      <vt:lpstr>Sumário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Visão da 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Descrição dos usuários</vt:lpstr>
      <vt:lpstr>Apresentação do PowerPoint</vt:lpstr>
      <vt:lpstr>Limites e restrições da solução</vt:lpstr>
      <vt:lpstr>Tecnologias e ferramentas utilizadas</vt:lpstr>
      <vt:lpstr>Metodologia de desenvolvimento</vt:lpstr>
      <vt:lpstr>Apresentação do PowerPoint</vt:lpstr>
      <vt:lpstr>ESPECIFICAÇÃO DE FUNCIONALIDADE</vt:lpstr>
      <vt:lpstr>Apresentação do PowerPoint</vt:lpstr>
      <vt:lpstr>Apresentação do PowerPoint</vt:lpstr>
      <vt:lpstr>Cronograma Inicial</vt:lpstr>
      <vt:lpstr>Cronograma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rotas de ônibus</dc:title>
  <dc:creator>Leonardo Teixeira Virgilio</dc:creator>
  <cp:lastModifiedBy>Leonardo Teixeira Virgilio</cp:lastModifiedBy>
  <cp:revision>22</cp:revision>
  <dcterms:created xsi:type="dcterms:W3CDTF">2014-01-23T11:15:51Z</dcterms:created>
  <dcterms:modified xsi:type="dcterms:W3CDTF">2014-01-23T14:31:53Z</dcterms:modified>
</cp:coreProperties>
</file>