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困難點：影片的data哪裡來？  youtube 2~3分鐘</a:t>
            </a:r>
            <a:r>
              <a:rPr lang="zh-TW" strike="sngStrike"/>
              <a:t>廢片</a:t>
            </a:r>
            <a:r>
              <a:rPr lang="zh-TW"/>
              <a:t>？請教老師？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困難點：影片的data哪裡來？  youtube 2~3分鐘</a:t>
            </a:r>
            <a:r>
              <a:rPr lang="zh-TW" strike="sngStrike"/>
              <a:t>廢片</a:t>
            </a:r>
            <a:r>
              <a:rPr lang="zh-TW"/>
              <a:t>？請教老師？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困難點：影片的data哪裡來？  youtube 2~3分鐘</a:t>
            </a:r>
            <a:r>
              <a:rPr lang="zh-TW" strike="sngStrike"/>
              <a:t>廢片</a:t>
            </a:r>
            <a:r>
              <a:rPr lang="zh-TW"/>
              <a:t>？請教老師？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困難點：影片的data哪裡來？  youtube 2~3分鐘</a:t>
            </a:r>
            <a:r>
              <a:rPr lang="zh-TW" strike="sngStrike"/>
              <a:t>廢片</a:t>
            </a:r>
            <a:r>
              <a:rPr lang="zh-TW"/>
              <a:t>？請教老師？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這是老師課堂上教授的傳統 video compression 的機制，中間可看到經過許多流程，比如DCT(Discrete Cosine Transform)、Quantization、VLC、Motion Estimation、Motion Comensation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人為設計出來的一定是最好的嗎? 可能有不錯的效果，但是可能只是local optimum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我們想用Machine Learning 的 technique，找出</a:t>
            </a:r>
            <a:r>
              <a:rPr lang="zh-TW"/>
              <a:t>兩個黑盒子 Encoder、Decoder，幫我們進行coding、compression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survey</a:t>
            </a:r>
            <a:r>
              <a:rPr lang="zh-TW"/>
              <a:t>到的方法 :</a:t>
            </a:r>
            <a:r>
              <a:rPr lang="zh-TW"/>
              <a:t> auto-encoder：</a:t>
            </a:r>
            <a:r>
              <a:rPr lang="zh-TW"/>
              <a:t> 用於圖片壓縮的deep learning方法，跟我們前面講的很像，圖片經過一個neural network轉變成code，達成encode；code再經由另一個</a:t>
            </a:r>
            <a:r>
              <a:rPr lang="zh-TW"/>
              <a:t>neural network，reconstruct回圖片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train法：</a:t>
            </a:r>
            <a:r>
              <a:rPr lang="zh-TW"/>
              <a:t>輸入圖片，經過一堆NN-layer，在bottleneck layer輸出成code，再把code經由另一堆NN-layer，重建回圖片，training目標是minimize reconstructed image 跟原先image之間的差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不過現在auto-encoder比較成熟是用於圖片，我們想要嘗試將auto-encoder作在影片上面，達成video compression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CNN: </a:t>
            </a:r>
            <a:r>
              <a:rPr lang="zh-TW"/>
              <a:t>常用於影像處理、feature extraction的 deep learning 技術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t6S5FZOY7ghdiAHoYyxz-UAtKW7_vCer/view" TargetMode="External"/><Relationship Id="rId4" Type="http://schemas.openxmlformats.org/officeDocument/2006/relationships/hyperlink" Target="http://drive.google.com/file/d/1LP6PVaeAcoPsyENGtS51fd6sSMdF_lUF/view" TargetMode="External"/><Relationship Id="rId10" Type="http://schemas.openxmlformats.org/officeDocument/2006/relationships/image" Target="../media/image18.jpg"/><Relationship Id="rId9" Type="http://schemas.openxmlformats.org/officeDocument/2006/relationships/hyperlink" Target="http://drive.google.com/file/d/179Y0Rjqp0FotK3nmbE49oo2bi5MVNYR7/view" TargetMode="External"/><Relationship Id="rId5" Type="http://schemas.openxmlformats.org/officeDocument/2006/relationships/hyperlink" Target="http://drive.google.com/file/d/1mrMEjoM2Kh4mrnO2KP0_rwOQgBaGywFo/view" TargetMode="External"/><Relationship Id="rId6" Type="http://schemas.openxmlformats.org/officeDocument/2006/relationships/image" Target="../media/image14.jpg"/><Relationship Id="rId7" Type="http://schemas.openxmlformats.org/officeDocument/2006/relationships/hyperlink" Target="http://drive.google.com/file/d/1Kz2ujG1QfTOHJGB2esr1jYm5Qg1s2wxI/view" TargetMode="External"/><Relationship Id="rId8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u-L8GOs4PIAsmcJl6j8hZTFIzGuSZ7LO/view" TargetMode="External"/><Relationship Id="rId4" Type="http://schemas.openxmlformats.org/officeDocument/2006/relationships/hyperlink" Target="http://drive.google.com/file/d/1jtn0DMGi1RDAlCKz_zaM8_bRQZju6XgE/view" TargetMode="External"/><Relationship Id="rId5" Type="http://schemas.openxmlformats.org/officeDocument/2006/relationships/hyperlink" Target="http://drive.google.com/file/d/1ftHZGVEJOcq4hfytVh4sKyRy5d0AJN7q/view" TargetMode="External"/><Relationship Id="rId6" Type="http://schemas.openxmlformats.org/officeDocument/2006/relationships/hyperlink" Target="http://drive.google.com/file/d/1C6bUSoVtafDooxSczbntOeHwyzLy3T-N/view" TargetMode="External"/><Relationship Id="rId7" Type="http://schemas.openxmlformats.org/officeDocument/2006/relationships/image" Target="../media/image2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R-zTi4wDac49vO7gLxBayid_OuuSEdZN/view" TargetMode="External"/><Relationship Id="rId4" Type="http://schemas.openxmlformats.org/officeDocument/2006/relationships/image" Target="../media/image23.jpg"/><Relationship Id="rId10" Type="http://schemas.openxmlformats.org/officeDocument/2006/relationships/image" Target="../media/image17.jpg"/><Relationship Id="rId9" Type="http://schemas.openxmlformats.org/officeDocument/2006/relationships/hyperlink" Target="http://drive.google.com/file/d/1tItIb5R9ee82p6GLF_5g_zRKQHM4Xxaf/view" TargetMode="External"/><Relationship Id="rId5" Type="http://schemas.openxmlformats.org/officeDocument/2006/relationships/hyperlink" Target="http://drive.google.com/file/d/1a1TFtBx94lF4dFfrqcZjNqi25goLQ1Q_/view" TargetMode="External"/><Relationship Id="rId6" Type="http://schemas.openxmlformats.org/officeDocument/2006/relationships/image" Target="../media/image21.jpg"/><Relationship Id="rId7" Type="http://schemas.openxmlformats.org/officeDocument/2006/relationships/hyperlink" Target="http://drive.google.com/file/d/1o0wophX6VXVkdyMkWec9SamPJG3_paY6/view" TargetMode="External"/><Relationship Id="rId8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nz_SbC9GpDsuPm5P2erIVk-bxuqFL-n3/view" TargetMode="External"/><Relationship Id="rId4" Type="http://schemas.openxmlformats.org/officeDocument/2006/relationships/image" Target="../media/image22.jpg"/><Relationship Id="rId5" Type="http://schemas.openxmlformats.org/officeDocument/2006/relationships/hyperlink" Target="http://drive.google.com/file/d/100xaztzWZC2cPjLn-zQCGdQ82Hiu5JYm/view" TargetMode="External"/><Relationship Id="rId6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t6S5FZOY7ghdiAHoYyxz-UAtKW7_vCer/view" TargetMode="External"/><Relationship Id="rId4" Type="http://schemas.openxmlformats.org/officeDocument/2006/relationships/hyperlink" Target="http://drive.google.com/file/d/1LP6PVaeAcoPsyENGtS51fd6sSMdF_lUF/view" TargetMode="External"/><Relationship Id="rId10" Type="http://schemas.openxmlformats.org/officeDocument/2006/relationships/image" Target="../media/image18.jpg"/><Relationship Id="rId9" Type="http://schemas.openxmlformats.org/officeDocument/2006/relationships/hyperlink" Target="http://drive.google.com/file/d/179Y0Rjqp0FotK3nmbE49oo2bi5MVNYR7/view" TargetMode="External"/><Relationship Id="rId5" Type="http://schemas.openxmlformats.org/officeDocument/2006/relationships/hyperlink" Target="http://drive.google.com/file/d/1mrMEjoM2Kh4mrnO2KP0_rwOQgBaGywFo/view" TargetMode="External"/><Relationship Id="rId6" Type="http://schemas.openxmlformats.org/officeDocument/2006/relationships/image" Target="../media/image14.jpg"/><Relationship Id="rId7" Type="http://schemas.openxmlformats.org/officeDocument/2006/relationships/hyperlink" Target="http://drive.google.com/file/d/1Kz2ujG1QfTOHJGB2esr1jYm5Qg1s2wxI/view" TargetMode="External"/><Relationship Id="rId8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Kz2ujG1QfTOHJGB2esr1jYm5Qg1s2wxI/view" TargetMode="External"/><Relationship Id="rId4" Type="http://schemas.openxmlformats.org/officeDocument/2006/relationships/image" Target="../media/image15.jpg"/><Relationship Id="rId5" Type="http://schemas.openxmlformats.org/officeDocument/2006/relationships/hyperlink" Target="http://drive.google.com/file/d/15Z9gvl46Db9KQuc0Ownw6dhVtKk8dgUF/view" TargetMode="External"/><Relationship Id="rId6" Type="http://schemas.openxmlformats.org/officeDocument/2006/relationships/hyperlink" Target="http://drive.google.com/file/d/1CoVdHZitH3IwOCtWWq617wRWUxI-pQAC/view" TargetMode="External"/><Relationship Id="rId7" Type="http://schemas.openxmlformats.org/officeDocument/2006/relationships/hyperlink" Target="http://drive.google.com/file/d/1DMZ0bzgHN_zBQUtLs8gI1sJAs7wn9vqD/view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speech.ee.ntu.edu.tw/~tlkagk/courses/ML_2017/Lecture/auto.pdf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peech.ee.ntu.edu.tw/~tlkagk/courses/ML_2017/Lecture/auto.pdf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mathworks.com/discovery/convolutional-neural-network.html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VC Project Presentation</a:t>
            </a:r>
            <a:endParaRPr sz="4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NN-based</a:t>
            </a:r>
            <a:r>
              <a:rPr lang="zh-TW" sz="3600"/>
              <a:t> Video Coding &amp; Compression</a:t>
            </a:r>
            <a:endParaRPr sz="36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B04902002 </a:t>
            </a:r>
            <a:r>
              <a:rPr lang="zh-TW"/>
              <a:t>許志軒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B04902068 </a:t>
            </a:r>
            <a:r>
              <a:rPr lang="zh-TW"/>
              <a:t>吳孟軒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Algorithm - CNN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50" y="1866900"/>
            <a:ext cx="78390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 :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Format : </a:t>
            </a:r>
            <a:r>
              <a:rPr lang="zh-TW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YUV 4:2:0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Resolution : QCIF (176x144)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❏"/>
            </a:pPr>
            <a:r>
              <a:rPr lang="zh-TW"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Video Trace Library</a:t>
            </a:r>
            <a:r>
              <a:rPr lang="zh-TW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zh-TW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 </a:t>
            </a:r>
            <a:r>
              <a:rPr lang="zh-TW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http://trace.eas.asu.edu/yuv/index.html</a:t>
            </a:r>
            <a:endParaRPr sz="2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Char char="❏"/>
            </a:pPr>
            <a:r>
              <a:rPr lang="zh-TW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Xiph.org Video Test Media</a:t>
            </a:r>
            <a:r>
              <a:rPr lang="zh-TW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zh-TW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 </a:t>
            </a:r>
            <a:r>
              <a:rPr lang="zh-TW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https://media.xiph.org/video/derf/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Char char="❏"/>
            </a:pPr>
            <a:r>
              <a:rPr lang="zh-TW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Github Repo</a:t>
            </a:r>
            <a:r>
              <a:rPr lang="zh-TW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zh-TW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 </a:t>
            </a:r>
            <a:r>
              <a:rPr lang="zh-TW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https://github.com/linan142857/BRCN/tree/master/videos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Experimental Results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2092350" y="2781700"/>
            <a:ext cx="155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</a:t>
            </a: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= 4.8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4019850" y="2781700"/>
            <a:ext cx="110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</a:t>
            </a: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= 8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5686950" y="2792200"/>
            <a:ext cx="11793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</a:t>
            </a: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= 12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7519450" y="2781700"/>
            <a:ext cx="117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</a:t>
            </a: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= 16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62900" y="2792200"/>
            <a:ext cx="14133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Original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00" y="1152475"/>
            <a:ext cx="16764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200" y="1152475"/>
            <a:ext cx="16764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3800" y="1152475"/>
            <a:ext cx="16764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8400" y="1152475"/>
            <a:ext cx="16764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43000" y="1152475"/>
            <a:ext cx="16764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Experimental Results (with Videos)</a:t>
            </a:r>
            <a:endParaRPr/>
          </a:p>
        </p:txBody>
      </p:sp>
      <p:sp>
        <p:nvSpPr>
          <p:cNvPr id="157" name="Shape 157" title="table_ratio2.mp4">
            <a:hlinkClick r:id="rId3"/>
          </p:cNvPr>
          <p:cNvSpPr/>
          <p:nvPr/>
        </p:nvSpPr>
        <p:spPr>
          <a:xfrm>
            <a:off x="2047913" y="1146175"/>
            <a:ext cx="1682725" cy="126205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Shape 158" title="table_ratio4.mp4">
            <a:hlinkClick r:id="rId4"/>
          </p:cNvPr>
          <p:cNvSpPr/>
          <p:nvPr/>
        </p:nvSpPr>
        <p:spPr>
          <a:xfrm>
            <a:off x="3730637" y="1146175"/>
            <a:ext cx="1682725" cy="1262050"/>
          </a:xfrm>
          <a:prstGeom prst="rect">
            <a:avLst/>
          </a:prstGeom>
          <a:noFill/>
          <a:ln>
            <a:noFill/>
          </a:ln>
        </p:spPr>
      </p:sp>
      <p:pic>
        <p:nvPicPr>
          <p:cNvPr id="159" name="Shape 159" title="table_ratio8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3350" y="1146175"/>
            <a:ext cx="1682725" cy="12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 title="table_ratio16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96087" y="1146175"/>
            <a:ext cx="1682725" cy="126203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2047939" y="2666425"/>
            <a:ext cx="16827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Y:	Cr = 2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</a:t>
            </a: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	Cr = 16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</a:t>
            </a: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	Cr = 16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Overall Cr = 4.8</a:t>
            </a:r>
            <a:endParaRPr b="1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PSNR = 29.72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3730650" y="2666425"/>
            <a:ext cx="18756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Y:	Cr = 4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</a:t>
            </a: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	Cr = 16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</a:t>
            </a: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	Cr = 16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Overall Cr = 8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PSNR = 29.95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5628824" y="2618425"/>
            <a:ext cx="1682700" cy="1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Y:	Cr = 8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U:	Cr = 16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V:	Cr = 16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Overall Cr = 12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PSNR = 29.52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7430552" y="2666425"/>
            <a:ext cx="16827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Y:	Cr = 16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</a:t>
            </a: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	Cr = 16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V:</a:t>
            </a: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 = 16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Overall Cr = 16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PSNR = 28.68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5" name="Shape 165" title="table_ori.mp4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5188" y="1146175"/>
            <a:ext cx="1682725" cy="126204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515550" y="2731500"/>
            <a:ext cx="13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Original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Experimental Results (with Videos)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 title="stefan_after.mp4">
            <a:hlinkClick r:id="rId3"/>
          </p:cNvPr>
          <p:cNvSpPr/>
          <p:nvPr/>
        </p:nvSpPr>
        <p:spPr>
          <a:xfrm>
            <a:off x="6255825" y="1152463"/>
            <a:ext cx="2296726" cy="1722536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 title="stefan_ori.mp4">
            <a:hlinkClick r:id="rId4"/>
          </p:cNvPr>
          <p:cNvSpPr/>
          <p:nvPr/>
        </p:nvSpPr>
        <p:spPr>
          <a:xfrm>
            <a:off x="1814375" y="1152463"/>
            <a:ext cx="2296724" cy="172255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Shape 174" title="silent_after.mp4">
            <a:hlinkClick r:id="rId5"/>
          </p:cNvPr>
          <p:cNvSpPr/>
          <p:nvPr/>
        </p:nvSpPr>
        <p:spPr>
          <a:xfrm>
            <a:off x="6255825" y="3153650"/>
            <a:ext cx="2296726" cy="1722536"/>
          </a:xfrm>
          <a:prstGeom prst="rect">
            <a:avLst/>
          </a:prstGeom>
          <a:noFill/>
          <a:ln>
            <a:noFill/>
          </a:ln>
        </p:spPr>
      </p:sp>
      <p:pic>
        <p:nvPicPr>
          <p:cNvPr id="175" name="Shape 175" title="silent_ori.mp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50400" y="3153650"/>
            <a:ext cx="2296724" cy="172253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11700" y="1152475"/>
            <a:ext cx="21156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Original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Video :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4302925" y="1152463"/>
            <a:ext cx="21156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Compressed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Video :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(Overall Cr = 8)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Experimental Results</a:t>
            </a:r>
            <a:r>
              <a:rPr lang="zh-TW"/>
              <a:t> (with Videos)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311700" y="1152475"/>
            <a:ext cx="21156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Original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Video :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4302925" y="1152463"/>
            <a:ext cx="21156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Compressed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Video :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(Overall Cr = 8)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5" name="Shape 185" title="tempete_ori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0500" y="1152463"/>
            <a:ext cx="2296726" cy="172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 title="soccer_ori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0502" y="3153638"/>
            <a:ext cx="2296724" cy="172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 title="tempete_after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97038" y="1152450"/>
            <a:ext cx="2296724" cy="1722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 title="soccer_after.mp4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97013" y="3153650"/>
            <a:ext cx="2296753" cy="17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Experimental Results</a:t>
            </a:r>
            <a:r>
              <a:rPr lang="zh-TW"/>
              <a:t> (with Videos)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311700" y="1152475"/>
            <a:ext cx="21156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Original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Video :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4302925" y="1152463"/>
            <a:ext cx="21156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Compressed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Video :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(Overall Cr = 8)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6" name="Shape 196" title="suzie_aft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0900" y="2351425"/>
            <a:ext cx="2296726" cy="1722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 title="suzie_ori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2450" y="2351425"/>
            <a:ext cx="2296724" cy="1722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Discussions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❏"/>
            </a:pPr>
            <a:r>
              <a:rPr lang="zh-TW"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優化</a:t>
            </a:r>
            <a:br>
              <a:rPr lang="zh-TW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zh-TW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 Batch Normalization in CNN Layers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zh-TW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 Different CR in Y and UV components</a:t>
            </a:r>
            <a:endParaRPr sz="2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❏"/>
            </a:pPr>
            <a:r>
              <a:rPr lang="zh-TW"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未成功的嘗試</a:t>
            </a:r>
            <a:br>
              <a:rPr lang="zh-TW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zh-TW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 </a:t>
            </a:r>
            <a:r>
              <a:rPr lang="zh-TW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Convlution 3D Layer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Discussions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❏"/>
            </a:pPr>
            <a:r>
              <a:rPr lang="zh-TW"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優化</a:t>
            </a:r>
            <a:br>
              <a:rPr lang="zh-TW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zh-TW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 Batch Normalization in CNN Layers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675" y="2268025"/>
            <a:ext cx="16764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1542675" y="3835150"/>
            <a:ext cx="27894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 = 16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有作 Batch Normalization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700" y="2268025"/>
            <a:ext cx="16764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4907700" y="3787900"/>
            <a:ext cx="3045300" cy="1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 = 16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沒作 Batch Normalization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Discussions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04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❏"/>
            </a:pPr>
            <a:r>
              <a:rPr lang="zh-TW"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優化</a:t>
            </a:r>
            <a:br>
              <a:rPr lang="zh-TW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zh-TW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 Different CR in Y and UV components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2141100" y="3699925"/>
            <a:ext cx="17301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Overall Cr = 4.8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Y:	Cr = 2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U:	Cr = 16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V:	Cr = 16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42350" y="3699925"/>
            <a:ext cx="106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Original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00" y="2174875"/>
            <a:ext cx="16764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1100" y="2174875"/>
            <a:ext cx="16764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5700" y="2174875"/>
            <a:ext cx="16764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0300" y="2174875"/>
            <a:ext cx="16764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54900" y="2174875"/>
            <a:ext cx="16764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3942625" y="3699925"/>
            <a:ext cx="17301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Overall Cr = 8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Y:	Cr = 4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U:	Cr = 16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V:	Cr = 16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5550300" y="3699925"/>
            <a:ext cx="17301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Overall Cr = 12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Y:	Cr = 8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U:	Cr = 16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V:	Cr = 16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7413900" y="3699925"/>
            <a:ext cx="17301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Overall Cr = 16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Y:	Cr = 16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U:	Cr = 16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V:	Cr = 16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Char char="➢"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Problem Definition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Char char="➢"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Algorithm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Char char="➢"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Dataset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Char char="➢"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Experimental results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Char char="➢"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Discussions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Char char="➢"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Future Work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Different CR in Y and UV components</a:t>
            </a:r>
            <a:endParaRPr/>
          </a:p>
        </p:txBody>
      </p:sp>
      <p:sp>
        <p:nvSpPr>
          <p:cNvPr id="235" name="Shape 235" title="table_ratio2.mp4">
            <a:hlinkClick r:id="rId3"/>
          </p:cNvPr>
          <p:cNvSpPr/>
          <p:nvPr/>
        </p:nvSpPr>
        <p:spPr>
          <a:xfrm>
            <a:off x="2047913" y="1146175"/>
            <a:ext cx="1682725" cy="126205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Shape 236" title="table_ratio4.mp4">
            <a:hlinkClick r:id="rId4"/>
          </p:cNvPr>
          <p:cNvSpPr/>
          <p:nvPr/>
        </p:nvSpPr>
        <p:spPr>
          <a:xfrm>
            <a:off x="3730637" y="1146175"/>
            <a:ext cx="1682725" cy="1262050"/>
          </a:xfrm>
          <a:prstGeom prst="rect">
            <a:avLst/>
          </a:prstGeom>
          <a:noFill/>
          <a:ln>
            <a:noFill/>
          </a:ln>
        </p:spPr>
      </p:sp>
      <p:pic>
        <p:nvPicPr>
          <p:cNvPr id="237" name="Shape 237" title="table_ratio8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3350" y="1146175"/>
            <a:ext cx="1682725" cy="12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 title="table_ratio16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96087" y="1146175"/>
            <a:ext cx="1682725" cy="126203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2047939" y="2666425"/>
            <a:ext cx="16827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Y:	Cr = 2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U:	Cr = 16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V:	Cr = 16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Overall Cr = 4.8</a:t>
            </a:r>
            <a:endParaRPr b="1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PSNR = 29.72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3730650" y="2666425"/>
            <a:ext cx="18756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Y:	Cr = 4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U:	Cr = 16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V:	Cr = 16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Overall Cr = 8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PSNR = 29.95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5628824" y="2618425"/>
            <a:ext cx="1682700" cy="1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Y:	Cr = 8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U:	Cr = 16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V:	Cr = 16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Overall Cr = 12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PSNR = 29.52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7430552" y="2666425"/>
            <a:ext cx="16827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Y:	Cr = 16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U:	Cr = 16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V:	Cr = 16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Overall Cr = 16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PSNR = 28.68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3" name="Shape 243" title="table_ori.mp4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5188" y="1146175"/>
            <a:ext cx="1682725" cy="126204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515550" y="2731500"/>
            <a:ext cx="13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Original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Different CR in Y and UV components</a:t>
            </a:r>
            <a:endParaRPr/>
          </a:p>
        </p:txBody>
      </p:sp>
      <p:pic>
        <p:nvPicPr>
          <p:cNvPr id="250" name="Shape 250" title="table_ratio1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9525" y="1261125"/>
            <a:ext cx="1682725" cy="126203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701600" y="2781375"/>
            <a:ext cx="15369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Y:	Cr = 2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U:	Cr = 2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V:	Cr = 2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Overall Cr = 2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PSNR = 29.99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2879975" y="2781375"/>
            <a:ext cx="15369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Y:	Cr = 4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U:	Cr = 4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V:	Cr = 4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Overall Cr = 4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PSNR = 30.34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5087751" y="2781375"/>
            <a:ext cx="15369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Y:	Cr = 8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U:	Cr = 8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V:	Cr = 8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Overall Cr = 8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PSNR = 29.49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7295452" y="2781375"/>
            <a:ext cx="16827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Y:	Cr = 16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U:	Cr = 16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V:	Cr = 16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Overall Cr = 16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PSNR = 28.68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5" name="Shape 255" title="table_rbg_ratio2.mp4">
            <a:hlinkClick r:id="rId5"/>
          </p:cNvPr>
          <p:cNvSpPr/>
          <p:nvPr/>
        </p:nvSpPr>
        <p:spPr>
          <a:xfrm>
            <a:off x="555650" y="1261125"/>
            <a:ext cx="1682725" cy="1262044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Shape 256" title="table_rbg_ratio4.mp4">
            <a:hlinkClick r:id="rId6"/>
          </p:cNvPr>
          <p:cNvSpPr/>
          <p:nvPr/>
        </p:nvSpPr>
        <p:spPr>
          <a:xfrm>
            <a:off x="2734025" y="1261125"/>
            <a:ext cx="1682725" cy="1262044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Shape 257" title="table_rbg_ratio8.mp4">
            <a:hlinkClick r:id="rId7"/>
          </p:cNvPr>
          <p:cNvSpPr/>
          <p:nvPr/>
        </p:nvSpPr>
        <p:spPr>
          <a:xfrm>
            <a:off x="4941763" y="1261125"/>
            <a:ext cx="1682725" cy="12620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Our works &amp; techniques are referenced from the below papers : 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0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Feng Jiang, Wen Tao, Shaohui Liu, Jie Ren, Xun Guo, Debin Zhao, “An End-to-End Compression Framework Based on Convolutional Neural Networks”, pp. 1-13, IEEE, 2017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0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 Armin Kappeler, Seunghwan Yoo ,Qiqin Dai, Aggelos K. Katsaggelos</a:t>
            </a:r>
            <a:r>
              <a:rPr b="1" i="1"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“Super-resolution of Compressed Videos Using Convolutional Neural Networks”, pp. 1150-1154,  IEEE, 2016 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0" rtl="0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b="1"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 Viorica Patraucean, Ankur Handa, Roberto Cipolla, “Spatio-temporal Video Autoencoder with Differentiable Memory”, pp.1-13, ICLR, 2015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End</a:t>
            </a:r>
            <a:endParaRPr/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552625" y="2179100"/>
            <a:ext cx="4653600" cy="1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i="1" lang="zh-TW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 for Listening</a:t>
            </a:r>
            <a:endParaRPr i="1"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950" y="1062925"/>
            <a:ext cx="29718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Definition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❏"/>
            </a:pPr>
            <a:r>
              <a:rPr lang="zh-TW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Given a set of video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❏"/>
            </a:pPr>
            <a:r>
              <a:rPr lang="zh-TW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 Deep Learning algorithms to obtain an                </a:t>
            </a:r>
            <a:r>
              <a:rPr lang="zh-TW" sz="3000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encoding &amp; decoding mechanism</a:t>
            </a:r>
            <a:r>
              <a:rPr lang="zh-TW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for                                       video coding &amp; compression base on that set of video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❏"/>
            </a:pPr>
            <a:r>
              <a:rPr lang="zh-TW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Instead of hand-crafted encoding/decoding mechanism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Definition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25" y="1805963"/>
            <a:ext cx="3294700" cy="21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805976"/>
            <a:ext cx="4074874" cy="115814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4572000" y="1116375"/>
            <a:ext cx="1529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</a:t>
            </a:r>
            <a:r>
              <a:rPr lang="zh-TW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code: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1" name="Shape 81"/>
          <p:cNvSpPr txBox="1"/>
          <p:nvPr/>
        </p:nvSpPr>
        <p:spPr>
          <a:xfrm>
            <a:off x="554225" y="1116375"/>
            <a:ext cx="1529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</a:t>
            </a:r>
            <a:r>
              <a:rPr lang="zh-TW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code: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2" name="Shape 82"/>
          <p:cNvSpPr txBox="1"/>
          <p:nvPr/>
        </p:nvSpPr>
        <p:spPr>
          <a:xfrm>
            <a:off x="1182100" y="4176250"/>
            <a:ext cx="65481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⇒ 中間有許多人為設計出來的操作</a:t>
            </a:r>
            <a:endParaRPr b="1"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83" name="Shape 83"/>
          <p:cNvCxnSpPr/>
          <p:nvPr/>
        </p:nvCxnSpPr>
        <p:spPr>
          <a:xfrm flipH="1">
            <a:off x="942875" y="1154113"/>
            <a:ext cx="7506300" cy="3413100"/>
          </a:xfrm>
          <a:prstGeom prst="straightConnector1">
            <a:avLst/>
          </a:prstGeom>
          <a:noFill/>
          <a:ln cap="flat" cmpd="sng" w="152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Shape 84"/>
          <p:cNvCxnSpPr/>
          <p:nvPr/>
        </p:nvCxnSpPr>
        <p:spPr>
          <a:xfrm>
            <a:off x="724675" y="1545075"/>
            <a:ext cx="7823400" cy="3391200"/>
          </a:xfrm>
          <a:prstGeom prst="straightConnector1">
            <a:avLst/>
          </a:prstGeom>
          <a:noFill/>
          <a:ln cap="flat" cmpd="sng" w="152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Definition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不要經由人為的設計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讓機器自己學出怎麼做 Encode / Decode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50" y="4104139"/>
            <a:ext cx="3951975" cy="7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50" y="2649412"/>
            <a:ext cx="4093326" cy="6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359600" y="2013250"/>
            <a:ext cx="1529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Encode: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4" name="Shape 94"/>
          <p:cNvSpPr txBox="1"/>
          <p:nvPr/>
        </p:nvSpPr>
        <p:spPr>
          <a:xfrm>
            <a:off x="359600" y="3518088"/>
            <a:ext cx="1529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</a:t>
            </a:r>
            <a:r>
              <a:rPr lang="zh-TW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code: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Algorithm : Autoencoder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 (Source : </a:t>
            </a:r>
            <a:r>
              <a:rPr lang="zh-TW" sz="12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http://speech.ee.ntu.edu.tw/~tlkagk/courses/ML_2017/Lecture/auto.pdf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50" y="1227049"/>
            <a:ext cx="7579424" cy="29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Algorithm : Autoencoder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326300"/>
            <a:ext cx="8520600" cy="3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 (Source : </a:t>
            </a:r>
            <a:r>
              <a:rPr lang="zh-TW" sz="12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http://speech.ee.ntu.edu.tw/~tlkagk/courses/ML_2017/Lecture/auto.pdf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700" y="1152474"/>
            <a:ext cx="6803250" cy="32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Algorithm : </a:t>
            </a:r>
            <a:r>
              <a:rPr lang="zh-TW">
                <a:solidFill>
                  <a:srgbClr val="FFFFFF"/>
                </a:solidFill>
              </a:rPr>
              <a:t>Convolution Neural Network (</a:t>
            </a:r>
            <a:r>
              <a:rPr lang="zh-TW"/>
              <a:t>CNN)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 (Source: </a:t>
            </a:r>
            <a:r>
              <a:rPr lang="zh-TW" sz="12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https://www.mathworks.com/discovery/convolutional-neural-network.html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75" y="1271149"/>
            <a:ext cx="8233449" cy="27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Algorithm - Our Model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1152463"/>
            <a:ext cx="76009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