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272119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291716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96723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181765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305252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382411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315805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358046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396933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402868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6A2029-2C2B-4193-A6E9-74A784E14531}" type="datetimeFigureOut">
              <a:rPr lang="zh-CN" altLang="en-US" smtClean="0"/>
              <a:t>2016/6/13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400267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A2029-2C2B-4193-A6E9-74A784E14531}" type="datetimeFigureOut">
              <a:rPr lang="zh-CN" altLang="en-US" smtClean="0"/>
              <a:t>2016/6/13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114B1-4F51-4199-AEF3-3807C5E43700}" type="slidenum">
              <a:rPr lang="zh-CN" altLang="en-US" smtClean="0"/>
              <a:t>‹#›</a:t>
            </a:fld>
            <a:endParaRPr lang="zh-CN" altLang="en-US"/>
          </a:p>
        </p:txBody>
      </p:sp>
    </p:spTree>
    <p:extLst>
      <p:ext uri="{BB962C8B-B14F-4D97-AF65-F5344CB8AC3E}">
        <p14:creationId xmlns:p14="http://schemas.microsoft.com/office/powerpoint/2010/main" val="180903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0124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b="1" dirty="0"/>
              <a:t>互联网金融发展的特点及原因</a:t>
            </a:r>
            <a:br>
              <a:rPr lang="zh-CN" altLang="en-US" dirty="0"/>
            </a:br>
            <a:r>
              <a:rPr lang="zh-CN" altLang="en-US" b="1" dirty="0"/>
              <a:t>　　（一）特点</a:t>
            </a:r>
            <a:br>
              <a:rPr lang="zh-CN" altLang="en-US" dirty="0"/>
            </a:br>
            <a:r>
              <a:rPr lang="zh-CN" altLang="en-US" dirty="0"/>
              <a:t>　　</a:t>
            </a:r>
            <a:r>
              <a:rPr lang="en-US" altLang="zh-CN" dirty="0"/>
              <a:t>1</a:t>
            </a:r>
            <a:r>
              <a:rPr lang="zh-CN" altLang="en-US" dirty="0"/>
              <a:t>、理财类互联网金融业务放量增长，互联网理财进入稳步推进期；</a:t>
            </a:r>
            <a:br>
              <a:rPr lang="zh-CN" altLang="en-US" dirty="0"/>
            </a:br>
            <a:r>
              <a:rPr lang="zh-CN" altLang="en-US" dirty="0"/>
              <a:t>　　</a:t>
            </a:r>
            <a:r>
              <a:rPr lang="en-US" altLang="zh-CN" dirty="0"/>
              <a:t>2</a:t>
            </a:r>
            <a:r>
              <a:rPr lang="zh-CN" altLang="en-US" dirty="0"/>
              <a:t>、互联网支付业务规模不断扩大；</a:t>
            </a:r>
            <a:br>
              <a:rPr lang="zh-CN" altLang="en-US" dirty="0"/>
            </a:br>
            <a:r>
              <a:rPr lang="zh-CN" altLang="en-US" dirty="0"/>
              <a:t>　　</a:t>
            </a:r>
            <a:r>
              <a:rPr lang="en-US" altLang="zh-CN" dirty="0"/>
              <a:t>3</a:t>
            </a:r>
            <a:r>
              <a:rPr lang="zh-CN" altLang="en-US" dirty="0"/>
              <a:t>、</a:t>
            </a:r>
            <a:r>
              <a:rPr lang="en-US" altLang="zh-CN" dirty="0"/>
              <a:t>P2P</a:t>
            </a:r>
            <a:r>
              <a:rPr lang="zh-CN" altLang="en-US" dirty="0"/>
              <a:t>网络借贷业务迅猛爆发；</a:t>
            </a:r>
            <a:br>
              <a:rPr lang="zh-CN" altLang="en-US" dirty="0"/>
            </a:br>
            <a:r>
              <a:rPr lang="zh-CN" altLang="en-US" dirty="0"/>
              <a:t>　　</a:t>
            </a:r>
            <a:r>
              <a:rPr lang="en-US" altLang="zh-CN" dirty="0"/>
              <a:t>4</a:t>
            </a:r>
            <a:r>
              <a:rPr lang="zh-CN" altLang="en-US" dirty="0"/>
              <a:t>、互联网金融产业布局加速扩大，布局民营银行成为重中之重；</a:t>
            </a:r>
            <a:br>
              <a:rPr lang="zh-CN" altLang="en-US" dirty="0"/>
            </a:br>
            <a:r>
              <a:rPr lang="zh-CN" altLang="en-US" dirty="0"/>
              <a:t>　　</a:t>
            </a:r>
            <a:r>
              <a:rPr lang="en-US" altLang="zh-CN" dirty="0"/>
              <a:t>5</a:t>
            </a:r>
            <a:r>
              <a:rPr lang="zh-CN" altLang="en-US" dirty="0"/>
              <a:t>、互联网金融行业竞争加剧；</a:t>
            </a:r>
            <a:br>
              <a:rPr lang="zh-CN" altLang="en-US" dirty="0"/>
            </a:br>
            <a:r>
              <a:rPr lang="zh-CN" altLang="en-US" dirty="0"/>
              <a:t>　　</a:t>
            </a:r>
            <a:r>
              <a:rPr lang="en-US" altLang="zh-CN" dirty="0"/>
              <a:t>6</a:t>
            </a:r>
            <a:r>
              <a:rPr lang="zh-CN" altLang="en-US" dirty="0"/>
              <a:t>、互联网金融行业风险外溢凸显；</a:t>
            </a:r>
            <a:br>
              <a:rPr lang="zh-CN" altLang="en-US" dirty="0"/>
            </a:br>
            <a:r>
              <a:rPr lang="zh-CN" altLang="en-US" dirty="0"/>
              <a:t>　　</a:t>
            </a:r>
            <a:r>
              <a:rPr lang="en-US" altLang="zh-CN" dirty="0"/>
              <a:t>7</a:t>
            </a:r>
            <a:r>
              <a:rPr lang="zh-CN" altLang="en-US" dirty="0"/>
              <a:t>、互联网金融技术不断创新；</a:t>
            </a:r>
            <a:br>
              <a:rPr lang="zh-CN" altLang="en-US" dirty="0"/>
            </a:br>
            <a:r>
              <a:rPr lang="zh-CN" altLang="en-US" dirty="0"/>
              <a:t>　　</a:t>
            </a:r>
            <a:r>
              <a:rPr lang="en-US" altLang="zh-CN" dirty="0"/>
              <a:t>8</a:t>
            </a:r>
            <a:r>
              <a:rPr lang="zh-CN" altLang="en-US" dirty="0"/>
              <a:t>、支付成为创新活跃热点领域；</a:t>
            </a:r>
            <a:br>
              <a:rPr lang="zh-CN" altLang="en-US" dirty="0"/>
            </a:br>
            <a:r>
              <a:rPr lang="zh-CN" altLang="en-US" dirty="0"/>
              <a:t>　　</a:t>
            </a:r>
            <a:r>
              <a:rPr lang="en-US" altLang="zh-CN" dirty="0"/>
              <a:t>9</a:t>
            </a:r>
            <a:r>
              <a:rPr lang="zh-CN" altLang="en-US" dirty="0"/>
              <a:t>、网络消费信贷成为增长热点领域；</a:t>
            </a:r>
            <a:br>
              <a:rPr lang="zh-CN" altLang="en-US" dirty="0"/>
            </a:br>
            <a:r>
              <a:rPr lang="zh-CN" altLang="en-US" dirty="0"/>
              <a:t>　　</a:t>
            </a:r>
            <a:r>
              <a:rPr lang="en-US" altLang="zh-CN" dirty="0"/>
              <a:t>10</a:t>
            </a:r>
            <a:r>
              <a:rPr lang="zh-CN" altLang="en-US" dirty="0"/>
              <a:t>、从比特币到区块链概念应用兴起，国际金融财团和科技巨头提前布局区块链；</a:t>
            </a:r>
            <a:br>
              <a:rPr lang="zh-CN" altLang="en-US" dirty="0"/>
            </a:br>
            <a:r>
              <a:rPr lang="zh-CN" altLang="en-US" dirty="0"/>
              <a:t>　　</a:t>
            </a:r>
            <a:r>
              <a:rPr lang="en-US" altLang="zh-CN" dirty="0"/>
              <a:t>11</a:t>
            </a:r>
            <a:r>
              <a:rPr lang="zh-CN" altLang="en-US" dirty="0"/>
              <a:t>、社交借贷掀起热潮；</a:t>
            </a:r>
            <a:br>
              <a:rPr lang="zh-CN" altLang="en-US" dirty="0"/>
            </a:br>
            <a:r>
              <a:rPr lang="zh-CN" altLang="en-US" dirty="0"/>
              <a:t>　　</a:t>
            </a:r>
            <a:r>
              <a:rPr lang="en-US" altLang="zh-CN" dirty="0"/>
              <a:t>12</a:t>
            </a:r>
            <a:r>
              <a:rPr lang="zh-CN" altLang="en-US" dirty="0"/>
              <a:t>、互联网金融行业政策陆续明朗。</a:t>
            </a:r>
          </a:p>
        </p:txBody>
      </p:sp>
    </p:spTree>
    <p:extLst>
      <p:ext uri="{BB962C8B-B14F-4D97-AF65-F5344CB8AC3E}">
        <p14:creationId xmlns:p14="http://schemas.microsoft.com/office/powerpoint/2010/main" val="299439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b="1" dirty="0"/>
              <a:t>原因</a:t>
            </a:r>
            <a:br>
              <a:rPr lang="zh-CN" altLang="en-US" dirty="0"/>
            </a:br>
            <a:r>
              <a:rPr lang="zh-CN" altLang="en-US" dirty="0"/>
              <a:t>　　</a:t>
            </a:r>
            <a:r>
              <a:rPr lang="en-US" altLang="zh-CN" dirty="0"/>
              <a:t>1</a:t>
            </a:r>
            <a:r>
              <a:rPr lang="zh-CN" altLang="en-US" dirty="0"/>
              <a:t>、国家政策支持。出台了“互联网</a:t>
            </a:r>
            <a:r>
              <a:rPr lang="en-US" altLang="zh-CN" dirty="0"/>
              <a:t>+”</a:t>
            </a:r>
            <a:r>
              <a:rPr lang="zh-CN" altLang="en-US" dirty="0"/>
              <a:t>行动指导意见，涵盖“互联网</a:t>
            </a:r>
            <a:r>
              <a:rPr lang="en-US" altLang="zh-CN" dirty="0"/>
              <a:t>+</a:t>
            </a:r>
            <a:r>
              <a:rPr lang="zh-CN" altLang="en-US" dirty="0"/>
              <a:t>普惠金融”。</a:t>
            </a:r>
            <a:br>
              <a:rPr lang="zh-CN" altLang="en-US" dirty="0"/>
            </a:br>
            <a:r>
              <a:rPr lang="zh-CN" altLang="en-US" dirty="0"/>
              <a:t>　　</a:t>
            </a:r>
            <a:r>
              <a:rPr lang="en-US" altLang="zh-CN" dirty="0"/>
              <a:t>2</a:t>
            </a:r>
            <a:r>
              <a:rPr lang="zh-CN" altLang="en-US" dirty="0"/>
              <a:t>、“互联网</a:t>
            </a:r>
            <a:r>
              <a:rPr lang="en-US" altLang="zh-CN" dirty="0"/>
              <a:t>+”</a:t>
            </a:r>
            <a:r>
              <a:rPr lang="zh-CN" altLang="en-US" dirty="0"/>
              <a:t>是发展大势所趋。“互联网</a:t>
            </a:r>
            <a:r>
              <a:rPr lang="en-US" altLang="zh-CN" dirty="0"/>
              <a:t>+”</a:t>
            </a:r>
            <a:r>
              <a:rPr lang="zh-CN" altLang="en-US" dirty="0"/>
              <a:t>是把互联网的创新成果与经济社会各领域深度融合。推动技术进步、效率提升、组织变革、提升实体经济的创新力和生产力，形成更广泛的以互联网为基础设施和创新要素的经济社会发展新形态。</a:t>
            </a:r>
            <a:br>
              <a:rPr lang="zh-CN" altLang="en-US" dirty="0"/>
            </a:br>
            <a:r>
              <a:rPr lang="zh-CN" altLang="en-US" dirty="0"/>
              <a:t>　　</a:t>
            </a:r>
            <a:r>
              <a:rPr lang="en-US" altLang="zh-CN" dirty="0"/>
              <a:t>3</a:t>
            </a:r>
            <a:r>
              <a:rPr lang="zh-CN" altLang="en-US" dirty="0"/>
              <a:t>、互联网金融面临最好的发展实际，实现多领域、多场景、多路径穿透式渗透。</a:t>
            </a:r>
            <a:br>
              <a:rPr lang="zh-CN" altLang="en-US" dirty="0"/>
            </a:br>
            <a:r>
              <a:rPr lang="zh-CN" altLang="en-US" dirty="0"/>
              <a:t>　　</a:t>
            </a:r>
            <a:r>
              <a:rPr lang="en-US" altLang="zh-CN" dirty="0"/>
              <a:t>4</a:t>
            </a:r>
            <a:r>
              <a:rPr lang="zh-CN" altLang="en-US" dirty="0"/>
              <a:t>、企业对于“</a:t>
            </a:r>
            <a:r>
              <a:rPr lang="en-US" altLang="zh-CN" dirty="0"/>
              <a:t>+”</a:t>
            </a:r>
            <a:r>
              <a:rPr lang="zh-CN" altLang="en-US" dirty="0"/>
              <a:t>金融需求强烈。传统金融体系长期存在融资方式单一、不平衡；惰性使然、创新不足；服务效率低等问题，短期内难以解决。而“互联网</a:t>
            </a:r>
            <a:r>
              <a:rPr lang="en-US" altLang="zh-CN" dirty="0"/>
              <a:t>+”</a:t>
            </a:r>
            <a:r>
              <a:rPr lang="zh-CN" altLang="en-US" dirty="0"/>
              <a:t>将全面推进中小微企业持续、旺盛的融资需求。</a:t>
            </a:r>
            <a:br>
              <a:rPr lang="zh-CN" altLang="en-US" dirty="0"/>
            </a:br>
            <a:r>
              <a:rPr lang="zh-CN" altLang="en-US" dirty="0"/>
              <a:t>　　</a:t>
            </a:r>
            <a:r>
              <a:rPr lang="en-US" altLang="zh-CN" dirty="0"/>
              <a:t>5</a:t>
            </a:r>
            <a:r>
              <a:rPr lang="zh-CN" altLang="en-US" dirty="0"/>
              <a:t>、实体金融服务实现落地、分层、普惠对接。互联网金融促进了立体化资本市场架构体系的构建，加速实现了横向竞争，纵向分层，满足了不同规模企业的融资需求，为企业直接融资提供了更便捷、更多元的渠道。</a:t>
            </a:r>
          </a:p>
        </p:txBody>
      </p:sp>
    </p:spTree>
    <p:extLst>
      <p:ext uri="{BB962C8B-B14F-4D97-AF65-F5344CB8AC3E}">
        <p14:creationId xmlns:p14="http://schemas.microsoft.com/office/powerpoint/2010/main" val="221603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b="1" dirty="0"/>
              <a:t>四、互联网金融趋势展望</a:t>
            </a:r>
            <a:br>
              <a:rPr lang="zh-CN" altLang="en-US" dirty="0"/>
            </a:br>
            <a:r>
              <a:rPr lang="zh-CN" altLang="en-US" b="1" dirty="0"/>
              <a:t>　　（一）“十三五”期间，互联网金融的走势</a:t>
            </a:r>
            <a:br>
              <a:rPr lang="zh-CN" altLang="en-US" dirty="0"/>
            </a:br>
            <a:r>
              <a:rPr lang="zh-CN" altLang="en-US" dirty="0"/>
              <a:t>　　</a:t>
            </a:r>
            <a:r>
              <a:rPr lang="en-US" altLang="zh-CN" dirty="0"/>
              <a:t>1</a:t>
            </a:r>
            <a:r>
              <a:rPr lang="zh-CN" altLang="en-US" dirty="0"/>
              <a:t>、支付体系逐步完善： 主体不断丰富，工具创新，业务体系规模持续扩大，效率和水平大幅提升。</a:t>
            </a:r>
            <a:br>
              <a:rPr lang="zh-CN" altLang="en-US" dirty="0"/>
            </a:br>
            <a:r>
              <a:rPr lang="zh-CN" altLang="en-US" dirty="0"/>
              <a:t>　　</a:t>
            </a:r>
            <a:r>
              <a:rPr lang="en-US" altLang="zh-CN" dirty="0"/>
              <a:t>2</a:t>
            </a:r>
            <a:r>
              <a:rPr lang="zh-CN" altLang="en-US" dirty="0"/>
              <a:t>、监管规则制度明晰： 进入规范发展阶段，确定内涵，明晰主体、划定边界，搭好监管框架和各业务监管细则将陆续出台。</a:t>
            </a:r>
            <a:br>
              <a:rPr lang="zh-CN" altLang="en-US" dirty="0"/>
            </a:br>
            <a:r>
              <a:rPr lang="zh-CN" altLang="en-US" dirty="0"/>
              <a:t>　　</a:t>
            </a:r>
            <a:r>
              <a:rPr lang="en-US" altLang="zh-CN" dirty="0"/>
              <a:t>3</a:t>
            </a:r>
            <a:r>
              <a:rPr lang="zh-CN" altLang="en-US" dirty="0"/>
              <a:t>、混业经营优势凸显：业务更加多元化，更多采取集团综合经营金融控股模式。</a:t>
            </a:r>
            <a:br>
              <a:rPr lang="zh-CN" altLang="en-US" dirty="0"/>
            </a:br>
            <a:r>
              <a:rPr lang="zh-CN" altLang="en-US" dirty="0"/>
              <a:t>　　</a:t>
            </a:r>
            <a:r>
              <a:rPr lang="en-US" altLang="zh-CN" dirty="0"/>
              <a:t>4</a:t>
            </a:r>
            <a:r>
              <a:rPr lang="zh-CN" altLang="en-US" dirty="0"/>
              <a:t>、风险外溢可管可控：风险传递链条可管可控，具备完整的监测、预警体系。</a:t>
            </a:r>
            <a:br>
              <a:rPr lang="zh-CN" altLang="en-US" dirty="0"/>
            </a:br>
            <a:r>
              <a:rPr lang="zh-CN" altLang="en-US" dirty="0"/>
              <a:t>　　</a:t>
            </a:r>
            <a:r>
              <a:rPr lang="en-US" altLang="zh-CN" dirty="0"/>
              <a:t>5</a:t>
            </a:r>
            <a:r>
              <a:rPr lang="zh-CN" altLang="en-US" dirty="0"/>
              <a:t>、生态体系更加完善：征信基础设施将成为健康发展重要依托。</a:t>
            </a:r>
            <a:br>
              <a:rPr lang="zh-CN" altLang="en-US" dirty="0"/>
            </a:br>
            <a:r>
              <a:rPr lang="zh-CN" altLang="en-US" dirty="0"/>
              <a:t>　　</a:t>
            </a:r>
            <a:r>
              <a:rPr lang="en-US" altLang="zh-CN" dirty="0"/>
              <a:t>6</a:t>
            </a:r>
            <a:r>
              <a:rPr lang="zh-CN" altLang="en-US" dirty="0"/>
              <a:t>、普惠金融共享金融深入民心：解决小微企业融资问题，将低成本社会资源有效组织起来， 促进金融市场消费者自由选择权、公平交易权、受尊重权。</a:t>
            </a:r>
            <a:br>
              <a:rPr lang="zh-CN" altLang="en-US" dirty="0"/>
            </a:br>
            <a:r>
              <a:rPr lang="zh-CN" altLang="en-US" dirty="0"/>
              <a:t>　　</a:t>
            </a:r>
            <a:r>
              <a:rPr lang="en-US" altLang="zh-CN" dirty="0"/>
              <a:t>7</a:t>
            </a:r>
            <a:r>
              <a:rPr lang="zh-CN" altLang="en-US" dirty="0"/>
              <a:t>、关键技术应用能力与风险识别能力大幅提升：大数据、云计算、人工智能在互联网交易环节的深度应用。</a:t>
            </a:r>
            <a:br>
              <a:rPr lang="zh-CN" altLang="en-US" dirty="0"/>
            </a:br>
            <a:r>
              <a:rPr lang="zh-CN" altLang="en-US" dirty="0"/>
              <a:t>　　</a:t>
            </a:r>
            <a:r>
              <a:rPr lang="en-US" altLang="zh-CN" dirty="0"/>
              <a:t>8</a:t>
            </a:r>
            <a:r>
              <a:rPr lang="zh-CN" altLang="en-US" dirty="0"/>
              <a:t>、国际化趋势加速：全球布局，跨境资产证券化金融产品互联网交易平台兴起，供应链金融全球化调配资源能力更强。</a:t>
            </a:r>
            <a:br>
              <a:rPr lang="zh-CN" altLang="en-US" dirty="0"/>
            </a:br>
            <a:r>
              <a:rPr lang="zh-CN" altLang="en-US" dirty="0"/>
              <a:t>　　</a:t>
            </a:r>
            <a:r>
              <a:rPr lang="en-US" altLang="zh-CN" dirty="0"/>
              <a:t>9</a:t>
            </a:r>
            <a:r>
              <a:rPr lang="zh-CN" altLang="en-US" dirty="0"/>
              <a:t>、创新发展空间进一步加强：区块链金融、深度学习金融分析能力。</a:t>
            </a:r>
            <a:br>
              <a:rPr lang="zh-CN" altLang="en-US" dirty="0"/>
            </a:br>
            <a:r>
              <a:rPr lang="zh-CN" altLang="en-US" dirty="0"/>
              <a:t>　　</a:t>
            </a:r>
            <a:r>
              <a:rPr lang="zh-CN" altLang="en-US" b="1" dirty="0"/>
              <a:t>（二）借鉴国外完善我国监管体系架构</a:t>
            </a:r>
            <a:br>
              <a:rPr lang="zh-CN" altLang="en-US" dirty="0"/>
            </a:br>
            <a:r>
              <a:rPr lang="zh-CN" altLang="en-US" dirty="0"/>
              <a:t>　　</a:t>
            </a:r>
            <a:r>
              <a:rPr lang="en-US" altLang="zh-CN" dirty="0"/>
              <a:t>1</a:t>
            </a:r>
            <a:r>
              <a:rPr lang="zh-CN" altLang="en-US" dirty="0"/>
              <a:t>、将互联网金融纳入现有监管框架；</a:t>
            </a:r>
            <a:br>
              <a:rPr lang="zh-CN" altLang="en-US" dirty="0"/>
            </a:br>
            <a:r>
              <a:rPr lang="zh-CN" altLang="en-US" dirty="0"/>
              <a:t>　　</a:t>
            </a:r>
            <a:r>
              <a:rPr lang="en-US" altLang="zh-CN" dirty="0"/>
              <a:t>2</a:t>
            </a:r>
            <a:r>
              <a:rPr lang="zh-CN" altLang="en-US" dirty="0"/>
              <a:t>、根据业务实际性质归口相应部门监管；</a:t>
            </a:r>
            <a:br>
              <a:rPr lang="zh-CN" altLang="en-US" dirty="0"/>
            </a:br>
            <a:r>
              <a:rPr lang="zh-CN" altLang="en-US" dirty="0"/>
              <a:t>　　</a:t>
            </a:r>
            <a:r>
              <a:rPr lang="en-US" altLang="zh-CN" dirty="0"/>
              <a:t>3</a:t>
            </a:r>
            <a:r>
              <a:rPr lang="zh-CN" altLang="en-US" dirty="0"/>
              <a:t>、根据发展形势及时完善监管体系；</a:t>
            </a:r>
            <a:br>
              <a:rPr lang="zh-CN" altLang="en-US" dirty="0"/>
            </a:br>
            <a:r>
              <a:rPr lang="zh-CN" altLang="en-US" dirty="0"/>
              <a:t>　　</a:t>
            </a:r>
            <a:r>
              <a:rPr lang="en-US" altLang="zh-CN" dirty="0"/>
              <a:t>4</a:t>
            </a:r>
            <a:r>
              <a:rPr lang="zh-CN" altLang="en-US" dirty="0"/>
              <a:t>、行业自律标准与企业内控流程互补；</a:t>
            </a:r>
            <a:br>
              <a:rPr lang="zh-CN" altLang="en-US" dirty="0"/>
            </a:br>
            <a:r>
              <a:rPr lang="zh-CN" altLang="en-US" dirty="0"/>
              <a:t>　　</a:t>
            </a:r>
            <a:r>
              <a:rPr lang="en-US" altLang="zh-CN" dirty="0"/>
              <a:t>5</a:t>
            </a:r>
            <a:r>
              <a:rPr lang="zh-CN" altLang="en-US" dirty="0"/>
              <a:t>、充分结合征信体系，促进信息双向沟通</a:t>
            </a:r>
          </a:p>
        </p:txBody>
      </p:sp>
    </p:spTree>
    <p:extLst>
      <p:ext uri="{BB962C8B-B14F-4D97-AF65-F5344CB8AC3E}">
        <p14:creationId xmlns:p14="http://schemas.microsoft.com/office/powerpoint/2010/main" val="8403781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4589</TotalTime>
  <Words>14</Words>
  <Application>Microsoft Office PowerPoint</Application>
  <PresentationFormat>宽屏</PresentationFormat>
  <Paragraphs>3</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 xi</dc:creator>
  <cp:lastModifiedBy>bo xi</cp:lastModifiedBy>
  <cp:revision>1</cp:revision>
  <dcterms:created xsi:type="dcterms:W3CDTF">2016-06-13T05:25:35Z</dcterms:created>
  <dcterms:modified xsi:type="dcterms:W3CDTF">2016-06-16T09:54:47Z</dcterms:modified>
</cp:coreProperties>
</file>