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7" r:id="rId4"/>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9925050" cy="66659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00" orient="horz"/>
        <p:guide pos="312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4300855" cy="333296"/>
          </a:xfrm>
          <a:prstGeom prst="rect">
            <a:avLst/>
          </a:prstGeom>
          <a:noFill/>
          <a:ln>
            <a:noFill/>
          </a:ln>
        </p:spPr>
        <p:txBody>
          <a:bodyPr anchorCtr="0" anchor="t" bIns="45350" lIns="90700" spcFirstLastPara="1" rIns="90700" wrap="square" tIns="453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621901" y="0"/>
            <a:ext cx="4300855" cy="333296"/>
          </a:xfrm>
          <a:prstGeom prst="rect">
            <a:avLst/>
          </a:prstGeom>
          <a:noFill/>
          <a:ln>
            <a:noFill/>
          </a:ln>
        </p:spPr>
        <p:txBody>
          <a:bodyPr anchorCtr="0" anchor="t" bIns="45350" lIns="90700" spcFirstLastPara="1" rIns="90700" wrap="square" tIns="453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295650" y="500063"/>
            <a:ext cx="3333750" cy="2500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2506" y="3166309"/>
            <a:ext cx="7940040" cy="2999661"/>
          </a:xfrm>
          <a:prstGeom prst="rect">
            <a:avLst/>
          </a:prstGeom>
          <a:noFill/>
          <a:ln>
            <a:noFill/>
          </a:ln>
        </p:spPr>
        <p:txBody>
          <a:bodyPr anchorCtr="0" anchor="t" bIns="45350" lIns="90700" spcFirstLastPara="1" rIns="90700" wrap="square" tIns="4535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304800" lvl="1" marL="914400" marR="0" rtl="0" algn="l">
              <a:spcBef>
                <a:spcPts val="36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304800" lvl="2" marL="1371600" marR="0" rtl="0" algn="l">
              <a:spcBef>
                <a:spcPts val="36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3pPr>
            <a:lvl4pPr indent="-304800" lvl="3" marL="1828800" marR="0" rtl="0" algn="l">
              <a:spcBef>
                <a:spcPts val="360"/>
              </a:spcBef>
              <a:spcAft>
                <a:spcPts val="0"/>
              </a:spcAft>
              <a:buClr>
                <a:schemeClr val="dk1"/>
              </a:buClr>
              <a:buSzPts val="1200"/>
              <a:buFont typeface="Courier New"/>
              <a:buChar char="o"/>
              <a:defRPr b="0" i="0" sz="1200" u="none" cap="none" strike="noStrike">
                <a:solidFill>
                  <a:schemeClr val="dk1"/>
                </a:solidFill>
                <a:latin typeface="Calibri"/>
                <a:ea typeface="Calibri"/>
                <a:cs typeface="Calibri"/>
                <a:sym typeface="Calibri"/>
              </a:defRPr>
            </a:lvl4pPr>
            <a:lvl5pPr indent="-304800" lvl="4" marL="2286000" marR="0" rtl="0" algn="l">
              <a:spcBef>
                <a:spcPts val="36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6331460"/>
            <a:ext cx="4300855" cy="333296"/>
          </a:xfrm>
          <a:prstGeom prst="rect">
            <a:avLst/>
          </a:prstGeom>
          <a:noFill/>
          <a:ln>
            <a:noFill/>
          </a:ln>
        </p:spPr>
        <p:txBody>
          <a:bodyPr anchorCtr="0" anchor="b" bIns="45350" lIns="90700" spcFirstLastPara="1" rIns="90700" wrap="square" tIns="453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621901" y="6331460"/>
            <a:ext cx="4300855" cy="333296"/>
          </a:xfrm>
          <a:prstGeom prst="rect">
            <a:avLst/>
          </a:prstGeom>
          <a:noFill/>
          <a:ln>
            <a:noFill/>
          </a:ln>
        </p:spPr>
        <p:txBody>
          <a:bodyPr anchorCtr="0" anchor="b" bIns="45350" lIns="90700" spcFirstLastPara="1" rIns="90700" wrap="square" tIns="4535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295650" y="500063"/>
            <a:ext cx="3333750" cy="25003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992506" y="3166309"/>
            <a:ext cx="7940040" cy="2999661"/>
          </a:xfrm>
          <a:prstGeom prst="rect">
            <a:avLst/>
          </a:prstGeom>
          <a:noFill/>
          <a:ln>
            <a:noFill/>
          </a:ln>
        </p:spPr>
        <p:txBody>
          <a:bodyPr anchorCtr="0" anchor="t" bIns="45350" lIns="90700" spcFirstLastPara="1" rIns="90700" wrap="square" tIns="45350">
            <a:noAutofit/>
          </a:bodyPr>
          <a:lstStyle/>
          <a:p>
            <a:pPr indent="0" lvl="0" marL="0" rtl="0" algn="l">
              <a:spcBef>
                <a:spcPts val="0"/>
              </a:spcBef>
              <a:spcAft>
                <a:spcPts val="0"/>
              </a:spcAft>
              <a:buNone/>
            </a:pPr>
            <a:r>
              <a:t/>
            </a:r>
            <a:endParaRPr/>
          </a:p>
        </p:txBody>
      </p:sp>
      <p:sp>
        <p:nvSpPr>
          <p:cNvPr id="75" name="Google Shape;75;p1:notes"/>
          <p:cNvSpPr txBox="1"/>
          <p:nvPr>
            <p:ph idx="12" type="sldNum"/>
          </p:nvPr>
        </p:nvSpPr>
        <p:spPr>
          <a:xfrm>
            <a:off x="5621901" y="6331460"/>
            <a:ext cx="4300855" cy="333296"/>
          </a:xfrm>
          <a:prstGeom prst="rect">
            <a:avLst/>
          </a:prstGeom>
          <a:noFill/>
          <a:ln>
            <a:noFill/>
          </a:ln>
        </p:spPr>
        <p:txBody>
          <a:bodyPr anchorCtr="0" anchor="b" bIns="45350" lIns="90700" spcFirstLastPara="1" rIns="90700" wrap="square" tIns="4535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85900e0d5_1_43: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01" name="Google Shape;201;gb85900e0d5_1_43: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85900e0d5_1_56: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12" name="Google Shape;212;gb85900e0d5_1_56: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5900e0d5_1_7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25" name="Google Shape;225;gb85900e0d5_1_7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6abf73f75_0_103: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37" name="Google Shape;237;ge6abf73f75_0_103: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6abf73f75_0_136: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55" name="Google Shape;255;ge6abf73f75_0_136: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6abf73f75_0_155: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67" name="Google Shape;267;ge6abf73f75_0_155: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6abf73f75_0_11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83" name="Google Shape;283;ge6abf73f75_0_11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6abf73f75_0_1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292" name="Google Shape;292;ge6abf73f75_0_1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6abf73f75_0_179: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300" name="Google Shape;300;ge6abf73f75_0_179: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6abf73f75_0_3: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82" name="Google Shape;82;ge6abf73f75_0_3: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992506" y="3166309"/>
            <a:ext cx="7940040" cy="2999661"/>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90" name="Google Shape;90;p4:notes"/>
          <p:cNvSpPr/>
          <p:nvPr>
            <p:ph idx="2" type="sldImg"/>
          </p:nvPr>
        </p:nvSpPr>
        <p:spPr>
          <a:xfrm>
            <a:off x="3295650" y="500063"/>
            <a:ext cx="3333750" cy="2500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abf73f75_0_21: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02" name="Google Shape;102;ge6abf73f75_0_21: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5900e0d5_1_9: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41" name="Google Shape;141;gb85900e0d5_1_9: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6abf73f75_0_80: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58" name="Google Shape;158;ge6abf73f75_0_80: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6abf73f75_0_93: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67" name="Google Shape;167;ge6abf73f75_0_93: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85900e0d5_1_16: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77" name="Google Shape;177;gb85900e0d5_1_16: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85900e0d5_1_28:notes"/>
          <p:cNvSpPr txBox="1"/>
          <p:nvPr>
            <p:ph idx="1" type="body"/>
          </p:nvPr>
        </p:nvSpPr>
        <p:spPr>
          <a:xfrm>
            <a:off x="992506" y="3166309"/>
            <a:ext cx="7940100" cy="2999700"/>
          </a:xfrm>
          <a:prstGeom prst="rect">
            <a:avLst/>
          </a:prstGeom>
        </p:spPr>
        <p:txBody>
          <a:bodyPr anchorCtr="0" anchor="t" bIns="45350" lIns="90700" spcFirstLastPara="1" rIns="90700" wrap="square" tIns="45350">
            <a:noAutofit/>
          </a:bodyPr>
          <a:lstStyle/>
          <a:p>
            <a:pPr indent="0" lvl="0" marL="0" rtl="0" algn="l">
              <a:spcBef>
                <a:spcPts val="360"/>
              </a:spcBef>
              <a:spcAft>
                <a:spcPts val="0"/>
              </a:spcAft>
              <a:buNone/>
            </a:pPr>
            <a:r>
              <a:t/>
            </a:r>
            <a:endParaRPr/>
          </a:p>
        </p:txBody>
      </p:sp>
      <p:sp>
        <p:nvSpPr>
          <p:cNvPr id="188" name="Google Shape;188;gb85900e0d5_1_28:notes"/>
          <p:cNvSpPr/>
          <p:nvPr>
            <p:ph idx="2" type="sldImg"/>
          </p:nvPr>
        </p:nvSpPr>
        <p:spPr>
          <a:xfrm>
            <a:off x="3295650" y="500063"/>
            <a:ext cx="3333900" cy="2500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rt">
  <p:cSld name="Start">
    <p:spTree>
      <p:nvGrpSpPr>
        <p:cNvPr id="13" name="Shape 13"/>
        <p:cNvGrpSpPr/>
        <p:nvPr/>
      </p:nvGrpSpPr>
      <p:grpSpPr>
        <a:xfrm>
          <a:off x="0" y="0"/>
          <a:ext cx="0" cy="0"/>
          <a:chOff x="0" y="0"/>
          <a:chExt cx="0" cy="0"/>
        </a:xfrm>
      </p:grpSpPr>
      <p:sp>
        <p:nvSpPr>
          <p:cNvPr id="14" name="Google Shape;14;p2"/>
          <p:cNvSpPr txBox="1"/>
          <p:nvPr>
            <p:ph idx="1" type="body"/>
          </p:nvPr>
        </p:nvSpPr>
        <p:spPr>
          <a:xfrm>
            <a:off x="319088" y="1978720"/>
            <a:ext cx="8508999" cy="1274125"/>
          </a:xfrm>
          <a:prstGeom prst="rect">
            <a:avLst/>
          </a:prstGeom>
          <a:noFill/>
          <a:ln>
            <a:noFill/>
          </a:ln>
        </p:spPr>
        <p:txBody>
          <a:bodyPr anchorCtr="0" anchor="t" bIns="0" lIns="0" spcFirstLastPara="1" rIns="0" wrap="square" tIns="0">
            <a:noAutofit/>
          </a:bodyPr>
          <a:lstStyle>
            <a:lvl1pPr indent="-228600" lvl="0" marL="457200" marR="0" rtl="0" algn="l">
              <a:lnSpc>
                <a:spcPct val="15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2"/>
          <p:cNvSpPr/>
          <p:nvPr/>
        </p:nvSpPr>
        <p:spPr>
          <a:xfrm>
            <a:off x="8347635" y="6408271"/>
            <a:ext cx="575236" cy="3585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6" name="Google Shape;16;p2"/>
          <p:cNvSpPr txBox="1"/>
          <p:nvPr>
            <p:ph idx="12" type="sldNum"/>
          </p:nvPr>
        </p:nvSpPr>
        <p:spPr>
          <a:xfrm>
            <a:off x="6774934" y="6473313"/>
            <a:ext cx="2052000"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17" name="Google Shape;17;p2"/>
          <p:cNvSpPr txBox="1"/>
          <p:nvPr>
            <p:ph idx="11" type="ftr"/>
          </p:nvPr>
        </p:nvSpPr>
        <p:spPr>
          <a:xfrm>
            <a:off x="311162" y="6473313"/>
            <a:ext cx="7829538" cy="384687"/>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rt">
  <p:cSld name="Start">
    <p:spTree>
      <p:nvGrpSpPr>
        <p:cNvPr id="23" name="Shape 23"/>
        <p:cNvGrpSpPr/>
        <p:nvPr/>
      </p:nvGrpSpPr>
      <p:grpSpPr>
        <a:xfrm>
          <a:off x="0" y="0"/>
          <a:ext cx="0" cy="0"/>
          <a:chOff x="0" y="0"/>
          <a:chExt cx="0" cy="0"/>
        </a:xfrm>
      </p:grpSpPr>
      <p:sp>
        <p:nvSpPr>
          <p:cNvPr id="24" name="Google Shape;24;p4"/>
          <p:cNvSpPr txBox="1"/>
          <p:nvPr>
            <p:ph idx="1" type="body"/>
          </p:nvPr>
        </p:nvSpPr>
        <p:spPr>
          <a:xfrm>
            <a:off x="319088" y="1978720"/>
            <a:ext cx="8508999" cy="1274125"/>
          </a:xfrm>
          <a:prstGeom prst="rect">
            <a:avLst/>
          </a:prstGeom>
          <a:noFill/>
          <a:ln>
            <a:noFill/>
          </a:ln>
        </p:spPr>
        <p:txBody>
          <a:bodyPr anchorCtr="0" anchor="t" bIns="0" lIns="0" spcFirstLastPara="1" rIns="0" wrap="square" tIns="0">
            <a:noAutofit/>
          </a:bodyPr>
          <a:lstStyle>
            <a:lvl1pPr indent="-228600" lvl="0" marL="457200" marR="0" rtl="0" algn="l">
              <a:lnSpc>
                <a:spcPct val="15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 name="Google Shape;25;p4"/>
          <p:cNvSpPr/>
          <p:nvPr/>
        </p:nvSpPr>
        <p:spPr>
          <a:xfrm>
            <a:off x="8347635" y="6408271"/>
            <a:ext cx="575236" cy="3585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6" name="Google Shape;26;p4"/>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27" name="Google Shape;27;p4"/>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p:cSld name="Inhalt">
    <p:spTree>
      <p:nvGrpSpPr>
        <p:cNvPr id="29" name="Shape 29"/>
        <p:cNvGrpSpPr/>
        <p:nvPr/>
      </p:nvGrpSpPr>
      <p:grpSpPr>
        <a:xfrm>
          <a:off x="0" y="0"/>
          <a:ext cx="0" cy="0"/>
          <a:chOff x="0" y="0"/>
          <a:chExt cx="0" cy="0"/>
        </a:xfrm>
      </p:grpSpPr>
      <p:sp>
        <p:nvSpPr>
          <p:cNvPr id="30" name="Google Shape;30;p5"/>
          <p:cNvSpPr txBox="1"/>
          <p:nvPr>
            <p:ph idx="1" type="body"/>
          </p:nvPr>
        </p:nvSpPr>
        <p:spPr>
          <a:xfrm>
            <a:off x="319090" y="1762188"/>
            <a:ext cx="8508999" cy="4699572"/>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32" name="Google Shape;32;p5"/>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 Text">
  <p:cSld name="Zwei Inhalte + Text">
    <p:spTree>
      <p:nvGrpSpPr>
        <p:cNvPr id="34" name="Shape 34"/>
        <p:cNvGrpSpPr/>
        <p:nvPr/>
      </p:nvGrpSpPr>
      <p:grpSpPr>
        <a:xfrm>
          <a:off x="0" y="0"/>
          <a:ext cx="0" cy="0"/>
          <a:chOff x="0" y="0"/>
          <a:chExt cx="0" cy="0"/>
        </a:xfrm>
      </p:grpSpPr>
      <p:sp>
        <p:nvSpPr>
          <p:cNvPr id="35" name="Google Shape;35;p6"/>
          <p:cNvSpPr txBox="1"/>
          <p:nvPr>
            <p:ph idx="1" type="body"/>
          </p:nvPr>
        </p:nvSpPr>
        <p:spPr>
          <a:xfrm>
            <a:off x="319089" y="1762188"/>
            <a:ext cx="8508999" cy="714951"/>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 name="Google Shape;36;p6"/>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37" name="Google Shape;37;p6"/>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2" type="body"/>
          </p:nvPr>
        </p:nvSpPr>
        <p:spPr>
          <a:xfrm>
            <a:off x="316992" y="2484000"/>
            <a:ext cx="4242816" cy="3974655"/>
          </a:xfrm>
          <a:prstGeom prst="rect">
            <a:avLst/>
          </a:prstGeom>
          <a:noFill/>
          <a:ln>
            <a:noFill/>
          </a:ln>
        </p:spPr>
        <p:txBody>
          <a:bodyPr anchorCtr="0" anchor="t" bIns="45700" lIns="0" spcFirstLastPara="1" rIns="0" wrap="square" tIns="45700">
            <a:noAutofit/>
          </a:bodyPr>
          <a:lstStyle>
            <a:lvl1pPr indent="-228600" lvl="0" marL="45720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6"/>
          <p:cNvSpPr/>
          <p:nvPr>
            <p:ph idx="3" type="pic"/>
          </p:nvPr>
        </p:nvSpPr>
        <p:spPr>
          <a:xfrm>
            <a:off x="4584192" y="2484120"/>
            <a:ext cx="4244400" cy="39744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0" name="Google Shape;40;p6"/>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p:cSld name="zwei Inhalte">
    <p:spTree>
      <p:nvGrpSpPr>
        <p:cNvPr id="41" name="Shape 41"/>
        <p:cNvGrpSpPr/>
        <p:nvPr/>
      </p:nvGrpSpPr>
      <p:grpSpPr>
        <a:xfrm>
          <a:off x="0" y="0"/>
          <a:ext cx="0" cy="0"/>
          <a:chOff x="0" y="0"/>
          <a:chExt cx="0" cy="0"/>
        </a:xfrm>
      </p:grpSpPr>
      <p:sp>
        <p:nvSpPr>
          <p:cNvPr id="42" name="Google Shape;42;p7"/>
          <p:cNvSpPr txBox="1"/>
          <p:nvPr>
            <p:ph idx="1" type="body"/>
          </p:nvPr>
        </p:nvSpPr>
        <p:spPr>
          <a:xfrm>
            <a:off x="319091" y="1762188"/>
            <a:ext cx="4180910" cy="468738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 name="Google Shape;43;p7"/>
          <p:cNvSpPr txBox="1"/>
          <p:nvPr>
            <p:ph idx="2" type="body"/>
          </p:nvPr>
        </p:nvSpPr>
        <p:spPr>
          <a:xfrm>
            <a:off x="4647179" y="1762188"/>
            <a:ext cx="4180910" cy="4687380"/>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4" name="Google Shape;44;p7"/>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45" name="Google Shape;45;p7"/>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 Text">
  <p:cSld name="Inhalt + Text">
    <p:spTree>
      <p:nvGrpSpPr>
        <p:cNvPr id="47" name="Shape 47"/>
        <p:cNvGrpSpPr/>
        <p:nvPr/>
      </p:nvGrpSpPr>
      <p:grpSpPr>
        <a:xfrm>
          <a:off x="0" y="0"/>
          <a:ext cx="0" cy="0"/>
          <a:chOff x="0" y="0"/>
          <a:chExt cx="0" cy="0"/>
        </a:xfrm>
      </p:grpSpPr>
      <p:sp>
        <p:nvSpPr>
          <p:cNvPr id="48" name="Google Shape;48;p8"/>
          <p:cNvSpPr txBox="1"/>
          <p:nvPr>
            <p:ph idx="1" type="body"/>
          </p:nvPr>
        </p:nvSpPr>
        <p:spPr>
          <a:xfrm>
            <a:off x="319090" y="2499360"/>
            <a:ext cx="8508999" cy="3962400"/>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14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 name="Google Shape;49;p8"/>
          <p:cNvSpPr txBox="1"/>
          <p:nvPr>
            <p:ph idx="12" type="sldNum"/>
          </p:nvPr>
        </p:nvSpPr>
        <p:spPr>
          <a:xfrm>
            <a:off x="6774934" y="6473313"/>
            <a:ext cx="2052074" cy="365125"/>
          </a:xfrm>
          <a:prstGeom prst="rect">
            <a:avLst/>
          </a:prstGeom>
          <a:solidFill>
            <a:schemeClr val="lt1"/>
          </a:solid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50" name="Google Shape;50;p8"/>
          <p:cNvSpPr txBox="1"/>
          <p:nvPr>
            <p:ph idx="11" type="ftr"/>
          </p:nvPr>
        </p:nvSpPr>
        <p:spPr>
          <a:xfrm>
            <a:off x="311162" y="6473313"/>
            <a:ext cx="6464280" cy="365125"/>
          </a:xfrm>
          <a:prstGeom prst="rect">
            <a:avLst/>
          </a:prstGeom>
          <a:solidFill>
            <a:schemeClr val="lt1"/>
          </a:solid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2" type="body"/>
          </p:nvPr>
        </p:nvSpPr>
        <p:spPr>
          <a:xfrm>
            <a:off x="319089" y="1762188"/>
            <a:ext cx="8508999" cy="714951"/>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8"/>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ße Bilder">
  <p:cSld name="große Bilder">
    <p:spTree>
      <p:nvGrpSpPr>
        <p:cNvPr id="53" name="Shape 53"/>
        <p:cNvGrpSpPr/>
        <p:nvPr/>
      </p:nvGrpSpPr>
      <p:grpSpPr>
        <a:xfrm>
          <a:off x="0" y="0"/>
          <a:ext cx="0" cy="0"/>
          <a:chOff x="0" y="0"/>
          <a:chExt cx="0" cy="0"/>
        </a:xfrm>
      </p:grpSpPr>
      <p:sp>
        <p:nvSpPr>
          <p:cNvPr id="54" name="Google Shape;54;p9"/>
          <p:cNvSpPr txBox="1"/>
          <p:nvPr>
            <p:ph idx="1" type="body"/>
          </p:nvPr>
        </p:nvSpPr>
        <p:spPr>
          <a:xfrm>
            <a:off x="319089" y="1762188"/>
            <a:ext cx="8508999" cy="714951"/>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5" name="Google Shape;55;p9"/>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56" name="Google Shape;56;p9"/>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p:nvPr>
            <p:ph idx="2" type="pic"/>
          </p:nvPr>
        </p:nvSpPr>
        <p:spPr>
          <a:xfrm>
            <a:off x="0" y="2476500"/>
            <a:ext cx="9144000" cy="4381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8" name="Google Shape;58;p9"/>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er formatfüllend">
  <p:cSld name="Bilder formatfüllend">
    <p:spTree>
      <p:nvGrpSpPr>
        <p:cNvPr id="59" name="Shape 59"/>
        <p:cNvGrpSpPr/>
        <p:nvPr/>
      </p:nvGrpSpPr>
      <p:grpSpPr>
        <a:xfrm>
          <a:off x="0" y="0"/>
          <a:ext cx="0" cy="0"/>
          <a:chOff x="0" y="0"/>
          <a:chExt cx="0" cy="0"/>
        </a:xfrm>
      </p:grpSpPr>
      <p:sp>
        <p:nvSpPr>
          <p:cNvPr id="60" name="Google Shape;60;p10"/>
          <p:cNvSpPr/>
          <p:nvPr>
            <p:ph idx="2" type="pic"/>
          </p:nvPr>
        </p:nvSpPr>
        <p:spPr>
          <a:xfrm>
            <a:off x="0" y="1691640"/>
            <a:ext cx="9144000" cy="516636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1" name="Google Shape;61;p10"/>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62" name="Google Shape;62;p10"/>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 Text (Hintergrund)">
  <p:cSld name="Zwei Inhalte + Text (Hintergrund)">
    <p:spTree>
      <p:nvGrpSpPr>
        <p:cNvPr id="64" name="Shape 64"/>
        <p:cNvGrpSpPr/>
        <p:nvPr/>
      </p:nvGrpSpPr>
      <p:grpSpPr>
        <a:xfrm>
          <a:off x="0" y="0"/>
          <a:ext cx="0" cy="0"/>
          <a:chOff x="0" y="0"/>
          <a:chExt cx="0" cy="0"/>
        </a:xfrm>
      </p:grpSpPr>
      <p:sp>
        <p:nvSpPr>
          <p:cNvPr id="65" name="Google Shape;65;p11"/>
          <p:cNvSpPr/>
          <p:nvPr/>
        </p:nvSpPr>
        <p:spPr>
          <a:xfrm>
            <a:off x="0" y="2477139"/>
            <a:ext cx="9144000" cy="4380861"/>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66" name="Google Shape;66;p11"/>
          <p:cNvSpPr txBox="1"/>
          <p:nvPr>
            <p:ph idx="1" type="body"/>
          </p:nvPr>
        </p:nvSpPr>
        <p:spPr>
          <a:xfrm>
            <a:off x="319089" y="1762188"/>
            <a:ext cx="8508999" cy="714951"/>
          </a:xfrm>
          <a:prstGeom prst="rect">
            <a:avLst/>
          </a:prstGeom>
          <a:noFill/>
          <a:ln>
            <a:noFill/>
          </a:ln>
        </p:spPr>
        <p:txBody>
          <a:bodyPr anchorCtr="0" anchor="t" bIns="0" lIns="0" spcFirstLastPara="1" rIns="0" wrap="square" tIns="0">
            <a:noAutofit/>
          </a:bodyPr>
          <a:lstStyle>
            <a:lvl1pPr indent="-228600" lvl="0" marL="45720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7" name="Google Shape;67;p11"/>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
        <p:nvSpPr>
          <p:cNvPr id="68" name="Google Shape;68;p11"/>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2" type="body"/>
          </p:nvPr>
        </p:nvSpPr>
        <p:spPr>
          <a:xfrm>
            <a:off x="316992" y="2484000"/>
            <a:ext cx="4242816" cy="3974655"/>
          </a:xfrm>
          <a:prstGeom prst="rect">
            <a:avLst/>
          </a:prstGeom>
          <a:noFill/>
          <a:ln>
            <a:noFill/>
          </a:ln>
        </p:spPr>
        <p:txBody>
          <a:bodyPr anchorCtr="0" anchor="t" bIns="45700" lIns="0" spcFirstLastPara="1" rIns="0" wrap="square" tIns="45700">
            <a:noAutofit/>
          </a:bodyPr>
          <a:lstStyle>
            <a:lvl1pPr indent="-228600" lvl="0" marL="457200" marR="0" rtl="0" algn="l">
              <a:lnSpc>
                <a:spcPct val="100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25000"/>
              </a:lnSpc>
              <a:spcBef>
                <a:spcPts val="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17500" lvl="3" marL="18288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Google Shape;70;p11"/>
          <p:cNvSpPr/>
          <p:nvPr>
            <p:ph idx="3" type="pic"/>
          </p:nvPr>
        </p:nvSpPr>
        <p:spPr>
          <a:xfrm>
            <a:off x="4584192" y="2484120"/>
            <a:ext cx="4244400" cy="3974400"/>
          </a:xfrm>
          <a:prstGeom prst="rect">
            <a:avLst/>
          </a:prstGeom>
          <a:noFill/>
          <a:ln>
            <a:noFill/>
          </a:ln>
        </p:spPr>
        <p:txBody>
          <a:bodyPr anchorCtr="0" anchor="t" bIns="45700" lIns="91425" spcFirstLastPara="1" rIns="91425" wrap="square" tIns="45700">
            <a:noAutofit/>
          </a:bodyPr>
          <a:lstStyle>
            <a:lvl1pPr lvl="0" marR="0" rtl="0" algn="l">
              <a:lnSpc>
                <a:spcPct val="114000"/>
              </a:lnSpc>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lvl="4" marR="0" rtl="0" algn="l">
              <a:lnSpc>
                <a:spcPct val="125000"/>
              </a:lnSpc>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type="title"/>
          </p:nvPr>
        </p:nvSpPr>
        <p:spPr>
          <a:xfrm>
            <a:off x="319090" y="994334"/>
            <a:ext cx="8508999" cy="410369"/>
          </a:xfrm>
          <a:prstGeom prst="rect">
            <a:avLst/>
          </a:prstGeom>
          <a:noFill/>
          <a:ln>
            <a:noFill/>
          </a:ln>
        </p:spPr>
        <p:txBody>
          <a:bodyPr anchorCtr="0" anchor="t" bIns="0" lIns="0" spcFirstLastPara="1" rIns="0" wrap="square" tIns="0">
            <a:spAutoFit/>
          </a:bodyPr>
          <a:lstStyle>
            <a:lvl1pPr lvl="0" marR="0" rtl="0" algn="l">
              <a:lnSpc>
                <a:spcPct val="106666"/>
              </a:lnSpc>
              <a:spcBef>
                <a:spcPts val="0"/>
              </a:spcBef>
              <a:spcAft>
                <a:spcPts val="0"/>
              </a:spcAft>
              <a:buSzPts val="1400"/>
              <a:buNone/>
              <a:defRPr b="0" i="0" sz="3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20150416 tum logo blau png final.png" id="10" name="Google Shape;10;p1"/>
          <p:cNvPicPr preferRelativeResize="0"/>
          <p:nvPr/>
        </p:nvPicPr>
        <p:blipFill rotWithShape="1">
          <a:blip r:embed="rId1">
            <a:alphaModFix/>
          </a:blip>
          <a:srcRect b="0" l="0" r="0" t="0"/>
          <a:stretch/>
        </p:blipFill>
        <p:spPr>
          <a:xfrm>
            <a:off x="8218411" y="324685"/>
            <a:ext cx="608352" cy="320400"/>
          </a:xfrm>
          <a:prstGeom prst="rect">
            <a:avLst/>
          </a:prstGeom>
          <a:noFill/>
          <a:ln>
            <a:noFill/>
          </a:ln>
        </p:spPr>
      </p:pic>
      <p:sp>
        <p:nvSpPr>
          <p:cNvPr id="11" name="Google Shape;11;p1"/>
          <p:cNvSpPr txBox="1"/>
          <p:nvPr>
            <p:ph idx="11" type="ftr"/>
          </p:nvPr>
        </p:nvSpPr>
        <p:spPr>
          <a:xfrm>
            <a:off x="311162" y="6473313"/>
            <a:ext cx="7829538" cy="384687"/>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6774934" y="6473313"/>
            <a:ext cx="2052000"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pic>
        <p:nvPicPr>
          <p:cNvPr descr="20150416 tum logo blau png final.png" id="20" name="Google Shape;20;p3"/>
          <p:cNvPicPr preferRelativeResize="0"/>
          <p:nvPr/>
        </p:nvPicPr>
        <p:blipFill rotWithShape="1">
          <a:blip r:embed="rId1">
            <a:alphaModFix/>
          </a:blip>
          <a:srcRect b="0" l="0" r="0" t="0"/>
          <a:stretch/>
        </p:blipFill>
        <p:spPr>
          <a:xfrm>
            <a:off x="8218411" y="324685"/>
            <a:ext cx="608352" cy="320400"/>
          </a:xfrm>
          <a:prstGeom prst="rect">
            <a:avLst/>
          </a:prstGeom>
          <a:noFill/>
          <a:ln>
            <a:noFill/>
          </a:ln>
        </p:spPr>
      </p:pic>
      <p:sp>
        <p:nvSpPr>
          <p:cNvPr id="21" name="Google Shape;21;p3"/>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22" name="Google Shape;22;p3"/>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fasttext.cc/docs/en/crawl-vectors.html" TargetMode="External"/><Relationship Id="rId4" Type="http://schemas.openxmlformats.org/officeDocument/2006/relationships/hyperlink" Target="https://fasttext.cc/docs/en/crawl-vectors.html" TargetMode="External"/><Relationship Id="rId5" Type="http://schemas.openxmlformats.org/officeDocument/2006/relationships/hyperlink" Target="https://www.wikipedia.org/" TargetMode="External"/><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hyperlink" Target="https://medium.com/swlh/a-simple-overview-of-rnn-lstm-and-attention-mechanism-9e844763d07b" TargetMode="External"/><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20.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columbine/imdb-dataset-sentiment-analysis-in-csv-format" TargetMode="Externa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idx="1" type="body"/>
          </p:nvPr>
        </p:nvSpPr>
        <p:spPr>
          <a:xfrm>
            <a:off x="317550" y="2278180"/>
            <a:ext cx="8508900" cy="24135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None/>
            </a:pPr>
            <a:r>
              <a:rPr i="1" lang="de-DE" sz="1400"/>
              <a:t>Bachelor’s Thesis</a:t>
            </a:r>
            <a:endParaRPr i="1" sz="1400"/>
          </a:p>
          <a:p>
            <a:pPr indent="0" lvl="0" marL="0" rtl="0" algn="ctr">
              <a:lnSpc>
                <a:spcPct val="150000"/>
              </a:lnSpc>
              <a:spcBef>
                <a:spcPts val="0"/>
              </a:spcBef>
              <a:spcAft>
                <a:spcPts val="0"/>
              </a:spcAft>
              <a:buNone/>
            </a:pPr>
            <a:r>
              <a:t/>
            </a:r>
            <a:endParaRPr/>
          </a:p>
          <a:p>
            <a:pPr indent="0" lvl="0" marL="0" rtl="0" algn="ctr">
              <a:lnSpc>
                <a:spcPct val="150000"/>
              </a:lnSpc>
              <a:spcBef>
                <a:spcPts val="0"/>
              </a:spcBef>
              <a:spcAft>
                <a:spcPts val="0"/>
              </a:spcAft>
              <a:buNone/>
            </a:pPr>
            <a:r>
              <a:rPr lang="de-DE"/>
              <a:t>Author: </a:t>
            </a:r>
            <a:r>
              <a:rPr lang="de-DE"/>
              <a:t>Tao Xiang</a:t>
            </a:r>
            <a:endParaRPr/>
          </a:p>
          <a:p>
            <a:pPr indent="0" lvl="0" marL="0" rtl="0" algn="ctr">
              <a:lnSpc>
                <a:spcPct val="150000"/>
              </a:lnSpc>
              <a:spcBef>
                <a:spcPts val="0"/>
              </a:spcBef>
              <a:spcAft>
                <a:spcPts val="0"/>
              </a:spcAft>
              <a:buNone/>
            </a:pPr>
            <a:r>
              <a:rPr lang="de-DE"/>
              <a:t>Advisor: M. Sc. Severin Reiz and Dr. Felix Dietrich </a:t>
            </a:r>
            <a:endParaRPr/>
          </a:p>
          <a:p>
            <a:pPr indent="0" lvl="0" marL="0" rtl="0" algn="ctr">
              <a:lnSpc>
                <a:spcPct val="150000"/>
              </a:lnSpc>
              <a:spcBef>
                <a:spcPts val="0"/>
              </a:spcBef>
              <a:spcAft>
                <a:spcPts val="0"/>
              </a:spcAft>
              <a:buNone/>
            </a:pPr>
            <a:r>
              <a:rPr lang="de-DE"/>
              <a:t>Technical University Munich</a:t>
            </a:r>
            <a:endParaRPr/>
          </a:p>
          <a:p>
            <a:pPr indent="0" lvl="0" marL="0" rtl="0" algn="ctr">
              <a:lnSpc>
                <a:spcPct val="150000"/>
              </a:lnSpc>
              <a:spcBef>
                <a:spcPts val="0"/>
              </a:spcBef>
              <a:spcAft>
                <a:spcPts val="0"/>
              </a:spcAft>
              <a:buNone/>
            </a:pPr>
            <a:r>
              <a:rPr lang="de-DE"/>
              <a:t>Faculty of Informatics</a:t>
            </a:r>
            <a:endParaRPr/>
          </a:p>
          <a:p>
            <a:pPr indent="0" lvl="0" marL="0" rtl="0" algn="ctr">
              <a:lnSpc>
                <a:spcPct val="150000"/>
              </a:lnSpc>
              <a:spcBef>
                <a:spcPts val="0"/>
              </a:spcBef>
              <a:spcAft>
                <a:spcPts val="0"/>
              </a:spcAft>
              <a:buNone/>
            </a:pPr>
            <a:r>
              <a:rPr lang="de-DE"/>
              <a:t>11. August 2021</a:t>
            </a:r>
            <a:endParaRPr/>
          </a:p>
        </p:txBody>
      </p:sp>
      <p:sp>
        <p:nvSpPr>
          <p:cNvPr id="78" name="Google Shape;78;p12"/>
          <p:cNvSpPr txBox="1"/>
          <p:nvPr>
            <p:ph type="title"/>
          </p:nvPr>
        </p:nvSpPr>
        <p:spPr>
          <a:xfrm>
            <a:off x="319090" y="994334"/>
            <a:ext cx="8508900" cy="954300"/>
          </a:xfrm>
          <a:prstGeom prst="rect">
            <a:avLst/>
          </a:prstGeom>
          <a:noFill/>
          <a:ln>
            <a:noFill/>
          </a:ln>
        </p:spPr>
        <p:txBody>
          <a:bodyPr anchorCtr="0" anchor="t" bIns="0" lIns="0" spcFirstLastPara="1" rIns="0" wrap="square" tIns="0">
            <a:spAutoFit/>
          </a:bodyPr>
          <a:lstStyle/>
          <a:p>
            <a:pPr indent="0" lvl="0" marL="0" rtl="0" algn="ctr">
              <a:lnSpc>
                <a:spcPct val="106666"/>
              </a:lnSpc>
              <a:spcBef>
                <a:spcPts val="0"/>
              </a:spcBef>
              <a:spcAft>
                <a:spcPts val="0"/>
              </a:spcAft>
              <a:buNone/>
            </a:pPr>
            <a:r>
              <a:rPr lang="de-DE"/>
              <a:t>Extending a Newton-CG Second-order Optimizer to Natural Language Processing </a:t>
            </a:r>
            <a:endParaRPr/>
          </a:p>
        </p:txBody>
      </p:sp>
      <p:pic>
        <p:nvPicPr>
          <p:cNvPr descr="TUM_Glockenturm.tif" id="79" name="Google Shape;79;p12"/>
          <p:cNvPicPr preferRelativeResize="0"/>
          <p:nvPr/>
        </p:nvPicPr>
        <p:blipFill rotWithShape="1">
          <a:blip r:embed="rId3">
            <a:alphaModFix/>
          </a:blip>
          <a:srcRect b="0" l="0" r="0" t="0"/>
          <a:stretch/>
        </p:blipFill>
        <p:spPr>
          <a:xfrm>
            <a:off x="5983097" y="3973051"/>
            <a:ext cx="2836501" cy="247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idx="1" type="body"/>
          </p:nvPr>
        </p:nvSpPr>
        <p:spPr>
          <a:xfrm>
            <a:off x="319100" y="1762192"/>
            <a:ext cx="8508900" cy="17115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Word embeddings are important</a:t>
            </a:r>
            <a:r>
              <a:rPr lang="de-DE"/>
              <a:t> in the performance of NLP tasks [6].</a:t>
            </a:r>
            <a:endParaRPr/>
          </a:p>
          <a:p>
            <a:pPr indent="-317500" lvl="0" marL="457200" rtl="0" algn="l">
              <a:lnSpc>
                <a:spcPct val="114000"/>
              </a:lnSpc>
              <a:spcBef>
                <a:spcPts val="0"/>
              </a:spcBef>
              <a:spcAft>
                <a:spcPts val="0"/>
              </a:spcAft>
              <a:buSzPts val="1400"/>
              <a:buChar char="●"/>
            </a:pPr>
            <a:r>
              <a:rPr lang="de-DE"/>
              <a:t>People can train a word embedding layer</a:t>
            </a:r>
            <a:endParaRPr/>
          </a:p>
          <a:p>
            <a:pPr indent="-330200" lvl="1" marL="914400" rtl="0" algn="l">
              <a:lnSpc>
                <a:spcPct val="114000"/>
              </a:lnSpc>
              <a:spcBef>
                <a:spcPts val="0"/>
              </a:spcBef>
              <a:spcAft>
                <a:spcPts val="0"/>
              </a:spcAft>
              <a:buSzPts val="1600"/>
              <a:buChar char="○"/>
            </a:pPr>
            <a:r>
              <a:rPr lang="de-DE"/>
              <a:t>not main task in this thesis </a:t>
            </a:r>
            <a:endParaRPr/>
          </a:p>
          <a:p>
            <a:pPr indent="-317500" lvl="0" marL="457200" rtl="0" algn="l">
              <a:lnSpc>
                <a:spcPct val="114000"/>
              </a:lnSpc>
              <a:spcBef>
                <a:spcPts val="0"/>
              </a:spcBef>
              <a:spcAft>
                <a:spcPts val="0"/>
              </a:spcAft>
              <a:buSzPts val="1400"/>
              <a:buChar char="●"/>
            </a:pPr>
            <a:r>
              <a:rPr lang="de-DE"/>
              <a:t>we use a pretrained english-word-embedding system</a:t>
            </a:r>
            <a:endParaRPr/>
          </a:p>
          <a:p>
            <a:pPr indent="-330200" lvl="1" marL="914400" rtl="0" algn="l">
              <a:lnSpc>
                <a:spcPct val="114000"/>
              </a:lnSpc>
              <a:spcBef>
                <a:spcPts val="0"/>
              </a:spcBef>
              <a:spcAft>
                <a:spcPts val="0"/>
              </a:spcAft>
              <a:buSzPts val="1600"/>
              <a:buChar char="○"/>
            </a:pPr>
            <a:r>
              <a:rPr lang="de-DE"/>
              <a:t>source: </a:t>
            </a:r>
            <a:r>
              <a:rPr lang="de-DE" u="sng">
                <a:solidFill>
                  <a:schemeClr val="hlink"/>
                </a:solidFill>
                <a:hlinkClick r:id="rId3"/>
              </a:rPr>
              <a:t>fastText</a:t>
            </a:r>
            <a:endParaRPr/>
          </a:p>
          <a:p>
            <a:pPr indent="-330200" lvl="1" marL="914400" rtl="0" algn="l">
              <a:lnSpc>
                <a:spcPct val="114000"/>
              </a:lnSpc>
              <a:spcBef>
                <a:spcPts val="0"/>
              </a:spcBef>
              <a:spcAft>
                <a:spcPts val="0"/>
              </a:spcAft>
              <a:buSzPts val="1600"/>
              <a:buChar char="○"/>
            </a:pPr>
            <a:r>
              <a:rPr lang="de-DE"/>
              <a:t>trained on </a:t>
            </a:r>
            <a:r>
              <a:rPr lang="de-DE" u="sng">
                <a:solidFill>
                  <a:schemeClr val="hlink"/>
                </a:solidFill>
                <a:hlinkClick r:id="rId4"/>
              </a:rPr>
              <a:t>Common Crawl</a:t>
            </a:r>
            <a:r>
              <a:rPr lang="de-DE"/>
              <a:t> and </a:t>
            </a:r>
            <a:r>
              <a:rPr lang="de-DE" u="sng">
                <a:solidFill>
                  <a:schemeClr val="hlink"/>
                </a:solidFill>
                <a:hlinkClick r:id="rId5"/>
              </a:rPr>
              <a:t>Wikipedia</a:t>
            </a:r>
            <a:r>
              <a:rPr lang="de-DE"/>
              <a:t> </a:t>
            </a:r>
            <a:endParaRPr/>
          </a:p>
          <a:p>
            <a:pPr indent="-330200" lvl="1" marL="914400" rtl="0" algn="l">
              <a:lnSpc>
                <a:spcPct val="114000"/>
              </a:lnSpc>
              <a:spcBef>
                <a:spcPts val="0"/>
              </a:spcBef>
              <a:spcAft>
                <a:spcPts val="0"/>
              </a:spcAft>
              <a:buSzPts val="1600"/>
              <a:buChar char="○"/>
            </a:pPr>
            <a:r>
              <a:rPr lang="de-DE"/>
              <a:t>contains totally 2000000 words and their corresponding vectors</a:t>
            </a:r>
            <a:endParaRPr/>
          </a:p>
          <a:p>
            <a:pPr indent="-330200" lvl="2" marL="1371600" rtl="0" algn="l">
              <a:lnSpc>
                <a:spcPct val="114000"/>
              </a:lnSpc>
              <a:spcBef>
                <a:spcPts val="0"/>
              </a:spcBef>
              <a:spcAft>
                <a:spcPts val="0"/>
              </a:spcAft>
              <a:buSzPts val="1600"/>
              <a:buChar char="■"/>
            </a:pPr>
            <a:r>
              <a:rPr lang="de-DE"/>
              <a:t>each of length 300 </a:t>
            </a:r>
            <a:endParaRPr/>
          </a:p>
        </p:txBody>
      </p:sp>
      <p:sp>
        <p:nvSpPr>
          <p:cNvPr id="204" name="Google Shape;204;p21"/>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05" name="Google Shape;205;p21"/>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206" name="Google Shape;206;p21"/>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Word Embedding cont.</a:t>
            </a:r>
            <a:endParaRPr sz="3000"/>
          </a:p>
        </p:txBody>
      </p:sp>
      <p:grpSp>
        <p:nvGrpSpPr>
          <p:cNvPr id="207" name="Google Shape;207;p21"/>
          <p:cNvGrpSpPr/>
          <p:nvPr/>
        </p:nvGrpSpPr>
        <p:grpSpPr>
          <a:xfrm>
            <a:off x="152400" y="3930892"/>
            <a:ext cx="8839202" cy="2397736"/>
            <a:chOff x="152400" y="3473692"/>
            <a:chExt cx="8839202" cy="2397736"/>
          </a:xfrm>
        </p:grpSpPr>
        <p:pic>
          <p:nvPicPr>
            <p:cNvPr id="208" name="Google Shape;208;p21"/>
            <p:cNvPicPr preferRelativeResize="0"/>
            <p:nvPr/>
          </p:nvPicPr>
          <p:blipFill>
            <a:blip r:embed="rId6">
              <a:alphaModFix/>
            </a:blip>
            <a:stretch>
              <a:fillRect/>
            </a:stretch>
          </p:blipFill>
          <p:spPr>
            <a:xfrm>
              <a:off x="152400" y="3473692"/>
              <a:ext cx="8839202" cy="2050926"/>
            </a:xfrm>
            <a:prstGeom prst="rect">
              <a:avLst/>
            </a:prstGeom>
            <a:noFill/>
            <a:ln>
              <a:noFill/>
            </a:ln>
          </p:spPr>
        </p:pic>
        <p:sp>
          <p:nvSpPr>
            <p:cNvPr id="209" name="Google Shape;209;p21"/>
            <p:cNvSpPr txBox="1"/>
            <p:nvPr/>
          </p:nvSpPr>
          <p:spPr>
            <a:xfrm>
              <a:off x="358600" y="5378828"/>
              <a:ext cx="846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a:t>A snippet of the word embeddings. The first line contains the total number of words/vectors and the length of each vector. Starting from the second row, the first column of each row represents the word, and the following columns are the corresponding vector. </a:t>
              </a:r>
              <a:endParaRPr sz="1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idx="1" type="body"/>
          </p:nvPr>
        </p:nvSpPr>
        <p:spPr>
          <a:xfrm>
            <a:off x="319100" y="1762189"/>
            <a:ext cx="8508900" cy="2997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Artificial Neural Networks with recurrent connections</a:t>
            </a:r>
            <a:endParaRPr/>
          </a:p>
          <a:p>
            <a:pPr indent="0" lvl="0" marL="45720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p:txBody>
      </p:sp>
      <p:sp>
        <p:nvSpPr>
          <p:cNvPr id="215" name="Google Shape;215;p22"/>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16" name="Google Shape;216;p22"/>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217" name="Google Shape;217;p22"/>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Model: Recurrent Neural Network</a:t>
            </a:r>
            <a:endParaRPr sz="3000"/>
          </a:p>
        </p:txBody>
      </p:sp>
      <p:sp>
        <p:nvSpPr>
          <p:cNvPr id="218" name="Google Shape;218;p22"/>
          <p:cNvSpPr txBox="1"/>
          <p:nvPr>
            <p:ph idx="1" type="body"/>
          </p:nvPr>
        </p:nvSpPr>
        <p:spPr>
          <a:xfrm>
            <a:off x="319100" y="4429225"/>
            <a:ext cx="8508900" cy="15525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can deal with sequential data, such as text</a:t>
            </a:r>
            <a:endParaRPr/>
          </a:p>
          <a:p>
            <a:pPr indent="-317500" lvl="0" marL="457200" rtl="0" algn="l">
              <a:lnSpc>
                <a:spcPct val="114000"/>
              </a:lnSpc>
              <a:spcBef>
                <a:spcPts val="0"/>
              </a:spcBef>
              <a:spcAft>
                <a:spcPts val="0"/>
              </a:spcAft>
              <a:buSzPts val="1400"/>
              <a:buChar char="●"/>
            </a:pPr>
            <a:r>
              <a:rPr lang="de-DE"/>
              <a:t>at each time step RNN outputs a hidden state </a:t>
            </a:r>
            <a:endParaRPr/>
          </a:p>
          <a:p>
            <a:pPr indent="-330200" lvl="1" marL="914400" rtl="0" algn="l">
              <a:lnSpc>
                <a:spcPct val="114000"/>
              </a:lnSpc>
              <a:spcBef>
                <a:spcPts val="0"/>
              </a:spcBef>
              <a:spcAft>
                <a:spcPts val="0"/>
              </a:spcAft>
              <a:buSzPts val="1600"/>
              <a:buChar char="○"/>
            </a:pPr>
            <a:r>
              <a:rPr lang="de-DE"/>
              <a:t>functions as the memory of RNN and stores the information of previous tokens</a:t>
            </a:r>
            <a:endParaRPr/>
          </a:p>
          <a:p>
            <a:pPr indent="-317500" lvl="0" marL="457200" rtl="0" algn="l">
              <a:lnSpc>
                <a:spcPct val="114000"/>
              </a:lnSpc>
              <a:spcBef>
                <a:spcPts val="0"/>
              </a:spcBef>
              <a:spcAft>
                <a:spcPts val="0"/>
              </a:spcAft>
              <a:buSzPts val="1400"/>
              <a:buChar char="●"/>
            </a:pPr>
            <a:r>
              <a:rPr lang="de-DE"/>
              <a:t>at each time step RNN takes the next token and the last hidden state as input</a:t>
            </a:r>
            <a:endParaRPr/>
          </a:p>
          <a:p>
            <a:pPr indent="-330200" lvl="1" marL="914400" rtl="0" algn="l">
              <a:lnSpc>
                <a:spcPct val="114000"/>
              </a:lnSpc>
              <a:spcBef>
                <a:spcPts val="0"/>
              </a:spcBef>
              <a:spcAft>
                <a:spcPts val="0"/>
              </a:spcAft>
              <a:buSzPts val="1600"/>
              <a:buChar char="○"/>
            </a:pPr>
            <a:r>
              <a:rPr lang="de-DE"/>
              <a:t>use previous information to predict the next hidden state</a:t>
            </a:r>
            <a:endParaRPr/>
          </a:p>
          <a:p>
            <a:pPr indent="0" lvl="0" marL="45720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a:p>
            <a:pPr indent="0" lvl="0" marL="45720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p:txBody>
      </p:sp>
      <p:grpSp>
        <p:nvGrpSpPr>
          <p:cNvPr id="219" name="Google Shape;219;p22"/>
          <p:cNvGrpSpPr/>
          <p:nvPr/>
        </p:nvGrpSpPr>
        <p:grpSpPr>
          <a:xfrm>
            <a:off x="1543896" y="2188237"/>
            <a:ext cx="6059301" cy="2061304"/>
            <a:chOff x="1543896" y="2109796"/>
            <a:chExt cx="6059301" cy="2061304"/>
          </a:xfrm>
        </p:grpSpPr>
        <p:pic>
          <p:nvPicPr>
            <p:cNvPr id="220" name="Google Shape;220;p22"/>
            <p:cNvPicPr preferRelativeResize="0"/>
            <p:nvPr/>
          </p:nvPicPr>
          <p:blipFill>
            <a:blip r:embed="rId3">
              <a:alphaModFix/>
            </a:blip>
            <a:stretch>
              <a:fillRect/>
            </a:stretch>
          </p:blipFill>
          <p:spPr>
            <a:xfrm>
              <a:off x="1543896" y="2109796"/>
              <a:ext cx="6059301" cy="1753825"/>
            </a:xfrm>
            <a:prstGeom prst="rect">
              <a:avLst/>
            </a:prstGeom>
            <a:noFill/>
            <a:ln>
              <a:noFill/>
            </a:ln>
          </p:spPr>
        </p:pic>
        <p:sp>
          <p:nvSpPr>
            <p:cNvPr id="221" name="Google Shape;221;p22"/>
            <p:cNvSpPr txBox="1"/>
            <p:nvPr/>
          </p:nvSpPr>
          <p:spPr>
            <a:xfrm>
              <a:off x="1602450" y="3832400"/>
              <a:ext cx="591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000"/>
                <a:t>Rolled RNN (Left) and unrolled RNN (right). Source: </a:t>
              </a:r>
              <a:r>
                <a:rPr lang="de-DE" sz="1000" u="sng">
                  <a:solidFill>
                    <a:schemeClr val="hlink"/>
                  </a:solidFill>
                  <a:hlinkClick r:id="rId4"/>
                </a:rPr>
                <a:t>link</a:t>
              </a:r>
              <a:endParaRPr sz="1000"/>
            </a:p>
          </p:txBody>
        </p:sp>
      </p:grpSp>
      <p:pic>
        <p:nvPicPr>
          <p:cNvPr descr="h_{i}" id="222" name="Google Shape;222;p22" title="MathEquation,#000000"/>
          <p:cNvPicPr preferRelativeResize="0"/>
          <p:nvPr/>
        </p:nvPicPr>
        <p:blipFill>
          <a:blip r:embed="rId5">
            <a:alphaModFix/>
          </a:blip>
          <a:stretch>
            <a:fillRect/>
          </a:stretch>
        </p:blipFill>
        <p:spPr>
          <a:xfrm>
            <a:off x="4936636" y="4712239"/>
            <a:ext cx="222124" cy="246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idx="1" type="body"/>
          </p:nvPr>
        </p:nvSpPr>
        <p:spPr>
          <a:xfrm>
            <a:off x="319100" y="1762190"/>
            <a:ext cx="8508900" cy="8898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A part of Transformer [7] (“Attention is All You Need”)</a:t>
            </a:r>
            <a:endParaRPr/>
          </a:p>
          <a:p>
            <a:pPr indent="-330200" lvl="1" marL="914400" rtl="0" algn="l">
              <a:lnSpc>
                <a:spcPct val="114000"/>
              </a:lnSpc>
              <a:spcBef>
                <a:spcPts val="0"/>
              </a:spcBef>
              <a:spcAft>
                <a:spcPts val="0"/>
              </a:spcAft>
              <a:buSzPts val="1600"/>
              <a:buChar char="○"/>
            </a:pPr>
            <a:r>
              <a:rPr lang="de-DE"/>
              <a:t>not Seq2Seq</a:t>
            </a:r>
            <a:endParaRPr/>
          </a:p>
          <a:p>
            <a:pPr indent="-330200" lvl="1" marL="914400" rtl="0" algn="l">
              <a:lnSpc>
                <a:spcPct val="114000"/>
              </a:lnSpc>
              <a:spcBef>
                <a:spcPts val="0"/>
              </a:spcBef>
              <a:spcAft>
                <a:spcPts val="0"/>
              </a:spcAft>
              <a:buSzPts val="1600"/>
              <a:buChar char="○"/>
            </a:pPr>
            <a:r>
              <a:rPr lang="de-DE"/>
              <a:t>not recurrent</a:t>
            </a:r>
            <a:endParaRPr/>
          </a:p>
        </p:txBody>
      </p:sp>
      <p:sp>
        <p:nvSpPr>
          <p:cNvPr id="228" name="Google Shape;228;p23"/>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29" name="Google Shape;229;p23"/>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230" name="Google Shape;230;p23"/>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Model: Self-Attention Network</a:t>
            </a:r>
            <a:endParaRPr sz="3000"/>
          </a:p>
        </p:txBody>
      </p:sp>
      <p:sp>
        <p:nvSpPr>
          <p:cNvPr id="231" name="Google Shape;231;p23"/>
          <p:cNvSpPr txBox="1"/>
          <p:nvPr>
            <p:ph idx="1" type="body"/>
          </p:nvPr>
        </p:nvSpPr>
        <p:spPr>
          <a:xfrm>
            <a:off x="319100" y="4810190"/>
            <a:ext cx="8508900" cy="8898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computes a </a:t>
            </a:r>
            <a:r>
              <a:rPr i="1" lang="de-DE"/>
              <a:t>Context Vector  </a:t>
            </a:r>
            <a:r>
              <a:rPr lang="de-DE"/>
              <a:t>for each token</a:t>
            </a:r>
            <a:endParaRPr/>
          </a:p>
          <a:p>
            <a:pPr indent="-330200" lvl="1" marL="914400" rtl="0" algn="l">
              <a:lnSpc>
                <a:spcPct val="114000"/>
              </a:lnSpc>
              <a:spcBef>
                <a:spcPts val="0"/>
              </a:spcBef>
              <a:spcAft>
                <a:spcPts val="0"/>
              </a:spcAft>
              <a:buSzPts val="1600"/>
              <a:buChar char="○"/>
            </a:pPr>
            <a:r>
              <a:rPr lang="de-DE"/>
              <a:t>indicates the corelation between the token and the prediction</a:t>
            </a:r>
            <a:endParaRPr/>
          </a:p>
          <a:p>
            <a:pPr indent="-330200" lvl="1" marL="914400" rtl="0" algn="l">
              <a:lnSpc>
                <a:spcPct val="114000"/>
              </a:lnSpc>
              <a:spcBef>
                <a:spcPts val="0"/>
              </a:spcBef>
              <a:spcAft>
                <a:spcPts val="0"/>
              </a:spcAft>
              <a:buSzPts val="1600"/>
              <a:buChar char="○"/>
            </a:pPr>
            <a:r>
              <a:rPr lang="de-DE"/>
              <a:t>e.g. “interesting” is more important than “movie” regarding the prediction</a:t>
            </a:r>
            <a:endParaRPr/>
          </a:p>
        </p:txBody>
      </p:sp>
      <p:grpSp>
        <p:nvGrpSpPr>
          <p:cNvPr id="232" name="Google Shape;232;p23"/>
          <p:cNvGrpSpPr/>
          <p:nvPr/>
        </p:nvGrpSpPr>
        <p:grpSpPr>
          <a:xfrm>
            <a:off x="2525813" y="2728200"/>
            <a:ext cx="4095476" cy="2021600"/>
            <a:chOff x="2525813" y="2652000"/>
            <a:chExt cx="4095476" cy="2021600"/>
          </a:xfrm>
        </p:grpSpPr>
        <p:pic>
          <p:nvPicPr>
            <p:cNvPr id="233" name="Google Shape;233;p23"/>
            <p:cNvPicPr preferRelativeResize="0"/>
            <p:nvPr/>
          </p:nvPicPr>
          <p:blipFill>
            <a:blip r:embed="rId3">
              <a:alphaModFix/>
            </a:blip>
            <a:stretch>
              <a:fillRect/>
            </a:stretch>
          </p:blipFill>
          <p:spPr>
            <a:xfrm>
              <a:off x="2525813" y="2652000"/>
              <a:ext cx="4095476" cy="1783725"/>
            </a:xfrm>
            <a:prstGeom prst="rect">
              <a:avLst/>
            </a:prstGeom>
            <a:noFill/>
            <a:ln>
              <a:noFill/>
            </a:ln>
          </p:spPr>
        </p:pic>
        <p:sp>
          <p:nvSpPr>
            <p:cNvPr id="234" name="Google Shape;234;p23"/>
            <p:cNvSpPr txBox="1"/>
            <p:nvPr/>
          </p:nvSpPr>
          <p:spPr>
            <a:xfrm>
              <a:off x="2673450" y="4350500"/>
              <a:ext cx="3806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900"/>
                <a:t>Structure of Self-Attention layer.</a:t>
              </a:r>
              <a:endParaRPr sz="9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idx="1" type="body"/>
          </p:nvPr>
        </p:nvSpPr>
        <p:spPr>
          <a:xfrm>
            <a:off x="319100" y="1762211"/>
            <a:ext cx="8508900" cy="7392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b="1" lang="de-DE"/>
              <a:t>Find suitable hyperparameters for the optimizers</a:t>
            </a:r>
            <a:endParaRPr b="1"/>
          </a:p>
          <a:p>
            <a:pPr indent="-317500" lvl="0" marL="457200" rtl="0" algn="l">
              <a:lnSpc>
                <a:spcPct val="114000"/>
              </a:lnSpc>
              <a:spcBef>
                <a:spcPts val="0"/>
              </a:spcBef>
              <a:spcAft>
                <a:spcPts val="0"/>
              </a:spcAft>
              <a:buSzPts val="1400"/>
              <a:buChar char="●"/>
            </a:pPr>
            <a:r>
              <a:rPr lang="de-DE"/>
              <a:t>learning rate</a:t>
            </a:r>
            <a:endParaRPr/>
          </a:p>
          <a:p>
            <a:pPr indent="-317500" lvl="0" marL="457200" rtl="0" algn="l">
              <a:lnSpc>
                <a:spcPct val="114000"/>
              </a:lnSpc>
              <a:spcBef>
                <a:spcPts val="0"/>
              </a:spcBef>
              <a:spcAft>
                <a:spcPts val="0"/>
              </a:spcAft>
              <a:buSzPts val="1400"/>
              <a:buChar char="●"/>
            </a:pPr>
            <a:r>
              <a:rPr lang="de-DE"/>
              <a:t>tau (Tikhonov regularization factor)</a:t>
            </a:r>
            <a:endParaRPr/>
          </a:p>
          <a:p>
            <a:pPr indent="-317500" lvl="0" marL="457200" rtl="0" algn="l">
              <a:lnSpc>
                <a:spcPct val="114000"/>
              </a:lnSpc>
              <a:spcBef>
                <a:spcPts val="0"/>
              </a:spcBef>
              <a:spcAft>
                <a:spcPts val="0"/>
              </a:spcAft>
              <a:buSzPts val="1400"/>
              <a:buChar char="●"/>
            </a:pPr>
            <a:r>
              <a:t/>
            </a:r>
            <a:endParaRPr/>
          </a:p>
          <a:p>
            <a:pPr indent="0" lvl="0" marL="0" rtl="0" algn="l">
              <a:lnSpc>
                <a:spcPct val="114000"/>
              </a:lnSpc>
              <a:spcBef>
                <a:spcPts val="0"/>
              </a:spcBef>
              <a:spcAft>
                <a:spcPts val="0"/>
              </a:spcAft>
              <a:buNone/>
            </a:pPr>
            <a:r>
              <a:t/>
            </a:r>
            <a:endParaRPr b="1"/>
          </a:p>
        </p:txBody>
      </p:sp>
      <p:sp>
        <p:nvSpPr>
          <p:cNvPr id="240" name="Google Shape;240;p24"/>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41" name="Google Shape;241;p24"/>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242" name="Google Shape;242;p24"/>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Result 1 - Parameter Search</a:t>
            </a:r>
            <a:endParaRPr sz="3000"/>
          </a:p>
        </p:txBody>
      </p:sp>
      <p:grpSp>
        <p:nvGrpSpPr>
          <p:cNvPr id="243" name="Google Shape;243;p24"/>
          <p:cNvGrpSpPr/>
          <p:nvPr/>
        </p:nvGrpSpPr>
        <p:grpSpPr>
          <a:xfrm>
            <a:off x="319100" y="2612429"/>
            <a:ext cx="8582303" cy="1708741"/>
            <a:chOff x="319097" y="2307622"/>
            <a:chExt cx="8582303" cy="1879803"/>
          </a:xfrm>
        </p:grpSpPr>
        <p:grpSp>
          <p:nvGrpSpPr>
            <p:cNvPr id="244" name="Google Shape;244;p24"/>
            <p:cNvGrpSpPr/>
            <p:nvPr/>
          </p:nvGrpSpPr>
          <p:grpSpPr>
            <a:xfrm>
              <a:off x="319097" y="2307622"/>
              <a:ext cx="8582178" cy="1452875"/>
              <a:chOff x="319097" y="2307622"/>
              <a:chExt cx="8582178" cy="1452875"/>
            </a:xfrm>
          </p:grpSpPr>
          <p:grpSp>
            <p:nvGrpSpPr>
              <p:cNvPr id="245" name="Google Shape;245;p24"/>
              <p:cNvGrpSpPr/>
              <p:nvPr/>
            </p:nvGrpSpPr>
            <p:grpSpPr>
              <a:xfrm>
                <a:off x="319097" y="2307622"/>
                <a:ext cx="3897873" cy="1452875"/>
                <a:chOff x="319097" y="2307622"/>
                <a:chExt cx="3897873" cy="1452875"/>
              </a:xfrm>
            </p:grpSpPr>
            <p:pic>
              <p:nvPicPr>
                <p:cNvPr id="246" name="Google Shape;246;p24"/>
                <p:cNvPicPr preferRelativeResize="0"/>
                <p:nvPr/>
              </p:nvPicPr>
              <p:blipFill>
                <a:blip r:embed="rId3">
                  <a:alphaModFix/>
                </a:blip>
                <a:stretch>
                  <a:fillRect/>
                </a:stretch>
              </p:blipFill>
              <p:spPr>
                <a:xfrm>
                  <a:off x="319097" y="2307622"/>
                  <a:ext cx="2854650" cy="1452875"/>
                </a:xfrm>
                <a:prstGeom prst="rect">
                  <a:avLst/>
                </a:prstGeom>
                <a:noFill/>
                <a:ln>
                  <a:noFill/>
                </a:ln>
              </p:spPr>
            </p:pic>
            <p:pic>
              <p:nvPicPr>
                <p:cNvPr id="247" name="Google Shape;247;p24"/>
                <p:cNvPicPr preferRelativeResize="0"/>
                <p:nvPr/>
              </p:nvPicPr>
              <p:blipFill>
                <a:blip r:embed="rId4">
                  <a:alphaModFix/>
                </a:blip>
                <a:stretch>
                  <a:fillRect/>
                </a:stretch>
              </p:blipFill>
              <p:spPr>
                <a:xfrm>
                  <a:off x="3056670" y="2419695"/>
                  <a:ext cx="1160300" cy="767575"/>
                </a:xfrm>
                <a:prstGeom prst="rect">
                  <a:avLst/>
                </a:prstGeom>
                <a:noFill/>
                <a:ln>
                  <a:noFill/>
                </a:ln>
              </p:spPr>
            </p:pic>
          </p:grpSp>
          <p:grpSp>
            <p:nvGrpSpPr>
              <p:cNvPr id="248" name="Google Shape;248;p24"/>
              <p:cNvGrpSpPr/>
              <p:nvPr/>
            </p:nvGrpSpPr>
            <p:grpSpPr>
              <a:xfrm>
                <a:off x="5126850" y="2365762"/>
                <a:ext cx="3774425" cy="1380050"/>
                <a:chOff x="5126850" y="2365762"/>
                <a:chExt cx="3774425" cy="1380050"/>
              </a:xfrm>
            </p:grpSpPr>
            <p:pic>
              <p:nvPicPr>
                <p:cNvPr id="249" name="Google Shape;249;p24"/>
                <p:cNvPicPr preferRelativeResize="0"/>
                <p:nvPr/>
              </p:nvPicPr>
              <p:blipFill>
                <a:blip r:embed="rId5">
                  <a:alphaModFix/>
                </a:blip>
                <a:stretch>
                  <a:fillRect/>
                </a:stretch>
              </p:blipFill>
              <p:spPr>
                <a:xfrm>
                  <a:off x="5126850" y="2365762"/>
                  <a:ext cx="2765713" cy="1380050"/>
                </a:xfrm>
                <a:prstGeom prst="rect">
                  <a:avLst/>
                </a:prstGeom>
                <a:noFill/>
                <a:ln>
                  <a:noFill/>
                </a:ln>
              </p:spPr>
            </p:pic>
            <p:pic>
              <p:nvPicPr>
                <p:cNvPr id="250" name="Google Shape;250;p24"/>
                <p:cNvPicPr preferRelativeResize="0"/>
                <p:nvPr/>
              </p:nvPicPr>
              <p:blipFill>
                <a:blip r:embed="rId6">
                  <a:alphaModFix/>
                </a:blip>
                <a:stretch>
                  <a:fillRect/>
                </a:stretch>
              </p:blipFill>
              <p:spPr>
                <a:xfrm>
                  <a:off x="7892575" y="2433475"/>
                  <a:ext cx="1008700" cy="1048350"/>
                </a:xfrm>
                <a:prstGeom prst="rect">
                  <a:avLst/>
                </a:prstGeom>
                <a:noFill/>
                <a:ln>
                  <a:noFill/>
                </a:ln>
              </p:spPr>
            </p:pic>
          </p:grpSp>
        </p:grpSp>
        <p:sp>
          <p:nvSpPr>
            <p:cNvPr id="251" name="Google Shape;251;p24"/>
            <p:cNvSpPr txBox="1"/>
            <p:nvPr/>
          </p:nvSpPr>
          <p:spPr>
            <a:xfrm>
              <a:off x="445600" y="3814825"/>
              <a:ext cx="8455800" cy="37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t>Comparison of Newton-CG’s hyperparameter configurations on RNN model (left) and Self-Attention model (right).</a:t>
              </a:r>
              <a:endParaRPr sz="1000"/>
            </a:p>
          </p:txBody>
        </p:sp>
      </p:grpSp>
      <p:sp>
        <p:nvSpPr>
          <p:cNvPr id="252" name="Google Shape;252;p24"/>
          <p:cNvSpPr txBox="1"/>
          <p:nvPr>
            <p:ph idx="1" type="body"/>
          </p:nvPr>
        </p:nvSpPr>
        <p:spPr>
          <a:xfrm>
            <a:off x="319103" y="4540958"/>
            <a:ext cx="8508900" cy="18027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trained models using Newton-CG with several different hyperparameter conifgurations</a:t>
            </a:r>
            <a:endParaRPr/>
          </a:p>
          <a:p>
            <a:pPr indent="-317500" lvl="0" marL="457200" rtl="0" algn="l">
              <a:lnSpc>
                <a:spcPct val="114000"/>
              </a:lnSpc>
              <a:spcBef>
                <a:spcPts val="0"/>
              </a:spcBef>
              <a:spcAft>
                <a:spcPts val="0"/>
              </a:spcAft>
              <a:buSzPts val="1400"/>
              <a:buChar char="●"/>
            </a:pPr>
            <a:r>
              <a:rPr lang="de-DE"/>
              <a:t>pick the one with the best performance</a:t>
            </a:r>
            <a:endParaRPr/>
          </a:p>
          <a:p>
            <a:pPr indent="-330200" lvl="1" marL="914400" rtl="0" algn="l">
              <a:lnSpc>
                <a:spcPct val="114000"/>
              </a:lnSpc>
              <a:spcBef>
                <a:spcPts val="0"/>
              </a:spcBef>
              <a:spcAft>
                <a:spcPts val="0"/>
              </a:spcAft>
              <a:buSzPts val="1600"/>
              <a:buChar char="○"/>
            </a:pPr>
            <a:r>
              <a:rPr lang="de-DE"/>
              <a:t>“brown” configuration for RNN model</a:t>
            </a:r>
            <a:endParaRPr/>
          </a:p>
          <a:p>
            <a:pPr indent="-330200" lvl="1" marL="914400" rtl="0" algn="l">
              <a:lnSpc>
                <a:spcPct val="114000"/>
              </a:lnSpc>
              <a:spcBef>
                <a:spcPts val="0"/>
              </a:spcBef>
              <a:spcAft>
                <a:spcPts val="0"/>
              </a:spcAft>
              <a:buSzPts val="1600"/>
              <a:buChar char="○"/>
            </a:pPr>
            <a:r>
              <a:rPr lang="de-DE"/>
              <a:t>“green” configuration for Self-Attention model</a:t>
            </a:r>
            <a:endParaRPr/>
          </a:p>
          <a:p>
            <a:pPr indent="-317500" lvl="0" marL="457200" rtl="0" algn="l">
              <a:lnSpc>
                <a:spcPct val="114000"/>
              </a:lnSpc>
              <a:spcBef>
                <a:spcPts val="0"/>
              </a:spcBef>
              <a:spcAft>
                <a:spcPts val="0"/>
              </a:spcAft>
              <a:buSzPts val="1400"/>
              <a:buChar char="●"/>
            </a:pPr>
            <a:r>
              <a:rPr lang="de-DE"/>
              <a:t>same for other first-order optimizers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idx="1" type="body"/>
          </p:nvPr>
        </p:nvSpPr>
        <p:spPr>
          <a:xfrm>
            <a:off x="319100" y="1762189"/>
            <a:ext cx="8508900" cy="3651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b="1" lang="de-DE"/>
              <a:t>Comparing Newton-CG with other optimizers</a:t>
            </a:r>
            <a:endParaRPr b="1"/>
          </a:p>
          <a:p>
            <a:pPr indent="0" lvl="0" marL="0" rtl="0" algn="l">
              <a:lnSpc>
                <a:spcPct val="114000"/>
              </a:lnSpc>
              <a:spcBef>
                <a:spcPts val="0"/>
              </a:spcBef>
              <a:spcAft>
                <a:spcPts val="0"/>
              </a:spcAft>
              <a:buNone/>
            </a:pPr>
            <a:r>
              <a:t/>
            </a:r>
            <a:endParaRPr b="1"/>
          </a:p>
        </p:txBody>
      </p:sp>
      <p:sp>
        <p:nvSpPr>
          <p:cNvPr id="258" name="Google Shape;258;p25"/>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59" name="Google Shape;259;p2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260" name="Google Shape;260;p25"/>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Result 2 - Optimizer Comparison</a:t>
            </a:r>
            <a:endParaRPr sz="3000"/>
          </a:p>
        </p:txBody>
      </p:sp>
      <p:sp>
        <p:nvSpPr>
          <p:cNvPr id="261" name="Google Shape;261;p25"/>
          <p:cNvSpPr txBox="1"/>
          <p:nvPr/>
        </p:nvSpPr>
        <p:spPr>
          <a:xfrm>
            <a:off x="445600" y="3814825"/>
            <a:ext cx="8455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t>Comparison </a:t>
            </a:r>
            <a:r>
              <a:rPr lang="de-DE" sz="1000"/>
              <a:t>of Newton-CG and other optimizers</a:t>
            </a:r>
            <a:r>
              <a:rPr lang="de-DE" sz="1000"/>
              <a:t> on RNN model (left) and Self-Attention model (right).</a:t>
            </a:r>
            <a:endParaRPr sz="1000"/>
          </a:p>
        </p:txBody>
      </p:sp>
      <p:sp>
        <p:nvSpPr>
          <p:cNvPr id="262" name="Google Shape;262;p25"/>
          <p:cNvSpPr txBox="1"/>
          <p:nvPr>
            <p:ph idx="1" type="body"/>
          </p:nvPr>
        </p:nvSpPr>
        <p:spPr>
          <a:xfrm>
            <a:off x="319100" y="4429225"/>
            <a:ext cx="8508900" cy="11790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Newton-CG showed much better performance on Self-Attention model</a:t>
            </a:r>
            <a:endParaRPr/>
          </a:p>
          <a:p>
            <a:pPr indent="-330200" lvl="1" marL="914400" rtl="0" algn="l">
              <a:lnSpc>
                <a:spcPct val="114000"/>
              </a:lnSpc>
              <a:spcBef>
                <a:spcPts val="0"/>
              </a:spcBef>
              <a:spcAft>
                <a:spcPts val="0"/>
              </a:spcAft>
              <a:buSzPts val="1600"/>
              <a:buChar char="○"/>
            </a:pPr>
            <a:r>
              <a:rPr lang="de-DE"/>
              <a:t>outclassed AdaGrad and SGD</a:t>
            </a:r>
            <a:endParaRPr/>
          </a:p>
          <a:p>
            <a:pPr indent="-330200" lvl="1" marL="914400" rtl="0" algn="l">
              <a:lnSpc>
                <a:spcPct val="114000"/>
              </a:lnSpc>
              <a:spcBef>
                <a:spcPts val="0"/>
              </a:spcBef>
              <a:spcAft>
                <a:spcPts val="0"/>
              </a:spcAft>
              <a:buSzPts val="1600"/>
              <a:buChar char="○"/>
            </a:pPr>
            <a:r>
              <a:rPr lang="de-DE"/>
              <a:t>much more stable</a:t>
            </a:r>
            <a:endParaRPr/>
          </a:p>
          <a:p>
            <a:pPr indent="-330200" lvl="1" marL="914400" rtl="0" algn="l">
              <a:lnSpc>
                <a:spcPct val="114000"/>
              </a:lnSpc>
              <a:spcBef>
                <a:spcPts val="0"/>
              </a:spcBef>
              <a:spcAft>
                <a:spcPts val="0"/>
              </a:spcAft>
              <a:buSzPts val="1600"/>
              <a:buChar char="○"/>
            </a:pPr>
            <a:r>
              <a:rPr lang="de-DE"/>
              <a:t>acceptable validation accuracy (75%)</a:t>
            </a:r>
            <a:endParaRPr/>
          </a:p>
          <a:p>
            <a:pPr indent="-317500" lvl="0" marL="457200" rtl="0" algn="l">
              <a:lnSpc>
                <a:spcPct val="114000"/>
              </a:lnSpc>
              <a:spcBef>
                <a:spcPts val="0"/>
              </a:spcBef>
              <a:spcAft>
                <a:spcPts val="0"/>
              </a:spcAft>
              <a:buSzPts val="1400"/>
              <a:buChar char="●"/>
            </a:pPr>
            <a:r>
              <a:rPr lang="de-DE"/>
              <a:t>was only better than SGD on RNN model</a:t>
            </a:r>
            <a:endParaRPr/>
          </a:p>
          <a:p>
            <a:pPr indent="-330200" lvl="1" marL="914400" rtl="0" algn="l">
              <a:lnSpc>
                <a:spcPct val="114000"/>
              </a:lnSpc>
              <a:spcBef>
                <a:spcPts val="0"/>
              </a:spcBef>
              <a:spcAft>
                <a:spcPts val="0"/>
              </a:spcAft>
              <a:buSzPts val="1600"/>
              <a:buChar char="○"/>
            </a:pPr>
            <a:r>
              <a:rPr lang="de-DE"/>
              <a:t>unstable</a:t>
            </a:r>
            <a:endParaRPr/>
          </a:p>
        </p:txBody>
      </p:sp>
      <p:pic>
        <p:nvPicPr>
          <p:cNvPr id="263" name="Google Shape;263;p25"/>
          <p:cNvPicPr preferRelativeResize="0"/>
          <p:nvPr/>
        </p:nvPicPr>
        <p:blipFill>
          <a:blip r:embed="rId3">
            <a:alphaModFix/>
          </a:blip>
          <a:stretch>
            <a:fillRect/>
          </a:stretch>
        </p:blipFill>
        <p:spPr>
          <a:xfrm>
            <a:off x="371600" y="2127312"/>
            <a:ext cx="4260255" cy="1589325"/>
          </a:xfrm>
          <a:prstGeom prst="rect">
            <a:avLst/>
          </a:prstGeom>
          <a:noFill/>
          <a:ln>
            <a:noFill/>
          </a:ln>
        </p:spPr>
      </p:pic>
      <p:pic>
        <p:nvPicPr>
          <p:cNvPr id="264" name="Google Shape;264;p25"/>
          <p:cNvPicPr preferRelativeResize="0"/>
          <p:nvPr/>
        </p:nvPicPr>
        <p:blipFill>
          <a:blip r:embed="rId4">
            <a:alphaModFix/>
          </a:blip>
          <a:stretch>
            <a:fillRect/>
          </a:stretch>
        </p:blipFill>
        <p:spPr>
          <a:xfrm>
            <a:off x="4834250" y="2107927"/>
            <a:ext cx="4260251" cy="15893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idx="1" type="body"/>
          </p:nvPr>
        </p:nvSpPr>
        <p:spPr>
          <a:xfrm>
            <a:off x="319100" y="1762189"/>
            <a:ext cx="8508900" cy="3651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b="1" lang="de-DE"/>
              <a:t>Newton-CG with Adam pretrained</a:t>
            </a:r>
            <a:endParaRPr b="1"/>
          </a:p>
          <a:p>
            <a:pPr indent="0" lvl="0" marL="0" rtl="0" algn="l">
              <a:lnSpc>
                <a:spcPct val="114000"/>
              </a:lnSpc>
              <a:spcBef>
                <a:spcPts val="0"/>
              </a:spcBef>
              <a:spcAft>
                <a:spcPts val="0"/>
              </a:spcAft>
              <a:buNone/>
            </a:pPr>
            <a:r>
              <a:t/>
            </a:r>
            <a:endParaRPr b="1"/>
          </a:p>
        </p:txBody>
      </p:sp>
      <p:sp>
        <p:nvSpPr>
          <p:cNvPr id="270" name="Google Shape;270;p26"/>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71" name="Google Shape;271;p26"/>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272" name="Google Shape;272;p26"/>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Result 3 - Adam Pretraining</a:t>
            </a:r>
            <a:endParaRPr sz="3000"/>
          </a:p>
        </p:txBody>
      </p:sp>
      <p:sp>
        <p:nvSpPr>
          <p:cNvPr id="273" name="Google Shape;273;p26"/>
          <p:cNvSpPr txBox="1"/>
          <p:nvPr/>
        </p:nvSpPr>
        <p:spPr>
          <a:xfrm>
            <a:off x="445600" y="3814825"/>
            <a:ext cx="8455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t>Comparison of pure Newton-CG and Newton-CG with Adam pretrained on RNN model  (left) and Self-Attention model (right).</a:t>
            </a:r>
            <a:endParaRPr sz="1000"/>
          </a:p>
        </p:txBody>
      </p:sp>
      <p:sp>
        <p:nvSpPr>
          <p:cNvPr id="274" name="Google Shape;274;p26"/>
          <p:cNvSpPr txBox="1"/>
          <p:nvPr>
            <p:ph idx="1" type="body"/>
          </p:nvPr>
        </p:nvSpPr>
        <p:spPr>
          <a:xfrm>
            <a:off x="319100" y="4429225"/>
            <a:ext cx="8508900" cy="19020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pretraining: use Adam for the first 20 epochs then use Newton-CG</a:t>
            </a:r>
            <a:endParaRPr/>
          </a:p>
          <a:p>
            <a:pPr indent="-330200" lvl="1" marL="914400" rtl="0" algn="l">
              <a:lnSpc>
                <a:spcPct val="114000"/>
              </a:lnSpc>
              <a:spcBef>
                <a:spcPts val="0"/>
              </a:spcBef>
              <a:spcAft>
                <a:spcPts val="0"/>
              </a:spcAft>
              <a:buSzPts val="1600"/>
              <a:buChar char="○"/>
            </a:pPr>
            <a:r>
              <a:rPr lang="de-DE"/>
              <a:t>advised by Julian Suk in his master thesis [1]</a:t>
            </a:r>
            <a:endParaRPr/>
          </a:p>
          <a:p>
            <a:pPr indent="-317500" lvl="0" marL="457200" rtl="0" algn="l">
              <a:lnSpc>
                <a:spcPct val="114000"/>
              </a:lnSpc>
              <a:spcBef>
                <a:spcPts val="0"/>
              </a:spcBef>
              <a:spcAft>
                <a:spcPts val="0"/>
              </a:spcAft>
              <a:buSzPts val="1400"/>
              <a:buChar char="●"/>
            </a:pPr>
            <a:r>
              <a:rPr lang="de-DE"/>
              <a:t>with Adam pretrained Newton-CG showed better performance on Self-Attention model</a:t>
            </a:r>
            <a:endParaRPr/>
          </a:p>
          <a:p>
            <a:pPr indent="-330200" lvl="1" marL="914400" rtl="0" algn="l">
              <a:lnSpc>
                <a:spcPct val="114000"/>
              </a:lnSpc>
              <a:spcBef>
                <a:spcPts val="0"/>
              </a:spcBef>
              <a:spcAft>
                <a:spcPts val="0"/>
              </a:spcAft>
              <a:buSzPts val="1600"/>
              <a:buChar char="○"/>
            </a:pPr>
            <a:r>
              <a:rPr lang="de-DE"/>
              <a:t>higher accuracy (nearly 80%)</a:t>
            </a:r>
            <a:endParaRPr/>
          </a:p>
          <a:p>
            <a:pPr indent="-330200" lvl="1" marL="914400" rtl="0" algn="l">
              <a:lnSpc>
                <a:spcPct val="114000"/>
              </a:lnSpc>
              <a:spcBef>
                <a:spcPts val="0"/>
              </a:spcBef>
              <a:spcAft>
                <a:spcPts val="0"/>
              </a:spcAft>
              <a:buSzPts val="1600"/>
              <a:buChar char="○"/>
            </a:pPr>
            <a:r>
              <a:rPr lang="de-DE"/>
              <a:t>more stability</a:t>
            </a:r>
            <a:endParaRPr/>
          </a:p>
          <a:p>
            <a:pPr indent="-317500" lvl="0" marL="457200" rtl="0" algn="l">
              <a:lnSpc>
                <a:spcPct val="114000"/>
              </a:lnSpc>
              <a:spcBef>
                <a:spcPts val="0"/>
              </a:spcBef>
              <a:spcAft>
                <a:spcPts val="0"/>
              </a:spcAft>
              <a:buSzPts val="1400"/>
              <a:buChar char="●"/>
            </a:pPr>
            <a:r>
              <a:rPr lang="de-DE"/>
              <a:t>no big improvement on RNN model</a:t>
            </a:r>
            <a:endParaRPr/>
          </a:p>
        </p:txBody>
      </p:sp>
      <p:grpSp>
        <p:nvGrpSpPr>
          <p:cNvPr id="275" name="Google Shape;275;p26"/>
          <p:cNvGrpSpPr/>
          <p:nvPr/>
        </p:nvGrpSpPr>
        <p:grpSpPr>
          <a:xfrm>
            <a:off x="4981845" y="2365132"/>
            <a:ext cx="4096068" cy="1414125"/>
            <a:chOff x="4960108" y="2365132"/>
            <a:chExt cx="4096068" cy="1414125"/>
          </a:xfrm>
        </p:grpSpPr>
        <p:pic>
          <p:nvPicPr>
            <p:cNvPr id="276" name="Google Shape;276;p26"/>
            <p:cNvPicPr preferRelativeResize="0"/>
            <p:nvPr/>
          </p:nvPicPr>
          <p:blipFill>
            <a:blip r:embed="rId3">
              <a:alphaModFix/>
            </a:blip>
            <a:stretch>
              <a:fillRect/>
            </a:stretch>
          </p:blipFill>
          <p:spPr>
            <a:xfrm>
              <a:off x="4960108" y="2365132"/>
              <a:ext cx="2814709" cy="1414125"/>
            </a:xfrm>
            <a:prstGeom prst="rect">
              <a:avLst/>
            </a:prstGeom>
            <a:noFill/>
            <a:ln>
              <a:noFill/>
            </a:ln>
          </p:spPr>
        </p:pic>
        <p:pic>
          <p:nvPicPr>
            <p:cNvPr id="277" name="Google Shape;277;p26"/>
            <p:cNvPicPr preferRelativeResize="0"/>
            <p:nvPr/>
          </p:nvPicPr>
          <p:blipFill>
            <a:blip r:embed="rId4">
              <a:alphaModFix/>
            </a:blip>
            <a:stretch>
              <a:fillRect/>
            </a:stretch>
          </p:blipFill>
          <p:spPr>
            <a:xfrm>
              <a:off x="7742225" y="2433475"/>
              <a:ext cx="1313950" cy="283650"/>
            </a:xfrm>
            <a:prstGeom prst="rect">
              <a:avLst/>
            </a:prstGeom>
            <a:noFill/>
            <a:ln>
              <a:noFill/>
            </a:ln>
          </p:spPr>
        </p:pic>
      </p:grpSp>
      <p:grpSp>
        <p:nvGrpSpPr>
          <p:cNvPr id="278" name="Google Shape;278;p26"/>
          <p:cNvGrpSpPr/>
          <p:nvPr/>
        </p:nvGrpSpPr>
        <p:grpSpPr>
          <a:xfrm>
            <a:off x="542700" y="2400868"/>
            <a:ext cx="3810812" cy="1370650"/>
            <a:chOff x="999900" y="2400868"/>
            <a:chExt cx="3810812" cy="1370650"/>
          </a:xfrm>
        </p:grpSpPr>
        <p:pic>
          <p:nvPicPr>
            <p:cNvPr id="279" name="Google Shape;279;p26"/>
            <p:cNvPicPr preferRelativeResize="0"/>
            <p:nvPr/>
          </p:nvPicPr>
          <p:blipFill>
            <a:blip r:embed="rId5">
              <a:alphaModFix/>
            </a:blip>
            <a:stretch>
              <a:fillRect/>
            </a:stretch>
          </p:blipFill>
          <p:spPr>
            <a:xfrm>
              <a:off x="999900" y="2400868"/>
              <a:ext cx="2566860" cy="1370650"/>
            </a:xfrm>
            <a:prstGeom prst="rect">
              <a:avLst/>
            </a:prstGeom>
            <a:noFill/>
            <a:ln>
              <a:noFill/>
            </a:ln>
          </p:spPr>
        </p:pic>
        <p:pic>
          <p:nvPicPr>
            <p:cNvPr id="280" name="Google Shape;280;p26"/>
            <p:cNvPicPr preferRelativeResize="0"/>
            <p:nvPr/>
          </p:nvPicPr>
          <p:blipFill>
            <a:blip r:embed="rId4">
              <a:alphaModFix/>
            </a:blip>
            <a:stretch>
              <a:fillRect/>
            </a:stretch>
          </p:blipFill>
          <p:spPr>
            <a:xfrm>
              <a:off x="3496762" y="2433475"/>
              <a:ext cx="1313950" cy="28365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7"/>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In this thesis:</a:t>
            </a:r>
            <a:endParaRPr/>
          </a:p>
          <a:p>
            <a:pPr indent="-317500" lvl="0" marL="457200" rtl="0" algn="l">
              <a:lnSpc>
                <a:spcPct val="114000"/>
              </a:lnSpc>
              <a:spcBef>
                <a:spcPts val="0"/>
              </a:spcBef>
              <a:spcAft>
                <a:spcPts val="0"/>
              </a:spcAft>
              <a:buSzPts val="1400"/>
              <a:buChar char="●"/>
            </a:pPr>
            <a:r>
              <a:rPr lang="de-DE"/>
              <a:t>continued the comparison between Newton-CG and other first-order optimizers</a:t>
            </a:r>
            <a:endParaRPr/>
          </a:p>
          <a:p>
            <a:pPr indent="-330200" lvl="1" marL="914400" rtl="0" algn="l">
              <a:lnSpc>
                <a:spcPct val="114000"/>
              </a:lnSpc>
              <a:spcBef>
                <a:spcPts val="0"/>
              </a:spcBef>
              <a:spcAft>
                <a:spcPts val="0"/>
              </a:spcAft>
              <a:buSzPts val="1600"/>
              <a:buChar char="○"/>
            </a:pPr>
            <a:r>
              <a:rPr lang="de-DE"/>
              <a:t>but on NLP problems</a:t>
            </a:r>
            <a:endParaRPr/>
          </a:p>
          <a:p>
            <a:pPr indent="-317500" lvl="0" marL="457200" rtl="0" algn="l">
              <a:lnSpc>
                <a:spcPct val="114000"/>
              </a:lnSpc>
              <a:spcBef>
                <a:spcPts val="0"/>
              </a:spcBef>
              <a:spcAft>
                <a:spcPts val="0"/>
              </a:spcAft>
              <a:buSzPts val="1400"/>
              <a:buChar char="●"/>
            </a:pPr>
            <a:r>
              <a:rPr lang="de-DE"/>
              <a:t>implemented two neural network models</a:t>
            </a:r>
            <a:endParaRPr/>
          </a:p>
          <a:p>
            <a:pPr indent="-330200" lvl="1" marL="914400" rtl="0" algn="l">
              <a:lnSpc>
                <a:spcPct val="114000"/>
              </a:lnSpc>
              <a:spcBef>
                <a:spcPts val="0"/>
              </a:spcBef>
              <a:spcAft>
                <a:spcPts val="0"/>
              </a:spcAft>
              <a:buSzPts val="1600"/>
              <a:buChar char="○"/>
            </a:pPr>
            <a:r>
              <a:rPr lang="de-DE"/>
              <a:t>RNN model</a:t>
            </a:r>
            <a:endParaRPr/>
          </a:p>
          <a:p>
            <a:pPr indent="-330200" lvl="1" marL="914400" rtl="0" algn="l">
              <a:lnSpc>
                <a:spcPct val="114000"/>
              </a:lnSpc>
              <a:spcBef>
                <a:spcPts val="0"/>
              </a:spcBef>
              <a:spcAft>
                <a:spcPts val="0"/>
              </a:spcAft>
              <a:buSzPts val="1600"/>
              <a:buChar char="○"/>
            </a:pPr>
            <a:r>
              <a:rPr lang="de-DE"/>
              <a:t>Self-Attention model</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Newton-CG:</a:t>
            </a:r>
            <a:endParaRPr/>
          </a:p>
          <a:p>
            <a:pPr indent="-317500" lvl="0" marL="457200" rtl="0" algn="l">
              <a:lnSpc>
                <a:spcPct val="114000"/>
              </a:lnSpc>
              <a:spcBef>
                <a:spcPts val="0"/>
              </a:spcBef>
              <a:spcAft>
                <a:spcPts val="0"/>
              </a:spcAft>
              <a:buSzPts val="1400"/>
              <a:buChar char="●"/>
            </a:pPr>
            <a:r>
              <a:rPr lang="de-DE"/>
              <a:t>Acceptable performance on Self-Attention model</a:t>
            </a:r>
            <a:endParaRPr/>
          </a:p>
          <a:p>
            <a:pPr indent="-317500" lvl="0" marL="457200" rtl="0" algn="l">
              <a:lnSpc>
                <a:spcPct val="114000"/>
              </a:lnSpc>
              <a:spcBef>
                <a:spcPts val="0"/>
              </a:spcBef>
              <a:spcAft>
                <a:spcPts val="0"/>
              </a:spcAft>
              <a:buSzPts val="1400"/>
              <a:buChar char="●"/>
            </a:pPr>
            <a:r>
              <a:rPr lang="de-DE"/>
              <a:t>not so good for recurrent neural networks</a:t>
            </a:r>
            <a:endParaRPr/>
          </a:p>
          <a:p>
            <a:pPr indent="0" lvl="0" marL="457200" rtl="0" algn="l">
              <a:lnSpc>
                <a:spcPct val="114000"/>
              </a:lnSpc>
              <a:spcBef>
                <a:spcPts val="0"/>
              </a:spcBef>
              <a:spcAft>
                <a:spcPts val="0"/>
              </a:spcAft>
              <a:buNone/>
            </a:pPr>
            <a:r>
              <a:t/>
            </a:r>
            <a:endParaRPr/>
          </a:p>
          <a:p>
            <a:pPr indent="0" lvl="0" marL="457200" rtl="0" algn="l">
              <a:lnSpc>
                <a:spcPct val="114000"/>
              </a:lnSpc>
              <a:spcBef>
                <a:spcPts val="0"/>
              </a:spcBef>
              <a:spcAft>
                <a:spcPts val="0"/>
              </a:spcAft>
              <a:buNone/>
            </a:pPr>
            <a:r>
              <a:t/>
            </a:r>
            <a:endParaRPr/>
          </a:p>
          <a:p>
            <a:pPr indent="0" lvl="0" marL="457200" rtl="0" algn="l">
              <a:lnSpc>
                <a:spcPct val="114000"/>
              </a:lnSpc>
              <a:spcBef>
                <a:spcPts val="0"/>
              </a:spcBef>
              <a:spcAft>
                <a:spcPts val="0"/>
              </a:spcAft>
              <a:buNone/>
            </a:pPr>
            <a:r>
              <a:t/>
            </a:r>
            <a:endParaRPr/>
          </a:p>
        </p:txBody>
      </p:sp>
      <p:sp>
        <p:nvSpPr>
          <p:cNvPr id="286" name="Google Shape;286;p2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87" name="Google Shape;287;p2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288" name="Google Shape;288;p27"/>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Conclusion</a:t>
            </a:r>
            <a:endParaRPr sz="3000"/>
          </a:p>
        </p:txBody>
      </p:sp>
      <p:pic>
        <p:nvPicPr>
          <p:cNvPr id="289" name="Google Shape;289;p27"/>
          <p:cNvPicPr preferRelativeResize="0"/>
          <p:nvPr/>
        </p:nvPicPr>
        <p:blipFill>
          <a:blip r:embed="rId3">
            <a:alphaModFix/>
          </a:blip>
          <a:stretch>
            <a:fillRect/>
          </a:stretch>
        </p:blipFill>
        <p:spPr>
          <a:xfrm>
            <a:off x="5711374" y="3558825"/>
            <a:ext cx="2973850" cy="2417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8"/>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sz="1400"/>
              <a:t>[1] J. Suk. Application of second-order optimisation for large-scale deep learning. Master's thesis, Technical University of Munich, Munich, 2020. </a:t>
            </a:r>
            <a:endParaRPr sz="1400"/>
          </a:p>
          <a:p>
            <a:pPr indent="0" lvl="0" marL="0" rtl="0" algn="l">
              <a:lnSpc>
                <a:spcPct val="114000"/>
              </a:lnSpc>
              <a:spcBef>
                <a:spcPts val="0"/>
              </a:spcBef>
              <a:spcAft>
                <a:spcPts val="0"/>
              </a:spcAft>
              <a:buNone/>
            </a:pPr>
            <a:r>
              <a:t/>
            </a:r>
            <a:endParaRPr sz="1400"/>
          </a:p>
          <a:p>
            <a:pPr indent="0" lvl="0" marL="0" rtl="0" algn="l">
              <a:lnSpc>
                <a:spcPct val="114000"/>
              </a:lnSpc>
              <a:spcBef>
                <a:spcPts val="0"/>
              </a:spcBef>
              <a:spcAft>
                <a:spcPts val="0"/>
              </a:spcAft>
              <a:buNone/>
            </a:pPr>
            <a:r>
              <a:rPr lang="de-DE" sz="1400"/>
              <a:t>[2] Mihai Zorca. Training Deep Convolutional Neural Networks on the GPU Using a Second-Order Optimizer. Bachelor's thesis, Technical University of Munich, Munich, 2020. </a:t>
            </a:r>
            <a:endParaRPr sz="1400"/>
          </a:p>
          <a:p>
            <a:pPr indent="0" lvl="0" marL="0" rtl="0" algn="l">
              <a:lnSpc>
                <a:spcPct val="114000"/>
              </a:lnSpc>
              <a:spcBef>
                <a:spcPts val="0"/>
              </a:spcBef>
              <a:spcAft>
                <a:spcPts val="0"/>
              </a:spcAft>
              <a:buNone/>
            </a:pPr>
            <a:r>
              <a:t/>
            </a:r>
            <a:endParaRPr sz="1400"/>
          </a:p>
          <a:p>
            <a:pPr indent="0" lvl="0" marL="0" rtl="0" algn="l">
              <a:lnSpc>
                <a:spcPct val="114000"/>
              </a:lnSpc>
              <a:spcBef>
                <a:spcPts val="0"/>
              </a:spcBef>
              <a:spcAft>
                <a:spcPts val="0"/>
              </a:spcAft>
              <a:buNone/>
            </a:pPr>
            <a:r>
              <a:rPr lang="de-DE" sz="1400"/>
              <a:t>[3] Michael Ulbrich and Stefan Ulbrich. Nichtlineare Optimierung, 2012</a:t>
            </a:r>
            <a:endParaRPr sz="1400"/>
          </a:p>
          <a:p>
            <a:pPr indent="0" lvl="0" marL="0" rtl="0" algn="l">
              <a:lnSpc>
                <a:spcPct val="114000"/>
              </a:lnSpc>
              <a:spcBef>
                <a:spcPts val="0"/>
              </a:spcBef>
              <a:spcAft>
                <a:spcPts val="0"/>
              </a:spcAft>
              <a:buNone/>
            </a:pPr>
            <a:r>
              <a:t/>
            </a:r>
            <a:endParaRPr sz="1400"/>
          </a:p>
          <a:p>
            <a:pPr indent="0" lvl="0" marL="0" rtl="0" algn="l">
              <a:lnSpc>
                <a:spcPct val="114000"/>
              </a:lnSpc>
              <a:spcBef>
                <a:spcPts val="0"/>
              </a:spcBef>
              <a:spcAft>
                <a:spcPts val="0"/>
              </a:spcAft>
              <a:buNone/>
            </a:pPr>
            <a:r>
              <a:rPr lang="de-DE" sz="1400"/>
              <a:t>[4] J. Martens. Second-order optimization for neural networks. Ph.D. dissertation, Univer-sity of Toronto, 2016. </a:t>
            </a:r>
            <a:endParaRPr sz="1400"/>
          </a:p>
          <a:p>
            <a:pPr indent="0" lvl="0" marL="0" rtl="0" algn="l">
              <a:lnSpc>
                <a:spcPct val="114000"/>
              </a:lnSpc>
              <a:spcBef>
                <a:spcPts val="0"/>
              </a:spcBef>
              <a:spcAft>
                <a:spcPts val="0"/>
              </a:spcAft>
              <a:buNone/>
            </a:pPr>
            <a:r>
              <a:t/>
            </a:r>
            <a:endParaRPr sz="1400"/>
          </a:p>
          <a:p>
            <a:pPr indent="0" lvl="0" marL="0" rtl="0" algn="l">
              <a:lnSpc>
                <a:spcPct val="114000"/>
              </a:lnSpc>
              <a:spcBef>
                <a:spcPts val="0"/>
              </a:spcBef>
              <a:spcAft>
                <a:spcPts val="0"/>
              </a:spcAft>
              <a:buNone/>
            </a:pPr>
            <a:r>
              <a:rPr lang="de-DE" sz="1400"/>
              <a:t>[5] A. N. Tikhonov and V. Y. Arsenin. Solutions of ill-posed problems. Wiley, page pp. 1{30, 1977. </a:t>
            </a:r>
            <a:endParaRPr sz="1400"/>
          </a:p>
          <a:p>
            <a:pPr indent="0" lvl="0" marL="0" rtl="0" algn="l">
              <a:lnSpc>
                <a:spcPct val="114000"/>
              </a:lnSpc>
              <a:spcBef>
                <a:spcPts val="0"/>
              </a:spcBef>
              <a:spcAft>
                <a:spcPts val="0"/>
              </a:spcAft>
              <a:buNone/>
            </a:pPr>
            <a:r>
              <a:t/>
            </a:r>
            <a:endParaRPr sz="1400"/>
          </a:p>
          <a:p>
            <a:pPr indent="0" lvl="0" marL="0" rtl="0" algn="l">
              <a:lnSpc>
                <a:spcPct val="114000"/>
              </a:lnSpc>
              <a:spcBef>
                <a:spcPts val="0"/>
              </a:spcBef>
              <a:spcAft>
                <a:spcPts val="0"/>
              </a:spcAft>
              <a:buNone/>
            </a:pPr>
            <a:r>
              <a:rPr lang="de-DE" sz="1400"/>
              <a:t>[6] Edouard Grave, Piotr Bojanowski, Prakhar Gupta, Armand Joulin, and Tomas Mikolov. Learning word vectors for 157 languages. In Proceedings of the International Conference on Language Resources and Evaluation (LREC 2018), 2018. </a:t>
            </a:r>
            <a:endParaRPr sz="1400"/>
          </a:p>
          <a:p>
            <a:pPr indent="0" lvl="0" marL="0" rtl="0" algn="l">
              <a:lnSpc>
                <a:spcPct val="114000"/>
              </a:lnSpc>
              <a:spcBef>
                <a:spcPts val="0"/>
              </a:spcBef>
              <a:spcAft>
                <a:spcPts val="0"/>
              </a:spcAft>
              <a:buNone/>
            </a:pPr>
            <a:r>
              <a:t/>
            </a:r>
            <a:endParaRPr sz="1400"/>
          </a:p>
          <a:p>
            <a:pPr indent="0" lvl="0" marL="0" rtl="0" algn="l">
              <a:lnSpc>
                <a:spcPct val="114000"/>
              </a:lnSpc>
              <a:spcBef>
                <a:spcPts val="0"/>
              </a:spcBef>
              <a:spcAft>
                <a:spcPts val="0"/>
              </a:spcAft>
              <a:buNone/>
            </a:pPr>
            <a:r>
              <a:rPr lang="de-DE" sz="1400"/>
              <a:t>[7] Ashish Vaswani, Noam Shazeer, Niki Parmar, Jakob Uszkoreit, Llion Jones, Aidan N. Gomez, LukaszKaiser, and Illia Polosukhin. Attention Is All You Need. arXiv:1706.03762 [cs.CL], 2017.  </a:t>
            </a:r>
            <a:endParaRPr sz="1400"/>
          </a:p>
        </p:txBody>
      </p:sp>
      <p:sp>
        <p:nvSpPr>
          <p:cNvPr id="295" name="Google Shape;295;p28"/>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96" name="Google Shape;296;p28"/>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297" name="Google Shape;297;p28"/>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Reference</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03" name="Google Shape;303;p29"/>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304" name="Google Shape;304;p29"/>
          <p:cNvSpPr txBox="1"/>
          <p:nvPr>
            <p:ph type="title"/>
          </p:nvPr>
        </p:nvSpPr>
        <p:spPr>
          <a:xfrm>
            <a:off x="317540" y="2967309"/>
            <a:ext cx="8508900" cy="461700"/>
          </a:xfrm>
          <a:prstGeom prst="rect">
            <a:avLst/>
          </a:prstGeom>
          <a:noFill/>
          <a:ln>
            <a:noFill/>
          </a:ln>
        </p:spPr>
        <p:txBody>
          <a:bodyPr anchorCtr="0" anchor="t" bIns="0" lIns="0" spcFirstLastPara="1" rIns="0" wrap="square" tIns="0">
            <a:spAutoFit/>
          </a:bodyPr>
          <a:lstStyle/>
          <a:p>
            <a:pPr indent="0" lvl="0" marL="0" rtl="0" algn="ctr">
              <a:lnSpc>
                <a:spcPct val="106666"/>
              </a:lnSpc>
              <a:spcBef>
                <a:spcPts val="0"/>
              </a:spcBef>
              <a:spcAft>
                <a:spcPts val="0"/>
              </a:spcAft>
              <a:buNone/>
            </a:pPr>
            <a:r>
              <a:rPr lang="de-DE"/>
              <a:t>Thanks for watching!</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319090" y="1762188"/>
            <a:ext cx="8508900" cy="46995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t/>
            </a:r>
            <a:endParaRPr/>
          </a:p>
        </p:txBody>
      </p:sp>
      <p:sp>
        <p:nvSpPr>
          <p:cNvPr id="85" name="Google Shape;85;p13"/>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86" name="Google Shape;86;p13"/>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87" name="Google Shape;87;p13"/>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319100" y="1762198"/>
            <a:ext cx="8508900" cy="1666800"/>
          </a:xfrm>
          <a:prstGeom prst="rect">
            <a:avLst/>
          </a:prstGeom>
          <a:noFill/>
          <a:ln>
            <a:noFill/>
          </a:ln>
        </p:spPr>
        <p:txBody>
          <a:bodyPr anchorCtr="0" anchor="t" bIns="0" lIns="0" spcFirstLastPara="1" rIns="0" wrap="square" tIns="0">
            <a:noAutofit/>
          </a:bodyPr>
          <a:lstStyle/>
          <a:p>
            <a:pPr indent="-330200" lvl="0" marL="457200" rtl="0" algn="l">
              <a:lnSpc>
                <a:spcPct val="114000"/>
              </a:lnSpc>
              <a:spcBef>
                <a:spcPts val="0"/>
              </a:spcBef>
              <a:spcAft>
                <a:spcPts val="0"/>
              </a:spcAft>
              <a:buSzPts val="1600"/>
              <a:buChar char="●"/>
            </a:pPr>
            <a:r>
              <a:rPr lang="de-DE"/>
              <a:t>We have a second-order optimizer proposed by Julian Suk in his master thesis [1]</a:t>
            </a:r>
            <a:endParaRPr/>
          </a:p>
          <a:p>
            <a:pPr indent="-330200" lvl="1" marL="914400" rtl="0" algn="l">
              <a:lnSpc>
                <a:spcPct val="114000"/>
              </a:lnSpc>
              <a:spcBef>
                <a:spcPts val="0"/>
              </a:spcBef>
              <a:spcAft>
                <a:spcPts val="0"/>
              </a:spcAft>
              <a:buSzPts val="1600"/>
              <a:buChar char="○"/>
            </a:pPr>
            <a:r>
              <a:rPr lang="de-DE"/>
              <a:t>In this thesis we call it </a:t>
            </a:r>
            <a:r>
              <a:rPr i="1" lang="de-DE"/>
              <a:t>Newton-CG</a:t>
            </a:r>
            <a:r>
              <a:rPr lang="de-DE"/>
              <a:t>.</a:t>
            </a:r>
            <a:endParaRPr/>
          </a:p>
          <a:p>
            <a:pPr indent="0" lvl="0" marL="914400" rtl="0" algn="l">
              <a:lnSpc>
                <a:spcPct val="114000"/>
              </a:lnSpc>
              <a:spcBef>
                <a:spcPts val="0"/>
              </a:spcBef>
              <a:spcAft>
                <a:spcPts val="0"/>
              </a:spcAft>
              <a:buNone/>
            </a:pPr>
            <a:r>
              <a:t/>
            </a:r>
            <a:endParaRPr/>
          </a:p>
          <a:p>
            <a:pPr indent="-317500" lvl="0" marL="457200" rtl="0" algn="l">
              <a:lnSpc>
                <a:spcPct val="114000"/>
              </a:lnSpc>
              <a:spcBef>
                <a:spcPts val="0"/>
              </a:spcBef>
              <a:spcAft>
                <a:spcPts val="0"/>
              </a:spcAft>
              <a:buSzPts val="1400"/>
              <a:buChar char="●"/>
            </a:pPr>
            <a:r>
              <a:rPr lang="de-DE"/>
              <a:t>It has already shown good performance compared with first-order optimizers on </a:t>
            </a:r>
            <a:r>
              <a:rPr b="1" lang="de-DE"/>
              <a:t>Image Classification problems</a:t>
            </a:r>
            <a:r>
              <a:rPr lang="de-DE"/>
              <a:t> in Mihai Zorca’s bachelor thesis [2].</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a:p>
            <a:pPr indent="457200" lvl="0" marL="457200" rtl="0" algn="l">
              <a:lnSpc>
                <a:spcPct val="114000"/>
              </a:lnSpc>
              <a:spcBef>
                <a:spcPts val="0"/>
              </a:spcBef>
              <a:spcAft>
                <a:spcPts val="0"/>
              </a:spcAft>
              <a:buNone/>
            </a:pPr>
            <a:r>
              <a:rPr lang="de-DE"/>
              <a:t> 	</a:t>
            </a:r>
            <a:endParaRPr/>
          </a:p>
        </p:txBody>
      </p:sp>
      <p:sp>
        <p:nvSpPr>
          <p:cNvPr id="93" name="Google Shape;93;p14"/>
          <p:cNvSpPr txBox="1"/>
          <p:nvPr>
            <p:ph idx="12" type="sldNum"/>
          </p:nvPr>
        </p:nvSpPr>
        <p:spPr>
          <a:xfrm>
            <a:off x="6774934" y="6473313"/>
            <a:ext cx="2052074" cy="365125"/>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94" name="Google Shape;94;p14"/>
          <p:cNvSpPr txBox="1"/>
          <p:nvPr>
            <p:ph idx="11" type="ftr"/>
          </p:nvPr>
        </p:nvSpPr>
        <p:spPr>
          <a:xfrm>
            <a:off x="311162" y="6473313"/>
            <a:ext cx="6464280"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95" name="Google Shape;95;p14"/>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Motivation</a:t>
            </a:r>
            <a:endParaRPr sz="3000"/>
          </a:p>
        </p:txBody>
      </p:sp>
      <p:sp>
        <p:nvSpPr>
          <p:cNvPr id="96" name="Google Shape;96;p14"/>
          <p:cNvSpPr/>
          <p:nvPr/>
        </p:nvSpPr>
        <p:spPr>
          <a:xfrm>
            <a:off x="4212600" y="4080175"/>
            <a:ext cx="359400" cy="4617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588975" y="4621800"/>
            <a:ext cx="8036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t>In this thesis,</a:t>
            </a:r>
            <a:endParaRPr sz="1600"/>
          </a:p>
          <a:p>
            <a:pPr indent="-330200" lvl="0" marL="457200" rtl="0" algn="l">
              <a:spcBef>
                <a:spcPts val="0"/>
              </a:spcBef>
              <a:spcAft>
                <a:spcPts val="0"/>
              </a:spcAft>
              <a:buSzPts val="1600"/>
              <a:buChar char="●"/>
            </a:pPr>
            <a:r>
              <a:rPr lang="de-DE" sz="1600"/>
              <a:t>we continue the comparison between Newton-CG and other first-order optimizers</a:t>
            </a:r>
            <a:endParaRPr sz="1600"/>
          </a:p>
          <a:p>
            <a:pPr indent="-330200" lvl="0" marL="457200" rtl="0" algn="l">
              <a:spcBef>
                <a:spcPts val="0"/>
              </a:spcBef>
              <a:spcAft>
                <a:spcPts val="0"/>
              </a:spcAft>
              <a:buSzPts val="1600"/>
              <a:buChar char="●"/>
            </a:pPr>
            <a:r>
              <a:rPr lang="de-DE" sz="1600"/>
              <a:t>but focus on </a:t>
            </a:r>
            <a:r>
              <a:rPr b="1" lang="de-DE" sz="1600"/>
              <a:t>Movie Reviews Classification problem</a:t>
            </a:r>
            <a:endParaRPr b="1" sz="1600"/>
          </a:p>
          <a:p>
            <a:pPr indent="0" lvl="0" marL="457200" rtl="0" algn="l">
              <a:spcBef>
                <a:spcPts val="0"/>
              </a:spcBef>
              <a:spcAft>
                <a:spcPts val="0"/>
              </a:spcAft>
              <a:buNone/>
            </a:pPr>
            <a:r>
              <a:t/>
            </a:r>
            <a:endParaRPr b="1" sz="1600"/>
          </a:p>
        </p:txBody>
      </p:sp>
      <p:pic>
        <p:nvPicPr>
          <p:cNvPr id="98" name="Google Shape;98;p14"/>
          <p:cNvPicPr preferRelativeResize="0"/>
          <p:nvPr/>
        </p:nvPicPr>
        <p:blipFill>
          <a:blip r:embed="rId3">
            <a:alphaModFix/>
          </a:blip>
          <a:stretch>
            <a:fillRect/>
          </a:stretch>
        </p:blipFill>
        <p:spPr>
          <a:xfrm>
            <a:off x="515399" y="3164575"/>
            <a:ext cx="7753800" cy="2839525"/>
          </a:xfrm>
          <a:prstGeom prst="rect">
            <a:avLst/>
          </a:prstGeom>
          <a:noFill/>
          <a:ln>
            <a:noFill/>
          </a:ln>
        </p:spPr>
      </p:pic>
      <p:sp>
        <p:nvSpPr>
          <p:cNvPr id="99" name="Google Shape;99;p14"/>
          <p:cNvSpPr txBox="1"/>
          <p:nvPr/>
        </p:nvSpPr>
        <p:spPr>
          <a:xfrm>
            <a:off x="222800" y="3386625"/>
            <a:ext cx="8508900" cy="431100"/>
          </a:xfrm>
          <a:prstGeom prst="rect">
            <a:avLst/>
          </a:prstGeom>
          <a:noFill/>
          <a:ln>
            <a:noFill/>
          </a:ln>
        </p:spPr>
        <p:txBody>
          <a:bodyPr anchorCtr="0" anchor="t" bIns="91425" lIns="91425" spcFirstLastPara="1" rIns="91425" wrap="square" tIns="91425">
            <a:spAutoFit/>
          </a:bodyPr>
          <a:lstStyle/>
          <a:p>
            <a:pPr indent="-317500" lvl="0" marL="457200" rtl="0" algn="l">
              <a:lnSpc>
                <a:spcPct val="114000"/>
              </a:lnSpc>
              <a:spcBef>
                <a:spcPts val="0"/>
              </a:spcBef>
              <a:spcAft>
                <a:spcPts val="0"/>
              </a:spcAft>
              <a:buClr>
                <a:schemeClr val="dk1"/>
              </a:buClr>
              <a:buSzPts val="1400"/>
              <a:buChar char="●"/>
            </a:pPr>
            <a:r>
              <a:rPr lang="de-DE" sz="1600">
                <a:solidFill>
                  <a:schemeClr val="dk1"/>
                </a:solidFill>
              </a:rPr>
              <a:t>We are interested in its performance on </a:t>
            </a:r>
            <a:r>
              <a:rPr b="1" lang="de-DE" sz="1600">
                <a:solidFill>
                  <a:schemeClr val="dk1"/>
                </a:solidFill>
              </a:rPr>
              <a:t>Natural Language Processing problems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idx="1" type="body"/>
          </p:nvPr>
        </p:nvSpPr>
        <p:spPr>
          <a:xfrm>
            <a:off x="319100" y="1762200"/>
            <a:ext cx="4712100" cy="36666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t/>
            </a:r>
            <a:endParaRPr/>
          </a:p>
          <a:p>
            <a:pPr indent="-317500" lvl="0" marL="457200" rtl="0" algn="l">
              <a:lnSpc>
                <a:spcPct val="114000"/>
              </a:lnSpc>
              <a:spcBef>
                <a:spcPts val="0"/>
              </a:spcBef>
              <a:spcAft>
                <a:spcPts val="0"/>
              </a:spcAft>
              <a:buSzPts val="1400"/>
              <a:buChar char="●"/>
            </a:pPr>
            <a:r>
              <a:rPr lang="de-DE"/>
              <a:t>The goal in deep learning: minimize the loss</a:t>
            </a:r>
            <a:endParaRPr/>
          </a:p>
          <a:p>
            <a:pPr indent="-330200" lvl="1" marL="914400" rtl="0" algn="l">
              <a:lnSpc>
                <a:spcPct val="114000"/>
              </a:lnSpc>
              <a:spcBef>
                <a:spcPts val="0"/>
              </a:spcBef>
              <a:spcAft>
                <a:spcPts val="0"/>
              </a:spcAft>
              <a:buSzPts val="1600"/>
              <a:buChar char="○"/>
            </a:pPr>
            <a:r>
              <a:rPr lang="de-DE"/>
              <a:t>find the parameters set </a:t>
            </a:r>
            <a:endParaRPr/>
          </a:p>
          <a:p>
            <a:pPr indent="-330200" lvl="2" marL="1371600" rtl="0" algn="l">
              <a:lnSpc>
                <a:spcPct val="114000"/>
              </a:lnSpc>
              <a:spcBef>
                <a:spcPts val="0"/>
              </a:spcBef>
              <a:spcAft>
                <a:spcPts val="0"/>
              </a:spcAft>
              <a:buSzPts val="1600"/>
              <a:buChar char="■"/>
            </a:pPr>
            <a:r>
              <a:rPr lang="de-DE"/>
              <a:t>so that 		 is mimimal</a:t>
            </a:r>
            <a:endParaRPr/>
          </a:p>
          <a:p>
            <a:pPr indent="0" lvl="0" marL="0" rtl="0" algn="l">
              <a:lnSpc>
                <a:spcPct val="114000"/>
              </a:lnSpc>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de-DE"/>
              <a:t>Local Newton’s method in optimization: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5"/>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06" name="Google Shape;106;p15"/>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107" name="Google Shape;107;p15"/>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Intro to Newton’s method in optimization </a:t>
            </a:r>
            <a:endParaRPr sz="3000"/>
          </a:p>
        </p:txBody>
      </p:sp>
      <p:pic>
        <p:nvPicPr>
          <p:cNvPr id="108" name="Google Shape;108;p15"/>
          <p:cNvPicPr preferRelativeResize="0"/>
          <p:nvPr/>
        </p:nvPicPr>
        <p:blipFill rotWithShape="1">
          <a:blip r:embed="rId3">
            <a:alphaModFix/>
          </a:blip>
          <a:srcRect b="2005" l="0" r="0" t="2015"/>
          <a:stretch/>
        </p:blipFill>
        <p:spPr>
          <a:xfrm>
            <a:off x="778600" y="3472188"/>
            <a:ext cx="3893176" cy="1587300"/>
          </a:xfrm>
          <a:prstGeom prst="rect">
            <a:avLst/>
          </a:prstGeom>
          <a:noFill/>
          <a:ln>
            <a:noFill/>
          </a:ln>
        </p:spPr>
      </p:pic>
      <p:sp>
        <p:nvSpPr>
          <p:cNvPr id="109" name="Google Shape;109;p15"/>
          <p:cNvSpPr txBox="1"/>
          <p:nvPr/>
        </p:nvSpPr>
        <p:spPr>
          <a:xfrm>
            <a:off x="778600" y="5059500"/>
            <a:ext cx="128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a:t>Source: [3]</a:t>
            </a:r>
            <a:endParaRPr sz="1200"/>
          </a:p>
        </p:txBody>
      </p:sp>
      <p:pic>
        <p:nvPicPr>
          <p:cNvPr id="110" name="Google Shape;110;p15"/>
          <p:cNvPicPr preferRelativeResize="0"/>
          <p:nvPr/>
        </p:nvPicPr>
        <p:blipFill>
          <a:blip r:embed="rId4">
            <a:alphaModFix/>
          </a:blip>
          <a:stretch>
            <a:fillRect/>
          </a:stretch>
        </p:blipFill>
        <p:spPr>
          <a:xfrm>
            <a:off x="6460600" y="2563949"/>
            <a:ext cx="1533525" cy="1850025"/>
          </a:xfrm>
          <a:prstGeom prst="rect">
            <a:avLst/>
          </a:prstGeom>
          <a:noFill/>
          <a:ln>
            <a:noFill/>
          </a:ln>
        </p:spPr>
      </p:pic>
      <p:pic>
        <p:nvPicPr>
          <p:cNvPr descr="L\left(\boldsymbol{W}\right)" id="111" name="Google Shape;111;p15" title="MathEquation,#000000"/>
          <p:cNvPicPr preferRelativeResize="0"/>
          <p:nvPr/>
        </p:nvPicPr>
        <p:blipFill>
          <a:blip r:embed="rId5">
            <a:alphaModFix/>
          </a:blip>
          <a:stretch>
            <a:fillRect/>
          </a:stretch>
        </p:blipFill>
        <p:spPr>
          <a:xfrm>
            <a:off x="4811525" y="2074775"/>
            <a:ext cx="585474" cy="249550"/>
          </a:xfrm>
          <a:prstGeom prst="rect">
            <a:avLst/>
          </a:prstGeom>
          <a:noFill/>
          <a:ln>
            <a:noFill/>
          </a:ln>
        </p:spPr>
      </p:pic>
      <p:pic>
        <p:nvPicPr>
          <p:cNvPr descr="\boldsymbol{W^{*}}" id="112" name="Google Shape;112;p15" title="MathEquation,#000000"/>
          <p:cNvPicPr preferRelativeResize="0"/>
          <p:nvPr/>
        </p:nvPicPr>
        <p:blipFill>
          <a:blip r:embed="rId6">
            <a:alphaModFix/>
          </a:blip>
          <a:stretch>
            <a:fillRect/>
          </a:stretch>
        </p:blipFill>
        <p:spPr>
          <a:xfrm>
            <a:off x="3886500" y="2364275"/>
            <a:ext cx="384900" cy="199675"/>
          </a:xfrm>
          <a:prstGeom prst="rect">
            <a:avLst/>
          </a:prstGeom>
          <a:noFill/>
          <a:ln>
            <a:noFill/>
          </a:ln>
        </p:spPr>
      </p:pic>
      <p:pic>
        <p:nvPicPr>
          <p:cNvPr descr="L\left(\boldsymbol{W^{*}}\right)" id="113" name="Google Shape;113;p15" title="MathEquation,#000000"/>
          <p:cNvPicPr preferRelativeResize="0"/>
          <p:nvPr/>
        </p:nvPicPr>
        <p:blipFill>
          <a:blip r:embed="rId7">
            <a:alphaModFix/>
          </a:blip>
          <a:stretch>
            <a:fillRect/>
          </a:stretch>
        </p:blipFill>
        <p:spPr>
          <a:xfrm>
            <a:off x="2376175" y="2633800"/>
            <a:ext cx="698050" cy="249550"/>
          </a:xfrm>
          <a:prstGeom prst="rect">
            <a:avLst/>
          </a:prstGeom>
          <a:noFill/>
          <a:ln>
            <a:noFill/>
          </a:ln>
        </p:spPr>
      </p:pic>
      <p:grpSp>
        <p:nvGrpSpPr>
          <p:cNvPr id="114" name="Google Shape;114;p15"/>
          <p:cNvGrpSpPr/>
          <p:nvPr/>
        </p:nvGrpSpPr>
        <p:grpSpPr>
          <a:xfrm>
            <a:off x="7528825" y="2573225"/>
            <a:ext cx="505775" cy="354000"/>
            <a:chOff x="7528825" y="2573225"/>
            <a:chExt cx="505775" cy="354000"/>
          </a:xfrm>
        </p:grpSpPr>
        <p:sp>
          <p:nvSpPr>
            <p:cNvPr id="115" name="Google Shape;115;p15"/>
            <p:cNvSpPr/>
            <p:nvPr/>
          </p:nvSpPr>
          <p:spPr>
            <a:xfrm flipH="1" rot="10800000">
              <a:off x="7944900" y="2704025"/>
              <a:ext cx="89700" cy="92400"/>
            </a:xfrm>
            <a:prstGeom prst="flowChartConnector">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7528825" y="2573225"/>
              <a:ext cx="38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100"/>
                <a:t>x0</a:t>
              </a:r>
              <a:endParaRPr sz="1100"/>
            </a:p>
          </p:txBody>
        </p:sp>
      </p:grpSp>
      <p:sp>
        <p:nvSpPr>
          <p:cNvPr id="117" name="Google Shape;117;p15"/>
          <p:cNvSpPr/>
          <p:nvPr/>
        </p:nvSpPr>
        <p:spPr>
          <a:xfrm flipH="1" rot="10800000">
            <a:off x="10568300" y="2570313"/>
            <a:ext cx="89700" cy="92400"/>
          </a:xfrm>
          <a:prstGeom prst="flowChartConnector">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5"/>
          <p:cNvGrpSpPr/>
          <p:nvPr/>
        </p:nvGrpSpPr>
        <p:grpSpPr>
          <a:xfrm>
            <a:off x="7414063" y="3936250"/>
            <a:ext cx="384900" cy="446388"/>
            <a:chOff x="10263488" y="3206925"/>
            <a:chExt cx="384900" cy="446388"/>
          </a:xfrm>
        </p:grpSpPr>
        <p:sp>
          <p:nvSpPr>
            <p:cNvPr id="119" name="Google Shape;119;p15"/>
            <p:cNvSpPr/>
            <p:nvPr/>
          </p:nvSpPr>
          <p:spPr>
            <a:xfrm flipH="1" rot="10800000">
              <a:off x="10263500" y="3560913"/>
              <a:ext cx="89700" cy="92400"/>
            </a:xfrm>
            <a:prstGeom prst="flowChartConnector">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nvSpPr>
          <p:spPr>
            <a:xfrm>
              <a:off x="10263488" y="3206925"/>
              <a:ext cx="38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100"/>
                <a:t>x1</a:t>
              </a:r>
              <a:endParaRPr sz="1100"/>
            </a:p>
          </p:txBody>
        </p:sp>
      </p:grpSp>
      <p:grpSp>
        <p:nvGrpSpPr>
          <p:cNvPr id="121" name="Google Shape;121;p15"/>
          <p:cNvGrpSpPr/>
          <p:nvPr/>
        </p:nvGrpSpPr>
        <p:grpSpPr>
          <a:xfrm>
            <a:off x="6878238" y="4088850"/>
            <a:ext cx="419138" cy="354838"/>
            <a:chOff x="9934063" y="1393475"/>
            <a:chExt cx="419138" cy="354838"/>
          </a:xfrm>
        </p:grpSpPr>
        <p:sp>
          <p:nvSpPr>
            <p:cNvPr id="122" name="Google Shape;122;p15"/>
            <p:cNvSpPr/>
            <p:nvPr/>
          </p:nvSpPr>
          <p:spPr>
            <a:xfrm flipH="1" rot="10800000">
              <a:off x="10263500" y="1655913"/>
              <a:ext cx="89700" cy="92400"/>
            </a:xfrm>
            <a:prstGeom prst="flowChartConnector">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txBox="1"/>
            <p:nvPr/>
          </p:nvSpPr>
          <p:spPr>
            <a:xfrm>
              <a:off x="9934063" y="1393475"/>
              <a:ext cx="38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100"/>
                <a:t>x2</a:t>
              </a:r>
              <a:endParaRPr sz="1100"/>
            </a:p>
          </p:txBody>
        </p:sp>
      </p:grpSp>
      <p:grpSp>
        <p:nvGrpSpPr>
          <p:cNvPr id="124" name="Google Shape;124;p15"/>
          <p:cNvGrpSpPr/>
          <p:nvPr/>
        </p:nvGrpSpPr>
        <p:grpSpPr>
          <a:xfrm>
            <a:off x="7451475" y="2771500"/>
            <a:ext cx="542650" cy="2454300"/>
            <a:chOff x="7451475" y="2771500"/>
            <a:chExt cx="542650" cy="2454300"/>
          </a:xfrm>
        </p:grpSpPr>
        <p:cxnSp>
          <p:nvCxnSpPr>
            <p:cNvPr id="125" name="Google Shape;125;p15"/>
            <p:cNvCxnSpPr/>
            <p:nvPr/>
          </p:nvCxnSpPr>
          <p:spPr>
            <a:xfrm>
              <a:off x="7451475" y="4825600"/>
              <a:ext cx="521700" cy="0"/>
            </a:xfrm>
            <a:prstGeom prst="straightConnector1">
              <a:avLst/>
            </a:prstGeom>
            <a:noFill/>
            <a:ln cap="flat" cmpd="sng" w="9525">
              <a:solidFill>
                <a:srgbClr val="FF0000"/>
              </a:solidFill>
              <a:prstDash val="solid"/>
              <a:round/>
              <a:headEnd len="med" w="med" type="none"/>
              <a:tailEnd len="med" w="med" type="none"/>
            </a:ln>
          </p:spPr>
        </p:cxnSp>
        <p:cxnSp>
          <p:nvCxnSpPr>
            <p:cNvPr id="126" name="Google Shape;126;p15"/>
            <p:cNvCxnSpPr/>
            <p:nvPr/>
          </p:nvCxnSpPr>
          <p:spPr>
            <a:xfrm>
              <a:off x="7994125" y="2771500"/>
              <a:ext cx="0" cy="2054100"/>
            </a:xfrm>
            <a:prstGeom prst="straightConnector1">
              <a:avLst/>
            </a:prstGeom>
            <a:noFill/>
            <a:ln cap="flat" cmpd="sng" w="9525">
              <a:solidFill>
                <a:schemeClr val="dk1"/>
              </a:solidFill>
              <a:prstDash val="dot"/>
              <a:round/>
              <a:headEnd len="med" w="med" type="none"/>
              <a:tailEnd len="med" w="med" type="none"/>
            </a:ln>
          </p:spPr>
        </p:cxnSp>
        <p:cxnSp>
          <p:nvCxnSpPr>
            <p:cNvPr id="127" name="Google Shape;127;p15"/>
            <p:cNvCxnSpPr/>
            <p:nvPr/>
          </p:nvCxnSpPr>
          <p:spPr>
            <a:xfrm rot="10800000">
              <a:off x="7451475" y="4347400"/>
              <a:ext cx="0" cy="478200"/>
            </a:xfrm>
            <a:prstGeom prst="straightConnector1">
              <a:avLst/>
            </a:prstGeom>
            <a:noFill/>
            <a:ln cap="flat" cmpd="sng" w="9525">
              <a:solidFill>
                <a:schemeClr val="dk1"/>
              </a:solidFill>
              <a:prstDash val="dot"/>
              <a:round/>
              <a:headEnd len="med" w="med" type="none"/>
              <a:tailEnd len="med" w="med" type="none"/>
            </a:ln>
          </p:spPr>
        </p:cxnSp>
        <p:sp>
          <p:nvSpPr>
            <p:cNvPr id="128" name="Google Shape;128;p15"/>
            <p:cNvSpPr txBox="1"/>
            <p:nvPr/>
          </p:nvSpPr>
          <p:spPr>
            <a:xfrm>
              <a:off x="7530347" y="4825600"/>
              <a:ext cx="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0000"/>
                  </a:solidFill>
                </a:rPr>
                <a:t>s0</a:t>
              </a:r>
              <a:endParaRPr>
                <a:solidFill>
                  <a:srgbClr val="FF0000"/>
                </a:solidFill>
              </a:endParaRPr>
            </a:p>
          </p:txBody>
        </p:sp>
      </p:grpSp>
      <p:grpSp>
        <p:nvGrpSpPr>
          <p:cNvPr id="129" name="Google Shape;129;p15"/>
          <p:cNvGrpSpPr/>
          <p:nvPr/>
        </p:nvGrpSpPr>
        <p:grpSpPr>
          <a:xfrm>
            <a:off x="7179200" y="4382650"/>
            <a:ext cx="384900" cy="845700"/>
            <a:chOff x="7173625" y="5553900"/>
            <a:chExt cx="384900" cy="845700"/>
          </a:xfrm>
        </p:grpSpPr>
        <p:cxnSp>
          <p:nvCxnSpPr>
            <p:cNvPr id="130" name="Google Shape;130;p15"/>
            <p:cNvCxnSpPr/>
            <p:nvPr/>
          </p:nvCxnSpPr>
          <p:spPr>
            <a:xfrm>
              <a:off x="7287175" y="5999400"/>
              <a:ext cx="157800" cy="0"/>
            </a:xfrm>
            <a:prstGeom prst="straightConnector1">
              <a:avLst/>
            </a:prstGeom>
            <a:noFill/>
            <a:ln cap="flat" cmpd="sng" w="9525">
              <a:solidFill>
                <a:srgbClr val="FF0000"/>
              </a:solidFill>
              <a:prstDash val="solid"/>
              <a:round/>
              <a:headEnd len="med" w="med" type="none"/>
              <a:tailEnd len="med" w="med" type="none"/>
            </a:ln>
          </p:spPr>
        </p:cxnSp>
        <p:cxnSp>
          <p:nvCxnSpPr>
            <p:cNvPr id="131" name="Google Shape;131;p15"/>
            <p:cNvCxnSpPr/>
            <p:nvPr/>
          </p:nvCxnSpPr>
          <p:spPr>
            <a:xfrm>
              <a:off x="7451475" y="5553900"/>
              <a:ext cx="0" cy="445500"/>
            </a:xfrm>
            <a:prstGeom prst="straightConnector1">
              <a:avLst/>
            </a:prstGeom>
            <a:noFill/>
            <a:ln cap="flat" cmpd="sng" w="9525">
              <a:solidFill>
                <a:schemeClr val="dk1"/>
              </a:solidFill>
              <a:prstDash val="dot"/>
              <a:round/>
              <a:headEnd len="med" w="med" type="none"/>
              <a:tailEnd len="med" w="med" type="none"/>
            </a:ln>
          </p:spPr>
        </p:cxnSp>
        <p:cxnSp>
          <p:nvCxnSpPr>
            <p:cNvPr id="132" name="Google Shape;132;p15"/>
            <p:cNvCxnSpPr/>
            <p:nvPr/>
          </p:nvCxnSpPr>
          <p:spPr>
            <a:xfrm>
              <a:off x="7280675" y="5614525"/>
              <a:ext cx="0" cy="384900"/>
            </a:xfrm>
            <a:prstGeom prst="straightConnector1">
              <a:avLst/>
            </a:prstGeom>
            <a:noFill/>
            <a:ln cap="flat" cmpd="sng" w="9525">
              <a:solidFill>
                <a:schemeClr val="dk1"/>
              </a:solidFill>
              <a:prstDash val="dot"/>
              <a:round/>
              <a:headEnd len="med" w="med" type="none"/>
              <a:tailEnd len="med" w="med" type="none"/>
            </a:ln>
          </p:spPr>
        </p:cxnSp>
        <p:sp>
          <p:nvSpPr>
            <p:cNvPr id="133" name="Google Shape;133;p15"/>
            <p:cNvSpPr txBox="1"/>
            <p:nvPr/>
          </p:nvSpPr>
          <p:spPr>
            <a:xfrm>
              <a:off x="7173625" y="5999400"/>
              <a:ext cx="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0000"/>
                  </a:solidFill>
                </a:rPr>
                <a:t>s1</a:t>
              </a:r>
              <a:endParaRPr>
                <a:solidFill>
                  <a:srgbClr val="FF0000"/>
                </a:solidFill>
              </a:endParaRPr>
            </a:p>
          </p:txBody>
        </p:sp>
      </p:grpSp>
      <p:sp>
        <p:nvSpPr>
          <p:cNvPr id="134" name="Google Shape;134;p15"/>
          <p:cNvSpPr/>
          <p:nvPr/>
        </p:nvSpPr>
        <p:spPr>
          <a:xfrm>
            <a:off x="7116389" y="4506550"/>
            <a:ext cx="287400" cy="5979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15"/>
          <p:cNvCxnSpPr/>
          <p:nvPr/>
        </p:nvCxnSpPr>
        <p:spPr>
          <a:xfrm flipH="1">
            <a:off x="7950651" y="1545893"/>
            <a:ext cx="97200" cy="2886900"/>
          </a:xfrm>
          <a:prstGeom prst="straightConnector1">
            <a:avLst/>
          </a:prstGeom>
          <a:noFill/>
          <a:ln cap="flat" cmpd="sng" w="9525">
            <a:solidFill>
              <a:srgbClr val="0000FF"/>
            </a:solidFill>
            <a:prstDash val="solid"/>
            <a:round/>
            <a:headEnd len="med" w="med" type="none"/>
            <a:tailEnd len="med" w="med" type="none"/>
          </a:ln>
        </p:spPr>
      </p:cxnSp>
      <p:cxnSp>
        <p:nvCxnSpPr>
          <p:cNvPr id="136" name="Google Shape;136;p15"/>
          <p:cNvCxnSpPr/>
          <p:nvPr/>
        </p:nvCxnSpPr>
        <p:spPr>
          <a:xfrm flipH="1" rot="10800000">
            <a:off x="6316225" y="3727775"/>
            <a:ext cx="2510700" cy="1194000"/>
          </a:xfrm>
          <a:prstGeom prst="straightConnector1">
            <a:avLst/>
          </a:prstGeom>
          <a:noFill/>
          <a:ln cap="flat" cmpd="sng" w="9525">
            <a:solidFill>
              <a:srgbClr val="0000FF"/>
            </a:solidFill>
            <a:prstDash val="solid"/>
            <a:round/>
            <a:headEnd len="med" w="med" type="none"/>
            <a:tailEnd len="med" w="med" type="none"/>
          </a:ln>
        </p:spPr>
      </p:cxnSp>
      <p:cxnSp>
        <p:nvCxnSpPr>
          <p:cNvPr id="137" name="Google Shape;137;p15"/>
          <p:cNvCxnSpPr/>
          <p:nvPr/>
        </p:nvCxnSpPr>
        <p:spPr>
          <a:xfrm>
            <a:off x="6401888" y="4423475"/>
            <a:ext cx="1695600" cy="0"/>
          </a:xfrm>
          <a:prstGeom prst="straightConnector1">
            <a:avLst/>
          </a:prstGeom>
          <a:noFill/>
          <a:ln cap="flat" cmpd="sng" w="9525">
            <a:solidFill>
              <a:srgbClr val="0000FF"/>
            </a:solidFill>
            <a:prstDash val="solid"/>
            <a:round/>
            <a:headEnd len="med" w="med" type="none"/>
            <a:tailEnd len="med" w="med" type="none"/>
          </a:ln>
        </p:spPr>
      </p:cxnSp>
      <p:sp>
        <p:nvSpPr>
          <p:cNvPr id="138" name="Google Shape;138;p15"/>
          <p:cNvSpPr txBox="1"/>
          <p:nvPr/>
        </p:nvSpPr>
        <p:spPr>
          <a:xfrm>
            <a:off x="319100" y="5442875"/>
            <a:ext cx="5134200" cy="845700"/>
          </a:xfrm>
          <a:prstGeom prst="rect">
            <a:avLst/>
          </a:prstGeom>
          <a:noFill/>
          <a:ln>
            <a:noFill/>
          </a:ln>
        </p:spPr>
        <p:txBody>
          <a:bodyPr anchorCtr="0" anchor="t" bIns="91425" lIns="91425" spcFirstLastPara="1" rIns="91425" wrap="square" tIns="91425">
            <a:noAutofit/>
          </a:bodyPr>
          <a:lstStyle/>
          <a:p>
            <a:pPr indent="-317500" lvl="0" marL="457200" rtl="0" algn="l">
              <a:lnSpc>
                <a:spcPct val="114000"/>
              </a:lnSpc>
              <a:spcBef>
                <a:spcPts val="0"/>
              </a:spcBef>
              <a:spcAft>
                <a:spcPts val="0"/>
              </a:spcAft>
              <a:buSzPts val="1400"/>
              <a:buChar char="●"/>
            </a:pPr>
            <a:r>
              <a:rPr lang="de-DE" sz="1600">
                <a:solidFill>
                  <a:schemeClr val="dk1"/>
                </a:solidFill>
              </a:rPr>
              <a:t>Normal Newton’s method has many practical problems in deep learning</a:t>
            </a:r>
            <a:endParaRPr sz="1600">
              <a:solidFill>
                <a:schemeClr val="dk1"/>
              </a:solidFill>
            </a:endParaRPr>
          </a:p>
          <a:p>
            <a:pPr indent="-330200" lvl="1" marL="914400" rtl="0" algn="l">
              <a:lnSpc>
                <a:spcPct val="114000"/>
              </a:lnSpc>
              <a:spcBef>
                <a:spcPts val="0"/>
              </a:spcBef>
              <a:spcAft>
                <a:spcPts val="0"/>
              </a:spcAft>
              <a:buClr>
                <a:schemeClr val="dk1"/>
              </a:buClr>
              <a:buSzPts val="1600"/>
              <a:buChar char="○"/>
            </a:pPr>
            <a:r>
              <a:rPr lang="de-DE" sz="1600">
                <a:solidFill>
                  <a:schemeClr val="dk1"/>
                </a:solidFill>
              </a:rPr>
              <a:t>⇒  Newton-CG</a:t>
            </a:r>
            <a:endParaRPr sz="1600">
              <a:solidFill>
                <a:schemeClr val="dk1"/>
              </a:solidFill>
            </a:endParaRPr>
          </a:p>
          <a:p>
            <a:pPr indent="0" lvl="0" marL="1828800" rtl="0" algn="l">
              <a:lnSpc>
                <a:spcPct val="114000"/>
              </a:lnSpc>
              <a:spcBef>
                <a:spcPts val="0"/>
              </a:spcBef>
              <a:spcAft>
                <a:spcPts val="0"/>
              </a:spcAft>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idx="1" type="body"/>
          </p:nvPr>
        </p:nvSpPr>
        <p:spPr>
          <a:xfrm>
            <a:off x="319100" y="1762190"/>
            <a:ext cx="8508900" cy="8244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Due to </a:t>
            </a:r>
            <a:r>
              <a:rPr lang="de-DE"/>
              <a:t>highly non-convex loss function, </a:t>
            </a:r>
            <a:endParaRPr/>
          </a:p>
          <a:p>
            <a:pPr indent="-330200" lvl="1" marL="914400" rtl="0" algn="l">
              <a:lnSpc>
                <a:spcPct val="114000"/>
              </a:lnSpc>
              <a:spcBef>
                <a:spcPts val="0"/>
              </a:spcBef>
              <a:spcAft>
                <a:spcPts val="0"/>
              </a:spcAft>
              <a:buSzPts val="1600"/>
              <a:buChar char="○"/>
            </a:pPr>
            <a:r>
              <a:rPr lang="de-DE"/>
              <a:t>the Hessian can be indefinite </a:t>
            </a:r>
            <a:endParaRPr/>
          </a:p>
          <a:p>
            <a:pPr indent="-330200" lvl="1" marL="914400" rtl="0" algn="l">
              <a:lnSpc>
                <a:spcPct val="114000"/>
              </a:lnSpc>
              <a:spcBef>
                <a:spcPts val="0"/>
              </a:spcBef>
              <a:spcAft>
                <a:spcPts val="0"/>
              </a:spcAft>
              <a:buSzPts val="1600"/>
              <a:buChar char="○"/>
            </a:pPr>
            <a:r>
              <a:rPr lang="de-DE"/>
              <a:t>normal Newton’s method can move in the wrong direction [4]</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	</a:t>
            </a:r>
            <a:endParaRPr b="1"/>
          </a:p>
        </p:txBody>
      </p:sp>
      <p:sp>
        <p:nvSpPr>
          <p:cNvPr id="144" name="Google Shape;144;p16"/>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45" name="Google Shape;145;p16"/>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146" name="Google Shape;146;p16"/>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de-DE"/>
              <a:t>Newton-CG’s solution</a:t>
            </a:r>
            <a:endParaRPr/>
          </a:p>
        </p:txBody>
      </p:sp>
      <p:grpSp>
        <p:nvGrpSpPr>
          <p:cNvPr id="147" name="Google Shape;147;p16"/>
          <p:cNvGrpSpPr/>
          <p:nvPr/>
        </p:nvGrpSpPr>
        <p:grpSpPr>
          <a:xfrm>
            <a:off x="779975" y="2653433"/>
            <a:ext cx="5886900" cy="1803900"/>
            <a:chOff x="779975" y="2892780"/>
            <a:chExt cx="5886900" cy="1803900"/>
          </a:xfrm>
        </p:grpSpPr>
        <p:pic>
          <p:nvPicPr>
            <p:cNvPr descr="\tau I" id="148" name="Google Shape;148;p16" title="MathEquation,#000000"/>
            <p:cNvPicPr preferRelativeResize="0"/>
            <p:nvPr/>
          </p:nvPicPr>
          <p:blipFill>
            <a:blip r:embed="rId3">
              <a:alphaModFix/>
            </a:blip>
            <a:stretch>
              <a:fillRect/>
            </a:stretch>
          </p:blipFill>
          <p:spPr>
            <a:xfrm>
              <a:off x="4955968" y="3583690"/>
              <a:ext cx="238774" cy="211924"/>
            </a:xfrm>
            <a:prstGeom prst="rect">
              <a:avLst/>
            </a:prstGeom>
            <a:noFill/>
            <a:ln>
              <a:noFill/>
            </a:ln>
          </p:spPr>
        </p:pic>
        <p:pic>
          <p:nvPicPr>
            <p:cNvPr descr="(\tau I+H)" id="149" name="Google Shape;149;p16" title="MathEquation,#000000"/>
            <p:cNvPicPr preferRelativeResize="0"/>
            <p:nvPr/>
          </p:nvPicPr>
          <p:blipFill>
            <a:blip r:embed="rId4">
              <a:alphaModFix/>
            </a:blip>
            <a:stretch>
              <a:fillRect/>
            </a:stretch>
          </p:blipFill>
          <p:spPr>
            <a:xfrm>
              <a:off x="3021400" y="3827108"/>
              <a:ext cx="891226" cy="275150"/>
            </a:xfrm>
            <a:prstGeom prst="rect">
              <a:avLst/>
            </a:prstGeom>
            <a:noFill/>
            <a:ln>
              <a:noFill/>
            </a:ln>
          </p:spPr>
        </p:pic>
        <p:pic>
          <p:nvPicPr>
            <p:cNvPr descr="H" id="150" name="Google Shape;150;p16" title="MathEquation,#000000"/>
            <p:cNvPicPr preferRelativeResize="0"/>
            <p:nvPr/>
          </p:nvPicPr>
          <p:blipFill>
            <a:blip r:embed="rId5">
              <a:alphaModFix/>
            </a:blip>
            <a:stretch>
              <a:fillRect/>
            </a:stretch>
          </p:blipFill>
          <p:spPr>
            <a:xfrm>
              <a:off x="4971600" y="3858720"/>
              <a:ext cx="207514" cy="211926"/>
            </a:xfrm>
            <a:prstGeom prst="rect">
              <a:avLst/>
            </a:prstGeom>
            <a:noFill/>
            <a:ln>
              <a:noFill/>
            </a:ln>
          </p:spPr>
        </p:pic>
        <p:sp>
          <p:nvSpPr>
            <p:cNvPr id="151" name="Google Shape;151;p16"/>
            <p:cNvSpPr txBox="1"/>
            <p:nvPr/>
          </p:nvSpPr>
          <p:spPr>
            <a:xfrm>
              <a:off x="779975" y="2892780"/>
              <a:ext cx="5886900" cy="18039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Clr>
                  <a:schemeClr val="dk1"/>
                </a:buClr>
                <a:buSzPts val="1100"/>
                <a:buFont typeface="Arial"/>
                <a:buNone/>
              </a:pPr>
              <a:r>
                <a:rPr b="1" lang="de-DE" sz="1600" u="sng">
                  <a:solidFill>
                    <a:srgbClr val="0000FF"/>
                  </a:solidFill>
                </a:rPr>
                <a:t>Newton-CG</a:t>
              </a:r>
              <a:r>
                <a:rPr b="1" lang="de-DE" sz="1600">
                  <a:solidFill>
                    <a:srgbClr val="0000FF"/>
                  </a:solidFill>
                </a:rPr>
                <a:t>: </a:t>
              </a:r>
              <a:r>
                <a:rPr lang="de-DE" sz="1600">
                  <a:solidFill>
                    <a:schemeClr val="dk1"/>
                  </a:solidFill>
                </a:rPr>
                <a:t>apply damping techniques</a:t>
              </a:r>
              <a:endParaRPr sz="1600">
                <a:solidFill>
                  <a:schemeClr val="dk1"/>
                </a:solidFill>
              </a:endParaRPr>
            </a:p>
            <a:p>
              <a:pPr indent="-317500" lvl="0" marL="914400" rtl="0" algn="l">
                <a:lnSpc>
                  <a:spcPct val="114000"/>
                </a:lnSpc>
                <a:spcBef>
                  <a:spcPts val="0"/>
                </a:spcBef>
                <a:spcAft>
                  <a:spcPts val="0"/>
                </a:spcAft>
                <a:buClr>
                  <a:schemeClr val="dk1"/>
                </a:buClr>
                <a:buSzPts val="1400"/>
                <a:buChar char="❖"/>
              </a:pPr>
              <a:r>
                <a:rPr lang="de-DE" sz="1600">
                  <a:solidFill>
                    <a:schemeClr val="dk1"/>
                  </a:solidFill>
                </a:rPr>
                <a:t>Tikhonov regularization [5]</a:t>
              </a:r>
              <a:endParaRPr sz="1600">
                <a:solidFill>
                  <a:schemeClr val="dk1"/>
                </a:solidFill>
              </a:endParaRPr>
            </a:p>
            <a:p>
              <a:pPr indent="-317500" lvl="0" marL="914400" rtl="0" algn="l">
                <a:lnSpc>
                  <a:spcPct val="114000"/>
                </a:lnSpc>
                <a:spcBef>
                  <a:spcPts val="0"/>
                </a:spcBef>
                <a:spcAft>
                  <a:spcPts val="0"/>
                </a:spcAft>
                <a:buClr>
                  <a:schemeClr val="dk1"/>
                </a:buClr>
                <a:buSzPts val="1400"/>
                <a:buChar char="❖"/>
              </a:pPr>
              <a:r>
                <a:rPr lang="de-DE" sz="1600">
                  <a:solidFill>
                    <a:schemeClr val="dk1"/>
                  </a:solidFill>
                </a:rPr>
                <a:t>adding a multiple of identity matrix 	     to Hessian</a:t>
              </a:r>
              <a:endParaRPr sz="1600">
                <a:solidFill>
                  <a:schemeClr val="dk1"/>
                </a:solidFill>
              </a:endParaRPr>
            </a:p>
            <a:p>
              <a:pPr indent="-330200" lvl="1" marL="1828800" rtl="0" algn="l">
                <a:lnSpc>
                  <a:spcPct val="114000"/>
                </a:lnSpc>
                <a:spcBef>
                  <a:spcPts val="0"/>
                </a:spcBef>
                <a:spcAft>
                  <a:spcPts val="0"/>
                </a:spcAft>
                <a:buClr>
                  <a:schemeClr val="dk1"/>
                </a:buClr>
                <a:buSzPts val="1600"/>
                <a:buChar char="➢"/>
              </a:pPr>
              <a:r>
                <a:rPr lang="de-DE" sz="1600">
                  <a:solidFill>
                    <a:schemeClr val="dk1"/>
                  </a:solidFill>
                </a:rPr>
                <a:t>   =                  instead of </a:t>
              </a:r>
              <a:endParaRPr sz="1600">
                <a:solidFill>
                  <a:schemeClr val="dk1"/>
                </a:solidFill>
              </a:endParaRPr>
            </a:p>
            <a:p>
              <a:pPr indent="0" lvl="0" marL="0" rtl="0" algn="l">
                <a:lnSpc>
                  <a:spcPct val="114000"/>
                </a:lnSpc>
                <a:spcBef>
                  <a:spcPts val="0"/>
                </a:spcBef>
                <a:spcAft>
                  <a:spcPts val="0"/>
                </a:spcAft>
                <a:buClr>
                  <a:schemeClr val="dk1"/>
                </a:buClr>
                <a:buSzPts val="1100"/>
                <a:buFont typeface="Arial"/>
                <a:buNone/>
              </a:pPr>
              <a:r>
                <a:t/>
              </a:r>
              <a:endParaRPr b="1" sz="1600">
                <a:solidFill>
                  <a:schemeClr val="dk1"/>
                </a:solidFill>
              </a:endParaRPr>
            </a:p>
            <a:p>
              <a:pPr indent="0" lvl="0" marL="0" rtl="0" algn="l">
                <a:spcBef>
                  <a:spcPts val="0"/>
                </a:spcBef>
                <a:spcAft>
                  <a:spcPts val="0"/>
                </a:spcAft>
                <a:buNone/>
              </a:pPr>
              <a:r>
                <a:t/>
              </a:r>
              <a:endParaRPr/>
            </a:p>
          </p:txBody>
        </p:sp>
        <p:pic>
          <p:nvPicPr>
            <p:cNvPr descr="A" id="152" name="Google Shape;152;p16" title="MathEquation,#000000"/>
            <p:cNvPicPr preferRelativeResize="0"/>
            <p:nvPr/>
          </p:nvPicPr>
          <p:blipFill>
            <a:blip r:embed="rId6">
              <a:alphaModFix/>
            </a:blip>
            <a:stretch>
              <a:fillRect/>
            </a:stretch>
          </p:blipFill>
          <p:spPr>
            <a:xfrm>
              <a:off x="2579338" y="3844269"/>
              <a:ext cx="175322" cy="211925"/>
            </a:xfrm>
            <a:prstGeom prst="rect">
              <a:avLst/>
            </a:prstGeom>
            <a:noFill/>
            <a:ln>
              <a:noFill/>
            </a:ln>
          </p:spPr>
        </p:pic>
      </p:grpSp>
      <p:sp>
        <p:nvSpPr>
          <p:cNvPr id="153" name="Google Shape;153;p16"/>
          <p:cNvSpPr txBox="1"/>
          <p:nvPr>
            <p:ph idx="1" type="body"/>
          </p:nvPr>
        </p:nvSpPr>
        <p:spPr>
          <a:xfrm>
            <a:off x="319100" y="4196615"/>
            <a:ext cx="8508900" cy="8244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Too expensive to solve Newton’s equation directly</a:t>
            </a:r>
            <a:endParaRPr/>
          </a:p>
          <a:p>
            <a:pPr indent="-330200" lvl="1" marL="914400" rtl="0" algn="l">
              <a:lnSpc>
                <a:spcPct val="114000"/>
              </a:lnSpc>
              <a:spcBef>
                <a:spcPts val="0"/>
              </a:spcBef>
              <a:spcAft>
                <a:spcPts val="0"/>
              </a:spcAft>
              <a:buSzPts val="1600"/>
              <a:buChar char="○"/>
            </a:pPr>
            <a:r>
              <a:rPr lang="de-DE"/>
              <a:t>simply computing the Hessian with          is impratical</a:t>
            </a:r>
            <a:endParaRPr/>
          </a:p>
          <a:p>
            <a:pPr indent="-330200" lvl="1" marL="914400" rtl="0" algn="l">
              <a:lnSpc>
                <a:spcPct val="114000"/>
              </a:lnSpc>
              <a:spcBef>
                <a:spcPts val="0"/>
              </a:spcBef>
              <a:spcAft>
                <a:spcPts val="0"/>
              </a:spcAft>
              <a:buSzPts val="1600"/>
              <a:buChar char="○"/>
            </a:pPr>
            <a:r>
              <a:rPr lang="de-DE"/>
              <a:t>still need to invert the Hessian? Life is too hard!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de-DE"/>
              <a:t>	</a:t>
            </a:r>
            <a:endParaRPr b="1"/>
          </a:p>
        </p:txBody>
      </p:sp>
      <p:pic>
        <p:nvPicPr>
          <p:cNvPr descr="\|\boldsymbol{W}\|^{2}" id="154" name="Google Shape;154;p16" title="MathEquation,#000000"/>
          <p:cNvPicPr preferRelativeResize="0"/>
          <p:nvPr/>
        </p:nvPicPr>
        <p:blipFill>
          <a:blip r:embed="rId7">
            <a:alphaModFix/>
          </a:blip>
          <a:stretch>
            <a:fillRect/>
          </a:stretch>
        </p:blipFill>
        <p:spPr>
          <a:xfrm>
            <a:off x="4423463" y="4494432"/>
            <a:ext cx="434750" cy="207050"/>
          </a:xfrm>
          <a:prstGeom prst="rect">
            <a:avLst/>
          </a:prstGeom>
          <a:noFill/>
          <a:ln>
            <a:noFill/>
          </a:ln>
        </p:spPr>
      </p:pic>
      <p:sp>
        <p:nvSpPr>
          <p:cNvPr id="155" name="Google Shape;155;p16"/>
          <p:cNvSpPr txBox="1"/>
          <p:nvPr/>
        </p:nvSpPr>
        <p:spPr>
          <a:xfrm>
            <a:off x="758250" y="5059401"/>
            <a:ext cx="7251900" cy="10632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de-DE" sz="1600" u="sng">
                <a:solidFill>
                  <a:srgbClr val="0000FF"/>
                </a:solidFill>
              </a:rPr>
              <a:t>Newton-CG</a:t>
            </a:r>
            <a:r>
              <a:rPr b="1" lang="de-DE" sz="1600">
                <a:solidFill>
                  <a:srgbClr val="0000FF"/>
                </a:solidFill>
              </a:rPr>
              <a:t>: </a:t>
            </a:r>
            <a:r>
              <a:rPr lang="de-DE" sz="1600">
                <a:solidFill>
                  <a:schemeClr val="dk1"/>
                </a:solidFill>
              </a:rPr>
              <a:t>approximate the solution instead of solving exactly</a:t>
            </a:r>
            <a:endParaRPr sz="1600">
              <a:solidFill>
                <a:schemeClr val="dk1"/>
              </a:solidFill>
            </a:endParaRPr>
          </a:p>
          <a:p>
            <a:pPr indent="-330200" lvl="0" marL="914400" rtl="0" algn="l">
              <a:lnSpc>
                <a:spcPct val="114000"/>
              </a:lnSpc>
              <a:spcBef>
                <a:spcPts val="0"/>
              </a:spcBef>
              <a:spcAft>
                <a:spcPts val="0"/>
              </a:spcAft>
              <a:buClr>
                <a:schemeClr val="dk1"/>
              </a:buClr>
              <a:buSzPts val="1600"/>
              <a:buChar char="❖"/>
            </a:pPr>
            <a:r>
              <a:rPr lang="de-DE" sz="1600">
                <a:solidFill>
                  <a:schemeClr val="dk1"/>
                </a:solidFill>
              </a:rPr>
              <a:t>use (linear) Conjugate Gradients method</a:t>
            </a:r>
            <a:endParaRPr sz="1600">
              <a:solidFill>
                <a:schemeClr val="dk1"/>
              </a:solidFill>
            </a:endParaRPr>
          </a:p>
          <a:p>
            <a:pPr indent="-330200" lvl="0" marL="914400" rtl="0" algn="l">
              <a:lnSpc>
                <a:spcPct val="114000"/>
              </a:lnSpc>
              <a:spcBef>
                <a:spcPts val="0"/>
              </a:spcBef>
              <a:spcAft>
                <a:spcPts val="0"/>
              </a:spcAft>
              <a:buClr>
                <a:schemeClr val="dk1"/>
              </a:buClr>
              <a:buSzPts val="1600"/>
              <a:buChar char="❖"/>
            </a:pPr>
            <a:r>
              <a:rPr lang="de-DE" sz="1600">
                <a:solidFill>
                  <a:schemeClr val="dk1"/>
                </a:solidFill>
              </a:rPr>
              <a:t>more details in paper!</a:t>
            </a:r>
            <a:endParaRPr sz="1600">
              <a:solidFill>
                <a:schemeClr val="dk1"/>
              </a:solidFill>
            </a:endParaRPr>
          </a:p>
          <a:p>
            <a:pPr indent="0" lvl="0" marL="914400" rtl="0" algn="l">
              <a:lnSpc>
                <a:spcPct val="114000"/>
              </a:lnSpc>
              <a:spcBef>
                <a:spcPts val="0"/>
              </a:spcBef>
              <a:spcAft>
                <a:spcPts val="0"/>
              </a:spcAft>
              <a:buNone/>
            </a:pPr>
            <a:r>
              <a:t/>
            </a:r>
            <a:endParaRPr sz="1600">
              <a:solidFill>
                <a:schemeClr val="dk1"/>
              </a:solidFill>
            </a:endParaRPr>
          </a:p>
          <a:p>
            <a:pPr indent="0" lvl="0" marL="0" rtl="0" algn="l">
              <a:lnSpc>
                <a:spcPct val="114000"/>
              </a:lnSpc>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319100" y="1762200"/>
            <a:ext cx="8508900" cy="47112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b="1" lang="de-DE"/>
              <a:t>IMDb</a:t>
            </a:r>
            <a:endParaRPr b="1"/>
          </a:p>
          <a:p>
            <a:pPr indent="-317500" lvl="0" marL="457200" rtl="0" algn="l">
              <a:lnSpc>
                <a:spcPct val="114000"/>
              </a:lnSpc>
              <a:spcBef>
                <a:spcPts val="0"/>
              </a:spcBef>
              <a:spcAft>
                <a:spcPts val="0"/>
              </a:spcAft>
              <a:buSzPts val="1400"/>
              <a:buChar char="●"/>
            </a:pPr>
            <a:r>
              <a:rPr lang="de-DE"/>
              <a:t>an acronym for “Internet Movie Database”</a:t>
            </a:r>
            <a:endParaRPr/>
          </a:p>
          <a:p>
            <a:pPr indent="-317500" lvl="0" marL="457200" rtl="0" algn="l">
              <a:lnSpc>
                <a:spcPct val="114000"/>
              </a:lnSpc>
              <a:spcBef>
                <a:spcPts val="0"/>
              </a:spcBef>
              <a:spcAft>
                <a:spcPts val="0"/>
              </a:spcAft>
              <a:buSzPts val="1400"/>
              <a:buChar char="●"/>
            </a:pPr>
            <a:r>
              <a:rPr lang="de-DE"/>
              <a:t>an online database of information related to films, television programs, etc.</a:t>
            </a:r>
            <a:endParaRPr/>
          </a:p>
          <a:p>
            <a:pPr indent="-317500" lvl="0" marL="457200" rtl="0" algn="l">
              <a:lnSpc>
                <a:spcPct val="114000"/>
              </a:lnSpc>
              <a:spcBef>
                <a:spcPts val="0"/>
              </a:spcBef>
              <a:spcAft>
                <a:spcPts val="0"/>
              </a:spcAft>
              <a:buSzPts val="1400"/>
              <a:buChar char="●"/>
            </a:pPr>
            <a:r>
              <a:rPr lang="de-DE"/>
              <a:t>have 50K movie reviews</a:t>
            </a:r>
            <a:endParaRPr/>
          </a:p>
          <a:p>
            <a:pPr indent="-330200" lvl="1" marL="914400" rtl="0" algn="l">
              <a:spcBef>
                <a:spcPts val="0"/>
              </a:spcBef>
              <a:spcAft>
                <a:spcPts val="0"/>
              </a:spcAft>
              <a:buSzPts val="1600"/>
              <a:buChar char="○"/>
            </a:pPr>
            <a:r>
              <a:rPr lang="de-DE"/>
              <a:t>good </a:t>
            </a:r>
            <a:r>
              <a:rPr lang="de-DE"/>
              <a:t>for natural language processing or text analytics.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de-DE"/>
              <a:t>Movie Reviews Classification</a:t>
            </a:r>
            <a:endParaRPr b="1"/>
          </a:p>
          <a:p>
            <a:pPr indent="-317500" lvl="0" marL="457200" rtl="0" algn="l">
              <a:spcBef>
                <a:spcPts val="0"/>
              </a:spcBef>
              <a:spcAft>
                <a:spcPts val="0"/>
              </a:spcAft>
              <a:buSzPts val="1400"/>
              <a:buChar char="●"/>
            </a:pPr>
            <a:r>
              <a:rPr lang="de-DE"/>
              <a:t>The movie reviews can be classified as either </a:t>
            </a:r>
            <a:r>
              <a:rPr i="1" lang="de-DE"/>
              <a:t>positive </a:t>
            </a:r>
            <a:r>
              <a:rPr lang="de-DE"/>
              <a:t>or </a:t>
            </a:r>
            <a:r>
              <a:rPr i="1" lang="de-DE"/>
              <a:t>negative</a:t>
            </a:r>
            <a:r>
              <a:rPr lang="de-DE"/>
              <a:t>.</a:t>
            </a:r>
            <a:endParaRPr/>
          </a:p>
          <a:p>
            <a:pPr indent="-330200" lvl="1" marL="914400" rtl="0" algn="l">
              <a:spcBef>
                <a:spcPts val="0"/>
              </a:spcBef>
              <a:spcAft>
                <a:spcPts val="0"/>
              </a:spcAft>
              <a:buSzPts val="1600"/>
              <a:buChar char="○"/>
            </a:pPr>
            <a:r>
              <a:rPr lang="de-DE"/>
              <a:t>positive review example: “This movie is awesome!”</a:t>
            </a:r>
            <a:endParaRPr/>
          </a:p>
          <a:p>
            <a:pPr indent="-330200" lvl="1" marL="914400" rtl="0" algn="l">
              <a:spcBef>
                <a:spcPts val="0"/>
              </a:spcBef>
              <a:spcAft>
                <a:spcPts val="0"/>
              </a:spcAft>
              <a:buSzPts val="1600"/>
              <a:buChar char="○"/>
            </a:pPr>
            <a:r>
              <a:rPr lang="de-DE"/>
              <a:t>negative review example: “This movie is so boring.”</a:t>
            </a:r>
            <a:endParaRPr/>
          </a:p>
          <a:p>
            <a:pPr indent="-317500" lvl="0" marL="457200" rtl="0" algn="l">
              <a:spcBef>
                <a:spcPts val="0"/>
              </a:spcBef>
              <a:spcAft>
                <a:spcPts val="0"/>
              </a:spcAft>
              <a:buSzPts val="1400"/>
              <a:buChar char="●"/>
            </a:pPr>
            <a:r>
              <a:rPr lang="de-DE"/>
              <a:t>typic binary/two-class classification problem</a:t>
            </a:r>
            <a:endParaRPr/>
          </a:p>
        </p:txBody>
      </p:sp>
      <p:sp>
        <p:nvSpPr>
          <p:cNvPr id="161" name="Google Shape;161;p17"/>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62" name="Google Shape;162;p17"/>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163" name="Google Shape;163;p17"/>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IMDB Movie Reviews Classification</a:t>
            </a:r>
            <a:endParaRPr sz="3000"/>
          </a:p>
        </p:txBody>
      </p:sp>
      <p:pic>
        <p:nvPicPr>
          <p:cNvPr id="164" name="Google Shape;164;p17"/>
          <p:cNvPicPr preferRelativeResize="0"/>
          <p:nvPr/>
        </p:nvPicPr>
        <p:blipFill>
          <a:blip r:embed="rId3">
            <a:alphaModFix/>
          </a:blip>
          <a:stretch>
            <a:fillRect/>
          </a:stretch>
        </p:blipFill>
        <p:spPr>
          <a:xfrm>
            <a:off x="7669000" y="1838325"/>
            <a:ext cx="1398125" cy="7048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idx="1" type="body"/>
          </p:nvPr>
        </p:nvSpPr>
        <p:spPr>
          <a:xfrm>
            <a:off x="311150" y="4599950"/>
            <a:ext cx="3180600" cy="16602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Preprocessing includes</a:t>
            </a:r>
            <a:endParaRPr/>
          </a:p>
          <a:p>
            <a:pPr indent="-317500" lvl="0" marL="457200" rtl="0" algn="l">
              <a:lnSpc>
                <a:spcPct val="114000"/>
              </a:lnSpc>
              <a:spcBef>
                <a:spcPts val="0"/>
              </a:spcBef>
              <a:spcAft>
                <a:spcPts val="0"/>
              </a:spcAft>
              <a:buSzPts val="1400"/>
              <a:buChar char="●"/>
            </a:pPr>
            <a:r>
              <a:rPr lang="de-DE"/>
              <a:t>tokenization</a:t>
            </a:r>
            <a:endParaRPr/>
          </a:p>
          <a:p>
            <a:pPr indent="-317500" lvl="0" marL="457200" rtl="0" algn="l">
              <a:lnSpc>
                <a:spcPct val="114000"/>
              </a:lnSpc>
              <a:spcBef>
                <a:spcPts val="0"/>
              </a:spcBef>
              <a:spcAft>
                <a:spcPts val="0"/>
              </a:spcAft>
              <a:buSzPts val="1400"/>
              <a:buChar char="●"/>
            </a:pPr>
            <a:r>
              <a:rPr lang="de-DE"/>
              <a:t>word embedding</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p:txBody>
      </p:sp>
      <p:sp>
        <p:nvSpPr>
          <p:cNvPr id="170" name="Google Shape;170;p18"/>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71" name="Google Shape;171;p18"/>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172" name="Google Shape;172;p18"/>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Implementation Overview</a:t>
            </a:r>
            <a:endParaRPr sz="3000"/>
          </a:p>
        </p:txBody>
      </p:sp>
      <p:pic>
        <p:nvPicPr>
          <p:cNvPr id="173" name="Google Shape;173;p18"/>
          <p:cNvPicPr preferRelativeResize="0"/>
          <p:nvPr/>
        </p:nvPicPr>
        <p:blipFill>
          <a:blip r:embed="rId3">
            <a:alphaModFix/>
          </a:blip>
          <a:stretch>
            <a:fillRect/>
          </a:stretch>
        </p:blipFill>
        <p:spPr>
          <a:xfrm>
            <a:off x="2201738" y="1653524"/>
            <a:ext cx="4740525" cy="2733250"/>
          </a:xfrm>
          <a:prstGeom prst="rect">
            <a:avLst/>
          </a:prstGeom>
          <a:noFill/>
          <a:ln>
            <a:noFill/>
          </a:ln>
        </p:spPr>
      </p:pic>
      <p:sp>
        <p:nvSpPr>
          <p:cNvPr id="174" name="Google Shape;174;p18"/>
          <p:cNvSpPr txBox="1"/>
          <p:nvPr>
            <p:ph idx="1" type="body"/>
          </p:nvPr>
        </p:nvSpPr>
        <p:spPr>
          <a:xfrm>
            <a:off x="4987325" y="4599950"/>
            <a:ext cx="3180600" cy="16602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lang="de-DE"/>
              <a:t>Model</a:t>
            </a:r>
            <a:r>
              <a:rPr lang="de-DE"/>
              <a:t> includes</a:t>
            </a:r>
            <a:endParaRPr/>
          </a:p>
          <a:p>
            <a:pPr indent="-317500" lvl="0" marL="457200" rtl="0" algn="l">
              <a:lnSpc>
                <a:spcPct val="114000"/>
              </a:lnSpc>
              <a:spcBef>
                <a:spcPts val="0"/>
              </a:spcBef>
              <a:spcAft>
                <a:spcPts val="0"/>
              </a:spcAft>
              <a:buSzPts val="1400"/>
              <a:buChar char="●"/>
            </a:pPr>
            <a:r>
              <a:rPr lang="de-DE"/>
              <a:t>Recurrent Neural Network (RNN)</a:t>
            </a:r>
            <a:endParaRPr/>
          </a:p>
          <a:p>
            <a:pPr indent="-317500" lvl="0" marL="457200" rtl="0" algn="l">
              <a:lnSpc>
                <a:spcPct val="114000"/>
              </a:lnSpc>
              <a:spcBef>
                <a:spcPts val="0"/>
              </a:spcBef>
              <a:spcAft>
                <a:spcPts val="0"/>
              </a:spcAft>
              <a:buSzPts val="1400"/>
              <a:buChar char="●"/>
            </a:pPr>
            <a:r>
              <a:rPr lang="de-DE"/>
              <a:t>Self-Attention Network</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idx="1" type="body"/>
          </p:nvPr>
        </p:nvSpPr>
        <p:spPr>
          <a:xfrm>
            <a:off x="319100" y="1762191"/>
            <a:ext cx="8508900" cy="13083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Downloaded from </a:t>
            </a:r>
            <a:r>
              <a:rPr lang="de-DE" u="sng">
                <a:solidFill>
                  <a:schemeClr val="hlink"/>
                </a:solidFill>
                <a:hlinkClick r:id="rId3"/>
              </a:rPr>
              <a:t>Kaggle</a:t>
            </a:r>
            <a:endParaRPr/>
          </a:p>
          <a:p>
            <a:pPr indent="-317500" lvl="0" marL="457200" rtl="0" algn="l">
              <a:lnSpc>
                <a:spcPct val="114000"/>
              </a:lnSpc>
              <a:spcBef>
                <a:spcPts val="0"/>
              </a:spcBef>
              <a:spcAft>
                <a:spcPts val="0"/>
              </a:spcAft>
              <a:buSzPts val="1400"/>
              <a:buChar char="●"/>
            </a:pPr>
            <a:r>
              <a:rPr lang="de-DE"/>
              <a:t>totally 45K movie reviews, split into training and validation set </a:t>
            </a:r>
            <a:endParaRPr/>
          </a:p>
          <a:p>
            <a:pPr indent="-330200" lvl="1" marL="914400" rtl="0" algn="l">
              <a:lnSpc>
                <a:spcPct val="114000"/>
              </a:lnSpc>
              <a:spcBef>
                <a:spcPts val="0"/>
              </a:spcBef>
              <a:spcAft>
                <a:spcPts val="0"/>
              </a:spcAft>
              <a:buSzPts val="1600"/>
              <a:buChar char="○"/>
            </a:pPr>
            <a:r>
              <a:rPr lang="de-DE"/>
              <a:t>40K movie reviews in training set</a:t>
            </a:r>
            <a:endParaRPr/>
          </a:p>
          <a:p>
            <a:pPr indent="-330200" lvl="1" marL="914400" rtl="0" algn="l">
              <a:lnSpc>
                <a:spcPct val="114000"/>
              </a:lnSpc>
              <a:spcBef>
                <a:spcPts val="0"/>
              </a:spcBef>
              <a:spcAft>
                <a:spcPts val="0"/>
              </a:spcAft>
              <a:buSzPts val="1600"/>
              <a:buChar char="○"/>
            </a:pPr>
            <a:r>
              <a:rPr lang="de-DE"/>
              <a:t>5K movie reviews in validation set</a:t>
            </a:r>
            <a:endParaRPr/>
          </a:p>
          <a:p>
            <a:pPr indent="0" lvl="0" marL="0" rtl="0" algn="l">
              <a:lnSpc>
                <a:spcPct val="114000"/>
              </a:lnSpc>
              <a:spcBef>
                <a:spcPts val="0"/>
              </a:spcBef>
              <a:spcAft>
                <a:spcPts val="0"/>
              </a:spcAft>
              <a:buNone/>
            </a:pPr>
            <a:r>
              <a:t/>
            </a:r>
            <a:endParaRPr/>
          </a:p>
        </p:txBody>
      </p:sp>
      <p:sp>
        <p:nvSpPr>
          <p:cNvPr id="180" name="Google Shape;180;p19"/>
          <p:cNvSpPr txBox="1"/>
          <p:nvPr>
            <p:ph idx="12" type="sldNum"/>
          </p:nvPr>
        </p:nvSpPr>
        <p:spPr>
          <a:xfrm>
            <a:off x="6774934" y="6473313"/>
            <a:ext cx="2052000" cy="365100"/>
          </a:xfrm>
          <a:prstGeom prst="rect">
            <a:avLst/>
          </a:prstGeom>
          <a:noFill/>
          <a:ln>
            <a:noFill/>
          </a:ln>
        </p:spPr>
        <p:txBody>
          <a:bodyPr anchorCtr="0" anchor="ctr" bIns="45700" lIns="0"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81" name="Google Shape;181;p19"/>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182" name="Google Shape;182;p19"/>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Dataset</a:t>
            </a:r>
            <a:endParaRPr sz="3000"/>
          </a:p>
        </p:txBody>
      </p:sp>
      <p:grpSp>
        <p:nvGrpSpPr>
          <p:cNvPr id="183" name="Google Shape;183;p19"/>
          <p:cNvGrpSpPr/>
          <p:nvPr/>
        </p:nvGrpSpPr>
        <p:grpSpPr>
          <a:xfrm>
            <a:off x="1067925" y="3211698"/>
            <a:ext cx="7008148" cy="1270162"/>
            <a:chOff x="1067925" y="3211698"/>
            <a:chExt cx="7008148" cy="1270162"/>
          </a:xfrm>
        </p:grpSpPr>
        <p:pic>
          <p:nvPicPr>
            <p:cNvPr id="184" name="Google Shape;184;p19"/>
            <p:cNvPicPr preferRelativeResize="0"/>
            <p:nvPr/>
          </p:nvPicPr>
          <p:blipFill>
            <a:blip r:embed="rId4">
              <a:alphaModFix/>
            </a:blip>
            <a:stretch>
              <a:fillRect/>
            </a:stretch>
          </p:blipFill>
          <p:spPr>
            <a:xfrm>
              <a:off x="1067925" y="3211698"/>
              <a:ext cx="7008148" cy="971825"/>
            </a:xfrm>
            <a:prstGeom prst="rect">
              <a:avLst/>
            </a:prstGeom>
            <a:noFill/>
            <a:ln>
              <a:noFill/>
            </a:ln>
          </p:spPr>
        </p:pic>
        <p:sp>
          <p:nvSpPr>
            <p:cNvPr id="185" name="Google Shape;185;p19"/>
            <p:cNvSpPr txBox="1"/>
            <p:nvPr/>
          </p:nvSpPr>
          <p:spPr>
            <a:xfrm>
              <a:off x="1210225" y="4112560"/>
              <a:ext cx="6734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200"/>
                <a:t>A sample movie review and its label from the dataset.</a:t>
              </a:r>
              <a:endParaRPr sz="12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idx="1" type="body"/>
          </p:nvPr>
        </p:nvSpPr>
        <p:spPr>
          <a:xfrm>
            <a:off x="319100" y="1762190"/>
            <a:ext cx="8508900" cy="9372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Raw sentences can not be fed to the model directly</a:t>
            </a:r>
            <a:endParaRPr/>
          </a:p>
          <a:p>
            <a:pPr indent="-317500" lvl="0" marL="457200" rtl="0" algn="l">
              <a:lnSpc>
                <a:spcPct val="114000"/>
              </a:lnSpc>
              <a:spcBef>
                <a:spcPts val="0"/>
              </a:spcBef>
              <a:spcAft>
                <a:spcPts val="0"/>
              </a:spcAft>
              <a:buSzPts val="1400"/>
              <a:buChar char="●"/>
            </a:pPr>
            <a:r>
              <a:rPr lang="de-DE"/>
              <a:t>need to first transform them into vectors/matrix</a:t>
            </a:r>
            <a:endParaRPr/>
          </a:p>
          <a:p>
            <a:pPr indent="-317500" lvl="0" marL="457200" rtl="0" algn="l">
              <a:lnSpc>
                <a:spcPct val="114000"/>
              </a:lnSpc>
              <a:spcBef>
                <a:spcPts val="0"/>
              </a:spcBef>
              <a:spcAft>
                <a:spcPts val="0"/>
              </a:spcAft>
              <a:buSzPts val="1400"/>
              <a:buChar char="●"/>
            </a:pPr>
            <a:r>
              <a:rPr lang="de-DE"/>
              <a:t>An example:</a:t>
            </a:r>
            <a:endParaRPr/>
          </a:p>
          <a:p>
            <a:pPr indent="0" lvl="0" marL="0" rtl="0" algn="l">
              <a:lnSpc>
                <a:spcPct val="114000"/>
              </a:lnSpc>
              <a:spcBef>
                <a:spcPts val="0"/>
              </a:spcBef>
              <a:spcAft>
                <a:spcPts val="0"/>
              </a:spcAft>
              <a:buNone/>
            </a:pPr>
            <a:r>
              <a:t/>
            </a:r>
            <a:endParaRPr/>
          </a:p>
        </p:txBody>
      </p:sp>
      <p:sp>
        <p:nvSpPr>
          <p:cNvPr id="191" name="Google Shape;191;p20"/>
          <p:cNvSpPr txBox="1"/>
          <p:nvPr>
            <p:ph idx="11" type="ftr"/>
          </p:nvPr>
        </p:nvSpPr>
        <p:spPr>
          <a:xfrm>
            <a:off x="311162" y="6473313"/>
            <a:ext cx="64644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de-DE"/>
              <a:t>B. Sc. Tao Xiang</a:t>
            </a:r>
            <a:endParaRPr/>
          </a:p>
        </p:txBody>
      </p:sp>
      <p:sp>
        <p:nvSpPr>
          <p:cNvPr id="192" name="Google Shape;192;p20"/>
          <p:cNvSpPr txBox="1"/>
          <p:nvPr>
            <p:ph type="title"/>
          </p:nvPr>
        </p:nvSpPr>
        <p:spPr>
          <a:xfrm>
            <a:off x="319090" y="994334"/>
            <a:ext cx="8508900" cy="461700"/>
          </a:xfrm>
          <a:prstGeom prst="rect">
            <a:avLst/>
          </a:prstGeom>
          <a:noFill/>
          <a:ln>
            <a:noFill/>
          </a:ln>
        </p:spPr>
        <p:txBody>
          <a:bodyPr anchorCtr="0" anchor="t" bIns="0" lIns="0" spcFirstLastPara="1" rIns="0" wrap="square" tIns="0">
            <a:spAutoFit/>
          </a:bodyPr>
          <a:lstStyle/>
          <a:p>
            <a:pPr indent="0" lvl="0" marL="0" rtl="0" algn="l">
              <a:lnSpc>
                <a:spcPct val="106666"/>
              </a:lnSpc>
              <a:spcBef>
                <a:spcPts val="0"/>
              </a:spcBef>
              <a:spcAft>
                <a:spcPts val="0"/>
              </a:spcAft>
              <a:buNone/>
            </a:pPr>
            <a:r>
              <a:rPr lang="de-DE"/>
              <a:t>Text Preprocessing</a:t>
            </a:r>
            <a:endParaRPr sz="3000"/>
          </a:p>
        </p:txBody>
      </p:sp>
      <p:pic>
        <p:nvPicPr>
          <p:cNvPr id="193" name="Google Shape;193;p20"/>
          <p:cNvPicPr preferRelativeResize="0"/>
          <p:nvPr/>
        </p:nvPicPr>
        <p:blipFill>
          <a:blip r:embed="rId3">
            <a:alphaModFix/>
          </a:blip>
          <a:stretch>
            <a:fillRect/>
          </a:stretch>
        </p:blipFill>
        <p:spPr>
          <a:xfrm>
            <a:off x="6522950" y="1762200"/>
            <a:ext cx="2305050" cy="1543050"/>
          </a:xfrm>
          <a:prstGeom prst="rect">
            <a:avLst/>
          </a:prstGeom>
          <a:noFill/>
          <a:ln>
            <a:noFill/>
          </a:ln>
        </p:spPr>
      </p:pic>
      <p:sp>
        <p:nvSpPr>
          <p:cNvPr id="194" name="Google Shape;194;p20"/>
          <p:cNvSpPr txBox="1"/>
          <p:nvPr>
            <p:ph idx="1" type="body"/>
          </p:nvPr>
        </p:nvSpPr>
        <p:spPr>
          <a:xfrm>
            <a:off x="319100" y="3611450"/>
            <a:ext cx="5272500" cy="23166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None/>
            </a:pPr>
            <a:r>
              <a:rPr b="1" lang="de-DE"/>
              <a:t>Tokenization</a:t>
            </a:r>
            <a:endParaRPr b="1"/>
          </a:p>
          <a:p>
            <a:pPr indent="-317500" lvl="0" marL="457200" rtl="0" algn="l">
              <a:lnSpc>
                <a:spcPct val="114000"/>
              </a:lnSpc>
              <a:spcBef>
                <a:spcPts val="0"/>
              </a:spcBef>
              <a:spcAft>
                <a:spcPts val="0"/>
              </a:spcAft>
              <a:buSzPts val="1400"/>
              <a:buChar char="●"/>
            </a:pPr>
            <a:r>
              <a:rPr lang="de-DE"/>
              <a:t>split the sentence into a list of words</a:t>
            </a:r>
            <a:endParaRPr/>
          </a:p>
          <a:p>
            <a:pPr indent="-317500" lvl="0" marL="457200" rtl="0" algn="l">
              <a:lnSpc>
                <a:spcPct val="114000"/>
              </a:lnSpc>
              <a:spcBef>
                <a:spcPts val="0"/>
              </a:spcBef>
              <a:spcAft>
                <a:spcPts val="0"/>
              </a:spcAft>
              <a:buSzPts val="1400"/>
              <a:buChar char="●"/>
            </a:pPr>
            <a:r>
              <a:rPr lang="de-DE"/>
              <a:t>e.g. “I like this movie.” ⇒  [“I”, “like”, “this”, “movie”]</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b="1" lang="de-DE"/>
              <a:t>Word Embedding</a:t>
            </a:r>
            <a:endParaRPr b="1"/>
          </a:p>
          <a:p>
            <a:pPr indent="-317500" lvl="0" marL="457200" rtl="0" algn="l">
              <a:lnSpc>
                <a:spcPct val="114000"/>
              </a:lnSpc>
              <a:spcBef>
                <a:spcPts val="0"/>
              </a:spcBef>
              <a:spcAft>
                <a:spcPts val="0"/>
              </a:spcAft>
              <a:buSzPts val="1400"/>
              <a:buChar char="●"/>
            </a:pPr>
            <a:r>
              <a:rPr lang="de-DE"/>
              <a:t>transform each word in the sentence into a vector </a:t>
            </a:r>
            <a:endParaRPr/>
          </a:p>
          <a:p>
            <a:pPr indent="-330200" lvl="1" marL="914400" rtl="0" algn="l">
              <a:lnSpc>
                <a:spcPct val="114000"/>
              </a:lnSpc>
              <a:spcBef>
                <a:spcPts val="0"/>
              </a:spcBef>
              <a:spcAft>
                <a:spcPts val="0"/>
              </a:spcAft>
              <a:buSzPts val="1600"/>
              <a:buChar char="○"/>
            </a:pPr>
            <a:r>
              <a:rPr lang="de-DE"/>
              <a:t>All the vectors have equal length</a:t>
            </a:r>
            <a:endParaRPr/>
          </a:p>
          <a:p>
            <a:pPr indent="-317500" lvl="0" marL="457200" rtl="0" algn="l">
              <a:lnSpc>
                <a:spcPct val="114000"/>
              </a:lnSpc>
              <a:spcBef>
                <a:spcPts val="0"/>
              </a:spcBef>
              <a:spcAft>
                <a:spcPts val="0"/>
              </a:spcAft>
              <a:buSzPts val="1400"/>
              <a:buChar char="●"/>
            </a:pPr>
            <a:r>
              <a:rPr lang="de-DE"/>
              <a:t>words with similar meanings have “closer” vectors</a:t>
            </a:r>
            <a:endParaRPr/>
          </a:p>
          <a:p>
            <a:pPr indent="0" lvl="0" marL="457200" rtl="0" algn="l">
              <a:lnSpc>
                <a:spcPct val="114000"/>
              </a:lnSpc>
              <a:spcBef>
                <a:spcPts val="0"/>
              </a:spcBef>
              <a:spcAft>
                <a:spcPts val="0"/>
              </a:spcAft>
              <a:buNone/>
            </a:pPr>
            <a:r>
              <a:t/>
            </a:r>
            <a:endParaRPr/>
          </a:p>
        </p:txBody>
      </p:sp>
      <p:grpSp>
        <p:nvGrpSpPr>
          <p:cNvPr id="195" name="Google Shape;195;p20"/>
          <p:cNvGrpSpPr/>
          <p:nvPr/>
        </p:nvGrpSpPr>
        <p:grpSpPr>
          <a:xfrm>
            <a:off x="6522950" y="3816225"/>
            <a:ext cx="1824814" cy="2769399"/>
            <a:chOff x="6522950" y="3816225"/>
            <a:chExt cx="1824814" cy="2769399"/>
          </a:xfrm>
        </p:grpSpPr>
        <p:pic>
          <p:nvPicPr>
            <p:cNvPr id="196" name="Google Shape;196;p20"/>
            <p:cNvPicPr preferRelativeResize="0"/>
            <p:nvPr/>
          </p:nvPicPr>
          <p:blipFill>
            <a:blip r:embed="rId4">
              <a:alphaModFix/>
            </a:blip>
            <a:stretch>
              <a:fillRect/>
            </a:stretch>
          </p:blipFill>
          <p:spPr>
            <a:xfrm>
              <a:off x="6522950" y="3816225"/>
              <a:ext cx="1824814" cy="2237999"/>
            </a:xfrm>
            <a:prstGeom prst="rect">
              <a:avLst/>
            </a:prstGeom>
            <a:noFill/>
            <a:ln>
              <a:noFill/>
            </a:ln>
          </p:spPr>
        </p:pic>
        <p:sp>
          <p:nvSpPr>
            <p:cNvPr id="197" name="Google Shape;197;p20"/>
            <p:cNvSpPr txBox="1"/>
            <p:nvPr/>
          </p:nvSpPr>
          <p:spPr>
            <a:xfrm>
              <a:off x="6645100" y="5939124"/>
              <a:ext cx="1591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1000"/>
                <a:t>cosa &lt; cosb, meaning cat and dog are more similar in meaning</a:t>
              </a:r>
              <a:endParaRPr sz="1000"/>
            </a:p>
          </p:txBody>
        </p:sp>
      </p:grpSp>
      <p:sp>
        <p:nvSpPr>
          <p:cNvPr id="198" name="Google Shape;198;p20"/>
          <p:cNvSpPr txBox="1"/>
          <p:nvPr>
            <p:ph idx="1" type="body"/>
          </p:nvPr>
        </p:nvSpPr>
        <p:spPr>
          <a:xfrm>
            <a:off x="319100" y="5888052"/>
            <a:ext cx="5272500" cy="325500"/>
          </a:xfrm>
          <a:prstGeom prst="rect">
            <a:avLst/>
          </a:prstGeom>
          <a:noFill/>
          <a:ln>
            <a:noFill/>
          </a:ln>
        </p:spPr>
        <p:txBody>
          <a:bodyPr anchorCtr="0" anchor="t" bIns="0" lIns="0" spcFirstLastPara="1" rIns="0" wrap="square" tIns="0">
            <a:noAutofit/>
          </a:bodyPr>
          <a:lstStyle/>
          <a:p>
            <a:pPr indent="-317500" lvl="0" marL="457200" rtl="0" algn="l">
              <a:lnSpc>
                <a:spcPct val="114000"/>
              </a:lnSpc>
              <a:spcBef>
                <a:spcPts val="0"/>
              </a:spcBef>
              <a:spcAft>
                <a:spcPts val="0"/>
              </a:spcAft>
              <a:buSzPts val="1400"/>
              <a:buChar char="●"/>
            </a:pPr>
            <a:r>
              <a:rPr lang="de-DE"/>
              <a:t>...</a:t>
            </a:r>
            <a:endParaRPr/>
          </a:p>
          <a:p>
            <a:pPr indent="0" lvl="0" marL="0" rtl="0" algn="l">
              <a:lnSpc>
                <a:spcPct val="114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60104_TUM_Praesentation_p_v1">
  <a:themeElements>
    <a:clrScheme name="TUM">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halt">
  <a:themeElements>
    <a:clrScheme name="TUM">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arissa-Design">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