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2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1"/>
    <p:restoredTop sz="94684"/>
  </p:normalViewPr>
  <p:slideViewPr>
    <p:cSldViewPr snapToGrid="0">
      <p:cViewPr varScale="1">
        <p:scale>
          <a:sx n="115" d="100"/>
          <a:sy n="115" d="100"/>
        </p:scale>
        <p:origin x="33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August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333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0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7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22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9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August 23,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6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August 23,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48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ecerulm/apneaecg" TargetMode="External"/><Relationship Id="rId3" Type="http://schemas.openxmlformats.org/officeDocument/2006/relationships/hyperlink" Target="https://www.physionet.org/content/mitdb/1.0.0/" TargetMode="External"/><Relationship Id="rId7" Type="http://schemas.openxmlformats.org/officeDocument/2006/relationships/hyperlink" Target="https://www.nature.com/articles/s41597-020-0386-x" TargetMode="External"/><Relationship Id="rId2" Type="http://schemas.openxmlformats.org/officeDocument/2006/relationships/hyperlink" Target="https://www.physionet.org/content/nsr2db/1.0.0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hysionet.org/content/ptb-xl/1.0.1/" TargetMode="External"/><Relationship Id="rId5" Type="http://schemas.openxmlformats.org/officeDocument/2006/relationships/hyperlink" Target="https://www.ncbi.nlm.nih.gov/pmc/articles/PMC7967244/" TargetMode="External"/><Relationship Id="rId4" Type="http://schemas.openxmlformats.org/officeDocument/2006/relationships/hyperlink" Target="https://www.physionet.org/content/ptbdb/1.0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nxqHcObNK4&amp;list=PLi1abCnCq224TYxWPXNi-nK8Wr3gIdwO8&amp;index=7" TargetMode="External"/><Relationship Id="rId2" Type="http://schemas.openxmlformats.org/officeDocument/2006/relationships/hyperlink" Target="https://www.ncbi.nlm.nih.gov/pmc/articles/PMC7967244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09rfD2Du_xg&amp;list=PLi1abCnCq224TYxWPXNi-nK8Wr3gIdwO8&amp;index=15" TargetMode="External"/><Relationship Id="rId4" Type="http://schemas.openxmlformats.org/officeDocument/2006/relationships/hyperlink" Target="https://www.youtube.com/watch?v=FG7__Baq9Ok&amp;list=PLi1abCnCq224TYxWPXNi-nK8Wr3gIdwO8&amp;index=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BE6C7-5679-AB72-103F-6AB4542BD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6373812" cy="984885"/>
          </a:xfrm>
        </p:spPr>
        <p:txBody>
          <a:bodyPr wrap="square" anchor="ctr">
            <a:normAutofit/>
          </a:bodyPr>
          <a:lstStyle/>
          <a:p>
            <a:r>
              <a:rPr lang="en-US" sz="4800"/>
              <a:t>ECG DATA Investigation</a:t>
            </a:r>
          </a:p>
        </p:txBody>
      </p:sp>
      <p:pic>
        <p:nvPicPr>
          <p:cNvPr id="4" name="Picture 3" descr="A picture of an electromagnetic radiation">
            <a:extLst>
              <a:ext uri="{FF2B5EF4-FFF2-40B4-BE49-F238E27FC236}">
                <a16:creationId xmlns:a16="http://schemas.microsoft.com/office/drawing/2014/main" id="{7C09E734-01B8-ECA3-24BB-80C582EC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505" b="19045"/>
          <a:stretch/>
        </p:blipFill>
        <p:spPr>
          <a:xfrm>
            <a:off x="20" y="2083435"/>
            <a:ext cx="12191980" cy="4774564"/>
          </a:xfrm>
          <a:custGeom>
            <a:avLst/>
            <a:gdLst/>
            <a:ahLst/>
            <a:cxnLst/>
            <a:rect l="l" t="t" r="r" b="b"/>
            <a:pathLst>
              <a:path w="12192000" h="4774564">
                <a:moveTo>
                  <a:pt x="0" y="0"/>
                </a:moveTo>
                <a:lnTo>
                  <a:pt x="12192000" y="0"/>
                </a:lnTo>
                <a:lnTo>
                  <a:pt x="12192000" y="4774564"/>
                </a:lnTo>
                <a:lnTo>
                  <a:pt x="0" y="4774564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9DD32D-C3BA-C47F-BD50-28C45FCFA090}"/>
              </a:ext>
            </a:extLst>
          </p:cNvPr>
          <p:cNvSpPr/>
          <p:nvPr/>
        </p:nvSpPr>
        <p:spPr>
          <a:xfrm>
            <a:off x="3044041" y="498764"/>
            <a:ext cx="6103917" cy="61039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CC146-A4A9-EF30-C757-E867A09E7370}"/>
              </a:ext>
            </a:extLst>
          </p:cNvPr>
          <p:cNvSpPr txBox="1"/>
          <p:nvPr/>
        </p:nvSpPr>
        <p:spPr>
          <a:xfrm>
            <a:off x="5474524" y="5842660"/>
            <a:ext cx="172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ECG DTATS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514FB6-4934-3A61-3A29-5C9EA8A2EEA2}"/>
              </a:ext>
            </a:extLst>
          </p:cNvPr>
          <p:cNvSpPr/>
          <p:nvPr/>
        </p:nvSpPr>
        <p:spPr>
          <a:xfrm>
            <a:off x="5248894" y="1341912"/>
            <a:ext cx="3336966" cy="333696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CA684-2CF3-8665-FD22-A9A4D4CA2111}"/>
              </a:ext>
            </a:extLst>
          </p:cNvPr>
          <p:cNvSpPr txBox="1"/>
          <p:nvPr/>
        </p:nvSpPr>
        <p:spPr>
          <a:xfrm>
            <a:off x="6053445" y="2627392"/>
            <a:ext cx="2250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ECG SIGNALS specifically for RTOS applications (.</a:t>
            </a:r>
            <a:r>
              <a:rPr lang="en-US" dirty="0" err="1"/>
              <a:t>dat</a:t>
            </a:r>
            <a:r>
              <a:rPr lang="en-US" dirty="0"/>
              <a:t>, .mat,.</a:t>
            </a:r>
            <a:r>
              <a:rPr lang="en-US" dirty="0" err="1"/>
              <a:t>ecg</a:t>
            </a:r>
            <a:r>
              <a:rPr lang="en-US" dirty="0"/>
              <a:t>)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E43D0-50B2-3E15-E631-46C47883CDEF}"/>
              </a:ext>
            </a:extLst>
          </p:cNvPr>
          <p:cNvSpPr txBox="1"/>
          <p:nvPr/>
        </p:nvSpPr>
        <p:spPr>
          <a:xfrm>
            <a:off x="9147958" y="688769"/>
            <a:ext cx="1943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To reduce processing time and able to detect real time the signals timely and accurately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16292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08AC03-126E-1275-506F-E02FF9A98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03519"/>
              </p:ext>
            </p:extLst>
          </p:nvPr>
        </p:nvGraphicFramePr>
        <p:xfrm>
          <a:off x="0" y="0"/>
          <a:ext cx="12192000" cy="6874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621">
                  <a:extLst>
                    <a:ext uri="{9D8B030D-6E8A-4147-A177-3AD203B41FA5}">
                      <a16:colId xmlns:a16="http://schemas.microsoft.com/office/drawing/2014/main" val="1654295691"/>
                    </a:ext>
                  </a:extLst>
                </a:gridCol>
                <a:gridCol w="1145627">
                  <a:extLst>
                    <a:ext uri="{9D8B030D-6E8A-4147-A177-3AD203B41FA5}">
                      <a16:colId xmlns:a16="http://schemas.microsoft.com/office/drawing/2014/main" val="1984750794"/>
                    </a:ext>
                  </a:extLst>
                </a:gridCol>
                <a:gridCol w="5648893">
                  <a:extLst>
                    <a:ext uri="{9D8B030D-6E8A-4147-A177-3AD203B41FA5}">
                      <a16:colId xmlns:a16="http://schemas.microsoft.com/office/drawing/2014/main" val="3530269952"/>
                    </a:ext>
                  </a:extLst>
                </a:gridCol>
                <a:gridCol w="1056708">
                  <a:extLst>
                    <a:ext uri="{9D8B030D-6E8A-4147-A177-3AD203B41FA5}">
                      <a16:colId xmlns:a16="http://schemas.microsoft.com/office/drawing/2014/main" val="2049795416"/>
                    </a:ext>
                  </a:extLst>
                </a:gridCol>
                <a:gridCol w="1156519">
                  <a:extLst>
                    <a:ext uri="{9D8B030D-6E8A-4147-A177-3AD203B41FA5}">
                      <a16:colId xmlns:a16="http://schemas.microsoft.com/office/drawing/2014/main" val="2762186847"/>
                    </a:ext>
                  </a:extLst>
                </a:gridCol>
                <a:gridCol w="1029632">
                  <a:extLst>
                    <a:ext uri="{9D8B030D-6E8A-4147-A177-3AD203B41FA5}">
                      <a16:colId xmlns:a16="http://schemas.microsoft.com/office/drawing/2014/main" val="3914789566"/>
                    </a:ext>
                  </a:extLst>
                </a:gridCol>
              </a:tblGrid>
              <a:tr h="771079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type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file types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Header file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 </a:t>
                      </a:r>
                    </a:p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121665"/>
                  </a:ext>
                </a:extLst>
              </a:tr>
              <a:tr h="438139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Sinus Rhythm RR Interval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sinus rhythm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ecg</a:t>
                      </a: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8514"/>
                  </a:ext>
                </a:extLst>
              </a:tr>
              <a:tr h="4215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MIT-BIH Arrhythmia Database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Arrhythmia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4075"/>
                  </a:ext>
                </a:extLst>
              </a:tr>
              <a:tr h="6088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PTB Diagnostic ECG Database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Myocardial infarction, Cardiomyopathy/Heart failure, Bundle branch block, Dysrhythmia, Myocardial hypertrophy, Valvular heart disease, Myocarditis, Miscellaneous, Healthy controls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Classify buy patient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051904"/>
                  </a:ext>
                </a:extLst>
              </a:tr>
              <a:tr h="758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PTB-XL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Anterior Lateral, Myocardial, 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Ishemia</a:t>
                      </a: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Left Ventricular 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Hyprotrophy</a:t>
                      </a:r>
                      <a:r>
                        <a:rPr lang="en-US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Normal ECG, BBB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Classify buy patient number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16908"/>
                  </a:ext>
                </a:extLst>
              </a:tr>
              <a:tr h="590133">
                <a:tc>
                  <a:txBody>
                    <a:bodyPr/>
                    <a:lstStyle/>
                    <a:p>
                      <a:pPr fontAlgn="base"/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Shaoxing and Ningbo Hospital ECG Database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Normal sinus rhythm, Abnormal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08760"/>
                  </a:ext>
                </a:extLst>
              </a:tr>
              <a:tr h="590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GB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Apnea</a:t>
                      </a: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-ECG database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Apnea , Non-apnea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6327"/>
                  </a:ext>
                </a:extLst>
              </a:tr>
              <a:tr h="771079">
                <a:tc>
                  <a:txBody>
                    <a:bodyPr/>
                    <a:lstStyle/>
                    <a:p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MIT-BIH Supraventricular Arrhythmia Database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Arrhythmia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639318"/>
                  </a:ext>
                </a:extLst>
              </a:tr>
              <a:tr h="771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Normal-Sinus-Dataset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 sinus rhythm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86455"/>
                  </a:ext>
                </a:extLst>
              </a:tr>
              <a:tr h="7710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Georgia 12-Lead ECG Challenge Database</a:t>
                      </a:r>
                    </a:p>
                    <a:p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Normal, Abnormal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</a:t>
                      </a:r>
                      <a:endParaRPr lang="en-US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7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8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D1F5D2-BBB3-615C-19E3-14A827DB5292}"/>
              </a:ext>
            </a:extLst>
          </p:cNvPr>
          <p:cNvSpPr txBox="1"/>
          <p:nvPr/>
        </p:nvSpPr>
        <p:spPr>
          <a:xfrm>
            <a:off x="147144" y="210207"/>
            <a:ext cx="5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diseases and classes from original .csv files</a:t>
            </a: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6C4AF4B-7DC9-27E8-93CB-6C51933D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2292"/>
            <a:ext cx="7397118" cy="1295845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AC905FE-3C92-2D29-3AF9-E84364877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62" y="-112734"/>
            <a:ext cx="5477685" cy="3836431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8AEDABA-2364-6C79-FEF0-74A1FAA11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45" y="2292262"/>
            <a:ext cx="5715036" cy="4002665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05E22C4-B61C-A5B1-F1C4-10C7A0B37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953" y="3428999"/>
            <a:ext cx="5192995" cy="36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9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13AA0A-F263-8E29-2C74-255D0E13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8177" y="-160578"/>
            <a:ext cx="11620826" cy="74594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FC0223-7941-C0E2-9EC6-7939D2AC012D}"/>
              </a:ext>
            </a:extLst>
          </p:cNvPr>
          <p:cNvSpPr/>
          <p:nvPr/>
        </p:nvSpPr>
        <p:spPr>
          <a:xfrm>
            <a:off x="365760" y="1813560"/>
            <a:ext cx="1981200" cy="44653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3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1D16C4-0242-31A0-5E2B-DE4EEB7E1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364" y="0"/>
            <a:ext cx="10575635" cy="6858000"/>
          </a:xfrm>
        </p:spPr>
        <p:txBody>
          <a:bodyPr/>
          <a:lstStyle/>
          <a:p>
            <a:r>
              <a:rPr lang="en-US" dirty="0"/>
              <a:t>DATA sources</a:t>
            </a:r>
          </a:p>
          <a:p>
            <a:r>
              <a:rPr lang="en-US" dirty="0">
                <a:hlinkClick r:id="rId2"/>
              </a:rPr>
              <a:t>https://www.physionet.org/content/nsr2db/1.0.0/</a:t>
            </a:r>
            <a:endParaRPr lang="en-US" dirty="0"/>
          </a:p>
          <a:p>
            <a:r>
              <a:rPr lang="en-US" dirty="0">
                <a:hlinkClick r:id="rId3"/>
              </a:rPr>
              <a:t>https://www.physionet.org/content/mitdb/1.0.0/</a:t>
            </a:r>
            <a:endParaRPr lang="en-US" dirty="0"/>
          </a:p>
          <a:p>
            <a:r>
              <a:rPr lang="en-US" dirty="0">
                <a:hlinkClick r:id="rId4"/>
              </a:rPr>
              <a:t>https://www.physionet.org/content/ptbdb/1.0.0/</a:t>
            </a:r>
            <a:endParaRPr lang="en-US" dirty="0"/>
          </a:p>
          <a:p>
            <a:r>
              <a:rPr lang="en-US" dirty="0">
                <a:hlinkClick r:id="rId5"/>
              </a:rPr>
              <a:t>https://www.ncbi.nlm.nih.gov/pmc/articles/PMC7967244/</a:t>
            </a:r>
            <a:endParaRPr lang="en-US" dirty="0"/>
          </a:p>
          <a:p>
            <a:r>
              <a:rPr lang="en-US" dirty="0">
                <a:hlinkClick r:id="rId6"/>
              </a:rPr>
              <a:t>https://physionet.org/content/ptb-xl/1.0.1/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physionet.org</a:t>
            </a:r>
            <a:r>
              <a:rPr lang="en-US" dirty="0"/>
              <a:t>/content/</a:t>
            </a:r>
            <a:r>
              <a:rPr lang="en-US" dirty="0" err="1"/>
              <a:t>svdb</a:t>
            </a:r>
            <a:r>
              <a:rPr lang="en-US" dirty="0"/>
              <a:t>/1.0.0/</a:t>
            </a:r>
          </a:p>
          <a:p>
            <a:r>
              <a:rPr lang="en-US" dirty="0">
                <a:hlinkClick r:id="rId7"/>
              </a:rPr>
              <a:t>https://www.nature.com/articles/s41597-020-0386-x</a:t>
            </a:r>
            <a:endParaRPr lang="en-US" dirty="0"/>
          </a:p>
          <a:p>
            <a:r>
              <a:rPr lang="en-US" dirty="0">
                <a:hlinkClick r:id="rId8"/>
              </a:rPr>
              <a:t>https://www.kaggle.com/datasets/ecerulm/apneaecg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6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1D16C4-0242-31A0-5E2B-DE4EEB7E1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0"/>
            <a:ext cx="10566399" cy="6858000"/>
          </a:xfrm>
        </p:spPr>
        <p:txBody>
          <a:bodyPr/>
          <a:lstStyle/>
          <a:p>
            <a:r>
              <a:rPr lang="en-US" dirty="0"/>
              <a:t>Paper sources</a:t>
            </a:r>
          </a:p>
          <a:p>
            <a:r>
              <a:rPr lang="en-US" dirty="0">
                <a:hlinkClick r:id="rId2"/>
              </a:rPr>
              <a:t>https://www.ncbi.nlm.nih.gov/pmc/articles/PMC7967244/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https://www.youtube.com/watch?v=jnxqHcObNK4&amp;list=PLi1abCnCq224TYxWPXNi-nK8Wr3gIdwO8&amp;index=7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https://www.youtube.com/watch?v=FG7__Baq9Ok&amp;list=PLi1abCnCq224TYxWPXNi-nK8Wr3gIdwO8&amp;index=8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https://www.youtube.com/watch?v=09rfD2Du_xg&amp;list=PLi1abCnCq224TYxWPXNi-nK8Wr3gIdwO8&amp;index=15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2783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LeftStep">
      <a:dk1>
        <a:srgbClr val="000000"/>
      </a:dk1>
      <a:lt1>
        <a:srgbClr val="FFFFFF"/>
      </a:lt1>
      <a:dk2>
        <a:srgbClr val="412426"/>
      </a:dk2>
      <a:lt2>
        <a:srgbClr val="E2E3E8"/>
      </a:lt2>
      <a:accent1>
        <a:srgbClr val="AAA081"/>
      </a:accent1>
      <a:accent2>
        <a:srgbClr val="BA947F"/>
      </a:accent2>
      <a:accent3>
        <a:srgbClr val="C59396"/>
      </a:accent3>
      <a:accent4>
        <a:srgbClr val="BA7F9B"/>
      </a:accent4>
      <a:accent5>
        <a:srgbClr val="C38FBD"/>
      </a:accent5>
      <a:accent6>
        <a:srgbClr val="A87FBA"/>
      </a:accent6>
      <a:hlink>
        <a:srgbClr val="6979AE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412</Words>
  <Application>Microsoft Macintosh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Sitka Heading</vt:lpstr>
      <vt:lpstr>Source Sans Pro</vt:lpstr>
      <vt:lpstr>3DFloatVTI</vt:lpstr>
      <vt:lpstr>ECG DATA Investigation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Htet Aung (Student)</dc:creator>
  <cp:lastModifiedBy>Htet Aung (Student)</cp:lastModifiedBy>
  <cp:revision>10</cp:revision>
  <dcterms:created xsi:type="dcterms:W3CDTF">2024-08-07T16:51:24Z</dcterms:created>
  <dcterms:modified xsi:type="dcterms:W3CDTF">2024-08-23T15:39:11Z</dcterms:modified>
</cp:coreProperties>
</file>