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7" r:id="rId4"/>
    <p:sldId id="258" r:id="rId5"/>
    <p:sldId id="267" r:id="rId6"/>
    <p:sldId id="264" r:id="rId7"/>
    <p:sldId id="265" r:id="rId8"/>
    <p:sldId id="268" r:id="rId9"/>
    <p:sldId id="259" r:id="rId10"/>
    <p:sldId id="266" r:id="rId11"/>
    <p:sldId id="260" r:id="rId12"/>
    <p:sldId id="261" r:id="rId13"/>
    <p:sldId id="262"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0"/>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512-658D-0FF9-ADDB-AF04E56DDEA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67644A2-56B8-8845-5CD1-0E2CAF30E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A0F4322-E187-DC75-0956-4F3C4E03E4E4}"/>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1B933627-F141-7481-E0A6-A83AD54D1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A5E9-1AE8-0F68-0624-AE6E5FFCCE22}"/>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249080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D2F6-C550-9C6B-4AC4-D0CFF8502F3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4E0914-5137-724E-67E9-29DB2DA552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0ED85E-4537-52F0-12EB-5776CECBAD61}"/>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12BF35DE-FD3A-ED59-159C-E5596AABE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22C14-C0F8-6F04-6C91-F35648644DD1}"/>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120436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2FE22-9557-36F3-1868-9539B5F00B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EDEE44-22BA-3425-4C12-3D866E955B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E4B0E6-A0FB-546E-CB5F-BAC1854A3409}"/>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2E43C566-E579-C5EC-BC3C-B83BDC5EC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729A2-B486-1038-18C9-43D4185FAA4D}"/>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231452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B94A-2284-2CB7-4940-610B4B989C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386327-8F27-5BC5-EDAC-D08FFFE7042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BAC48C-F489-5465-07FE-1BE88FE726BB}"/>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4C77C88F-FF9D-8ED4-513B-88EBEDA4D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41F60-B349-F161-EE63-2B58FB4B85D1}"/>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42899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3630-B87C-6200-E4A9-ED29831CCF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D2FDC4B-8113-C1F2-3BE2-BF9EDC93B7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CEB3B1-B16F-5CE7-0D27-B4302F79A298}"/>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C2E3085F-E040-55EA-2FF0-CFCA8E543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9A0D9-745B-6D13-4C52-AF0F924EBCD6}"/>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419568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4F3B-4B76-686A-0B10-28936C27C3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149F9E-F1A7-05D1-478B-F827BC62B2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0F5DFC7-7DA1-8FA9-EF73-8F0B8074C5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12EA09-2A2D-6F1E-C8C7-394796250C8D}"/>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6" name="Footer Placeholder 5">
            <a:extLst>
              <a:ext uri="{FF2B5EF4-FFF2-40B4-BE49-F238E27FC236}">
                <a16:creationId xmlns:a16="http://schemas.microsoft.com/office/drawing/2014/main" id="{2C1E2D3E-CD0F-8394-A8CC-6F7E652E4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F32E6-803B-7D21-B07F-ED9F6C8F0DCC}"/>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313067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A49C-E776-B4AE-EC77-91F866D40E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B6C459-E1F5-683E-EA07-4D100F05D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7A2C10-0C6E-4355-D458-8BFDEF41563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94F8D4C-8017-F63F-C2F7-2BE7A467C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45CB62-8DBA-8213-5832-0DAE74987C0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B53271-65B0-4326-BF9E-F679FEEB8052}"/>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8" name="Footer Placeholder 7">
            <a:extLst>
              <a:ext uri="{FF2B5EF4-FFF2-40B4-BE49-F238E27FC236}">
                <a16:creationId xmlns:a16="http://schemas.microsoft.com/office/drawing/2014/main" id="{FCA3CC81-EFB1-7144-9A8B-293BBA4F38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C65A3-73CE-7BDF-88F0-3FDE669D02C5}"/>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306180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E6FD-7B47-CABE-CE83-011E1B38E82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08458DD-9B3E-7F75-B3D3-C3B441AA0A77}"/>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4" name="Footer Placeholder 3">
            <a:extLst>
              <a:ext uri="{FF2B5EF4-FFF2-40B4-BE49-F238E27FC236}">
                <a16:creationId xmlns:a16="http://schemas.microsoft.com/office/drawing/2014/main" id="{FA8442B0-B60B-CF61-5231-1937C18CAD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72DC-2D8C-B68C-4173-4F3E25529151}"/>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146910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1EA4C-BC24-F446-A4A2-CE6A12E3C214}"/>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3" name="Footer Placeholder 2">
            <a:extLst>
              <a:ext uri="{FF2B5EF4-FFF2-40B4-BE49-F238E27FC236}">
                <a16:creationId xmlns:a16="http://schemas.microsoft.com/office/drawing/2014/main" id="{16649B5A-A12C-0D67-2856-6A68B0317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846EF9-CF26-DF89-B6F3-E0DC207A99DA}"/>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16843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F7B2-6CC0-6A97-CB4B-0721351EB3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E8F3099-AF72-9BE2-40E0-04C659351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2C26D35-ABBA-AC43-8B93-1828C7B18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E4F385-D530-EA35-1C1B-5E5795898210}"/>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6" name="Footer Placeholder 5">
            <a:extLst>
              <a:ext uri="{FF2B5EF4-FFF2-40B4-BE49-F238E27FC236}">
                <a16:creationId xmlns:a16="http://schemas.microsoft.com/office/drawing/2014/main" id="{05A83E5F-77AF-F8FB-B530-C3EF12CFD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7AA12-F5A8-395E-2571-408ED2A193F6}"/>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250569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BA62-BFBE-256E-CB30-F8BBE0DAEF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92EE829-1BE3-5169-B800-BC37EC93E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4CE89E-79C8-216E-2786-D1F4D07A9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729D6F-5F54-8DD8-EE71-9B3B0173BA2E}"/>
              </a:ext>
            </a:extLst>
          </p:cNvPr>
          <p:cNvSpPr>
            <a:spLocks noGrp="1"/>
          </p:cNvSpPr>
          <p:nvPr>
            <p:ph type="dt" sz="half" idx="10"/>
          </p:nvPr>
        </p:nvSpPr>
        <p:spPr/>
        <p:txBody>
          <a:bodyPr/>
          <a:lstStyle/>
          <a:p>
            <a:fld id="{21B8EF2C-735C-3640-9192-D1F1647BC86D}" type="datetimeFigureOut">
              <a:rPr lang="en-US" smtClean="0"/>
              <a:t>6/26/24</a:t>
            </a:fld>
            <a:endParaRPr lang="en-US"/>
          </a:p>
        </p:txBody>
      </p:sp>
      <p:sp>
        <p:nvSpPr>
          <p:cNvPr id="6" name="Footer Placeholder 5">
            <a:extLst>
              <a:ext uri="{FF2B5EF4-FFF2-40B4-BE49-F238E27FC236}">
                <a16:creationId xmlns:a16="http://schemas.microsoft.com/office/drawing/2014/main" id="{231D3B97-711B-6EC0-C9D2-B22E5A01F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80C6E-590B-F7A5-971F-873871606B76}"/>
              </a:ext>
            </a:extLst>
          </p:cNvPr>
          <p:cNvSpPr>
            <a:spLocks noGrp="1"/>
          </p:cNvSpPr>
          <p:nvPr>
            <p:ph type="sldNum" sz="quarter" idx="12"/>
          </p:nvPr>
        </p:nvSpPr>
        <p:spPr/>
        <p:txBody>
          <a:bodyPr/>
          <a:lstStyle/>
          <a:p>
            <a:fld id="{FD5A168D-54F7-154E-B9B1-3187C3E27C81}" type="slidenum">
              <a:rPr lang="en-US" smtClean="0"/>
              <a:t>‹#›</a:t>
            </a:fld>
            <a:endParaRPr lang="en-US"/>
          </a:p>
        </p:txBody>
      </p:sp>
    </p:spTree>
    <p:extLst>
      <p:ext uri="{BB962C8B-B14F-4D97-AF65-F5344CB8AC3E}">
        <p14:creationId xmlns:p14="http://schemas.microsoft.com/office/powerpoint/2010/main" val="44935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E4EC3-228E-D0A7-BFB3-7DE706531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8EC910-1061-DA43-7140-04ADBAD5C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DE3CCE-A1B5-FA6B-F4D9-706E2E90C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8EF2C-735C-3640-9192-D1F1647BC86D}" type="datetimeFigureOut">
              <a:rPr lang="en-US" smtClean="0"/>
              <a:t>6/26/24</a:t>
            </a:fld>
            <a:endParaRPr lang="en-US"/>
          </a:p>
        </p:txBody>
      </p:sp>
      <p:sp>
        <p:nvSpPr>
          <p:cNvPr id="5" name="Footer Placeholder 4">
            <a:extLst>
              <a:ext uri="{FF2B5EF4-FFF2-40B4-BE49-F238E27FC236}">
                <a16:creationId xmlns:a16="http://schemas.microsoft.com/office/drawing/2014/main" id="{729CDA95-F483-6D1A-1B59-40D9FD41C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BAAC28-EE7C-13C3-42E0-8A09F6233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5A168D-54F7-154E-B9B1-3187C3E27C81}" type="slidenum">
              <a:rPr lang="en-US" smtClean="0"/>
              <a:t>‹#›</a:t>
            </a:fld>
            <a:endParaRPr lang="en-US"/>
          </a:p>
        </p:txBody>
      </p:sp>
    </p:spTree>
    <p:extLst>
      <p:ext uri="{BB962C8B-B14F-4D97-AF65-F5344CB8AC3E}">
        <p14:creationId xmlns:p14="http://schemas.microsoft.com/office/powerpoint/2010/main" val="2328112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Description automatically generated">
            <a:extLst>
              <a:ext uri="{FF2B5EF4-FFF2-40B4-BE49-F238E27FC236}">
                <a16:creationId xmlns:a16="http://schemas.microsoft.com/office/drawing/2014/main" id="{78DE2DF4-F667-1774-F366-04E1273A69AB}"/>
              </a:ext>
            </a:extLst>
          </p:cNvPr>
          <p:cNvPicPr>
            <a:picLocks noChangeAspect="1"/>
          </p:cNvPicPr>
          <p:nvPr/>
        </p:nvPicPr>
        <p:blipFill>
          <a:blip r:embed="rId2"/>
          <a:stretch>
            <a:fillRect/>
          </a:stretch>
        </p:blipFill>
        <p:spPr>
          <a:xfrm>
            <a:off x="4451784" y="0"/>
            <a:ext cx="3288432" cy="6858000"/>
          </a:xfrm>
          <a:prstGeom prst="rect">
            <a:avLst/>
          </a:prstGeom>
        </p:spPr>
      </p:pic>
    </p:spTree>
    <p:extLst>
      <p:ext uri="{BB962C8B-B14F-4D97-AF65-F5344CB8AC3E}">
        <p14:creationId xmlns:p14="http://schemas.microsoft.com/office/powerpoint/2010/main" val="32200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dots&#10;&#10;Description automatically generated">
            <a:extLst>
              <a:ext uri="{FF2B5EF4-FFF2-40B4-BE49-F238E27FC236}">
                <a16:creationId xmlns:a16="http://schemas.microsoft.com/office/drawing/2014/main" id="{E14AADD3-2908-8CF0-4AA5-4068E1E80330}"/>
              </a:ext>
            </a:extLst>
          </p:cNvPr>
          <p:cNvPicPr>
            <a:picLocks noChangeAspect="1"/>
          </p:cNvPicPr>
          <p:nvPr/>
        </p:nvPicPr>
        <p:blipFill>
          <a:blip r:embed="rId2"/>
          <a:stretch>
            <a:fillRect/>
          </a:stretch>
        </p:blipFill>
        <p:spPr>
          <a:xfrm>
            <a:off x="0" y="0"/>
            <a:ext cx="6217920" cy="3434080"/>
          </a:xfrm>
          <a:prstGeom prst="rect">
            <a:avLst/>
          </a:prstGeom>
        </p:spPr>
      </p:pic>
      <p:pic>
        <p:nvPicPr>
          <p:cNvPr id="7" name="Picture 6" descr="A graph with a dotted line&#10;&#10;Description automatically generated">
            <a:extLst>
              <a:ext uri="{FF2B5EF4-FFF2-40B4-BE49-F238E27FC236}">
                <a16:creationId xmlns:a16="http://schemas.microsoft.com/office/drawing/2014/main" id="{2EF03ECA-A577-EAA4-B5CB-E0C13D18BE53}"/>
              </a:ext>
            </a:extLst>
          </p:cNvPr>
          <p:cNvPicPr>
            <a:picLocks noChangeAspect="1"/>
          </p:cNvPicPr>
          <p:nvPr/>
        </p:nvPicPr>
        <p:blipFill>
          <a:blip r:embed="rId3"/>
          <a:stretch>
            <a:fillRect/>
          </a:stretch>
        </p:blipFill>
        <p:spPr>
          <a:xfrm>
            <a:off x="0" y="3423920"/>
            <a:ext cx="6217920" cy="3434080"/>
          </a:xfrm>
          <a:prstGeom prst="rect">
            <a:avLst/>
          </a:prstGeom>
        </p:spPr>
      </p:pic>
      <p:pic>
        <p:nvPicPr>
          <p:cNvPr id="9" name="Picture 8" descr="A graph with blue dots&#10;&#10;Description automatically generated">
            <a:extLst>
              <a:ext uri="{FF2B5EF4-FFF2-40B4-BE49-F238E27FC236}">
                <a16:creationId xmlns:a16="http://schemas.microsoft.com/office/drawing/2014/main" id="{64EA1F10-984A-AF13-CDDD-2D3C108705CD}"/>
              </a:ext>
            </a:extLst>
          </p:cNvPr>
          <p:cNvPicPr>
            <a:picLocks noChangeAspect="1"/>
          </p:cNvPicPr>
          <p:nvPr/>
        </p:nvPicPr>
        <p:blipFill>
          <a:blip r:embed="rId4"/>
          <a:stretch>
            <a:fillRect/>
          </a:stretch>
        </p:blipFill>
        <p:spPr>
          <a:xfrm>
            <a:off x="6217920" y="1712976"/>
            <a:ext cx="5974080" cy="3299410"/>
          </a:xfrm>
          <a:prstGeom prst="rect">
            <a:avLst/>
          </a:prstGeom>
        </p:spPr>
      </p:pic>
    </p:spTree>
    <p:extLst>
      <p:ext uri="{BB962C8B-B14F-4D97-AF65-F5344CB8AC3E}">
        <p14:creationId xmlns:p14="http://schemas.microsoft.com/office/powerpoint/2010/main" val="334135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5F97D0-72DD-D5D4-7D68-252AE3AC1438}"/>
              </a:ext>
            </a:extLst>
          </p:cNvPr>
          <p:cNvSpPr txBox="1"/>
          <p:nvPr/>
        </p:nvSpPr>
        <p:spPr>
          <a:xfrm>
            <a:off x="0" y="-84082"/>
            <a:ext cx="11698014" cy="5047536"/>
          </a:xfrm>
          <a:prstGeom prst="rect">
            <a:avLst/>
          </a:prstGeom>
          <a:noFill/>
        </p:spPr>
        <p:txBody>
          <a:bodyPr wrap="square" rtlCol="0">
            <a:spAutoFit/>
          </a:bodyPr>
          <a:lstStyle/>
          <a:p>
            <a:pPr algn="l"/>
            <a:r>
              <a:rPr lang="en-GB" sz="1400" b="1" i="0" u="none" strike="noStrike" dirty="0">
                <a:solidFill>
                  <a:srgbClr val="000000"/>
                </a:solidFill>
                <a:effectLst/>
              </a:rPr>
              <a:t>Detailed Interpretations:</a:t>
            </a:r>
          </a:p>
          <a:p>
            <a:pPr algn="l"/>
            <a:r>
              <a:rPr lang="en-GB" sz="1400" b="1" i="0" u="none" strike="noStrike" dirty="0">
                <a:solidFill>
                  <a:srgbClr val="000000"/>
                </a:solidFill>
                <a:effectLst/>
              </a:rPr>
              <a:t>Normal Data:</a:t>
            </a:r>
          </a:p>
          <a:p>
            <a:pPr algn="l">
              <a:buFont typeface="Arial" panose="020B0604020202020204" pitchFamily="34" charset="0"/>
              <a:buChar char="•"/>
            </a:pPr>
            <a:r>
              <a:rPr lang="en-GB" sz="1400" b="1" i="0" u="none" strike="noStrike" dirty="0">
                <a:solidFill>
                  <a:srgbClr val="000000"/>
                </a:solidFill>
                <a:effectLst/>
              </a:rPr>
              <a:t>Normal Sample 0</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Data points are mostly clustered along the  line with some outliers, indicating good preservation of temporal structure with minor conversion errors.</a:t>
            </a:r>
          </a:p>
          <a:p>
            <a:pPr algn="l">
              <a:buFont typeface="Arial" panose="020B0604020202020204" pitchFamily="34" charset="0"/>
              <a:buChar char="•"/>
            </a:pPr>
            <a:r>
              <a:rPr lang="en-GB" sz="1400" b="1" i="0" u="none" strike="noStrike" dirty="0">
                <a:solidFill>
                  <a:srgbClr val="000000"/>
                </a:solidFill>
                <a:effectLst/>
              </a:rPr>
              <a:t>Normal Sample 1</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Similar to Sample 0, the plot shows a strong linear relationship with a few more outliers.</a:t>
            </a:r>
          </a:p>
          <a:p>
            <a:pPr algn="l">
              <a:buFont typeface="Arial" panose="020B0604020202020204" pitchFamily="34" charset="0"/>
              <a:buChar char="•"/>
            </a:pPr>
            <a:r>
              <a:rPr lang="en-GB" sz="1400" b="1" i="0" u="none" strike="noStrike" dirty="0">
                <a:solidFill>
                  <a:srgbClr val="000000"/>
                </a:solidFill>
                <a:effectLst/>
              </a:rPr>
              <a:t>Normal Sample 2</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Data points follow the line with a noticeable cluster and some outliers, indicating consistent conversion with occasional errors.</a:t>
            </a:r>
          </a:p>
          <a:p>
            <a:pPr algn="l"/>
            <a:r>
              <a:rPr lang="en-GB" sz="1400" b="1" i="0" u="none" strike="noStrike" dirty="0">
                <a:solidFill>
                  <a:srgbClr val="000000"/>
                </a:solidFill>
                <a:effectLst/>
              </a:rPr>
              <a:t>Abnormal Data:</a:t>
            </a:r>
          </a:p>
          <a:p>
            <a:pPr algn="l">
              <a:buFont typeface="Arial" panose="020B0604020202020204" pitchFamily="34" charset="0"/>
              <a:buChar char="•"/>
            </a:pPr>
            <a:r>
              <a:rPr lang="en-GB" sz="1400" b="1" i="0" u="none" strike="noStrike" dirty="0">
                <a:solidFill>
                  <a:srgbClr val="000000"/>
                </a:solidFill>
                <a:effectLst/>
              </a:rPr>
              <a:t>Abnormal Sample 0</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Data points are clustered near the  line with some significant outliers, indicating preservation of temporal structure with some errors.</a:t>
            </a:r>
          </a:p>
          <a:p>
            <a:pPr algn="l">
              <a:buFont typeface="Arial" panose="020B0604020202020204" pitchFamily="34" charset="0"/>
              <a:buChar char="•"/>
            </a:pPr>
            <a:r>
              <a:rPr lang="en-GB" sz="1400" b="1" i="0" u="none" strike="noStrike" dirty="0">
                <a:solidFill>
                  <a:srgbClr val="000000"/>
                </a:solidFill>
                <a:effectLst/>
              </a:rPr>
              <a:t>Abnormal Sample 1</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The plot shows more spread and outliers, suggesting higher variability and potential conversion errors.</a:t>
            </a:r>
          </a:p>
          <a:p>
            <a:pPr algn="l">
              <a:buFont typeface="Arial" panose="020B0604020202020204" pitchFamily="34" charset="0"/>
              <a:buChar char="•"/>
            </a:pPr>
            <a:r>
              <a:rPr lang="en-GB" sz="1400" b="1" i="0" u="none" strike="noStrike" dirty="0">
                <a:solidFill>
                  <a:srgbClr val="000000"/>
                </a:solidFill>
                <a:effectLst/>
              </a:rPr>
              <a:t>Abnormal Sample 2</a:t>
            </a:r>
            <a:r>
              <a:rPr lang="en-GB" sz="1400" b="0" i="0" u="none" strike="noStrike" dirty="0">
                <a:solidFill>
                  <a:srgbClr val="000000"/>
                </a:solidFill>
                <a:effectLst/>
              </a:rPr>
              <a:t>:</a:t>
            </a:r>
          </a:p>
          <a:p>
            <a:pPr marL="742950" lvl="1" indent="-285750" algn="l">
              <a:buFont typeface="Arial" panose="020B0604020202020204" pitchFamily="34" charset="0"/>
              <a:buChar char="•"/>
            </a:pPr>
            <a:r>
              <a:rPr lang="en-GB" sz="1400" b="0" i="0" u="none" strike="noStrike" dirty="0">
                <a:solidFill>
                  <a:srgbClr val="000000"/>
                </a:solidFill>
                <a:effectLst/>
              </a:rPr>
              <a:t>Data points show clustering with noticeable spread, indicating variability and potential errors in the conversion process.</a:t>
            </a:r>
          </a:p>
          <a:p>
            <a:pPr algn="l"/>
            <a:r>
              <a:rPr lang="en-GB" sz="1400" b="1" i="0" u="none" strike="noStrike" dirty="0">
                <a:solidFill>
                  <a:srgbClr val="000000"/>
                </a:solidFill>
                <a:effectLst/>
              </a:rPr>
              <a:t>Conclusion</a:t>
            </a:r>
          </a:p>
          <a:p>
            <a:pPr algn="l"/>
            <a:r>
              <a:rPr lang="en-GB" sz="1400" b="0" i="0" u="none" strike="noStrike" dirty="0">
                <a:solidFill>
                  <a:srgbClr val="000000"/>
                </a:solidFill>
                <a:effectLst/>
              </a:rPr>
              <a:t>The lag plots reveal that:</a:t>
            </a:r>
          </a:p>
          <a:p>
            <a:pPr algn="l">
              <a:buFont typeface="Arial" panose="020B0604020202020204" pitchFamily="34" charset="0"/>
              <a:buChar char="•"/>
            </a:pPr>
            <a:r>
              <a:rPr lang="en-GB" sz="1400" b="0" i="0" u="none" strike="noStrike" dirty="0">
                <a:solidFill>
                  <a:srgbClr val="000000"/>
                </a:solidFill>
                <a:effectLst/>
              </a:rPr>
              <a:t>The conversion process generally preserves the temporal structure of the original data.</a:t>
            </a:r>
          </a:p>
          <a:p>
            <a:pPr algn="l">
              <a:buFont typeface="Arial" panose="020B0604020202020204" pitchFamily="34" charset="0"/>
              <a:buChar char="•"/>
            </a:pPr>
            <a:r>
              <a:rPr lang="en-GB" sz="1400" b="0" i="0" u="none" strike="noStrike" dirty="0">
                <a:solidFill>
                  <a:srgbClr val="000000"/>
                </a:solidFill>
                <a:effectLst/>
              </a:rPr>
              <a:t>Most data points are clustered near the line of perfect agreement, indicating a high degree of accuracy in the conversion process.</a:t>
            </a:r>
          </a:p>
          <a:p>
            <a:pPr algn="l">
              <a:buFont typeface="Arial" panose="020B0604020202020204" pitchFamily="34" charset="0"/>
              <a:buChar char="•"/>
            </a:pPr>
            <a:r>
              <a:rPr lang="en-GB" sz="1400" b="0" i="0" u="none" strike="noStrike" dirty="0">
                <a:solidFill>
                  <a:srgbClr val="000000"/>
                </a:solidFill>
                <a:effectLst/>
              </a:rPr>
              <a:t>There are some outliers and spread, especially in the abnormal data, suggesting areas where the conversion process could be improved to reduce errors and variability.</a:t>
            </a:r>
          </a:p>
          <a:p>
            <a:pPr algn="l">
              <a:buFont typeface="Arial" panose="020B0604020202020204" pitchFamily="34" charset="0"/>
              <a:buChar char="•"/>
            </a:pPr>
            <a:r>
              <a:rPr lang="en-GB" sz="1400" dirty="0">
                <a:solidFill>
                  <a:srgbClr val="000000"/>
                </a:solidFill>
              </a:rPr>
              <a:t>Abnormal is likely with more error rates</a:t>
            </a:r>
            <a:endParaRPr lang="en-GB" sz="1400" b="0" i="0" u="none" strike="noStrike" dirty="0">
              <a:solidFill>
                <a:srgbClr val="000000"/>
              </a:solidFill>
              <a:effectLst/>
            </a:endParaRPr>
          </a:p>
        </p:txBody>
      </p:sp>
    </p:spTree>
    <p:extLst>
      <p:ext uri="{BB962C8B-B14F-4D97-AF65-F5344CB8AC3E}">
        <p14:creationId xmlns:p14="http://schemas.microsoft.com/office/powerpoint/2010/main" val="68939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with blue dots&#10;&#10;Description automatically generated">
            <a:extLst>
              <a:ext uri="{FF2B5EF4-FFF2-40B4-BE49-F238E27FC236}">
                <a16:creationId xmlns:a16="http://schemas.microsoft.com/office/drawing/2014/main" id="{CB2FD724-3220-4233-AC20-16780F457936}"/>
              </a:ext>
            </a:extLst>
          </p:cNvPr>
          <p:cNvPicPr>
            <a:picLocks noChangeAspect="1"/>
          </p:cNvPicPr>
          <p:nvPr/>
        </p:nvPicPr>
        <p:blipFill>
          <a:blip r:embed="rId2"/>
          <a:stretch>
            <a:fillRect/>
          </a:stretch>
        </p:blipFill>
        <p:spPr>
          <a:xfrm>
            <a:off x="0" y="0"/>
            <a:ext cx="6096000" cy="3366745"/>
          </a:xfrm>
          <a:prstGeom prst="rect">
            <a:avLst/>
          </a:prstGeom>
        </p:spPr>
      </p:pic>
      <p:pic>
        <p:nvPicPr>
          <p:cNvPr id="12" name="Picture 11" descr="A graph with blue dots&#10;&#10;Description automatically generated">
            <a:extLst>
              <a:ext uri="{FF2B5EF4-FFF2-40B4-BE49-F238E27FC236}">
                <a16:creationId xmlns:a16="http://schemas.microsoft.com/office/drawing/2014/main" id="{FCDBEDB8-7831-F22D-6418-0025C7ACAB17}"/>
              </a:ext>
            </a:extLst>
          </p:cNvPr>
          <p:cNvPicPr>
            <a:picLocks noChangeAspect="1"/>
          </p:cNvPicPr>
          <p:nvPr/>
        </p:nvPicPr>
        <p:blipFill>
          <a:blip r:embed="rId3"/>
          <a:stretch>
            <a:fillRect/>
          </a:stretch>
        </p:blipFill>
        <p:spPr>
          <a:xfrm>
            <a:off x="0" y="3491254"/>
            <a:ext cx="6096000" cy="3366745"/>
          </a:xfrm>
          <a:prstGeom prst="rect">
            <a:avLst/>
          </a:prstGeom>
        </p:spPr>
      </p:pic>
      <p:pic>
        <p:nvPicPr>
          <p:cNvPr id="15" name="Picture 14" descr="A graph with blue dots&#10;&#10;Description automatically generated">
            <a:extLst>
              <a:ext uri="{FF2B5EF4-FFF2-40B4-BE49-F238E27FC236}">
                <a16:creationId xmlns:a16="http://schemas.microsoft.com/office/drawing/2014/main" id="{2C684955-D82E-B2E4-A85D-5B8E3A422DD5}"/>
              </a:ext>
            </a:extLst>
          </p:cNvPr>
          <p:cNvPicPr>
            <a:picLocks noChangeAspect="1"/>
          </p:cNvPicPr>
          <p:nvPr/>
        </p:nvPicPr>
        <p:blipFill>
          <a:blip r:embed="rId4"/>
          <a:stretch>
            <a:fillRect/>
          </a:stretch>
        </p:blipFill>
        <p:spPr>
          <a:xfrm>
            <a:off x="6096000" y="1683372"/>
            <a:ext cx="6096000" cy="3366745"/>
          </a:xfrm>
          <a:prstGeom prst="rect">
            <a:avLst/>
          </a:prstGeom>
        </p:spPr>
      </p:pic>
    </p:spTree>
    <p:extLst>
      <p:ext uri="{BB962C8B-B14F-4D97-AF65-F5344CB8AC3E}">
        <p14:creationId xmlns:p14="http://schemas.microsoft.com/office/powerpoint/2010/main" val="37312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with blue dots&#10;&#10;Description automatically generated">
            <a:extLst>
              <a:ext uri="{FF2B5EF4-FFF2-40B4-BE49-F238E27FC236}">
                <a16:creationId xmlns:a16="http://schemas.microsoft.com/office/drawing/2014/main" id="{D71609BD-6AB7-6275-3238-D8292BC8D74E}"/>
              </a:ext>
            </a:extLst>
          </p:cNvPr>
          <p:cNvPicPr>
            <a:picLocks noChangeAspect="1"/>
          </p:cNvPicPr>
          <p:nvPr/>
        </p:nvPicPr>
        <p:blipFill>
          <a:blip r:embed="rId2"/>
          <a:stretch>
            <a:fillRect/>
          </a:stretch>
        </p:blipFill>
        <p:spPr>
          <a:xfrm>
            <a:off x="0" y="0"/>
            <a:ext cx="6096000" cy="3366745"/>
          </a:xfrm>
          <a:prstGeom prst="rect">
            <a:avLst/>
          </a:prstGeom>
        </p:spPr>
      </p:pic>
      <p:pic>
        <p:nvPicPr>
          <p:cNvPr id="9" name="Picture 8" descr="A graph with blue dots&#10;&#10;Description automatically generated">
            <a:extLst>
              <a:ext uri="{FF2B5EF4-FFF2-40B4-BE49-F238E27FC236}">
                <a16:creationId xmlns:a16="http://schemas.microsoft.com/office/drawing/2014/main" id="{61C6A782-15C0-3B96-64C0-D682066BBD29}"/>
              </a:ext>
            </a:extLst>
          </p:cNvPr>
          <p:cNvPicPr>
            <a:picLocks noChangeAspect="1"/>
          </p:cNvPicPr>
          <p:nvPr/>
        </p:nvPicPr>
        <p:blipFill>
          <a:blip r:embed="rId3"/>
          <a:stretch>
            <a:fillRect/>
          </a:stretch>
        </p:blipFill>
        <p:spPr>
          <a:xfrm>
            <a:off x="0" y="3491254"/>
            <a:ext cx="6096000" cy="3366745"/>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6A2A153C-C93A-3D78-0080-B40A7770ADBB}"/>
              </a:ext>
            </a:extLst>
          </p:cNvPr>
          <p:cNvPicPr>
            <a:picLocks noChangeAspect="1"/>
          </p:cNvPicPr>
          <p:nvPr/>
        </p:nvPicPr>
        <p:blipFill>
          <a:blip r:embed="rId4"/>
          <a:stretch>
            <a:fillRect/>
          </a:stretch>
        </p:blipFill>
        <p:spPr>
          <a:xfrm>
            <a:off x="6096000" y="1683372"/>
            <a:ext cx="6096000" cy="3366745"/>
          </a:xfrm>
          <a:prstGeom prst="rect">
            <a:avLst/>
          </a:prstGeom>
        </p:spPr>
      </p:pic>
    </p:spTree>
    <p:extLst>
      <p:ext uri="{BB962C8B-B14F-4D97-AF65-F5344CB8AC3E}">
        <p14:creationId xmlns:p14="http://schemas.microsoft.com/office/powerpoint/2010/main" val="144309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8330-1875-DB02-D4FF-3A798F671C8F}"/>
              </a:ext>
            </a:extLst>
          </p:cNvPr>
          <p:cNvSpPr>
            <a:spLocks noGrp="1"/>
          </p:cNvSpPr>
          <p:nvPr>
            <p:ph type="title"/>
          </p:nvPr>
        </p:nvSpPr>
        <p:spPr/>
        <p:txBody>
          <a:bodyPr/>
          <a:lstStyle/>
          <a:p>
            <a:r>
              <a:rPr lang="en-US" dirty="0"/>
              <a:t>Error detection</a:t>
            </a:r>
          </a:p>
        </p:txBody>
      </p:sp>
    </p:spTree>
    <p:extLst>
      <p:ext uri="{BB962C8B-B14F-4D97-AF65-F5344CB8AC3E}">
        <p14:creationId xmlns:p14="http://schemas.microsoft.com/office/powerpoint/2010/main" val="29628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and white bars&#10;&#10;Description automatically generated">
            <a:extLst>
              <a:ext uri="{FF2B5EF4-FFF2-40B4-BE49-F238E27FC236}">
                <a16:creationId xmlns:a16="http://schemas.microsoft.com/office/drawing/2014/main" id="{EF41D4C6-B20A-9304-EAA7-05F06F090E4D}"/>
              </a:ext>
            </a:extLst>
          </p:cNvPr>
          <p:cNvPicPr>
            <a:picLocks noChangeAspect="1"/>
          </p:cNvPicPr>
          <p:nvPr/>
        </p:nvPicPr>
        <p:blipFill>
          <a:blip r:embed="rId2"/>
          <a:stretch>
            <a:fillRect/>
          </a:stretch>
        </p:blipFill>
        <p:spPr>
          <a:xfrm>
            <a:off x="27504" y="0"/>
            <a:ext cx="5955774" cy="3289300"/>
          </a:xfrm>
          <a:prstGeom prst="rect">
            <a:avLst/>
          </a:prstGeom>
        </p:spPr>
      </p:pic>
      <p:pic>
        <p:nvPicPr>
          <p:cNvPr id="7" name="Picture 6" descr="A graph with blue and white bars&#10;&#10;Description automatically generated">
            <a:extLst>
              <a:ext uri="{FF2B5EF4-FFF2-40B4-BE49-F238E27FC236}">
                <a16:creationId xmlns:a16="http://schemas.microsoft.com/office/drawing/2014/main" id="{76BA29ED-8E2B-17A3-2057-E03EF5BE48A6}"/>
              </a:ext>
            </a:extLst>
          </p:cNvPr>
          <p:cNvPicPr>
            <a:picLocks noChangeAspect="1"/>
          </p:cNvPicPr>
          <p:nvPr/>
        </p:nvPicPr>
        <p:blipFill>
          <a:blip r:embed="rId3"/>
          <a:stretch>
            <a:fillRect/>
          </a:stretch>
        </p:blipFill>
        <p:spPr>
          <a:xfrm>
            <a:off x="5983278" y="0"/>
            <a:ext cx="6208722" cy="3429000"/>
          </a:xfrm>
          <a:prstGeom prst="rect">
            <a:avLst/>
          </a:prstGeom>
        </p:spPr>
      </p:pic>
      <p:sp>
        <p:nvSpPr>
          <p:cNvPr id="8" name="TextBox 7">
            <a:extLst>
              <a:ext uri="{FF2B5EF4-FFF2-40B4-BE49-F238E27FC236}">
                <a16:creationId xmlns:a16="http://schemas.microsoft.com/office/drawing/2014/main" id="{B57CF719-97FC-0269-6670-E80D0E2FF641}"/>
              </a:ext>
            </a:extLst>
          </p:cNvPr>
          <p:cNvSpPr txBox="1"/>
          <p:nvPr/>
        </p:nvSpPr>
        <p:spPr>
          <a:xfrm>
            <a:off x="8022336" y="3633216"/>
            <a:ext cx="3243072" cy="923330"/>
          </a:xfrm>
          <a:prstGeom prst="rect">
            <a:avLst/>
          </a:prstGeom>
          <a:noFill/>
        </p:spPr>
        <p:txBody>
          <a:bodyPr wrap="square" rtlCol="0">
            <a:spAutoFit/>
          </a:bodyPr>
          <a:lstStyle/>
          <a:p>
            <a:r>
              <a:rPr lang="en-US" dirty="0"/>
              <a:t>Abnormal data conversion likely to occur errors as it is more spread out </a:t>
            </a:r>
          </a:p>
        </p:txBody>
      </p:sp>
      <p:sp>
        <p:nvSpPr>
          <p:cNvPr id="9" name="TextBox 8">
            <a:extLst>
              <a:ext uri="{FF2B5EF4-FFF2-40B4-BE49-F238E27FC236}">
                <a16:creationId xmlns:a16="http://schemas.microsoft.com/office/drawing/2014/main" id="{7291AB4E-88E6-A9DD-323D-F5485F92855E}"/>
              </a:ext>
            </a:extLst>
          </p:cNvPr>
          <p:cNvSpPr txBox="1"/>
          <p:nvPr/>
        </p:nvSpPr>
        <p:spPr>
          <a:xfrm>
            <a:off x="1816609" y="3568701"/>
            <a:ext cx="2353056" cy="1200329"/>
          </a:xfrm>
          <a:prstGeom prst="rect">
            <a:avLst/>
          </a:prstGeom>
          <a:noFill/>
        </p:spPr>
        <p:txBody>
          <a:bodyPr wrap="square" rtlCol="0">
            <a:spAutoFit/>
          </a:bodyPr>
          <a:lstStyle/>
          <a:p>
            <a:r>
              <a:rPr lang="en-US" dirty="0"/>
              <a:t>Whereas the error that Normal data introduces spread shorter  </a:t>
            </a:r>
          </a:p>
        </p:txBody>
      </p:sp>
    </p:spTree>
    <p:extLst>
      <p:ext uri="{BB962C8B-B14F-4D97-AF65-F5344CB8AC3E}">
        <p14:creationId xmlns:p14="http://schemas.microsoft.com/office/powerpoint/2010/main" val="49561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heatmap&#10;&#10;Description automatically generated">
            <a:extLst>
              <a:ext uri="{FF2B5EF4-FFF2-40B4-BE49-F238E27FC236}">
                <a16:creationId xmlns:a16="http://schemas.microsoft.com/office/drawing/2014/main" id="{2D85101C-85FC-8CA5-C297-07974D0E6E6D}"/>
              </a:ext>
            </a:extLst>
          </p:cNvPr>
          <p:cNvPicPr>
            <a:picLocks noChangeAspect="1"/>
          </p:cNvPicPr>
          <p:nvPr/>
        </p:nvPicPr>
        <p:blipFill>
          <a:blip r:embed="rId2"/>
          <a:stretch>
            <a:fillRect/>
          </a:stretch>
        </p:blipFill>
        <p:spPr>
          <a:xfrm>
            <a:off x="-1" y="0"/>
            <a:ext cx="5076497" cy="4531927"/>
          </a:xfrm>
          <a:prstGeom prst="rect">
            <a:avLst/>
          </a:prstGeom>
        </p:spPr>
      </p:pic>
      <p:sp>
        <p:nvSpPr>
          <p:cNvPr id="8" name="TextBox 7">
            <a:extLst>
              <a:ext uri="{FF2B5EF4-FFF2-40B4-BE49-F238E27FC236}">
                <a16:creationId xmlns:a16="http://schemas.microsoft.com/office/drawing/2014/main" id="{A919FAAD-C9B7-3037-D183-B455CF59B3E7}"/>
              </a:ext>
            </a:extLst>
          </p:cNvPr>
          <p:cNvSpPr txBox="1"/>
          <p:nvPr/>
        </p:nvSpPr>
        <p:spPr>
          <a:xfrm>
            <a:off x="2943955" y="4487762"/>
            <a:ext cx="9248045" cy="2569934"/>
          </a:xfrm>
          <a:prstGeom prst="rect">
            <a:avLst/>
          </a:prstGeom>
          <a:noFill/>
        </p:spPr>
        <p:txBody>
          <a:bodyPr wrap="none" rtlCol="0">
            <a:spAutoFit/>
          </a:bodyPr>
          <a:lstStyle/>
          <a:p>
            <a:pPr algn="l"/>
            <a:r>
              <a:rPr lang="en-GB" sz="1100" b="1" i="0" u="none" strike="noStrike" dirty="0">
                <a:solidFill>
                  <a:srgbClr val="000000"/>
                </a:solidFill>
                <a:effectLst/>
              </a:rPr>
              <a:t>Normal Data Correlation Heatmap</a:t>
            </a:r>
          </a:p>
          <a:p>
            <a:pPr algn="l"/>
            <a:r>
              <a:rPr lang="en-GB" sz="1100" b="1" i="0" u="none" strike="noStrike" dirty="0">
                <a:solidFill>
                  <a:srgbClr val="000000"/>
                </a:solidFill>
                <a:effectLst/>
              </a:rPr>
              <a:t>Interpretation:</a:t>
            </a:r>
          </a:p>
          <a:p>
            <a:pPr algn="l">
              <a:buFont typeface="+mj-lt"/>
              <a:buAutoNum type="arabicPeriod"/>
            </a:pPr>
            <a:r>
              <a:rPr lang="en-GB" sz="1100" b="1" i="0" u="none" strike="noStrike" dirty="0">
                <a:solidFill>
                  <a:srgbClr val="000000"/>
                </a:solidFill>
                <a:effectLst/>
              </a:rPr>
              <a:t>Diagonal Elements</a:t>
            </a:r>
            <a:r>
              <a:rPr lang="en-GB" sz="1100" b="0" i="0" u="none" strike="noStrike" dirty="0">
                <a:solidFill>
                  <a:srgbClr val="000000"/>
                </a:solidFill>
                <a:effectLst/>
              </a:rPr>
              <a:t>:</a:t>
            </a:r>
          </a:p>
          <a:p>
            <a:pPr marL="742950" lvl="1" indent="-285750" algn="l">
              <a:buFont typeface="+mj-lt"/>
              <a:buAutoNum type="arabicPeriod"/>
            </a:pPr>
            <a:r>
              <a:rPr lang="en-GB" sz="1100" b="0" i="0" u="none" strike="noStrike" dirty="0">
                <a:solidFill>
                  <a:srgbClr val="000000"/>
                </a:solidFill>
                <a:effectLst/>
              </a:rPr>
              <a:t>The diagonal elements (all 1s) represent the correlation of each sample with itself, which is always 1.</a:t>
            </a:r>
          </a:p>
          <a:p>
            <a:pPr algn="l">
              <a:buFont typeface="+mj-lt"/>
              <a:buAutoNum type="arabicPeriod"/>
            </a:pPr>
            <a:r>
              <a:rPr lang="en-GB" sz="1100" b="1" i="0" u="none" strike="noStrike" dirty="0">
                <a:solidFill>
                  <a:srgbClr val="000000"/>
                </a:solidFill>
                <a:effectLst/>
              </a:rPr>
              <a:t>Off-Diagonal Elements</a:t>
            </a:r>
            <a:r>
              <a:rPr lang="en-GB" sz="1100" b="0" i="0" u="none" strike="noStrike" dirty="0">
                <a:solidFill>
                  <a:srgbClr val="000000"/>
                </a:solidFill>
                <a:effectLst/>
              </a:rPr>
              <a:t>:</a:t>
            </a:r>
          </a:p>
          <a:p>
            <a:pPr marL="742950" lvl="1" indent="-285750" algn="l">
              <a:buFont typeface="+mj-lt"/>
              <a:buAutoNum type="arabicPeriod"/>
            </a:pPr>
            <a:r>
              <a:rPr lang="en-GB" sz="1100" b="0" i="0" u="none" strike="noStrike" dirty="0">
                <a:solidFill>
                  <a:srgbClr val="000000"/>
                </a:solidFill>
                <a:effectLst/>
              </a:rPr>
              <a:t>The off-diagonal elements show the correlation between different samples.</a:t>
            </a:r>
          </a:p>
          <a:p>
            <a:pPr algn="l"/>
            <a:r>
              <a:rPr lang="en-GB" sz="1100" b="1" i="0" u="none" strike="noStrike" dirty="0">
                <a:solidFill>
                  <a:srgbClr val="000000"/>
                </a:solidFill>
                <a:effectLst/>
              </a:rPr>
              <a:t>Specific Observations:</a:t>
            </a:r>
          </a:p>
          <a:p>
            <a:pPr algn="l">
              <a:buFont typeface="Arial" panose="020B0604020202020204" pitchFamily="34" charset="0"/>
              <a:buChar char="•"/>
            </a:pPr>
            <a:r>
              <a:rPr lang="en-GB" sz="1100" b="1" i="0" u="none" strike="noStrike" dirty="0">
                <a:solidFill>
                  <a:srgbClr val="000000"/>
                </a:solidFill>
                <a:effectLst/>
              </a:rPr>
              <a:t>Correlation between Sample 0 and Sample 1</a:t>
            </a:r>
            <a:r>
              <a:rPr lang="en-GB" sz="1100" b="0" i="0" u="none" strike="noStrike" dirty="0">
                <a:solidFill>
                  <a:srgbClr val="000000"/>
                </a:solidFill>
                <a:effectLst/>
              </a:rPr>
              <a:t>: 0.58</a:t>
            </a:r>
          </a:p>
          <a:p>
            <a:pPr marL="742950" lvl="1" indent="-285750" algn="l">
              <a:buFont typeface="Arial" panose="020B0604020202020204" pitchFamily="34" charset="0"/>
              <a:buChar char="•"/>
            </a:pPr>
            <a:r>
              <a:rPr lang="en-GB" sz="1100" b="0" i="0" u="none" strike="noStrike" dirty="0">
                <a:solidFill>
                  <a:srgbClr val="000000"/>
                </a:solidFill>
                <a:effectLst/>
              </a:rPr>
              <a:t>This indicates a moderate positive correlation between these two samples. They share some similarities.</a:t>
            </a:r>
          </a:p>
          <a:p>
            <a:pPr algn="l">
              <a:buFont typeface="Arial" panose="020B0604020202020204" pitchFamily="34" charset="0"/>
              <a:buChar char="•"/>
            </a:pPr>
            <a:r>
              <a:rPr lang="en-GB" sz="1100" b="1" i="0" u="none" strike="noStrike" dirty="0">
                <a:solidFill>
                  <a:srgbClr val="000000"/>
                </a:solidFill>
                <a:effectLst/>
              </a:rPr>
              <a:t>Correlation between Sample 0 and Sample 2</a:t>
            </a:r>
            <a:r>
              <a:rPr lang="en-GB" sz="1100" b="0" i="0" u="none" strike="noStrike" dirty="0">
                <a:solidFill>
                  <a:srgbClr val="000000"/>
                </a:solidFill>
                <a:effectLst/>
              </a:rPr>
              <a:t>: 0.38</a:t>
            </a:r>
          </a:p>
          <a:p>
            <a:pPr marL="742950" lvl="1" indent="-285750" algn="l">
              <a:buFont typeface="Arial" panose="020B0604020202020204" pitchFamily="34" charset="0"/>
              <a:buChar char="•"/>
            </a:pPr>
            <a:r>
              <a:rPr lang="en-GB" sz="1100" b="0" i="0" u="none" strike="noStrike" dirty="0">
                <a:solidFill>
                  <a:srgbClr val="000000"/>
                </a:solidFill>
                <a:effectLst/>
              </a:rPr>
              <a:t>This indicates a weaker positive correlation, suggesting that Sample 0 and Sample 2 are less similar compared to Sample 0 and Sample 1.</a:t>
            </a:r>
          </a:p>
          <a:p>
            <a:pPr algn="l">
              <a:buFont typeface="Arial" panose="020B0604020202020204" pitchFamily="34" charset="0"/>
              <a:buChar char="•"/>
            </a:pPr>
            <a:r>
              <a:rPr lang="en-GB" sz="1100" b="1" i="0" u="none" strike="noStrike" dirty="0">
                <a:solidFill>
                  <a:srgbClr val="000000"/>
                </a:solidFill>
                <a:effectLst/>
              </a:rPr>
              <a:t>Correlation between Sample 1 and Sample 2</a:t>
            </a:r>
            <a:r>
              <a:rPr lang="en-GB" sz="1100" b="0" i="0" u="none" strike="noStrike" dirty="0">
                <a:solidFill>
                  <a:srgbClr val="000000"/>
                </a:solidFill>
                <a:effectLst/>
              </a:rPr>
              <a:t>: 0.25</a:t>
            </a:r>
          </a:p>
          <a:p>
            <a:pPr marL="742950" lvl="1" indent="-285750" algn="l">
              <a:buFont typeface="Arial" panose="020B0604020202020204" pitchFamily="34" charset="0"/>
              <a:buChar char="•"/>
            </a:pPr>
            <a:r>
              <a:rPr lang="en-GB" sz="1100" b="0" i="0" u="none" strike="noStrike" dirty="0">
                <a:solidFill>
                  <a:srgbClr val="000000"/>
                </a:solidFill>
                <a:effectLst/>
              </a:rPr>
              <a:t>This is the weakest positive correlation among the pairs, indicating that Sample 1 and Sample 2 are the least similar to each other.</a:t>
            </a:r>
          </a:p>
          <a:p>
            <a:endParaRPr lang="en-US" dirty="0"/>
          </a:p>
        </p:txBody>
      </p:sp>
    </p:spTree>
    <p:extLst>
      <p:ext uri="{BB962C8B-B14F-4D97-AF65-F5344CB8AC3E}">
        <p14:creationId xmlns:p14="http://schemas.microsoft.com/office/powerpoint/2010/main" val="234012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heatmap&#10;&#10;Description automatically generated">
            <a:extLst>
              <a:ext uri="{FF2B5EF4-FFF2-40B4-BE49-F238E27FC236}">
                <a16:creationId xmlns:a16="http://schemas.microsoft.com/office/drawing/2014/main" id="{10C3F036-C8B4-88A5-50A3-D4D61D805D7E}"/>
              </a:ext>
            </a:extLst>
          </p:cNvPr>
          <p:cNvPicPr>
            <a:picLocks noChangeAspect="1"/>
          </p:cNvPicPr>
          <p:nvPr/>
        </p:nvPicPr>
        <p:blipFill>
          <a:blip r:embed="rId2"/>
          <a:stretch>
            <a:fillRect/>
          </a:stretch>
        </p:blipFill>
        <p:spPr>
          <a:xfrm>
            <a:off x="0" y="0"/>
            <a:ext cx="5412828" cy="4832179"/>
          </a:xfrm>
          <a:prstGeom prst="rect">
            <a:avLst/>
          </a:prstGeom>
        </p:spPr>
      </p:pic>
      <p:sp>
        <p:nvSpPr>
          <p:cNvPr id="6" name="TextBox 5">
            <a:extLst>
              <a:ext uri="{FF2B5EF4-FFF2-40B4-BE49-F238E27FC236}">
                <a16:creationId xmlns:a16="http://schemas.microsoft.com/office/drawing/2014/main" id="{A58865A7-0B4F-1ADE-B16A-0721E1F63508}"/>
              </a:ext>
            </a:extLst>
          </p:cNvPr>
          <p:cNvSpPr txBox="1"/>
          <p:nvPr/>
        </p:nvSpPr>
        <p:spPr>
          <a:xfrm>
            <a:off x="4772981" y="4589896"/>
            <a:ext cx="7419019" cy="2354491"/>
          </a:xfrm>
          <a:prstGeom prst="rect">
            <a:avLst/>
          </a:prstGeom>
          <a:noFill/>
        </p:spPr>
        <p:txBody>
          <a:bodyPr wrap="none" rtlCol="0">
            <a:spAutoFit/>
          </a:bodyPr>
          <a:lstStyle/>
          <a:p>
            <a:pPr algn="l"/>
            <a:r>
              <a:rPr lang="en-GB" sz="1050" b="1" i="0" u="none" strike="noStrike" dirty="0">
                <a:solidFill>
                  <a:srgbClr val="000000"/>
                </a:solidFill>
                <a:effectLst/>
              </a:rPr>
              <a:t>Abnormal Data Correlation Heatmap</a:t>
            </a:r>
          </a:p>
          <a:p>
            <a:pPr algn="l"/>
            <a:r>
              <a:rPr lang="en-GB" sz="1050" b="1" i="0" u="none" strike="noStrike" dirty="0">
                <a:solidFill>
                  <a:srgbClr val="000000"/>
                </a:solidFill>
                <a:effectLst/>
              </a:rPr>
              <a:t>Interpretation:</a:t>
            </a:r>
          </a:p>
          <a:p>
            <a:pPr algn="l">
              <a:buFont typeface="+mj-lt"/>
              <a:buAutoNum type="arabicPeriod"/>
            </a:pPr>
            <a:r>
              <a:rPr lang="en-GB" sz="1050" b="1" i="0" u="none" strike="noStrike" dirty="0">
                <a:solidFill>
                  <a:srgbClr val="000000"/>
                </a:solidFill>
                <a:effectLst/>
              </a:rPr>
              <a:t>Diagonal Elements</a:t>
            </a:r>
            <a:r>
              <a:rPr lang="en-GB" sz="1050" b="0" i="0" u="none" strike="noStrike" dirty="0">
                <a:solidFill>
                  <a:srgbClr val="000000"/>
                </a:solidFill>
                <a:effectLst/>
              </a:rPr>
              <a:t>:</a:t>
            </a:r>
          </a:p>
          <a:p>
            <a:pPr marL="742950" lvl="1" indent="-285750" algn="l">
              <a:buFont typeface="+mj-lt"/>
              <a:buAutoNum type="arabicPeriod"/>
            </a:pPr>
            <a:r>
              <a:rPr lang="en-GB" sz="1050" b="0" i="0" u="none" strike="noStrike" dirty="0">
                <a:solidFill>
                  <a:srgbClr val="000000"/>
                </a:solidFill>
                <a:effectLst/>
              </a:rPr>
              <a:t>The diagonal elements (all 1s) represent the correlation of each sample with itself, which is always 1.</a:t>
            </a:r>
          </a:p>
          <a:p>
            <a:pPr algn="l">
              <a:buFont typeface="+mj-lt"/>
              <a:buAutoNum type="arabicPeriod"/>
            </a:pPr>
            <a:r>
              <a:rPr lang="en-GB" sz="1050" b="1" i="0" u="none" strike="noStrike" dirty="0">
                <a:solidFill>
                  <a:srgbClr val="000000"/>
                </a:solidFill>
                <a:effectLst/>
              </a:rPr>
              <a:t>Off-Diagonal Elements</a:t>
            </a:r>
            <a:r>
              <a:rPr lang="en-GB" sz="1050" b="0" i="0" u="none" strike="noStrike" dirty="0">
                <a:solidFill>
                  <a:srgbClr val="000000"/>
                </a:solidFill>
                <a:effectLst/>
              </a:rPr>
              <a:t>:</a:t>
            </a:r>
          </a:p>
          <a:p>
            <a:pPr marL="742950" lvl="1" indent="-285750" algn="l">
              <a:buFont typeface="+mj-lt"/>
              <a:buAutoNum type="arabicPeriod"/>
            </a:pPr>
            <a:r>
              <a:rPr lang="en-GB" sz="1050" b="0" i="0" u="none" strike="noStrike" dirty="0">
                <a:solidFill>
                  <a:srgbClr val="000000"/>
                </a:solidFill>
                <a:effectLst/>
              </a:rPr>
              <a:t>The off-diagonal elements show the correlation between different samples.</a:t>
            </a:r>
          </a:p>
          <a:p>
            <a:pPr algn="l"/>
            <a:r>
              <a:rPr lang="en-GB" sz="1050" b="1" i="0" u="none" strike="noStrike" dirty="0">
                <a:solidFill>
                  <a:srgbClr val="000000"/>
                </a:solidFill>
                <a:effectLst/>
              </a:rPr>
              <a:t>Specific Observations:</a:t>
            </a:r>
          </a:p>
          <a:p>
            <a:pPr algn="l">
              <a:buFont typeface="Arial" panose="020B0604020202020204" pitchFamily="34" charset="0"/>
              <a:buChar char="•"/>
            </a:pPr>
            <a:r>
              <a:rPr lang="en-GB" sz="1050" b="1" i="0" u="none" strike="noStrike" dirty="0">
                <a:solidFill>
                  <a:srgbClr val="000000"/>
                </a:solidFill>
                <a:effectLst/>
              </a:rPr>
              <a:t>Correlation between Sample 0 and Sample 1</a:t>
            </a:r>
            <a:r>
              <a:rPr lang="en-GB" sz="1050" b="0" i="0" u="none" strike="noStrike" dirty="0">
                <a:solidFill>
                  <a:srgbClr val="000000"/>
                </a:solidFill>
                <a:effectLst/>
              </a:rPr>
              <a:t>: 0.39</a:t>
            </a:r>
          </a:p>
          <a:p>
            <a:pPr marL="742950" lvl="1" indent="-285750" algn="l">
              <a:buFont typeface="Arial" panose="020B0604020202020204" pitchFamily="34" charset="0"/>
              <a:buChar char="•"/>
            </a:pPr>
            <a:r>
              <a:rPr lang="en-GB" sz="1050" b="0" i="0" u="none" strike="noStrike" dirty="0">
                <a:solidFill>
                  <a:srgbClr val="000000"/>
                </a:solidFill>
                <a:effectLst/>
              </a:rPr>
              <a:t>This indicates a moderate positive correlation between these two samples.</a:t>
            </a:r>
          </a:p>
          <a:p>
            <a:pPr algn="l">
              <a:buFont typeface="Arial" panose="020B0604020202020204" pitchFamily="34" charset="0"/>
              <a:buChar char="•"/>
            </a:pPr>
            <a:r>
              <a:rPr lang="en-GB" sz="1050" b="1" i="0" u="none" strike="noStrike" dirty="0">
                <a:solidFill>
                  <a:srgbClr val="000000"/>
                </a:solidFill>
                <a:effectLst/>
              </a:rPr>
              <a:t>Correlation between Sample 0 and Sample 2</a:t>
            </a:r>
            <a:r>
              <a:rPr lang="en-GB" sz="1050" b="0" i="0" u="none" strike="noStrike" dirty="0">
                <a:solidFill>
                  <a:srgbClr val="000000"/>
                </a:solidFill>
                <a:effectLst/>
              </a:rPr>
              <a:t>: 0.73</a:t>
            </a:r>
          </a:p>
          <a:p>
            <a:pPr marL="742950" lvl="1" indent="-285750" algn="l">
              <a:buFont typeface="Arial" panose="020B0604020202020204" pitchFamily="34" charset="0"/>
              <a:buChar char="•"/>
            </a:pPr>
            <a:r>
              <a:rPr lang="en-GB" sz="1050" b="0" i="0" u="none" strike="noStrike" dirty="0">
                <a:solidFill>
                  <a:srgbClr val="000000"/>
                </a:solidFill>
                <a:effectLst/>
              </a:rPr>
              <a:t>This indicates a strong positive correlation, suggesting that Sample 0 and Sample 2 are quite similar.</a:t>
            </a:r>
          </a:p>
          <a:p>
            <a:pPr algn="l">
              <a:buFont typeface="Arial" panose="020B0604020202020204" pitchFamily="34" charset="0"/>
              <a:buChar char="•"/>
            </a:pPr>
            <a:r>
              <a:rPr lang="en-GB" sz="1050" b="1" i="0" u="none" strike="noStrike" dirty="0">
                <a:solidFill>
                  <a:srgbClr val="000000"/>
                </a:solidFill>
                <a:effectLst/>
              </a:rPr>
              <a:t>Correlation between Sample 1 and Sample 2</a:t>
            </a:r>
            <a:r>
              <a:rPr lang="en-GB" sz="1050" b="0" i="0" u="none" strike="noStrike" dirty="0">
                <a:solidFill>
                  <a:srgbClr val="000000"/>
                </a:solidFill>
                <a:effectLst/>
              </a:rPr>
              <a:t>: 0.39</a:t>
            </a:r>
          </a:p>
          <a:p>
            <a:pPr marL="742950" lvl="1" indent="-285750" algn="l">
              <a:buFont typeface="Arial" panose="020B0604020202020204" pitchFamily="34" charset="0"/>
              <a:buChar char="•"/>
            </a:pPr>
            <a:r>
              <a:rPr lang="en-GB" sz="1050" b="0" i="0" u="none" strike="noStrike" dirty="0">
                <a:solidFill>
                  <a:srgbClr val="000000"/>
                </a:solidFill>
                <a:effectLst/>
              </a:rPr>
              <a:t>This is a moderate positive correlation, indicating a similar level of similarity as between Sample 0 and Sample 1.</a:t>
            </a:r>
          </a:p>
          <a:p>
            <a:endParaRPr lang="en-US" sz="1050" dirty="0"/>
          </a:p>
        </p:txBody>
      </p:sp>
    </p:spTree>
    <p:extLst>
      <p:ext uri="{BB962C8B-B14F-4D97-AF65-F5344CB8AC3E}">
        <p14:creationId xmlns:p14="http://schemas.microsoft.com/office/powerpoint/2010/main" val="71783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B39B-8C66-011F-B5C3-4113DCDD2C5E}"/>
              </a:ext>
            </a:extLst>
          </p:cNvPr>
          <p:cNvSpPr>
            <a:spLocks noGrp="1"/>
          </p:cNvSpPr>
          <p:nvPr>
            <p:ph type="title"/>
          </p:nvPr>
        </p:nvSpPr>
        <p:spPr/>
        <p:txBody>
          <a:bodyPr/>
          <a:lstStyle/>
          <a:p>
            <a:r>
              <a:rPr lang="en-US" dirty="0"/>
              <a:t>As for the original vs convert wave from </a:t>
            </a:r>
            <a:r>
              <a:rPr lang="en-US" dirty="0" err="1"/>
              <a:t>comparism</a:t>
            </a:r>
            <a:endParaRPr lang="en-US" dirty="0"/>
          </a:p>
        </p:txBody>
      </p:sp>
      <p:sp>
        <p:nvSpPr>
          <p:cNvPr id="3" name="Content Placeholder 2">
            <a:extLst>
              <a:ext uri="{FF2B5EF4-FFF2-40B4-BE49-F238E27FC236}">
                <a16:creationId xmlns:a16="http://schemas.microsoft.com/office/drawing/2014/main" id="{DC0F09AF-51F2-713A-6E9E-78343F80C78B}"/>
              </a:ext>
            </a:extLst>
          </p:cNvPr>
          <p:cNvSpPr>
            <a:spLocks noGrp="1"/>
          </p:cNvSpPr>
          <p:nvPr>
            <p:ph idx="1"/>
          </p:nvPr>
        </p:nvSpPr>
        <p:spPr/>
        <p:txBody>
          <a:bodyPr/>
          <a:lstStyle/>
          <a:p>
            <a:r>
              <a:rPr lang="en-US" dirty="0"/>
              <a:t>Both of them behave the same but there is a slight changes in converted wave form as well as time shift happens (is those changes indicating there is a slight error as </a:t>
            </a:r>
            <a:r>
              <a:rPr lang="en-US" dirty="0" err="1"/>
              <a:t>anearlierhint</a:t>
            </a:r>
            <a:r>
              <a:rPr lang="en-US" dirty="0"/>
              <a:t>?)</a:t>
            </a:r>
          </a:p>
          <a:p>
            <a:r>
              <a:rPr lang="en-GB" dirty="0">
                <a:solidFill>
                  <a:srgbClr val="000000"/>
                </a:solidFill>
                <a:latin typeface="-webkit-standard"/>
              </a:rPr>
              <a:t>T</a:t>
            </a:r>
            <a:r>
              <a:rPr lang="en-GB" b="0" i="0" u="none" strike="noStrike" dirty="0">
                <a:solidFill>
                  <a:srgbClr val="000000"/>
                </a:solidFill>
                <a:effectLst/>
                <a:latin typeface="-webkit-standard"/>
              </a:rPr>
              <a:t>he differences between the original and converted signals are not significantly biased in time.(because the time base shape is </a:t>
            </a:r>
            <a:r>
              <a:rPr lang="en-GB" b="0" i="0" u="none" strike="noStrike" dirty="0" err="1">
                <a:solidFill>
                  <a:srgbClr val="000000"/>
                </a:solidFill>
                <a:effectLst/>
                <a:latin typeface="-webkit-standard"/>
              </a:rPr>
              <a:t>constanst</a:t>
            </a:r>
            <a:r>
              <a:rPr lang="en-GB" b="0" i="0" u="none" strike="noStrike" dirty="0">
                <a:solidFill>
                  <a:srgbClr val="000000"/>
                </a:solidFill>
                <a:effectLst/>
                <a:latin typeface="-webkit-standard"/>
              </a:rPr>
              <a:t> only the slight voltage changes)</a:t>
            </a:r>
          </a:p>
          <a:p>
            <a:endParaRPr lang="en-US" dirty="0"/>
          </a:p>
        </p:txBody>
      </p:sp>
    </p:spTree>
    <p:extLst>
      <p:ext uri="{BB962C8B-B14F-4D97-AF65-F5344CB8AC3E}">
        <p14:creationId xmlns:p14="http://schemas.microsoft.com/office/powerpoint/2010/main" val="363593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normal pulse&#10;&#10;Description automatically generated">
            <a:extLst>
              <a:ext uri="{FF2B5EF4-FFF2-40B4-BE49-F238E27FC236}">
                <a16:creationId xmlns:a16="http://schemas.microsoft.com/office/drawing/2014/main" id="{B8D4532A-ED18-9BB7-6C4C-3BE878B2835E}"/>
              </a:ext>
            </a:extLst>
          </p:cNvPr>
          <p:cNvPicPr>
            <a:picLocks noChangeAspect="1"/>
          </p:cNvPicPr>
          <p:nvPr/>
        </p:nvPicPr>
        <p:blipFill>
          <a:blip r:embed="rId2"/>
          <a:stretch>
            <a:fillRect/>
          </a:stretch>
        </p:blipFill>
        <p:spPr>
          <a:xfrm>
            <a:off x="-1" y="0"/>
            <a:ext cx="4819618" cy="2269737"/>
          </a:xfrm>
          <a:prstGeom prst="rect">
            <a:avLst/>
          </a:prstGeom>
        </p:spPr>
      </p:pic>
      <p:pic>
        <p:nvPicPr>
          <p:cNvPr id="7" name="Picture 6" descr="A graph showing a normal line&#10;&#10;Description automatically generated">
            <a:extLst>
              <a:ext uri="{FF2B5EF4-FFF2-40B4-BE49-F238E27FC236}">
                <a16:creationId xmlns:a16="http://schemas.microsoft.com/office/drawing/2014/main" id="{0FC2E18A-D4C3-C395-333E-C8A6752D71D1}"/>
              </a:ext>
            </a:extLst>
          </p:cNvPr>
          <p:cNvPicPr>
            <a:picLocks noChangeAspect="1"/>
          </p:cNvPicPr>
          <p:nvPr/>
        </p:nvPicPr>
        <p:blipFill>
          <a:blip r:embed="rId3"/>
          <a:stretch>
            <a:fillRect/>
          </a:stretch>
        </p:blipFill>
        <p:spPr>
          <a:xfrm>
            <a:off x="0" y="2269737"/>
            <a:ext cx="4819618" cy="2269737"/>
          </a:xfrm>
          <a:prstGeom prst="rect">
            <a:avLst/>
          </a:prstGeom>
        </p:spPr>
      </p:pic>
      <p:pic>
        <p:nvPicPr>
          <p:cNvPr id="9" name="Picture 8" descr="A graph showing a normal line&#10;&#10;Description automatically generated">
            <a:extLst>
              <a:ext uri="{FF2B5EF4-FFF2-40B4-BE49-F238E27FC236}">
                <a16:creationId xmlns:a16="http://schemas.microsoft.com/office/drawing/2014/main" id="{54664720-9839-1A98-8A56-8F8F06386372}"/>
              </a:ext>
            </a:extLst>
          </p:cNvPr>
          <p:cNvPicPr>
            <a:picLocks noChangeAspect="1"/>
          </p:cNvPicPr>
          <p:nvPr/>
        </p:nvPicPr>
        <p:blipFill>
          <a:blip r:embed="rId4"/>
          <a:stretch>
            <a:fillRect/>
          </a:stretch>
        </p:blipFill>
        <p:spPr>
          <a:xfrm>
            <a:off x="0" y="4588262"/>
            <a:ext cx="4819618" cy="2269737"/>
          </a:xfrm>
          <a:prstGeom prst="rect">
            <a:avLst/>
          </a:prstGeom>
        </p:spPr>
      </p:pic>
      <p:pic>
        <p:nvPicPr>
          <p:cNvPr id="11" name="Picture 10" descr="A graph with orange lines&#10;&#10;Description automatically generated">
            <a:extLst>
              <a:ext uri="{FF2B5EF4-FFF2-40B4-BE49-F238E27FC236}">
                <a16:creationId xmlns:a16="http://schemas.microsoft.com/office/drawing/2014/main" id="{F1EE204F-EE82-95C4-DC6F-BBD7E55EAB16}"/>
              </a:ext>
            </a:extLst>
          </p:cNvPr>
          <p:cNvPicPr>
            <a:picLocks noChangeAspect="1"/>
          </p:cNvPicPr>
          <p:nvPr/>
        </p:nvPicPr>
        <p:blipFill>
          <a:blip r:embed="rId5"/>
          <a:stretch>
            <a:fillRect/>
          </a:stretch>
        </p:blipFill>
        <p:spPr>
          <a:xfrm>
            <a:off x="6096000" y="0"/>
            <a:ext cx="6096000" cy="2312511"/>
          </a:xfrm>
          <a:prstGeom prst="rect">
            <a:avLst/>
          </a:prstGeom>
        </p:spPr>
      </p:pic>
      <p:pic>
        <p:nvPicPr>
          <p:cNvPr id="13" name="Picture 12" descr="A graph with orange lines&#10;&#10;Description automatically generated">
            <a:extLst>
              <a:ext uri="{FF2B5EF4-FFF2-40B4-BE49-F238E27FC236}">
                <a16:creationId xmlns:a16="http://schemas.microsoft.com/office/drawing/2014/main" id="{7400A661-E42F-0BBA-61FB-4A7701E1B0EE}"/>
              </a:ext>
            </a:extLst>
          </p:cNvPr>
          <p:cNvPicPr>
            <a:picLocks noChangeAspect="1"/>
          </p:cNvPicPr>
          <p:nvPr/>
        </p:nvPicPr>
        <p:blipFill>
          <a:blip r:embed="rId6"/>
          <a:stretch>
            <a:fillRect/>
          </a:stretch>
        </p:blipFill>
        <p:spPr>
          <a:xfrm>
            <a:off x="6096000" y="2312511"/>
            <a:ext cx="6095999" cy="2312511"/>
          </a:xfrm>
          <a:prstGeom prst="rect">
            <a:avLst/>
          </a:prstGeom>
        </p:spPr>
      </p:pic>
      <p:pic>
        <p:nvPicPr>
          <p:cNvPr id="15" name="Picture 14" descr="A graph with a line&#10;&#10;Description automatically generated">
            <a:extLst>
              <a:ext uri="{FF2B5EF4-FFF2-40B4-BE49-F238E27FC236}">
                <a16:creationId xmlns:a16="http://schemas.microsoft.com/office/drawing/2014/main" id="{59AE0747-450C-2BEA-632B-94ECD3853A94}"/>
              </a:ext>
            </a:extLst>
          </p:cNvPr>
          <p:cNvPicPr>
            <a:picLocks noChangeAspect="1"/>
          </p:cNvPicPr>
          <p:nvPr/>
        </p:nvPicPr>
        <p:blipFill>
          <a:blip r:embed="rId7"/>
          <a:stretch>
            <a:fillRect/>
          </a:stretch>
        </p:blipFill>
        <p:spPr>
          <a:xfrm>
            <a:off x="6095998" y="4547493"/>
            <a:ext cx="6096001" cy="2312512"/>
          </a:xfrm>
          <a:prstGeom prst="rect">
            <a:avLst/>
          </a:prstGeom>
        </p:spPr>
      </p:pic>
    </p:spTree>
    <p:extLst>
      <p:ext uri="{BB962C8B-B14F-4D97-AF65-F5344CB8AC3E}">
        <p14:creationId xmlns:p14="http://schemas.microsoft.com/office/powerpoint/2010/main" val="265807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10;&#10;Description automatically generated">
            <a:extLst>
              <a:ext uri="{FF2B5EF4-FFF2-40B4-BE49-F238E27FC236}">
                <a16:creationId xmlns:a16="http://schemas.microsoft.com/office/drawing/2014/main" id="{8A0FC775-B281-558E-DDE8-BC220D0C8CD8}"/>
              </a:ext>
            </a:extLst>
          </p:cNvPr>
          <p:cNvPicPr>
            <a:picLocks noChangeAspect="1"/>
          </p:cNvPicPr>
          <p:nvPr/>
        </p:nvPicPr>
        <p:blipFill rotWithShape="1">
          <a:blip r:embed="rId2"/>
          <a:srcRect r="549"/>
          <a:stretch/>
        </p:blipFill>
        <p:spPr>
          <a:xfrm>
            <a:off x="0" y="0"/>
            <a:ext cx="4919313" cy="2329476"/>
          </a:xfrm>
          <a:prstGeom prst="rect">
            <a:avLst/>
          </a:prstGeom>
        </p:spPr>
      </p:pic>
      <p:pic>
        <p:nvPicPr>
          <p:cNvPr id="7" name="Picture 6" descr="A graph showing a number of blood vessels&#10;&#10;Description automatically generated with medium confidence">
            <a:extLst>
              <a:ext uri="{FF2B5EF4-FFF2-40B4-BE49-F238E27FC236}">
                <a16:creationId xmlns:a16="http://schemas.microsoft.com/office/drawing/2014/main" id="{67E3D76F-79D8-F880-9E59-26CC608058B9}"/>
              </a:ext>
            </a:extLst>
          </p:cNvPr>
          <p:cNvPicPr>
            <a:picLocks noChangeAspect="1"/>
          </p:cNvPicPr>
          <p:nvPr/>
        </p:nvPicPr>
        <p:blipFill>
          <a:blip r:embed="rId3"/>
          <a:stretch>
            <a:fillRect/>
          </a:stretch>
        </p:blipFill>
        <p:spPr>
          <a:xfrm>
            <a:off x="-1" y="2181564"/>
            <a:ext cx="4946470" cy="2329476"/>
          </a:xfrm>
          <a:prstGeom prst="rect">
            <a:avLst/>
          </a:prstGeom>
        </p:spPr>
      </p:pic>
      <p:pic>
        <p:nvPicPr>
          <p:cNvPr id="9" name="Picture 8" descr="A graph showing a line&#10;&#10;Description automatically generated">
            <a:extLst>
              <a:ext uri="{FF2B5EF4-FFF2-40B4-BE49-F238E27FC236}">
                <a16:creationId xmlns:a16="http://schemas.microsoft.com/office/drawing/2014/main" id="{FCF0A0A8-9FB5-6A90-7A83-BDE0A2BAB5C9}"/>
              </a:ext>
            </a:extLst>
          </p:cNvPr>
          <p:cNvPicPr>
            <a:picLocks noChangeAspect="1"/>
          </p:cNvPicPr>
          <p:nvPr/>
        </p:nvPicPr>
        <p:blipFill>
          <a:blip r:embed="rId4"/>
          <a:stretch>
            <a:fillRect/>
          </a:stretch>
        </p:blipFill>
        <p:spPr>
          <a:xfrm>
            <a:off x="1" y="4511040"/>
            <a:ext cx="4983596" cy="2346960"/>
          </a:xfrm>
          <a:prstGeom prst="rect">
            <a:avLst/>
          </a:prstGeom>
        </p:spPr>
      </p:pic>
      <p:pic>
        <p:nvPicPr>
          <p:cNvPr id="11" name="Picture 10" descr="A graph with orange line&#10;&#10;Description automatically generated">
            <a:extLst>
              <a:ext uri="{FF2B5EF4-FFF2-40B4-BE49-F238E27FC236}">
                <a16:creationId xmlns:a16="http://schemas.microsoft.com/office/drawing/2014/main" id="{D5FAE17E-7380-0A47-EACA-0F4AC31D26AC}"/>
              </a:ext>
            </a:extLst>
          </p:cNvPr>
          <p:cNvPicPr>
            <a:picLocks noChangeAspect="1"/>
          </p:cNvPicPr>
          <p:nvPr/>
        </p:nvPicPr>
        <p:blipFill>
          <a:blip r:embed="rId5"/>
          <a:stretch>
            <a:fillRect/>
          </a:stretch>
        </p:blipFill>
        <p:spPr>
          <a:xfrm>
            <a:off x="6051280" y="0"/>
            <a:ext cx="6140720" cy="2329476"/>
          </a:xfrm>
          <a:prstGeom prst="rect">
            <a:avLst/>
          </a:prstGeom>
        </p:spPr>
      </p:pic>
      <p:pic>
        <p:nvPicPr>
          <p:cNvPr id="13" name="Picture 12" descr="A graph with orange line&#10;&#10;Description automatically generated">
            <a:extLst>
              <a:ext uri="{FF2B5EF4-FFF2-40B4-BE49-F238E27FC236}">
                <a16:creationId xmlns:a16="http://schemas.microsoft.com/office/drawing/2014/main" id="{02714161-8A06-D8B6-4935-15EA15F711BA}"/>
              </a:ext>
            </a:extLst>
          </p:cNvPr>
          <p:cNvPicPr>
            <a:picLocks noChangeAspect="1"/>
          </p:cNvPicPr>
          <p:nvPr/>
        </p:nvPicPr>
        <p:blipFill>
          <a:blip r:embed="rId6"/>
          <a:stretch>
            <a:fillRect/>
          </a:stretch>
        </p:blipFill>
        <p:spPr>
          <a:xfrm>
            <a:off x="6115565" y="2276455"/>
            <a:ext cx="6076435" cy="2305089"/>
          </a:xfrm>
          <a:prstGeom prst="rect">
            <a:avLst/>
          </a:prstGeom>
        </p:spPr>
      </p:pic>
      <p:pic>
        <p:nvPicPr>
          <p:cNvPr id="15" name="Picture 14" descr="A graph showing a normal sample&#10;&#10;Description automatically generated with medium confidence">
            <a:extLst>
              <a:ext uri="{FF2B5EF4-FFF2-40B4-BE49-F238E27FC236}">
                <a16:creationId xmlns:a16="http://schemas.microsoft.com/office/drawing/2014/main" id="{FF817ED9-8762-4DEF-B5FB-76DC76C580AA}"/>
              </a:ext>
            </a:extLst>
          </p:cNvPr>
          <p:cNvPicPr>
            <a:picLocks noChangeAspect="1"/>
          </p:cNvPicPr>
          <p:nvPr/>
        </p:nvPicPr>
        <p:blipFill>
          <a:blip r:embed="rId7"/>
          <a:stretch>
            <a:fillRect/>
          </a:stretch>
        </p:blipFill>
        <p:spPr>
          <a:xfrm>
            <a:off x="6076435" y="4538066"/>
            <a:ext cx="6115563" cy="2319933"/>
          </a:xfrm>
          <a:prstGeom prst="rect">
            <a:avLst/>
          </a:prstGeom>
        </p:spPr>
      </p:pic>
    </p:spTree>
    <p:extLst>
      <p:ext uri="{BB962C8B-B14F-4D97-AF65-F5344CB8AC3E}">
        <p14:creationId xmlns:p14="http://schemas.microsoft.com/office/powerpoint/2010/main" val="343948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320E-D625-50FE-F26E-BE3AF0486DFD}"/>
              </a:ext>
            </a:extLst>
          </p:cNvPr>
          <p:cNvSpPr>
            <a:spLocks noGrp="1"/>
          </p:cNvSpPr>
          <p:nvPr>
            <p:ph type="title"/>
          </p:nvPr>
        </p:nvSpPr>
        <p:spPr/>
        <p:txBody>
          <a:bodyPr/>
          <a:lstStyle/>
          <a:p>
            <a:r>
              <a:rPr lang="en-US" dirty="0"/>
              <a:t>Cross analysis</a:t>
            </a:r>
          </a:p>
        </p:txBody>
      </p:sp>
      <p:sp>
        <p:nvSpPr>
          <p:cNvPr id="3" name="Content Placeholder 2">
            <a:extLst>
              <a:ext uri="{FF2B5EF4-FFF2-40B4-BE49-F238E27FC236}">
                <a16:creationId xmlns:a16="http://schemas.microsoft.com/office/drawing/2014/main" id="{3C3C1700-8E24-4842-7FDF-EE7F776ACE13}"/>
              </a:ext>
            </a:extLst>
          </p:cNvPr>
          <p:cNvSpPr>
            <a:spLocks noGrp="1"/>
          </p:cNvSpPr>
          <p:nvPr>
            <p:ph idx="1"/>
          </p:nvPr>
        </p:nvSpPr>
        <p:spPr/>
        <p:txBody>
          <a:bodyPr/>
          <a:lstStyle/>
          <a:p>
            <a:r>
              <a:rPr lang="en-GB" b="1" dirty="0"/>
              <a:t>Lag 0 Peaks</a:t>
            </a:r>
            <a:r>
              <a:rPr lang="en-GB" dirty="0"/>
              <a:t>: Strong peaks at lag 0 in all samples indicate good alignment between original and converted signals.</a:t>
            </a:r>
          </a:p>
          <a:p>
            <a:r>
              <a:rPr lang="en-GB" b="1" dirty="0"/>
              <a:t>Normal Data</a:t>
            </a:r>
            <a:r>
              <a:rPr lang="en-GB" dirty="0"/>
              <a:t>: Generally shows narrower peaks, indicating better consistency in conversion.</a:t>
            </a:r>
          </a:p>
          <a:p>
            <a:r>
              <a:rPr lang="en-GB" b="1" dirty="0"/>
              <a:t>Abnormal Data</a:t>
            </a:r>
            <a:r>
              <a:rPr lang="en-GB" dirty="0"/>
              <a:t>: Shows broader peaks and more secondary peaks, indicating more variability and potential periodic errors.</a:t>
            </a:r>
            <a:endParaRPr lang="en-US" dirty="0"/>
          </a:p>
        </p:txBody>
      </p:sp>
    </p:spTree>
    <p:extLst>
      <p:ext uri="{BB962C8B-B14F-4D97-AF65-F5344CB8AC3E}">
        <p14:creationId xmlns:p14="http://schemas.microsoft.com/office/powerpoint/2010/main" val="4014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ormal graph&#10;&#10;Description automatically generated">
            <a:extLst>
              <a:ext uri="{FF2B5EF4-FFF2-40B4-BE49-F238E27FC236}">
                <a16:creationId xmlns:a16="http://schemas.microsoft.com/office/drawing/2014/main" id="{522DF021-D361-FCC8-0CD9-50C532E55F25}"/>
              </a:ext>
            </a:extLst>
          </p:cNvPr>
          <p:cNvPicPr>
            <a:picLocks noChangeAspect="1"/>
          </p:cNvPicPr>
          <p:nvPr/>
        </p:nvPicPr>
        <p:blipFill>
          <a:blip r:embed="rId2"/>
          <a:stretch>
            <a:fillRect/>
          </a:stretch>
        </p:blipFill>
        <p:spPr>
          <a:xfrm>
            <a:off x="0" y="0"/>
            <a:ext cx="6300028" cy="3429000"/>
          </a:xfrm>
          <a:prstGeom prst="rect">
            <a:avLst/>
          </a:prstGeom>
        </p:spPr>
      </p:pic>
      <p:pic>
        <p:nvPicPr>
          <p:cNvPr id="7" name="Picture 6" descr="A graph with a line&#10;&#10;Description automatically generated">
            <a:extLst>
              <a:ext uri="{FF2B5EF4-FFF2-40B4-BE49-F238E27FC236}">
                <a16:creationId xmlns:a16="http://schemas.microsoft.com/office/drawing/2014/main" id="{943DC7A0-1B4C-3DEB-5A93-143369223312}"/>
              </a:ext>
            </a:extLst>
          </p:cNvPr>
          <p:cNvPicPr>
            <a:picLocks noChangeAspect="1"/>
          </p:cNvPicPr>
          <p:nvPr/>
        </p:nvPicPr>
        <p:blipFill>
          <a:blip r:embed="rId3"/>
          <a:stretch>
            <a:fillRect/>
          </a:stretch>
        </p:blipFill>
        <p:spPr>
          <a:xfrm>
            <a:off x="0" y="3429000"/>
            <a:ext cx="6300027" cy="3429000"/>
          </a:xfrm>
          <a:prstGeom prst="rect">
            <a:avLst/>
          </a:prstGeom>
        </p:spPr>
      </p:pic>
      <p:pic>
        <p:nvPicPr>
          <p:cNvPr id="9" name="Picture 8" descr="A graph with a line&#10;&#10;Description automatically generated">
            <a:extLst>
              <a:ext uri="{FF2B5EF4-FFF2-40B4-BE49-F238E27FC236}">
                <a16:creationId xmlns:a16="http://schemas.microsoft.com/office/drawing/2014/main" id="{854C31F2-B1FD-C09C-8DD4-B398EC644BCB}"/>
              </a:ext>
            </a:extLst>
          </p:cNvPr>
          <p:cNvPicPr>
            <a:picLocks noChangeAspect="1"/>
          </p:cNvPicPr>
          <p:nvPr/>
        </p:nvPicPr>
        <p:blipFill>
          <a:blip r:embed="rId4"/>
          <a:stretch>
            <a:fillRect/>
          </a:stretch>
        </p:blipFill>
        <p:spPr>
          <a:xfrm>
            <a:off x="6211174" y="1801368"/>
            <a:ext cx="5980826" cy="3255264"/>
          </a:xfrm>
          <a:prstGeom prst="rect">
            <a:avLst/>
          </a:prstGeom>
        </p:spPr>
      </p:pic>
    </p:spTree>
    <p:extLst>
      <p:ext uri="{BB962C8B-B14F-4D97-AF65-F5344CB8AC3E}">
        <p14:creationId xmlns:p14="http://schemas.microsoft.com/office/powerpoint/2010/main" val="20819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10;&#10;Description automatically generated">
            <a:extLst>
              <a:ext uri="{FF2B5EF4-FFF2-40B4-BE49-F238E27FC236}">
                <a16:creationId xmlns:a16="http://schemas.microsoft.com/office/drawing/2014/main" id="{4A82E786-CF3D-F01E-1899-A333F8AEB1E7}"/>
              </a:ext>
            </a:extLst>
          </p:cNvPr>
          <p:cNvPicPr>
            <a:picLocks noChangeAspect="1"/>
          </p:cNvPicPr>
          <p:nvPr/>
        </p:nvPicPr>
        <p:blipFill>
          <a:blip r:embed="rId2"/>
          <a:stretch>
            <a:fillRect/>
          </a:stretch>
        </p:blipFill>
        <p:spPr>
          <a:xfrm>
            <a:off x="0" y="0"/>
            <a:ext cx="6096000" cy="3317951"/>
          </a:xfrm>
          <a:prstGeom prst="rect">
            <a:avLst/>
          </a:prstGeom>
        </p:spPr>
      </p:pic>
      <p:pic>
        <p:nvPicPr>
          <p:cNvPr id="7" name="Picture 6" descr="A graph with a line&#10;&#10;Description automatically generated">
            <a:extLst>
              <a:ext uri="{FF2B5EF4-FFF2-40B4-BE49-F238E27FC236}">
                <a16:creationId xmlns:a16="http://schemas.microsoft.com/office/drawing/2014/main" id="{6BE7FF4D-B0A7-7268-7A51-B4834FA4AEF7}"/>
              </a:ext>
            </a:extLst>
          </p:cNvPr>
          <p:cNvPicPr>
            <a:picLocks noChangeAspect="1"/>
          </p:cNvPicPr>
          <p:nvPr/>
        </p:nvPicPr>
        <p:blipFill>
          <a:blip r:embed="rId3"/>
          <a:stretch>
            <a:fillRect/>
          </a:stretch>
        </p:blipFill>
        <p:spPr>
          <a:xfrm>
            <a:off x="0" y="3540048"/>
            <a:ext cx="6095999" cy="3317951"/>
          </a:xfrm>
          <a:prstGeom prst="rect">
            <a:avLst/>
          </a:prstGeom>
        </p:spPr>
      </p:pic>
      <p:pic>
        <p:nvPicPr>
          <p:cNvPr id="9" name="Picture 8" descr="A graph with a line&#10;&#10;Description automatically generated">
            <a:extLst>
              <a:ext uri="{FF2B5EF4-FFF2-40B4-BE49-F238E27FC236}">
                <a16:creationId xmlns:a16="http://schemas.microsoft.com/office/drawing/2014/main" id="{FAD265F6-8D67-9221-23D6-1C432FB83D8C}"/>
              </a:ext>
            </a:extLst>
          </p:cNvPr>
          <p:cNvPicPr>
            <a:picLocks noChangeAspect="1"/>
          </p:cNvPicPr>
          <p:nvPr/>
        </p:nvPicPr>
        <p:blipFill>
          <a:blip r:embed="rId4"/>
          <a:stretch>
            <a:fillRect/>
          </a:stretch>
        </p:blipFill>
        <p:spPr>
          <a:xfrm>
            <a:off x="6095999" y="1658975"/>
            <a:ext cx="6095999" cy="3317951"/>
          </a:xfrm>
          <a:prstGeom prst="rect">
            <a:avLst/>
          </a:prstGeom>
        </p:spPr>
      </p:pic>
    </p:spTree>
    <p:extLst>
      <p:ext uri="{BB962C8B-B14F-4D97-AF65-F5344CB8AC3E}">
        <p14:creationId xmlns:p14="http://schemas.microsoft.com/office/powerpoint/2010/main" val="214885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3A07-5FEE-EC6B-2074-CD517CF45A81}"/>
              </a:ext>
            </a:extLst>
          </p:cNvPr>
          <p:cNvSpPr>
            <a:spLocks noGrp="1"/>
          </p:cNvSpPr>
          <p:nvPr>
            <p:ph type="title"/>
          </p:nvPr>
        </p:nvSpPr>
        <p:spPr/>
        <p:txBody>
          <a:bodyPr/>
          <a:lstStyle/>
          <a:p>
            <a:r>
              <a:rPr lang="en-US" dirty="0"/>
              <a:t>Scatterplots</a:t>
            </a:r>
          </a:p>
        </p:txBody>
      </p:sp>
      <p:sp>
        <p:nvSpPr>
          <p:cNvPr id="3" name="Content Placeholder 2">
            <a:extLst>
              <a:ext uri="{FF2B5EF4-FFF2-40B4-BE49-F238E27FC236}">
                <a16:creationId xmlns:a16="http://schemas.microsoft.com/office/drawing/2014/main" id="{7ACC081C-985E-E120-1FAC-4AF8939FF98E}"/>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rPr>
              <a:t>The scatter plots for both normal and abnormal samples generally show a linear relationship between the original and converted data points.</a:t>
            </a:r>
          </a:p>
          <a:p>
            <a:pPr algn="l">
              <a:buFont typeface="Arial" panose="020B0604020202020204" pitchFamily="34" charset="0"/>
              <a:buChar char="•"/>
            </a:pPr>
            <a:r>
              <a:rPr lang="en-GB" b="0" i="0" u="none" strike="noStrike" dirty="0">
                <a:solidFill>
                  <a:srgbClr val="000000"/>
                </a:solidFill>
                <a:effectLst/>
              </a:rPr>
              <a:t>In some scatter plots, especially in the abnormal data, there's more spread around the line of perfect agreement. This spread suggests higher variability in the conversion process for abnormal data compared to normal data.</a:t>
            </a:r>
          </a:p>
          <a:p>
            <a:pPr algn="l">
              <a:buFont typeface="Arial" panose="020B0604020202020204" pitchFamily="34" charset="0"/>
              <a:buChar char="•"/>
            </a:pPr>
            <a:endParaRPr lang="en-GB" b="0" i="0" u="none" strike="noStrike" dirty="0">
              <a:solidFill>
                <a:srgbClr val="000000"/>
              </a:solidFill>
              <a:effectLst/>
            </a:endParaRPr>
          </a:p>
        </p:txBody>
      </p:sp>
    </p:spTree>
    <p:extLst>
      <p:ext uri="{BB962C8B-B14F-4D97-AF65-F5344CB8AC3E}">
        <p14:creationId xmlns:p14="http://schemas.microsoft.com/office/powerpoint/2010/main" val="299331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a dotted line&#10;&#10;Description automatically generated">
            <a:extLst>
              <a:ext uri="{FF2B5EF4-FFF2-40B4-BE49-F238E27FC236}">
                <a16:creationId xmlns:a16="http://schemas.microsoft.com/office/drawing/2014/main" id="{9BABC0DF-E94C-A4A0-FBC8-0D8B6C1641E5}"/>
              </a:ext>
            </a:extLst>
          </p:cNvPr>
          <p:cNvPicPr>
            <a:picLocks noChangeAspect="1"/>
          </p:cNvPicPr>
          <p:nvPr/>
        </p:nvPicPr>
        <p:blipFill>
          <a:blip r:embed="rId2"/>
          <a:stretch>
            <a:fillRect/>
          </a:stretch>
        </p:blipFill>
        <p:spPr>
          <a:xfrm>
            <a:off x="0" y="0"/>
            <a:ext cx="6208722" cy="3429000"/>
          </a:xfrm>
          <a:prstGeom prst="rect">
            <a:avLst/>
          </a:prstGeom>
        </p:spPr>
      </p:pic>
      <p:pic>
        <p:nvPicPr>
          <p:cNvPr id="11" name="Picture 10" descr="A graph with blue dots&#10;&#10;Description automatically generated">
            <a:extLst>
              <a:ext uri="{FF2B5EF4-FFF2-40B4-BE49-F238E27FC236}">
                <a16:creationId xmlns:a16="http://schemas.microsoft.com/office/drawing/2014/main" id="{5A2786A5-B529-A98D-1506-3F0848A5E8F1}"/>
              </a:ext>
            </a:extLst>
          </p:cNvPr>
          <p:cNvPicPr>
            <a:picLocks noChangeAspect="1"/>
          </p:cNvPicPr>
          <p:nvPr/>
        </p:nvPicPr>
        <p:blipFill>
          <a:blip r:embed="rId3"/>
          <a:stretch>
            <a:fillRect/>
          </a:stretch>
        </p:blipFill>
        <p:spPr>
          <a:xfrm>
            <a:off x="0" y="3429000"/>
            <a:ext cx="6208722" cy="3429000"/>
          </a:xfrm>
          <a:prstGeom prst="rect">
            <a:avLst/>
          </a:prstGeom>
        </p:spPr>
      </p:pic>
      <p:pic>
        <p:nvPicPr>
          <p:cNvPr id="13" name="Picture 12" descr="A graph with blue dots and white lines&#10;&#10;Description automatically generated">
            <a:extLst>
              <a:ext uri="{FF2B5EF4-FFF2-40B4-BE49-F238E27FC236}">
                <a16:creationId xmlns:a16="http://schemas.microsoft.com/office/drawing/2014/main" id="{F13CE66B-A475-1E2F-605C-F603BF2ED18A}"/>
              </a:ext>
            </a:extLst>
          </p:cNvPr>
          <p:cNvPicPr>
            <a:picLocks noChangeAspect="1"/>
          </p:cNvPicPr>
          <p:nvPr/>
        </p:nvPicPr>
        <p:blipFill>
          <a:blip r:embed="rId4"/>
          <a:stretch>
            <a:fillRect/>
          </a:stretch>
        </p:blipFill>
        <p:spPr>
          <a:xfrm>
            <a:off x="6192074" y="1282700"/>
            <a:ext cx="5999925" cy="3313684"/>
          </a:xfrm>
          <a:prstGeom prst="rect">
            <a:avLst/>
          </a:prstGeom>
        </p:spPr>
      </p:pic>
    </p:spTree>
    <p:extLst>
      <p:ext uri="{BB962C8B-B14F-4D97-AF65-F5344CB8AC3E}">
        <p14:creationId xmlns:p14="http://schemas.microsoft.com/office/powerpoint/2010/main" val="252306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702</Words>
  <Application>Microsoft Macintosh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-webkit-standard</vt:lpstr>
      <vt:lpstr>Aptos</vt:lpstr>
      <vt:lpstr>Aptos Display</vt:lpstr>
      <vt:lpstr>Arial</vt:lpstr>
      <vt:lpstr>Office Theme</vt:lpstr>
      <vt:lpstr>PowerPoint Presentation</vt:lpstr>
      <vt:lpstr>As for the original vs convert wave from comparism</vt:lpstr>
      <vt:lpstr>PowerPoint Presentation</vt:lpstr>
      <vt:lpstr>PowerPoint Presentation</vt:lpstr>
      <vt:lpstr>Cross analysis</vt:lpstr>
      <vt:lpstr>PowerPoint Presentation</vt:lpstr>
      <vt:lpstr>PowerPoint Presentation</vt:lpstr>
      <vt:lpstr>Scatterplots</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Htet Aung (Student)</dc:creator>
  <cp:lastModifiedBy>Htet Aung (Student)</cp:lastModifiedBy>
  <cp:revision>2</cp:revision>
  <dcterms:created xsi:type="dcterms:W3CDTF">2024-06-26T18:28:32Z</dcterms:created>
  <dcterms:modified xsi:type="dcterms:W3CDTF">2024-06-26T23:15:29Z</dcterms:modified>
</cp:coreProperties>
</file>