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0"/>
  </p:notesMasterIdLst>
  <p:sldIdLst>
    <p:sldId id="256" r:id="rId2"/>
    <p:sldId id="278" r:id="rId3"/>
    <p:sldId id="257" r:id="rId4"/>
    <p:sldId id="268" r:id="rId5"/>
    <p:sldId id="258" r:id="rId6"/>
    <p:sldId id="274" r:id="rId7"/>
    <p:sldId id="276" r:id="rId8"/>
    <p:sldId id="272" r:id="rId9"/>
    <p:sldId id="259" r:id="rId10"/>
    <p:sldId id="281" r:id="rId11"/>
    <p:sldId id="280" r:id="rId12"/>
    <p:sldId id="284" r:id="rId13"/>
    <p:sldId id="285" r:id="rId14"/>
    <p:sldId id="260" r:id="rId15"/>
    <p:sldId id="273" r:id="rId16"/>
    <p:sldId id="282" r:id="rId17"/>
    <p:sldId id="283" r:id="rId18"/>
    <p:sldId id="261" r:id="rId19"/>
    <p:sldId id="262" r:id="rId20"/>
    <p:sldId id="263" r:id="rId21"/>
    <p:sldId id="264" r:id="rId22"/>
    <p:sldId id="265" r:id="rId23"/>
    <p:sldId id="267" r:id="rId24"/>
    <p:sldId id="269" r:id="rId25"/>
    <p:sldId id="270" r:id="rId26"/>
    <p:sldId id="271" r:id="rId27"/>
    <p:sldId id="266" r:id="rId28"/>
    <p:sldId id="277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79" autoAdjust="0"/>
    <p:restoredTop sz="94580"/>
  </p:normalViewPr>
  <p:slideViewPr>
    <p:cSldViewPr snapToGrid="0" snapToObjects="1">
      <p:cViewPr varScale="1">
        <p:scale>
          <a:sx n="86" d="100"/>
          <a:sy n="86" d="100"/>
        </p:scale>
        <p:origin x="93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C19070-0ACB-964B-9A57-570229ED9CFB}" type="datetimeFigureOut">
              <a:rPr kumimoji="1" lang="zh-CN" altLang="en-US" smtClean="0"/>
              <a:t>2018/3/18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43A899-C511-B249-B2F1-66634D18484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7746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3990034D-B195-C943-AE61-74B68AA87FB9}" type="datetimeFigureOut">
              <a:rPr kumimoji="1" lang="zh-CN" altLang="en-US" smtClean="0"/>
              <a:t>2018/3/18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F05DB95-3E39-044D-A2DE-0718AF310E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0034D-B195-C943-AE61-74B68AA87FB9}" type="datetimeFigureOut">
              <a:rPr kumimoji="1" lang="zh-CN" altLang="en-US" smtClean="0"/>
              <a:t>2018/3/18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5DB95-3E39-044D-A2DE-0718AF310E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0034D-B195-C943-AE61-74B68AA87FB9}" type="datetimeFigureOut">
              <a:rPr kumimoji="1" lang="zh-CN" altLang="en-US" smtClean="0"/>
              <a:t>2018/3/18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5DB95-3E39-044D-A2DE-0718AF310E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0034D-B195-C943-AE61-74B68AA87FB9}" type="datetimeFigureOut">
              <a:rPr kumimoji="1" lang="zh-CN" altLang="en-US" smtClean="0"/>
              <a:t>2018/3/18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5DB95-3E39-044D-A2DE-0718AF310E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0034D-B195-C943-AE61-74B68AA87FB9}" type="datetimeFigureOut">
              <a:rPr kumimoji="1" lang="zh-CN" altLang="en-US" smtClean="0"/>
              <a:t>2018/3/18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5DB95-3E39-044D-A2DE-0718AF310E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0034D-B195-C943-AE61-74B68AA87FB9}" type="datetimeFigureOut">
              <a:rPr kumimoji="1" lang="zh-CN" altLang="en-US" smtClean="0"/>
              <a:t>2018/3/18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5DB95-3E39-044D-A2DE-0718AF310E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0034D-B195-C943-AE61-74B68AA87FB9}" type="datetimeFigureOut">
              <a:rPr kumimoji="1" lang="zh-CN" altLang="en-US" smtClean="0"/>
              <a:t>2018/3/18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5DB95-3E39-044D-A2DE-0718AF310E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3990034D-B195-C943-AE61-74B68AA87FB9}" type="datetimeFigureOut">
              <a:rPr kumimoji="1" lang="zh-CN" altLang="en-US" smtClean="0"/>
              <a:t>2018/3/18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5DB95-3E39-044D-A2DE-0718AF310E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3990034D-B195-C943-AE61-74B68AA87FB9}" type="datetimeFigureOut">
              <a:rPr kumimoji="1" lang="zh-CN" altLang="en-US" smtClean="0"/>
              <a:t>2018/3/18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5DB95-3E39-044D-A2DE-0718AF310E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0034D-B195-C943-AE61-74B68AA87FB9}" type="datetimeFigureOut">
              <a:rPr kumimoji="1" lang="zh-CN" altLang="en-US" smtClean="0"/>
              <a:t>2018/3/18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5DB95-3E39-044D-A2DE-0718AF310E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0034D-B195-C943-AE61-74B68AA87FB9}" type="datetimeFigureOut">
              <a:rPr kumimoji="1" lang="zh-CN" altLang="en-US" smtClean="0"/>
              <a:t>2018/3/18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5DB95-3E39-044D-A2DE-0718AF310E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0034D-B195-C943-AE61-74B68AA87FB9}" type="datetimeFigureOut">
              <a:rPr kumimoji="1" lang="zh-CN" altLang="en-US" smtClean="0"/>
              <a:t>2018/3/18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5DB95-3E39-044D-A2DE-0718AF310E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0034D-B195-C943-AE61-74B68AA87FB9}" type="datetimeFigureOut">
              <a:rPr kumimoji="1" lang="zh-CN" altLang="en-US" smtClean="0"/>
              <a:t>2018/3/18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5DB95-3E39-044D-A2DE-0718AF310E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0034D-B195-C943-AE61-74B68AA87FB9}" type="datetimeFigureOut">
              <a:rPr kumimoji="1" lang="zh-CN" altLang="en-US" smtClean="0"/>
              <a:t>2018/3/18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5DB95-3E39-044D-A2DE-0718AF310E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0034D-B195-C943-AE61-74B68AA87FB9}" type="datetimeFigureOut">
              <a:rPr kumimoji="1" lang="zh-CN" altLang="en-US" smtClean="0"/>
              <a:t>2018/3/18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5DB95-3E39-044D-A2DE-0718AF310E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0034D-B195-C943-AE61-74B68AA87FB9}" type="datetimeFigureOut">
              <a:rPr kumimoji="1" lang="zh-CN" altLang="en-US" smtClean="0"/>
              <a:t>2018/3/18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5DB95-3E39-044D-A2DE-0718AF310E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0034D-B195-C943-AE61-74B68AA87FB9}" type="datetimeFigureOut">
              <a:rPr kumimoji="1" lang="zh-CN" altLang="en-US" smtClean="0"/>
              <a:t>2018/3/18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5DB95-3E39-044D-A2DE-0718AF310E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3990034D-B195-C943-AE61-74B68AA87FB9}" type="datetimeFigureOut">
              <a:rPr kumimoji="1" lang="zh-CN" altLang="en-US" smtClean="0"/>
              <a:t>2018/3/18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F05DB95-3E39-044D-A2DE-0718AF310E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4930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ingyan.baidu.com/article/3d69c5518f1be2f0ce02d771.html" TargetMode="Externa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nblogs.com/littlehb/p/7784517.html" TargetMode="External"/><Relationship Id="rId2" Type="http://schemas.openxmlformats.org/officeDocument/2006/relationships/hyperlink" Target="https://www.jetbrains.com/pycharm/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qq.com/" TargetMode="External"/><Relationship Id="rId2" Type="http://schemas.openxmlformats.org/officeDocument/2006/relationships/hyperlink" Target="https://www.cnblogs.com/" TargetMode="Externa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ittlehb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tool.chinaz.com/dns" TargetMode="Externa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schina.net/news/92495/popular-programming-languages-2018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liaoxuefeng.com/wiki/0014316089557264a6b348958f449949df42a6d3a2e542c000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少惠林</a:t>
            </a:r>
            <a:r>
              <a:rPr kumimoji="1" lang="en-US" altLang="zh-CN" dirty="0"/>
              <a:t>python</a:t>
            </a:r>
            <a:r>
              <a:rPr kumimoji="1" lang="zh-CN" altLang="en-US" dirty="0"/>
              <a:t>入门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691" y="2854325"/>
            <a:ext cx="2192034" cy="1856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70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2BB28E-DDA6-4FD6-A095-E7B995ACC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b="1" dirty="0"/>
              <a:t>环境变量的作用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332219E-0AC9-4CD0-BE57-C0427C52A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7444" y="1680632"/>
            <a:ext cx="7743269" cy="5069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30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E35C4-1473-49F9-A9B0-9C937D6E7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把电脑掌握在自己手里！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E0BC210-8463-46E9-B0FE-49872606CA7E}"/>
              </a:ext>
            </a:extLst>
          </p:cNvPr>
          <p:cNvSpPr txBox="1"/>
          <p:nvPr/>
        </p:nvSpPr>
        <p:spPr>
          <a:xfrm>
            <a:off x="0" y="3136612"/>
            <a:ext cx="135328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hlinkClick r:id="rId2"/>
              </a:rPr>
              <a:t>https://jingyan.baidu.com/article/3d69c5518f1be2f0ce02d771.html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1391463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AC80E6-EEDD-49EC-99F0-D5C70D392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国之重器，中国人必须有自己的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950BE1E-7C96-41F8-A8A1-42E2FB7F1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258" y="2352216"/>
            <a:ext cx="5412123" cy="335720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BD0EAFA-06D1-4AD1-B359-9B0D803164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0933" y="2352216"/>
            <a:ext cx="5742814" cy="3398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685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987212-8718-49A4-96DE-B86C48F5D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国之北斗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69DF094-B852-4D9E-BE2B-8BDEFA151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0287" y="2895948"/>
            <a:ext cx="4905375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5376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07BD82-D423-4AE4-A4A7-AE66003CE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四、第一个</a:t>
            </a:r>
            <a:r>
              <a:rPr lang="en-US" altLang="zh-CN" dirty="0"/>
              <a:t>python</a:t>
            </a:r>
            <a:r>
              <a:rPr lang="zh-CN" altLang="en-US" dirty="0"/>
              <a:t>程序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5187DB2-E3E2-42AF-8C3A-F25CACA07B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022" y="2409952"/>
            <a:ext cx="4019048" cy="203809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ADD3E5D-9A3B-4D14-8A6E-96310DE6B3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3694" y="2390904"/>
            <a:ext cx="4180952" cy="205714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E99E997-F319-45CD-A8EA-56C287DB37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646" y="4448047"/>
            <a:ext cx="3048000" cy="2286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0B96BEA-ACE6-4B74-836A-D3673805CB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3681" y="4637247"/>
            <a:ext cx="2066667" cy="59047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5753299-B406-4A31-ABD0-136A11E368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56112" y="5416923"/>
            <a:ext cx="2095238" cy="71428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DE55B95-DDFD-4933-8107-3A666567157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82356" y="4633904"/>
            <a:ext cx="3842236" cy="19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0207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B05C86B-9FA4-4B3E-8D0A-0B027CE66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571" y="2774080"/>
            <a:ext cx="7542857" cy="34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5168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3111FE83-3A64-4AAC-8376-DE9AAF7A6BBA}"/>
              </a:ext>
            </a:extLst>
          </p:cNvPr>
          <p:cNvSpPr txBox="1">
            <a:spLocks/>
          </p:cNvSpPr>
          <p:nvPr/>
        </p:nvSpPr>
        <p:spPr bwMode="gray">
          <a:xfrm>
            <a:off x="1154954" y="1873405"/>
            <a:ext cx="8761413" cy="48284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b="1" dirty="0">
                <a:solidFill>
                  <a:schemeClr val="tx1"/>
                </a:solidFill>
              </a:rPr>
              <a:t>1772</a:t>
            </a:r>
            <a:r>
              <a:rPr lang="zh-CN" altLang="en-US" b="1" dirty="0">
                <a:solidFill>
                  <a:schemeClr val="tx1"/>
                </a:solidFill>
              </a:rPr>
              <a:t>年，瑞士数学家欧拉在双目失明的情况下，以惊人的毅力靠心算证明</a:t>
            </a:r>
            <a:r>
              <a:rPr lang="en-US" altLang="zh-CN" b="1" dirty="0">
                <a:solidFill>
                  <a:schemeClr val="tx1"/>
                </a:solidFill>
              </a:rPr>
              <a:t>2147483647</a:t>
            </a:r>
            <a:r>
              <a:rPr lang="zh-CN" altLang="en-US" b="1" dirty="0">
                <a:solidFill>
                  <a:schemeClr val="tx1"/>
                </a:solidFill>
              </a:rPr>
              <a:t>是第</a:t>
            </a:r>
            <a:r>
              <a:rPr lang="en-US" altLang="zh-CN" b="1" dirty="0">
                <a:solidFill>
                  <a:schemeClr val="tx1"/>
                </a:solidFill>
              </a:rPr>
              <a:t>8</a:t>
            </a:r>
            <a:r>
              <a:rPr lang="zh-CN" altLang="en-US" b="1" dirty="0">
                <a:solidFill>
                  <a:schemeClr val="tx1"/>
                </a:solidFill>
              </a:rPr>
              <a:t>个梅森素数，该素数有</a:t>
            </a:r>
            <a:r>
              <a:rPr lang="en-US" altLang="zh-CN" b="1" dirty="0">
                <a:solidFill>
                  <a:schemeClr val="tx1"/>
                </a:solidFill>
              </a:rPr>
              <a:t>10</a:t>
            </a:r>
            <a:r>
              <a:rPr lang="zh-CN" altLang="en-US" b="1" dirty="0">
                <a:solidFill>
                  <a:schemeClr val="tx1"/>
                </a:solidFill>
              </a:rPr>
              <a:t>位数，堪称当时世界上已知的最大素数；他因此获得了“数学英雄”的美名。</a:t>
            </a:r>
          </a:p>
        </p:txBody>
      </p:sp>
    </p:spTree>
    <p:extLst>
      <p:ext uri="{BB962C8B-B14F-4D97-AF65-F5344CB8AC3E}">
        <p14:creationId xmlns:p14="http://schemas.microsoft.com/office/powerpoint/2010/main" val="15196358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D6495A-10F4-4A53-B83B-3829B27CA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看看我们的</a:t>
            </a:r>
            <a:r>
              <a:rPr lang="en-US" altLang="zh-CN" dirty="0"/>
              <a:t>python</a:t>
            </a:r>
            <a:r>
              <a:rPr lang="zh-CN" altLang="en-US" dirty="0"/>
              <a:t>实现它！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13E2AB9-8C05-410A-821C-2458CA5D597C}"/>
              </a:ext>
            </a:extLst>
          </p:cNvPr>
          <p:cNvSpPr txBox="1"/>
          <p:nvPr/>
        </p:nvSpPr>
        <p:spPr>
          <a:xfrm>
            <a:off x="1154954" y="2179796"/>
            <a:ext cx="8600523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from </a:t>
            </a:r>
            <a:r>
              <a:rPr lang="en-US" altLang="zh-CN" sz="2000" b="1" dirty="0" err="1"/>
              <a:t>itertools</a:t>
            </a:r>
            <a:r>
              <a:rPr lang="en-US" altLang="zh-CN" sz="2000" b="1" dirty="0"/>
              <a:t> import count</a:t>
            </a:r>
          </a:p>
          <a:p>
            <a:endParaRPr lang="en-US" altLang="zh-CN" sz="2000" b="1" dirty="0"/>
          </a:p>
          <a:p>
            <a:endParaRPr lang="en-US" altLang="zh-CN" sz="2000" b="1" dirty="0"/>
          </a:p>
          <a:p>
            <a:r>
              <a:rPr lang="en-US" altLang="zh-CN" sz="2000" b="1" dirty="0"/>
              <a:t>def </a:t>
            </a:r>
            <a:r>
              <a:rPr lang="en-US" altLang="zh-CN" sz="2000" b="1" dirty="0" err="1"/>
              <a:t>isPrime</a:t>
            </a:r>
            <a:r>
              <a:rPr lang="en-US" altLang="zh-CN" sz="2000" b="1" dirty="0"/>
              <a:t>(n):</a:t>
            </a:r>
          </a:p>
          <a:p>
            <a:r>
              <a:rPr lang="en-US" altLang="zh-CN" sz="2000" b="1" dirty="0"/>
              <a:t>    if n &lt;= 1:</a:t>
            </a:r>
          </a:p>
          <a:p>
            <a:r>
              <a:rPr lang="en-US" altLang="zh-CN" sz="2000" b="1" dirty="0"/>
              <a:t>        return False</a:t>
            </a:r>
          </a:p>
          <a:p>
            <a:r>
              <a:rPr lang="en-US" altLang="zh-CN" sz="2000" b="1" dirty="0"/>
              <a:t>    for 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 in count(2):</a:t>
            </a:r>
          </a:p>
          <a:p>
            <a:r>
              <a:rPr lang="en-US" altLang="zh-CN" sz="2000" b="1" dirty="0"/>
              <a:t>        if 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 * 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 &gt; n:</a:t>
            </a:r>
          </a:p>
          <a:p>
            <a:r>
              <a:rPr lang="en-US" altLang="zh-CN" sz="2000" b="1" dirty="0"/>
              <a:t>            return True</a:t>
            </a:r>
          </a:p>
          <a:p>
            <a:r>
              <a:rPr lang="en-US" altLang="zh-CN" sz="2000" b="1" dirty="0"/>
              <a:t>        if n % 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 == 0:</a:t>
            </a:r>
          </a:p>
          <a:p>
            <a:r>
              <a:rPr lang="en-US" altLang="zh-CN" sz="2000" b="1" dirty="0"/>
              <a:t>            return False</a:t>
            </a:r>
          </a:p>
          <a:p>
            <a:endParaRPr lang="en-US" altLang="zh-CN" sz="2000" b="1" dirty="0"/>
          </a:p>
          <a:p>
            <a:endParaRPr lang="en-US" altLang="zh-CN" sz="2000" b="1" dirty="0"/>
          </a:p>
          <a:p>
            <a:r>
              <a:rPr lang="en-US" altLang="zh-CN" sz="2000" b="1" dirty="0"/>
              <a:t>print(</a:t>
            </a:r>
            <a:r>
              <a:rPr lang="en-US" altLang="zh-CN" sz="2000" b="1" dirty="0" err="1"/>
              <a:t>isPrime</a:t>
            </a:r>
            <a:r>
              <a:rPr lang="en-US" altLang="zh-CN" sz="2000" b="1" dirty="0"/>
              <a:t>(2147483647))</a:t>
            </a:r>
          </a:p>
          <a:p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3925722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273222-083B-41AC-900E-A7EA33949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五、神兵在手，天下我有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1383E8E-7B07-428A-A7CC-34D380913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2960" y="2009944"/>
            <a:ext cx="6283176" cy="4848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7406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266539-8447-479F-8564-1EEEB4001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IDE</a:t>
            </a:r>
            <a:r>
              <a:rPr lang="zh-CN" altLang="en-US" dirty="0"/>
              <a:t>下载地址：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C79A539-BDEC-4D5B-8A63-A82FCC98EADA}"/>
              </a:ext>
            </a:extLst>
          </p:cNvPr>
          <p:cNvSpPr txBox="1"/>
          <p:nvPr/>
        </p:nvSpPr>
        <p:spPr>
          <a:xfrm>
            <a:off x="3006969" y="2708031"/>
            <a:ext cx="76322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hlinkClick r:id="rId2"/>
              </a:rPr>
              <a:t>https://www.jetbrains.com/pycharm/</a:t>
            </a:r>
            <a:endParaRPr lang="zh-CN" altLang="en-US" sz="3200" b="1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A020234C-291D-4464-8ED5-3ACD474ECC90}"/>
              </a:ext>
            </a:extLst>
          </p:cNvPr>
          <p:cNvSpPr txBox="1">
            <a:spLocks/>
          </p:cNvSpPr>
          <p:nvPr/>
        </p:nvSpPr>
        <p:spPr bwMode="gray">
          <a:xfrm>
            <a:off x="999623" y="3508783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b="1" dirty="0">
                <a:solidFill>
                  <a:schemeClr val="tx1"/>
                </a:solidFill>
              </a:rPr>
              <a:t>注册信息：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52C1394-3F42-4AF6-A1F3-E4798CBAE07D}"/>
              </a:ext>
            </a:extLst>
          </p:cNvPr>
          <p:cNvSpPr txBox="1"/>
          <p:nvPr/>
        </p:nvSpPr>
        <p:spPr>
          <a:xfrm>
            <a:off x="1860822" y="4828569"/>
            <a:ext cx="99245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hlinkClick r:id="rId3"/>
              </a:rPr>
              <a:t>http://www.cnblogs.com/littlehb/p/7784517.html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13620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CBB0D9-408B-4E86-A69F-EF180007E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 b="1" dirty="0"/>
              <a:t>学习计算机几句金句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1B92BC-57AF-4849-B2F5-0A8E5BC1E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1"/>
            <a:ext cx="8825659" cy="825500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勿在浮沙筑高台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4984E789-C3A5-45D9-8480-DDE3AEAF5B0B}"/>
              </a:ext>
            </a:extLst>
          </p:cNvPr>
          <p:cNvSpPr txBox="1">
            <a:spLocks/>
          </p:cNvSpPr>
          <p:nvPr/>
        </p:nvSpPr>
        <p:spPr>
          <a:xfrm>
            <a:off x="1154954" y="3526370"/>
            <a:ext cx="8825659" cy="825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时刻知道自己要做什么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F36B9FC3-9842-46B6-B3F1-FA8AB1CA33F9}"/>
              </a:ext>
            </a:extLst>
          </p:cNvPr>
          <p:cNvSpPr txBox="1">
            <a:spLocks/>
          </p:cNvSpPr>
          <p:nvPr/>
        </p:nvSpPr>
        <p:spPr>
          <a:xfrm>
            <a:off x="1154953" y="4449239"/>
            <a:ext cx="8825659" cy="825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一图胜千言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0E52C51B-CF4E-4CAB-ADEA-489BE718F969}"/>
              </a:ext>
            </a:extLst>
          </p:cNvPr>
          <p:cNvSpPr txBox="1">
            <a:spLocks/>
          </p:cNvSpPr>
          <p:nvPr/>
        </p:nvSpPr>
        <p:spPr>
          <a:xfrm>
            <a:off x="1154954" y="5346301"/>
            <a:ext cx="10364256" cy="825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找到好的方法，远比坐那里死学重要</a:t>
            </a:r>
          </a:p>
        </p:txBody>
      </p:sp>
    </p:spTree>
    <p:extLst>
      <p:ext uri="{BB962C8B-B14F-4D97-AF65-F5344CB8AC3E}">
        <p14:creationId xmlns:p14="http://schemas.microsoft.com/office/powerpoint/2010/main" val="966637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  <p:bldP spid="5" grpId="0" build="p"/>
      <p:bldP spid="7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F243B4-C7CA-40AB-9749-7362ACCD0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Pycharm</a:t>
            </a:r>
            <a:r>
              <a:rPr lang="zh-CN" altLang="en-US" dirty="0"/>
              <a:t>的风格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BB9D171-FB7B-4DBB-8A21-BC22B537C2A6}"/>
              </a:ext>
            </a:extLst>
          </p:cNvPr>
          <p:cNvSpPr txBox="1"/>
          <p:nvPr/>
        </p:nvSpPr>
        <p:spPr>
          <a:xfrm>
            <a:off x="1679331" y="2690446"/>
            <a:ext cx="2116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快捷键：</a:t>
            </a:r>
            <a:r>
              <a:rPr lang="en-US" altLang="zh-CN" dirty="0" err="1"/>
              <a:t>ctrl+Alt+s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EE7AA5F-8FB8-4606-AE45-0DE83A025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1338" y="2110154"/>
            <a:ext cx="7746394" cy="4127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2220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2CDFE2-6E21-482B-BF53-89332E0CE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字体大小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A1EEE81-8E8F-4092-9100-43A5D10CA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522" y="1680632"/>
            <a:ext cx="8951308" cy="514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7463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18A5DA-7969-4272-8D8A-3363CB775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Pycharm</a:t>
            </a:r>
            <a:r>
              <a:rPr lang="zh-CN" altLang="en-US" dirty="0"/>
              <a:t>解析器配置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517969E-324A-4B31-9FEB-CBD9B01A8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1654" y="2201023"/>
            <a:ext cx="7997157" cy="4619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1190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775DEE-FA18-4753-9981-B5C5E2F82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五、做为一个高手，必须有一个邮箱</a:t>
            </a:r>
            <a:r>
              <a:rPr lang="en-US" altLang="zh-CN" dirty="0"/>
              <a:t>+</a:t>
            </a:r>
            <a:r>
              <a:rPr lang="zh-CN" altLang="en-US" dirty="0"/>
              <a:t>技术博客！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9D2B46F-22ED-494F-8D9C-586205AA92E2}"/>
              </a:ext>
            </a:extLst>
          </p:cNvPr>
          <p:cNvSpPr txBox="1"/>
          <p:nvPr/>
        </p:nvSpPr>
        <p:spPr>
          <a:xfrm>
            <a:off x="1810670" y="5064370"/>
            <a:ext cx="738856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hlinkClick r:id="rId2"/>
              </a:rPr>
              <a:t>https://www.cnblogs.com/</a:t>
            </a:r>
            <a:endParaRPr lang="en-US" altLang="zh-CN" sz="4000" b="1" dirty="0"/>
          </a:p>
          <a:p>
            <a:r>
              <a:rPr lang="zh-CN" altLang="en-US" sz="4000" b="1" dirty="0"/>
              <a:t>技术博客记录了个人的成长历程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0C67CF8-D42C-402A-A0C7-A220311308B1}"/>
              </a:ext>
            </a:extLst>
          </p:cNvPr>
          <p:cNvSpPr txBox="1"/>
          <p:nvPr/>
        </p:nvSpPr>
        <p:spPr>
          <a:xfrm>
            <a:off x="1746608" y="2646484"/>
            <a:ext cx="928010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hlinkClick r:id="rId3"/>
              </a:rPr>
              <a:t>http://www.qq.com</a:t>
            </a:r>
            <a:endParaRPr lang="en-US" altLang="zh-CN" sz="4000" b="1" dirty="0"/>
          </a:p>
          <a:p>
            <a:r>
              <a:rPr lang="zh-CN" altLang="en-US" sz="4000" b="1" dirty="0"/>
              <a:t>这里为讨论方便，统一要求使用</a:t>
            </a:r>
            <a:r>
              <a:rPr lang="en-US" altLang="zh-CN" sz="4000" b="1" dirty="0"/>
              <a:t>QQ</a:t>
            </a:r>
            <a:r>
              <a:rPr lang="zh-CN" altLang="en-US" sz="4000" b="1" dirty="0"/>
              <a:t>邮箱</a:t>
            </a:r>
          </a:p>
        </p:txBody>
      </p:sp>
    </p:spTree>
    <p:extLst>
      <p:ext uri="{BB962C8B-B14F-4D97-AF65-F5344CB8AC3E}">
        <p14:creationId xmlns:p14="http://schemas.microsoft.com/office/powerpoint/2010/main" val="40243029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583FA8-347F-415C-AA3F-D71D72F58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zh-CN" altLang="en-US" dirty="0"/>
              <a:t>六、学技术到蓝翔，版本管理</a:t>
            </a:r>
            <a:r>
              <a:rPr lang="en-US" altLang="zh-CN" dirty="0"/>
              <a:t>GitHub</a:t>
            </a:r>
            <a:r>
              <a:rPr lang="zh-CN" altLang="en-US" dirty="0"/>
              <a:t>最强！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D84DC9D-E47C-4428-BA52-1ED5F8789F42}"/>
              </a:ext>
            </a:extLst>
          </p:cNvPr>
          <p:cNvSpPr txBox="1"/>
          <p:nvPr/>
        </p:nvSpPr>
        <p:spPr>
          <a:xfrm>
            <a:off x="1248508" y="2699238"/>
            <a:ext cx="990893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1</a:t>
            </a:r>
            <a:r>
              <a:rPr lang="zh-CN" altLang="en-US" sz="3200" dirty="0"/>
              <a:t>、注册  </a:t>
            </a:r>
            <a:r>
              <a:rPr lang="en-US" altLang="zh-CN" sz="3200" dirty="0">
                <a:hlinkClick r:id="rId2"/>
              </a:rPr>
              <a:t>https://github.com/</a:t>
            </a:r>
            <a:endParaRPr lang="en-US" altLang="zh-CN" sz="3200" dirty="0"/>
          </a:p>
          <a:p>
            <a:br>
              <a:rPr lang="en-US" altLang="zh-CN" sz="3200" dirty="0"/>
            </a:br>
            <a:r>
              <a:rPr lang="en-US" altLang="zh-CN" sz="3200" dirty="0"/>
              <a:t>2</a:t>
            </a:r>
            <a:r>
              <a:rPr lang="zh-CN" altLang="en-US" sz="3200" dirty="0"/>
              <a:t>、获取老师的讲义</a:t>
            </a:r>
            <a:endParaRPr lang="en-US" altLang="zh-CN" sz="3200" dirty="0"/>
          </a:p>
          <a:p>
            <a:r>
              <a:rPr lang="en-US" altLang="zh-CN" sz="3200" dirty="0">
                <a:hlinkClick r:id="rId3"/>
              </a:rPr>
              <a:t>https://github.com/littlehb</a:t>
            </a:r>
            <a:endParaRPr lang="en-US" altLang="zh-CN" sz="3200" dirty="0"/>
          </a:p>
          <a:p>
            <a:br>
              <a:rPr lang="en-US" altLang="zh-CN" sz="3200" dirty="0"/>
            </a:br>
            <a:endParaRPr lang="en-US" altLang="zh-CN" sz="3200" dirty="0"/>
          </a:p>
          <a:p>
            <a:endParaRPr lang="zh-CN" altLang="en-US" sz="3200" dirty="0"/>
          </a:p>
        </p:txBody>
      </p:sp>
      <p:pic>
        <p:nvPicPr>
          <p:cNvPr id="1026" name="Picture 2" descr="https://timgsa.baidu.com/timg?image&amp;quality=80&amp;size=b9999_10000&amp;sec=1521037419209&amp;di=e632d122f4cbadfc67a86ec0a3e19c8d&amp;imgtype=0&amp;src=http%3A%2F%2Fp5.qhimg.com%2Ft01004f3aa1c2872030.jpg">
            <a:extLst>
              <a:ext uri="{FF2B5EF4-FFF2-40B4-BE49-F238E27FC236}">
                <a16:creationId xmlns:a16="http://schemas.microsoft.com/office/drawing/2014/main" id="{9CBC23B3-1864-42F8-A442-76F1538483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2300" y="2699238"/>
            <a:ext cx="5219700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25970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369779-5036-4181-81E3-0650AD843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将</a:t>
            </a:r>
            <a:r>
              <a:rPr lang="en-US" altLang="zh-CN" dirty="0"/>
              <a:t>GitHub</a:t>
            </a:r>
            <a:r>
              <a:rPr lang="zh-CN" altLang="en-US" dirty="0"/>
              <a:t>加速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61554CA-3163-4458-A699-112A0A841EFE}"/>
              </a:ext>
            </a:extLst>
          </p:cNvPr>
          <p:cNvSpPr txBox="1"/>
          <p:nvPr/>
        </p:nvSpPr>
        <p:spPr>
          <a:xfrm>
            <a:off x="598250" y="2056686"/>
            <a:ext cx="1118344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/>
              <a:t>Github</a:t>
            </a:r>
            <a:r>
              <a:rPr lang="zh-CN" altLang="en-US" b="1" dirty="0"/>
              <a:t>访问慢解决办法</a:t>
            </a:r>
          </a:p>
          <a:p>
            <a:r>
              <a:rPr lang="zh-CN" altLang="en-US" b="1" dirty="0"/>
              <a:t>原因</a:t>
            </a:r>
          </a:p>
          <a:p>
            <a:r>
              <a:rPr lang="zh-CN" altLang="en-US" dirty="0"/>
              <a:t>为什么慢？</a:t>
            </a:r>
            <a:r>
              <a:rPr lang="en-US" altLang="zh-CN" dirty="0" err="1"/>
              <a:t>github</a:t>
            </a:r>
            <a:r>
              <a:rPr lang="zh-CN" altLang="en-US" dirty="0"/>
              <a:t>的</a:t>
            </a:r>
            <a:r>
              <a:rPr lang="en-US" altLang="zh-CN" dirty="0"/>
              <a:t>CDN</a:t>
            </a:r>
            <a:r>
              <a:rPr lang="zh-CN" altLang="en-US" dirty="0"/>
              <a:t>被某墙屏了。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b="1" dirty="0"/>
              <a:t>解决方法</a:t>
            </a:r>
          </a:p>
          <a:p>
            <a:r>
              <a:rPr lang="zh-CN" altLang="en-US" dirty="0"/>
              <a:t>绕过</a:t>
            </a:r>
            <a:r>
              <a:rPr lang="en-US" altLang="zh-CN" dirty="0" err="1"/>
              <a:t>dns</a:t>
            </a:r>
            <a:r>
              <a:rPr lang="zh-CN" altLang="en-US" dirty="0"/>
              <a:t>解析，在本地直接绑定</a:t>
            </a:r>
            <a:r>
              <a:rPr lang="en-US" altLang="zh-CN" dirty="0"/>
              <a:t>host</a:t>
            </a:r>
            <a:r>
              <a:rPr lang="zh-CN" altLang="en-US" dirty="0"/>
              <a:t>，该方法也可加速其他因为</a:t>
            </a:r>
            <a:r>
              <a:rPr lang="en-US" altLang="zh-CN" dirty="0"/>
              <a:t>CDN</a:t>
            </a:r>
            <a:r>
              <a:rPr lang="zh-CN" altLang="en-US" dirty="0"/>
              <a:t>被屏蔽导致访问慢的网站。</a:t>
            </a:r>
          </a:p>
          <a:p>
            <a:r>
              <a:rPr lang="zh-CN" altLang="en-US" b="1" dirty="0"/>
              <a:t>实现</a:t>
            </a:r>
          </a:p>
          <a:p>
            <a:r>
              <a:rPr lang="zh-CN" altLang="en-US" dirty="0"/>
              <a:t>在本地</a:t>
            </a:r>
            <a:r>
              <a:rPr lang="en-US" altLang="zh-CN" dirty="0"/>
              <a:t>host</a:t>
            </a:r>
            <a:r>
              <a:rPr lang="zh-CN" altLang="en-US" dirty="0"/>
              <a:t>文件中添加映射，步骤如下：</a:t>
            </a:r>
          </a:p>
          <a:p>
            <a:r>
              <a:rPr lang="zh-CN" altLang="en-US" dirty="0"/>
              <a:t>用文本编辑器打开</a:t>
            </a:r>
            <a:r>
              <a:rPr lang="en-US" altLang="zh-CN" dirty="0"/>
              <a:t>hosts</a:t>
            </a:r>
            <a:r>
              <a:rPr lang="zh-CN" altLang="en-US" dirty="0"/>
              <a:t>文件，位于</a:t>
            </a:r>
            <a:r>
              <a:rPr lang="en-US" altLang="zh-CN" dirty="0"/>
              <a:t>C:\Windows\System32\drivers\etc</a:t>
            </a:r>
            <a:r>
              <a:rPr lang="zh-CN" altLang="en-US" dirty="0"/>
              <a:t>目录下</a:t>
            </a:r>
          </a:p>
          <a:p>
            <a:r>
              <a:rPr lang="zh-CN" altLang="en-US" dirty="0"/>
              <a:t>打开 </a:t>
            </a:r>
            <a:r>
              <a:rPr lang="en-US" altLang="zh-CN" dirty="0">
                <a:hlinkClick r:id="rId2"/>
              </a:rPr>
              <a:t>http://tool.chinaz.com/dns</a:t>
            </a:r>
            <a:r>
              <a:rPr lang="zh-CN" altLang="en-US" dirty="0"/>
              <a:t> </a:t>
            </a:r>
            <a:r>
              <a:rPr lang="en-US" altLang="zh-CN" dirty="0"/>
              <a:t>,</a:t>
            </a:r>
            <a:r>
              <a:rPr lang="zh-CN" altLang="en-US" dirty="0"/>
              <a:t>这是一个查询域名映射关系的工具</a:t>
            </a:r>
          </a:p>
          <a:p>
            <a:r>
              <a:rPr lang="zh-CN" altLang="en-US" dirty="0"/>
              <a:t>查询 </a:t>
            </a:r>
            <a:r>
              <a:rPr lang="en-US" altLang="zh-CN" dirty="0"/>
              <a:t>github.global.ssl.fastly.net </a:t>
            </a:r>
            <a:r>
              <a:rPr lang="zh-CN" altLang="en-US" dirty="0"/>
              <a:t>和 </a:t>
            </a:r>
            <a:r>
              <a:rPr lang="en-US" altLang="zh-CN" dirty="0"/>
              <a:t>assets-cdn.github.com </a:t>
            </a:r>
            <a:r>
              <a:rPr lang="zh-CN" altLang="en-US" dirty="0"/>
              <a:t>两个地址</a:t>
            </a:r>
          </a:p>
          <a:p>
            <a:r>
              <a:rPr lang="zh-CN" altLang="en-US" dirty="0"/>
              <a:t>多查几次，选择一个稳定，延迟较低的 </a:t>
            </a:r>
            <a:r>
              <a:rPr lang="en-US" altLang="zh-CN" dirty="0" err="1"/>
              <a:t>ip</a:t>
            </a:r>
            <a:r>
              <a:rPr lang="en-US" altLang="zh-CN" dirty="0"/>
              <a:t> </a:t>
            </a:r>
            <a:r>
              <a:rPr lang="zh-CN" altLang="en-US" dirty="0"/>
              <a:t>按如下方式添加到</a:t>
            </a:r>
            <a:r>
              <a:rPr lang="en-US" altLang="zh-CN" dirty="0"/>
              <a:t>host</a:t>
            </a:r>
            <a:r>
              <a:rPr lang="zh-CN" altLang="en-US" dirty="0"/>
              <a:t>文件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Windows</a:t>
            </a:r>
          </a:p>
          <a:p>
            <a:r>
              <a:rPr lang="zh-CN" altLang="en-US" dirty="0"/>
              <a:t>开始 </a:t>
            </a:r>
            <a:r>
              <a:rPr lang="en-US" altLang="zh-CN" dirty="0"/>
              <a:t>-&gt; </a:t>
            </a:r>
            <a:r>
              <a:rPr lang="zh-CN" altLang="en-US" dirty="0"/>
              <a:t>运行 </a:t>
            </a:r>
            <a:r>
              <a:rPr lang="en-US" altLang="zh-CN" dirty="0"/>
              <a:t>-&gt; </a:t>
            </a:r>
            <a:r>
              <a:rPr lang="zh-CN" altLang="en-US" dirty="0"/>
              <a:t>输入</a:t>
            </a:r>
            <a:r>
              <a:rPr lang="en-US" altLang="zh-CN" dirty="0" err="1"/>
              <a:t>cmd</a:t>
            </a:r>
            <a:r>
              <a:rPr lang="en-US" altLang="zh-CN" dirty="0"/>
              <a:t> -&gt; </a:t>
            </a:r>
            <a:r>
              <a:rPr lang="zh-CN" altLang="en-US" dirty="0"/>
              <a:t>在</a:t>
            </a:r>
            <a:r>
              <a:rPr lang="en-US" altLang="zh-CN" dirty="0"/>
              <a:t>CMD</a:t>
            </a:r>
            <a:r>
              <a:rPr lang="zh-CN" altLang="en-US" dirty="0"/>
              <a:t>窗口输入  ： </a:t>
            </a:r>
            <a:r>
              <a:rPr lang="en-US" altLang="zh-CN" dirty="0"/>
              <a:t>ipconfig /</a:t>
            </a:r>
            <a:r>
              <a:rPr lang="en-US" altLang="zh-CN" dirty="0" err="1"/>
              <a:t>flushdns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保存文件，重新打开浏览器，起飞。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31138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4742143-D641-4079-AE3A-1C73FD7D6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035" y="2881509"/>
            <a:ext cx="6657143" cy="31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2109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E717B3-D713-49A2-8D24-8D6AF069D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七、小孩子不玩游戏可不行！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2C5E5EC-B712-42BD-B739-A99E6D2CE1BF}"/>
              </a:ext>
            </a:extLst>
          </p:cNvPr>
          <p:cNvSpPr txBox="1"/>
          <p:nvPr/>
        </p:nvSpPr>
        <p:spPr>
          <a:xfrm>
            <a:off x="3196718" y="2448736"/>
            <a:ext cx="4677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https://www.codewar.cn/</a:t>
            </a:r>
            <a:endParaRPr lang="zh-CN" altLang="en-US" sz="2800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7A382E0-83A6-47DC-951A-A9FF48BDC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1154" y="3055483"/>
            <a:ext cx="5890846" cy="345166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9C3D344-93F1-4AD6-A9A8-D0053F4B66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5931" y="3055483"/>
            <a:ext cx="3687906" cy="336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6777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D8B7E0-5D63-4E32-B0F4-2C3DA4F6A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585" y="3429000"/>
            <a:ext cx="8761413" cy="706964"/>
          </a:xfrm>
        </p:spPr>
        <p:txBody>
          <a:bodyPr/>
          <a:lstStyle/>
          <a:p>
            <a:r>
              <a:rPr lang="zh-CN" altLang="en-US" sz="4000" b="1" dirty="0">
                <a:solidFill>
                  <a:schemeClr val="tx1"/>
                </a:solidFill>
              </a:rPr>
              <a:t>要知后事如何，且听下回分解！</a:t>
            </a:r>
          </a:p>
        </p:txBody>
      </p:sp>
    </p:spTree>
    <p:extLst>
      <p:ext uri="{BB962C8B-B14F-4D97-AF65-F5344CB8AC3E}">
        <p14:creationId xmlns:p14="http://schemas.microsoft.com/office/powerpoint/2010/main" val="4225306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4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一、什么是</a:t>
            </a:r>
            <a:r>
              <a:rPr kumimoji="1" lang="en-US" altLang="zh-CN" sz="4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python</a:t>
            </a:r>
            <a:endParaRPr kumimoji="1" lang="zh-CN" altLang="en-US" sz="44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60F9666-C87B-4DD2-9B9C-A1A4A3D091BE}"/>
              </a:ext>
            </a:extLst>
          </p:cNvPr>
          <p:cNvSpPr txBox="1"/>
          <p:nvPr/>
        </p:nvSpPr>
        <p:spPr>
          <a:xfrm>
            <a:off x="627996" y="2285933"/>
            <a:ext cx="11570796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Python</a:t>
            </a:r>
            <a:r>
              <a:rPr lang="zh-CN" altLang="en-US" sz="2800" dirty="0"/>
              <a:t>是著名的“龟叔”</a:t>
            </a:r>
            <a:r>
              <a:rPr lang="en-US" altLang="zh-CN" sz="2800" dirty="0"/>
              <a:t>Guido van Rossum</a:t>
            </a:r>
            <a:r>
              <a:rPr lang="zh-CN" altLang="en-US" sz="2800" dirty="0"/>
              <a:t>在</a:t>
            </a:r>
            <a:r>
              <a:rPr lang="en-US" altLang="zh-CN" sz="2800" dirty="0"/>
              <a:t>1989</a:t>
            </a:r>
            <a:r>
              <a:rPr lang="zh-CN" altLang="en-US" sz="2800" dirty="0"/>
              <a:t>年圣诞节期间，</a:t>
            </a:r>
            <a:r>
              <a:rPr lang="zh-CN" altLang="en-US" sz="3200" dirty="0"/>
              <a:t>为</a:t>
            </a:r>
            <a:br>
              <a:rPr lang="en-US" altLang="zh-CN" sz="3200" dirty="0"/>
            </a:br>
            <a:r>
              <a:rPr lang="zh-CN" altLang="en-US" sz="3200" dirty="0"/>
              <a:t>了</a:t>
            </a:r>
            <a:r>
              <a:rPr lang="zh-CN" altLang="en-US" sz="2800" dirty="0"/>
              <a:t>打发无聊的圣诞节而编写的一个编程语言。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3E3A024-497B-41C7-ADE8-5ADE65CC6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3921" y="3462739"/>
            <a:ext cx="5420541" cy="272798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3496C184-8651-471D-B494-031A0D219660}"/>
              </a:ext>
            </a:extLst>
          </p:cNvPr>
          <p:cNvSpPr txBox="1"/>
          <p:nvPr/>
        </p:nvSpPr>
        <p:spPr>
          <a:xfrm>
            <a:off x="1154954" y="6311310"/>
            <a:ext cx="9969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阅读链接：</a:t>
            </a:r>
            <a:r>
              <a:rPr lang="en-US" altLang="zh-CN" dirty="0">
                <a:hlinkClick r:id="rId3"/>
              </a:rPr>
              <a:t>https://www.oschina.net/news/92495/popular-programming-languages-2018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07C2644-9AB9-438D-B3BA-671EE7B50D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3839" y="2954215"/>
            <a:ext cx="2286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11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04C70B7-E97C-408D-B249-6FD2EF67A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534" y="2620432"/>
            <a:ext cx="4851400" cy="32639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1373359-A4EF-48BA-8248-16977DC0C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4431" y="3666392"/>
            <a:ext cx="5518035" cy="1510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087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C4E8C6-0A8E-46AA-942C-7651569CF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二、知已知彼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D68F4CD-C580-4884-8A84-2804D2E83463}"/>
              </a:ext>
            </a:extLst>
          </p:cNvPr>
          <p:cNvSpPr txBox="1"/>
          <p:nvPr/>
        </p:nvSpPr>
        <p:spPr>
          <a:xfrm>
            <a:off x="413239" y="2544749"/>
            <a:ext cx="115237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C</a:t>
            </a:r>
            <a:r>
              <a:rPr lang="zh-CN" altLang="en-US" sz="2000" b="1" dirty="0"/>
              <a:t>语言是可以用来编写操作系统的贴近硬件的语言，所以，</a:t>
            </a:r>
            <a:r>
              <a:rPr lang="en-US" altLang="zh-CN" sz="2000" b="1" dirty="0"/>
              <a:t>C</a:t>
            </a:r>
            <a:r>
              <a:rPr lang="zh-CN" altLang="en-US" sz="2000" b="1" dirty="0"/>
              <a:t>语言适合开发那些追求运行速度、充分发挥硬件性能的程序。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F6A5885-9D12-4155-9CF8-37477BBF7194}"/>
              </a:ext>
            </a:extLst>
          </p:cNvPr>
          <p:cNvSpPr txBox="1"/>
          <p:nvPr/>
        </p:nvSpPr>
        <p:spPr>
          <a:xfrm>
            <a:off x="413239" y="3640590"/>
            <a:ext cx="10320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Python</a:t>
            </a:r>
            <a:r>
              <a:rPr lang="zh-CN" altLang="en-US" b="1" dirty="0"/>
              <a:t>的哲学就是简单优雅，尽量写容易看明白的代码，尽量写少的代码。人生苦短，我用</a:t>
            </a:r>
            <a:r>
              <a:rPr lang="en-US" altLang="zh-CN" b="1" dirty="0"/>
              <a:t>python</a:t>
            </a:r>
            <a:endParaRPr lang="zh-CN" altLang="en-US" b="1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0D8CB62-4C1E-43EE-9D0A-A7C06CA21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031" y="4195263"/>
            <a:ext cx="3638550" cy="173355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2691834-9D65-45B3-BA44-83712D557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5131" y="4286250"/>
            <a:ext cx="4095750" cy="17145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A9EB2A03-8CA1-495E-BD54-0170B9122F1D}"/>
              </a:ext>
            </a:extLst>
          </p:cNvPr>
          <p:cNvSpPr txBox="1"/>
          <p:nvPr/>
        </p:nvSpPr>
        <p:spPr>
          <a:xfrm>
            <a:off x="345754" y="6114154"/>
            <a:ext cx="119811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阅读链接：</a:t>
            </a:r>
            <a:r>
              <a:rPr lang="en-US" altLang="zh-CN" dirty="0"/>
              <a:t> </a:t>
            </a:r>
            <a:r>
              <a:rPr lang="en-US" altLang="zh-CN" b="1" dirty="0">
                <a:hlinkClick r:id="rId4"/>
              </a:rPr>
              <a:t>https://www.liaoxuefeng.com/wiki/0014316089557264a6b348958f449949df42a6d3a2e542c000/</a:t>
            </a:r>
            <a:br>
              <a:rPr lang="en-US" altLang="zh-CN" b="1" dirty="0">
                <a:hlinkClick r:id="rId4"/>
              </a:rPr>
            </a:br>
            <a:r>
              <a:rPr lang="en-US" altLang="zh-CN" b="1" dirty="0">
                <a:hlinkClick r:id="rId4"/>
              </a:rPr>
              <a:t>001431608990315a01b575e2ab041168ff0df194698afac000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994844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3C3303-298C-440E-A013-B5E0D131F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Hello Word!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60632F4-EC3A-4A88-A16A-88CF0990CE1A}"/>
              </a:ext>
            </a:extLst>
          </p:cNvPr>
          <p:cNvSpPr txBox="1"/>
          <p:nvPr/>
        </p:nvSpPr>
        <p:spPr>
          <a:xfrm>
            <a:off x="467536" y="2373923"/>
            <a:ext cx="56284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public class HelloWorld {</a:t>
            </a:r>
          </a:p>
          <a:p>
            <a:r>
              <a:rPr lang="en-US" altLang="zh-CN" sz="2400" b="1" dirty="0"/>
              <a:t>  public static void main(String[]</a:t>
            </a:r>
            <a:r>
              <a:rPr lang="en-US" altLang="zh-CN" sz="2400" b="1" dirty="0" err="1"/>
              <a:t>agrs</a:t>
            </a:r>
            <a:r>
              <a:rPr lang="en-US" altLang="zh-CN" sz="2400" b="1" dirty="0"/>
              <a:t>)</a:t>
            </a:r>
          </a:p>
          <a:p>
            <a:r>
              <a:rPr lang="en-US" altLang="zh-CN" sz="2400" b="1" dirty="0"/>
              <a:t>    {</a:t>
            </a:r>
          </a:p>
          <a:p>
            <a:r>
              <a:rPr lang="en-US" altLang="zh-CN" sz="2400" b="1" dirty="0"/>
              <a:t>      </a:t>
            </a:r>
            <a:r>
              <a:rPr lang="en-US" altLang="zh-CN" sz="2400" b="1" dirty="0" err="1"/>
              <a:t>System.out.println</a:t>
            </a:r>
            <a:r>
              <a:rPr lang="en-US" altLang="zh-CN" sz="2400" b="1" dirty="0"/>
              <a:t>("Hello World!");</a:t>
            </a:r>
          </a:p>
          <a:p>
            <a:r>
              <a:rPr lang="en-US" altLang="zh-CN" sz="2400" b="1" dirty="0"/>
              <a:t>    }</a:t>
            </a:r>
          </a:p>
          <a:p>
            <a:r>
              <a:rPr lang="en-US" altLang="zh-CN" sz="2400" b="1" dirty="0"/>
              <a:t>}</a:t>
            </a:r>
            <a:endParaRPr lang="zh-CN" altLang="en-US" sz="2400" b="1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4693BBA-C208-44EA-BA39-373C944D4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892" y="4220308"/>
            <a:ext cx="3144428" cy="220686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CA483A8-8518-4F3E-ADB1-1C3120249009}"/>
              </a:ext>
            </a:extLst>
          </p:cNvPr>
          <p:cNvSpPr txBox="1"/>
          <p:nvPr/>
        </p:nvSpPr>
        <p:spPr>
          <a:xfrm>
            <a:off x="6734908" y="2567354"/>
            <a:ext cx="531055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#include &lt;iostream&gt;  </a:t>
            </a:r>
          </a:p>
          <a:p>
            <a:r>
              <a:rPr lang="en-US" altLang="zh-CN" sz="2400" b="1" dirty="0"/>
              <a:t>using namespace </a:t>
            </a:r>
            <a:r>
              <a:rPr lang="en-US" altLang="zh-CN" sz="2400" b="1" dirty="0" err="1"/>
              <a:t>std</a:t>
            </a:r>
            <a:r>
              <a:rPr lang="en-US" altLang="zh-CN" sz="2400" b="1" dirty="0"/>
              <a:t>;  </a:t>
            </a:r>
          </a:p>
          <a:p>
            <a:r>
              <a:rPr lang="en-US" altLang="zh-CN" sz="2400" b="1" dirty="0"/>
              <a:t>  </a:t>
            </a:r>
          </a:p>
          <a:p>
            <a:r>
              <a:rPr lang="en-US" altLang="zh-CN" sz="2400" b="1" dirty="0" err="1"/>
              <a:t>int</a:t>
            </a:r>
            <a:r>
              <a:rPr lang="en-US" altLang="zh-CN" sz="2400" b="1" dirty="0"/>
              <a:t> main() {  </a:t>
            </a:r>
          </a:p>
          <a:p>
            <a:r>
              <a:rPr lang="en-US" altLang="zh-CN" sz="2400" b="1" dirty="0"/>
              <a:t>    </a:t>
            </a:r>
            <a:r>
              <a:rPr lang="en-US" altLang="zh-CN" sz="2400" b="1" dirty="0" err="1"/>
              <a:t>cout</a:t>
            </a:r>
            <a:r>
              <a:rPr lang="en-US" altLang="zh-CN" sz="2400" b="1" dirty="0"/>
              <a:t> &lt;&lt; "Hello World!" &lt;&lt; </a:t>
            </a:r>
            <a:r>
              <a:rPr lang="en-US" altLang="zh-CN" sz="2400" b="1" dirty="0" err="1"/>
              <a:t>endl</a:t>
            </a:r>
            <a:r>
              <a:rPr lang="en-US" altLang="zh-CN" sz="2400" b="1" dirty="0"/>
              <a:t>;   </a:t>
            </a:r>
          </a:p>
          <a:p>
            <a:r>
              <a:rPr lang="en-US" altLang="zh-CN" sz="2400" b="1" dirty="0"/>
              <a:t>    return 0;  </a:t>
            </a:r>
          </a:p>
          <a:p>
            <a:r>
              <a:rPr lang="en-US" altLang="zh-CN" sz="2400" b="1" dirty="0"/>
              <a:t>}  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922D77A-3CC3-4B05-B6BF-AB9C3E23B0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9782" y="4704826"/>
            <a:ext cx="2538934" cy="1994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331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8FCE25C-AC62-48DB-ADE2-53E48D9FEDB7}"/>
              </a:ext>
            </a:extLst>
          </p:cNvPr>
          <p:cNvSpPr txBox="1"/>
          <p:nvPr/>
        </p:nvSpPr>
        <p:spPr>
          <a:xfrm>
            <a:off x="1512277" y="3429000"/>
            <a:ext cx="3161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print( ‘Hello, world!’)</a:t>
            </a:r>
            <a:endParaRPr lang="zh-CN" altLang="en-US" sz="2400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3B5EBBD-8105-45A4-9091-2C8993B9A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6894" y="2776171"/>
            <a:ext cx="4857750" cy="302895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600B9945-75F7-406F-83C7-8B7FC3A36810}"/>
              </a:ext>
            </a:extLst>
          </p:cNvPr>
          <p:cNvSpPr txBox="1"/>
          <p:nvPr/>
        </p:nvSpPr>
        <p:spPr>
          <a:xfrm>
            <a:off x="1051726" y="5950086"/>
            <a:ext cx="83599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不要</a:t>
            </a:r>
            <a:r>
              <a:rPr lang="en-US" altLang="zh-CN" sz="36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998</a:t>
            </a:r>
            <a:r>
              <a:rPr lang="zh-CN" altLang="en-US" sz="36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，一个电话，一行代码带回家！</a:t>
            </a:r>
          </a:p>
        </p:txBody>
      </p:sp>
    </p:spTree>
    <p:extLst>
      <p:ext uri="{BB962C8B-B14F-4D97-AF65-F5344CB8AC3E}">
        <p14:creationId xmlns:p14="http://schemas.microsoft.com/office/powerpoint/2010/main" val="4092095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6EC60D-8E75-499F-94E3-8FAF4B62A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b="1" dirty="0"/>
              <a:t>三、安装</a:t>
            </a:r>
            <a:r>
              <a:rPr lang="en-US" altLang="zh-CN" sz="4000" b="1" dirty="0"/>
              <a:t>python </a:t>
            </a:r>
            <a:r>
              <a:rPr lang="en-US" altLang="zh-CN" dirty="0"/>
              <a:t>https://www.python.org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2AF12C2-3FAF-4A24-82DF-43E16D70E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7151" y="2149635"/>
            <a:ext cx="7127126" cy="47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325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6EC60D-8E75-499F-94E3-8FAF4B62A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b="1" dirty="0"/>
              <a:t>三、安装</a:t>
            </a:r>
            <a:r>
              <a:rPr lang="en-US" altLang="zh-CN" sz="4000" b="1" dirty="0"/>
              <a:t>python</a:t>
            </a:r>
            <a:endParaRPr lang="zh-CN" altLang="en-US" sz="4000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0285221-34B4-48BB-8BC1-2FD21DA53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110" y="2568819"/>
            <a:ext cx="6057900" cy="36195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A666ED6-2FDF-4655-84EF-CA172971AC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3237" y="3278431"/>
            <a:ext cx="4657725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9467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会议室">
  <a:themeElements>
    <a:clrScheme name="离子会议室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离子会议室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会议室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402</TotalTime>
  <Words>704</Words>
  <Application>Microsoft Office PowerPoint</Application>
  <PresentationFormat>宽屏</PresentationFormat>
  <Paragraphs>93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5" baseType="lpstr">
      <vt:lpstr>DengXian</vt:lpstr>
      <vt:lpstr>华文新魏</vt:lpstr>
      <vt:lpstr>宋体</vt:lpstr>
      <vt:lpstr>Arial</vt:lpstr>
      <vt:lpstr>Century Gothic</vt:lpstr>
      <vt:lpstr>Wingdings 3</vt:lpstr>
      <vt:lpstr>离子会议室</vt:lpstr>
      <vt:lpstr>少惠林python入门</vt:lpstr>
      <vt:lpstr>学习计算机几句金句</vt:lpstr>
      <vt:lpstr>一、什么是python</vt:lpstr>
      <vt:lpstr>PowerPoint 演示文稿</vt:lpstr>
      <vt:lpstr>二、知已知彼</vt:lpstr>
      <vt:lpstr>Hello Word!</vt:lpstr>
      <vt:lpstr>PowerPoint 演示文稿</vt:lpstr>
      <vt:lpstr>三、安装python https://www.python.org</vt:lpstr>
      <vt:lpstr>三、安装python</vt:lpstr>
      <vt:lpstr>环境变量的作用</vt:lpstr>
      <vt:lpstr>把电脑掌握在自己手里！</vt:lpstr>
      <vt:lpstr>国之重器，中国人必须有自己的</vt:lpstr>
      <vt:lpstr>国之北斗</vt:lpstr>
      <vt:lpstr>四、第一个python程序</vt:lpstr>
      <vt:lpstr>PowerPoint 演示文稿</vt:lpstr>
      <vt:lpstr>PowerPoint 演示文稿</vt:lpstr>
      <vt:lpstr>看看我们的python实现它！</vt:lpstr>
      <vt:lpstr>五、神兵在手，天下我有</vt:lpstr>
      <vt:lpstr>IDE下载地址：</vt:lpstr>
      <vt:lpstr>Pycharm的风格</vt:lpstr>
      <vt:lpstr>字体大小</vt:lpstr>
      <vt:lpstr>Pycharm解析器配置</vt:lpstr>
      <vt:lpstr>五、做为一个高手，必须有一个邮箱+技术博客！</vt:lpstr>
      <vt:lpstr>六、学技术到蓝翔，版本管理GitHub最强！</vt:lpstr>
      <vt:lpstr>将GitHub加速 </vt:lpstr>
      <vt:lpstr>PowerPoint 演示文稿</vt:lpstr>
      <vt:lpstr>七、小孩子不玩游戏可不行！</vt:lpstr>
      <vt:lpstr>要知后事如何，且听下回分解！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少惠林少儿编程课程</dc:title>
  <dc:creator>张虹波</dc:creator>
  <cp:lastModifiedBy>Administrator</cp:lastModifiedBy>
  <cp:revision>91</cp:revision>
  <dcterms:created xsi:type="dcterms:W3CDTF">2018-03-06T01:08:38Z</dcterms:created>
  <dcterms:modified xsi:type="dcterms:W3CDTF">2018-03-18T02:29:43Z</dcterms:modified>
</cp:coreProperties>
</file>