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sldIdLst>
    <p:sldId id="256" r:id="rId2"/>
    <p:sldId id="297" r:id="rId3"/>
    <p:sldId id="331" r:id="rId4"/>
    <p:sldId id="274" r:id="rId5"/>
    <p:sldId id="321" r:id="rId6"/>
    <p:sldId id="271" r:id="rId7"/>
    <p:sldId id="328" r:id="rId8"/>
    <p:sldId id="346" r:id="rId9"/>
    <p:sldId id="332" r:id="rId10"/>
    <p:sldId id="288" r:id="rId11"/>
    <p:sldId id="355" r:id="rId12"/>
    <p:sldId id="333" r:id="rId13"/>
    <p:sldId id="330" r:id="rId14"/>
    <p:sldId id="349" r:id="rId15"/>
    <p:sldId id="380" r:id="rId16"/>
    <p:sldId id="334" r:id="rId17"/>
    <p:sldId id="369" r:id="rId18"/>
    <p:sldId id="370" r:id="rId19"/>
    <p:sldId id="402" r:id="rId20"/>
    <p:sldId id="385" r:id="rId21"/>
    <p:sldId id="356" r:id="rId22"/>
    <p:sldId id="351" r:id="rId23"/>
    <p:sldId id="335" r:id="rId24"/>
    <p:sldId id="389" r:id="rId25"/>
    <p:sldId id="390" r:id="rId26"/>
    <p:sldId id="386" r:id="rId27"/>
    <p:sldId id="388" r:id="rId28"/>
    <p:sldId id="392" r:id="rId29"/>
    <p:sldId id="391" r:id="rId30"/>
    <p:sldId id="403" r:id="rId31"/>
    <p:sldId id="352" r:id="rId32"/>
    <p:sldId id="393" r:id="rId33"/>
    <p:sldId id="394" r:id="rId34"/>
    <p:sldId id="395" r:id="rId35"/>
    <p:sldId id="376" r:id="rId36"/>
    <p:sldId id="396" r:id="rId37"/>
    <p:sldId id="377" r:id="rId38"/>
    <p:sldId id="383" r:id="rId39"/>
    <p:sldId id="399" r:id="rId40"/>
    <p:sldId id="384" r:id="rId41"/>
    <p:sldId id="298" r:id="rId42"/>
    <p:sldId id="336" r:id="rId43"/>
    <p:sldId id="398" r:id="rId44"/>
    <p:sldId id="316" r:id="rId45"/>
    <p:sldId id="342" r:id="rId46"/>
    <p:sldId id="39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7A2A30-D57B-4DAB-8C9B-6908020762D8}">
          <p14:sldIdLst>
            <p14:sldId id="256"/>
            <p14:sldId id="297"/>
            <p14:sldId id="331"/>
            <p14:sldId id="274"/>
            <p14:sldId id="321"/>
            <p14:sldId id="271"/>
            <p14:sldId id="328"/>
            <p14:sldId id="346"/>
            <p14:sldId id="332"/>
            <p14:sldId id="288"/>
            <p14:sldId id="355"/>
            <p14:sldId id="333"/>
            <p14:sldId id="330"/>
            <p14:sldId id="349"/>
            <p14:sldId id="380"/>
            <p14:sldId id="334"/>
            <p14:sldId id="369"/>
            <p14:sldId id="370"/>
            <p14:sldId id="402"/>
            <p14:sldId id="385"/>
            <p14:sldId id="356"/>
            <p14:sldId id="351"/>
            <p14:sldId id="335"/>
            <p14:sldId id="389"/>
            <p14:sldId id="390"/>
            <p14:sldId id="386"/>
            <p14:sldId id="388"/>
            <p14:sldId id="392"/>
            <p14:sldId id="391"/>
            <p14:sldId id="403"/>
            <p14:sldId id="352"/>
            <p14:sldId id="393"/>
            <p14:sldId id="394"/>
            <p14:sldId id="395"/>
            <p14:sldId id="376"/>
            <p14:sldId id="396"/>
            <p14:sldId id="377"/>
            <p14:sldId id="383"/>
            <p14:sldId id="399"/>
            <p14:sldId id="384"/>
            <p14:sldId id="298"/>
            <p14:sldId id="336"/>
            <p14:sldId id="398"/>
            <p14:sldId id="316"/>
            <p14:sldId id="342"/>
            <p14:sldId id="39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3232"/>
    <a:srgbClr val="E4E9A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99" autoAdjust="0"/>
  </p:normalViewPr>
  <p:slideViewPr>
    <p:cSldViewPr>
      <p:cViewPr>
        <p:scale>
          <a:sx n="75" d="100"/>
          <a:sy n="75" d="100"/>
        </p:scale>
        <p:origin x="-1824" y="450"/>
      </p:cViewPr>
      <p:guideLst>
        <p:guide orient="horz" pos="2160"/>
        <p:guide pos="2880"/>
      </p:guideLst>
    </p:cSldViewPr>
  </p:slideViewPr>
  <p:notesTextViewPr>
    <p:cViewPr>
      <p:scale>
        <a:sx n="100" d="100"/>
        <a:sy n="100" d="100"/>
      </p:scale>
      <p:origin x="0" y="0"/>
    </p:cViewPr>
  </p:notesTextViewPr>
  <p:notesViewPr>
    <p:cSldViewPr>
      <p:cViewPr varScale="1">
        <p:scale>
          <a:sx n="101" d="100"/>
          <a:sy n="101"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EDD176-6B6F-4664-B01E-46B3E07277B3}" type="datetimeFigureOut">
              <a:rPr lang="de-DE" smtClean="0"/>
              <a:t>14.01.2016</a:t>
            </a:fld>
            <a:endParaRPr lang="de-D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704BE-59B6-4B74-8108-AA13E8B7B112}" type="slidenum">
              <a:rPr lang="de-DE" smtClean="0"/>
              <a:t>‹#›</a:t>
            </a:fld>
            <a:endParaRPr lang="de-DE"/>
          </a:p>
        </p:txBody>
      </p:sp>
    </p:spTree>
    <p:extLst>
      <p:ext uri="{BB962C8B-B14F-4D97-AF65-F5344CB8AC3E}">
        <p14:creationId xmlns:p14="http://schemas.microsoft.com/office/powerpoint/2010/main" val="350373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Systems_design"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n.wikipedia.org/wiki/Single_point_of_failure" TargetMode="External"/><Relationship Id="rId4" Type="http://schemas.openxmlformats.org/officeDocument/2006/relationships/hyperlink" Target="https://en.wikipedia.org/wiki/Catastrophic_failur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Main focus = design</a:t>
            </a:r>
            <a:r>
              <a:rPr lang="de-DE" baseline="0" dirty="0" smtClean="0"/>
              <a:t> and implemenation techniques for software</a:t>
            </a:r>
          </a:p>
          <a:p>
            <a:r>
              <a:rPr lang="de-DE" baseline="0" dirty="0" smtClean="0"/>
              <a:t>Hardware = not my area of expertise</a:t>
            </a:r>
          </a:p>
          <a:p>
            <a:endParaRPr lang="de-DE" baseline="0" dirty="0" smtClean="0"/>
          </a:p>
          <a:p>
            <a:r>
              <a:rPr lang="de-DE" baseline="0" dirty="0" smtClean="0"/>
              <a:t>Distributed software required and almost standard nowadays</a:t>
            </a:r>
          </a:p>
          <a:p>
            <a:endParaRPr lang="de-DE" baseline="0" dirty="0" smtClean="0"/>
          </a:p>
          <a:p>
            <a:r>
              <a:rPr lang="de-DE" sz="1200" i="0" kern="1200" dirty="0" smtClean="0">
                <a:solidFill>
                  <a:schemeClr val="tx1"/>
                </a:solidFill>
                <a:effectLst/>
                <a:latin typeface="+mn-lt"/>
                <a:ea typeface="+mn-ea"/>
                <a:cs typeface="+mn-cs"/>
              </a:rPr>
              <a:t>Some systems are designed to b e fault-toleran t: they either exhibit a w ell-dened failure b eha vior when comp onen ts fail or mask comp onen t failures to users, that is, con tin ue to pro vide their sp ecied standard service despite the o ccurrence of comp onen t failures</a:t>
            </a:r>
            <a:endParaRPr lang="de-DE" baseline="0"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1</a:t>
            </a:fld>
            <a:endParaRPr lang="de-DE"/>
          </a:p>
        </p:txBody>
      </p:sp>
    </p:spTree>
    <p:extLst>
      <p:ext uri="{BB962C8B-B14F-4D97-AF65-F5344CB8AC3E}">
        <p14:creationId xmlns:p14="http://schemas.microsoft.com/office/powerpoint/2010/main" val="1121095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Mask faults within a set of redundant processes</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“Mask the error” or “Fail predictably”</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Error masking: Space Failover</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Strong </a:t>
            </a:r>
            <a:r>
              <a:rPr lang="de-DE" dirty="0" err="1" smtClean="0"/>
              <a:t>semantics</a:t>
            </a:r>
            <a:r>
              <a:rPr lang="de-DE" dirty="0" smtClean="0"/>
              <a:t> in </a:t>
            </a:r>
            <a:r>
              <a:rPr lang="de-DE" dirty="0" err="1" smtClean="0"/>
              <a:t>lower</a:t>
            </a:r>
            <a:r>
              <a:rPr lang="de-DE" dirty="0" smtClean="0"/>
              <a:t> </a:t>
            </a:r>
            <a:r>
              <a:rPr lang="de-DE" dirty="0" err="1" smtClean="0"/>
              <a:t>level</a:t>
            </a:r>
            <a:r>
              <a:rPr lang="de-DE" dirty="0" smtClean="0"/>
              <a:t> </a:t>
            </a:r>
            <a:r>
              <a:rPr lang="de-DE" dirty="0" err="1" smtClean="0"/>
              <a:t>service</a:t>
            </a:r>
            <a:r>
              <a:rPr lang="de-DE" dirty="0" smtClean="0"/>
              <a:t> </a:t>
            </a:r>
            <a:r>
              <a:rPr lang="de-DE" dirty="0" err="1" smtClean="0"/>
              <a:t>make</a:t>
            </a:r>
            <a:r>
              <a:rPr lang="de-DE" dirty="0" smtClean="0"/>
              <a:t> </a:t>
            </a:r>
            <a:r>
              <a:rPr lang="de-DE" dirty="0" err="1" smtClean="0"/>
              <a:t>it</a:t>
            </a:r>
            <a:r>
              <a:rPr lang="de-DE" dirty="0" smtClean="0"/>
              <a:t> </a:t>
            </a:r>
            <a:r>
              <a:rPr lang="de-DE" dirty="0" err="1" smtClean="0"/>
              <a:t>easier</a:t>
            </a:r>
            <a:r>
              <a:rPr lang="de-DE" dirty="0" smtClean="0"/>
              <a:t> </a:t>
            </a:r>
            <a:r>
              <a:rPr lang="de-DE" dirty="0" err="1" smtClean="0"/>
              <a:t>for</a:t>
            </a:r>
            <a:r>
              <a:rPr lang="de-DE" dirty="0" smtClean="0"/>
              <a:t> </a:t>
            </a:r>
            <a:r>
              <a:rPr lang="de-DE" dirty="0" err="1" smtClean="0"/>
              <a:t>upper</a:t>
            </a:r>
            <a:r>
              <a:rPr lang="de-DE" baseline="0" dirty="0" smtClean="0"/>
              <a:t> </a:t>
            </a:r>
            <a:r>
              <a:rPr lang="de-DE" baseline="0" dirty="0" err="1" smtClean="0"/>
              <a:t>level</a:t>
            </a:r>
            <a:r>
              <a:rPr lang="de-DE" baseline="0" dirty="0" smtClean="0"/>
              <a:t> </a:t>
            </a:r>
            <a:r>
              <a:rPr lang="de-DE" baseline="0" dirty="0" err="1" smtClean="0"/>
              <a:t>services</a:t>
            </a:r>
            <a:r>
              <a:rPr lang="de-DE" baseline="0" dirty="0" smtClean="0"/>
              <a:t> but </a:t>
            </a:r>
            <a:r>
              <a:rPr lang="de-DE" baseline="0" dirty="0" err="1" smtClean="0"/>
              <a:t>are</a:t>
            </a:r>
            <a:r>
              <a:rPr lang="de-DE" baseline="0" dirty="0" smtClean="0"/>
              <a:t> </a:t>
            </a:r>
            <a:r>
              <a:rPr lang="de-DE" baseline="0" dirty="0" err="1" smtClean="0"/>
              <a:t>more</a:t>
            </a:r>
            <a:r>
              <a:rPr lang="de-DE" baseline="0" dirty="0" smtClean="0"/>
              <a:t> expensive </a:t>
            </a:r>
            <a:r>
              <a:rPr lang="de-DE" baseline="0" dirty="0" err="1" smtClean="0"/>
              <a:t>to</a:t>
            </a:r>
            <a:r>
              <a:rPr lang="de-DE" baseline="0" dirty="0" smtClean="0"/>
              <a:t> </a:t>
            </a:r>
            <a:r>
              <a:rPr lang="de-DE" baseline="0" dirty="0" err="1" smtClean="0"/>
              <a:t>implement</a:t>
            </a:r>
            <a:r>
              <a:rPr lang="de-DE" baseline="0" dirty="0" smtClean="0"/>
              <a:t> -&gt; End </a:t>
            </a:r>
            <a:r>
              <a:rPr lang="de-DE" baseline="0" dirty="0" err="1" smtClean="0"/>
              <a:t>to</a:t>
            </a:r>
            <a:r>
              <a:rPr lang="de-DE" baseline="0" dirty="0" smtClean="0"/>
              <a:t> End </a:t>
            </a:r>
            <a:r>
              <a:rPr lang="de-DE" baseline="0" dirty="0" err="1" smtClean="0"/>
              <a:t>argument</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err="1" smtClean="0"/>
              <a:t>You</a:t>
            </a:r>
            <a:r>
              <a:rPr lang="de-DE" baseline="0" dirty="0" smtClean="0"/>
              <a:t> </a:t>
            </a:r>
            <a:r>
              <a:rPr lang="de-DE" baseline="0" dirty="0" err="1" smtClean="0"/>
              <a:t>anyway</a:t>
            </a:r>
            <a:r>
              <a:rPr lang="de-DE" baseline="0" dirty="0" smtClean="0"/>
              <a:t> </a:t>
            </a:r>
            <a:r>
              <a:rPr lang="de-DE" baseline="0" dirty="0" err="1" smtClean="0"/>
              <a:t>need</a:t>
            </a:r>
            <a:r>
              <a:rPr lang="de-DE" baseline="0" dirty="0" smtClean="0"/>
              <a:t> </a:t>
            </a:r>
            <a:r>
              <a:rPr lang="de-DE" baseline="0" dirty="0" err="1" smtClean="0"/>
              <a:t>to</a:t>
            </a:r>
            <a:r>
              <a:rPr lang="de-DE" baseline="0" dirty="0" smtClean="0"/>
              <a:t> check end </a:t>
            </a:r>
            <a:r>
              <a:rPr lang="de-DE" baseline="0" dirty="0" err="1" smtClean="0"/>
              <a:t>to</a:t>
            </a:r>
            <a:r>
              <a:rPr lang="de-DE" baseline="0" dirty="0" smtClean="0"/>
              <a:t> end, </a:t>
            </a:r>
            <a:r>
              <a:rPr lang="de-DE" baseline="0" dirty="0" err="1" smtClean="0"/>
              <a:t>lower</a:t>
            </a:r>
            <a:r>
              <a:rPr lang="de-DE" baseline="0" dirty="0" smtClean="0"/>
              <a:t> </a:t>
            </a:r>
            <a:r>
              <a:rPr lang="de-DE" baseline="0" dirty="0" err="1" smtClean="0"/>
              <a:t>level</a:t>
            </a:r>
            <a:r>
              <a:rPr lang="de-DE" baseline="0" dirty="0" smtClean="0"/>
              <a:t> </a:t>
            </a:r>
            <a:r>
              <a:rPr lang="de-DE" baseline="0" dirty="0" err="1" smtClean="0"/>
              <a:t>failure</a:t>
            </a:r>
            <a:r>
              <a:rPr lang="de-DE" baseline="0" dirty="0" smtClean="0"/>
              <a:t> </a:t>
            </a:r>
            <a:r>
              <a:rPr lang="de-DE" baseline="0" dirty="0" err="1" smtClean="0"/>
              <a:t>handling</a:t>
            </a:r>
            <a:r>
              <a:rPr lang="de-DE" baseline="0" dirty="0" smtClean="0"/>
              <a:t> </a:t>
            </a:r>
            <a:r>
              <a:rPr lang="de-DE" baseline="0" dirty="0" err="1" smtClean="0"/>
              <a:t>might</a:t>
            </a:r>
            <a:r>
              <a:rPr lang="de-DE" baseline="0" dirty="0" smtClean="0"/>
              <a:t> </a:t>
            </a:r>
            <a:r>
              <a:rPr lang="de-DE" baseline="0" dirty="0" err="1" smtClean="0"/>
              <a:t>only</a:t>
            </a:r>
            <a:r>
              <a:rPr lang="de-DE" baseline="0" dirty="0" smtClean="0"/>
              <a:t> </a:t>
            </a:r>
            <a:r>
              <a:rPr lang="de-DE" baseline="0" dirty="0" err="1" smtClean="0"/>
              <a:t>be</a:t>
            </a:r>
            <a:r>
              <a:rPr lang="de-DE" baseline="0" dirty="0" smtClean="0"/>
              <a:t> </a:t>
            </a:r>
            <a:r>
              <a:rPr lang="de-DE" baseline="0" dirty="0" err="1" smtClean="0"/>
              <a:t>performance</a:t>
            </a:r>
            <a:r>
              <a:rPr lang="de-DE" baseline="0" dirty="0" smtClean="0"/>
              <a:t> </a:t>
            </a:r>
            <a:r>
              <a:rPr lang="de-DE" baseline="0" dirty="0" err="1" smtClean="0"/>
              <a:t>optimization</a:t>
            </a:r>
            <a:endParaRPr lang="de-DE"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13</a:t>
            </a:fld>
            <a:endParaRPr lang="de-DE"/>
          </a:p>
        </p:txBody>
      </p:sp>
    </p:spTree>
    <p:extLst>
      <p:ext uri="{BB962C8B-B14F-4D97-AF65-F5344CB8AC3E}">
        <p14:creationId xmlns:p14="http://schemas.microsoft.com/office/powerpoint/2010/main" val="204914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Slow is often worse </a:t>
            </a:r>
            <a:r>
              <a:rPr lang="de-DE" dirty="0" err="1" smtClean="0"/>
              <a:t>than</a:t>
            </a:r>
            <a:r>
              <a:rPr lang="de-DE" dirty="0" smtClean="0"/>
              <a:t> </a:t>
            </a:r>
            <a:r>
              <a:rPr lang="de-DE" dirty="0" err="1" smtClean="0"/>
              <a:t>dead</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rare </a:t>
            </a:r>
            <a:r>
              <a:rPr lang="de-AT" dirty="0" err="1" smtClean="0"/>
              <a:t>timing</a:t>
            </a:r>
            <a:r>
              <a:rPr lang="de-AT" dirty="0" smtClean="0"/>
              <a:t> </a:t>
            </a:r>
            <a:r>
              <a:rPr lang="de-AT" dirty="0" err="1" smtClean="0"/>
              <a:t>failures</a:t>
            </a:r>
            <a:r>
              <a:rPr lang="de-AT" dirty="0" smtClean="0"/>
              <a:t> (G7) -&gt;</a:t>
            </a:r>
            <a:r>
              <a:rPr lang="de-AT" baseline="0" dirty="0" smtClean="0"/>
              <a:t> </a:t>
            </a:r>
            <a:r>
              <a:rPr lang="de-AT" baseline="0" dirty="0" err="1" smtClean="0"/>
              <a:t>execute</a:t>
            </a:r>
            <a:r>
              <a:rPr lang="de-AT" baseline="0" dirty="0" smtClean="0"/>
              <a:t> </a:t>
            </a:r>
            <a:r>
              <a:rPr lang="de-AT" baseline="0" dirty="0" err="1" smtClean="0"/>
              <a:t>code</a:t>
            </a:r>
            <a:r>
              <a:rPr lang="de-AT" baseline="0" dirty="0" smtClean="0"/>
              <a:t> </a:t>
            </a:r>
            <a:r>
              <a:rPr lang="de-AT" baseline="0" dirty="0" err="1" smtClean="0"/>
              <a:t>that</a:t>
            </a:r>
            <a:r>
              <a:rPr lang="de-AT" baseline="0" dirty="0" smtClean="0"/>
              <a:t> </a:t>
            </a:r>
            <a:r>
              <a:rPr lang="de-AT" baseline="0" dirty="0" err="1" smtClean="0"/>
              <a:t>is</a:t>
            </a:r>
            <a:r>
              <a:rPr lang="de-AT" baseline="0" dirty="0" smtClean="0"/>
              <a:t> </a:t>
            </a:r>
            <a:r>
              <a:rPr lang="de-AT" baseline="0" dirty="0" err="1" smtClean="0"/>
              <a:t>rarely</a:t>
            </a:r>
            <a:r>
              <a:rPr lang="de-AT" baseline="0" dirty="0" smtClean="0"/>
              <a:t> </a:t>
            </a:r>
            <a:r>
              <a:rPr lang="de-AT" baseline="0" dirty="0" err="1" smtClean="0"/>
              <a:t>executed</a:t>
            </a:r>
            <a:r>
              <a:rPr lang="de-AT" baseline="0" dirty="0" smtClean="0"/>
              <a:t> </a:t>
            </a:r>
            <a:r>
              <a:rPr lang="de-AT" baseline="0" dirty="0" err="1" smtClean="0"/>
              <a:t>and</a:t>
            </a:r>
            <a:r>
              <a:rPr lang="de-AT" baseline="0" dirty="0" smtClean="0"/>
              <a:t> </a:t>
            </a:r>
            <a:r>
              <a:rPr lang="de-AT" baseline="0" dirty="0" err="1" smtClean="0"/>
              <a:t>therefore</a:t>
            </a:r>
            <a:r>
              <a:rPr lang="de-AT" baseline="0" dirty="0" smtClean="0"/>
              <a:t> </a:t>
            </a:r>
            <a:r>
              <a:rPr lang="de-AT" baseline="0" dirty="0" err="1" smtClean="0"/>
              <a:t>rarely</a:t>
            </a:r>
            <a:r>
              <a:rPr lang="de-AT" baseline="0" dirty="0" smtClean="0"/>
              <a:t> </a:t>
            </a:r>
            <a:r>
              <a:rPr lang="de-AT" baseline="0" dirty="0" err="1" smtClean="0"/>
              <a:t>tested</a:t>
            </a: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Clear </a:t>
            </a:r>
            <a:r>
              <a:rPr lang="de-AT" dirty="0" err="1" smtClean="0"/>
              <a:t>requirements</a:t>
            </a:r>
            <a:r>
              <a:rPr lang="de-AT" dirty="0" smtClean="0"/>
              <a:t> </a:t>
            </a:r>
            <a:r>
              <a:rPr lang="de-AT" dirty="0" err="1" smtClean="0"/>
              <a:t>are</a:t>
            </a:r>
            <a:r>
              <a:rPr lang="de-AT" dirty="0" smtClean="0"/>
              <a:t> </a:t>
            </a:r>
            <a:r>
              <a:rPr lang="de-AT" dirty="0" err="1" smtClean="0"/>
              <a:t>necessary</a:t>
            </a: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14</a:t>
            </a:fld>
            <a:endParaRPr lang="de-DE"/>
          </a:p>
        </p:txBody>
      </p:sp>
    </p:spTree>
    <p:extLst>
      <p:ext uri="{BB962C8B-B14F-4D97-AF65-F5344CB8AC3E}">
        <p14:creationId xmlns:p14="http://schemas.microsoft.com/office/powerpoint/2010/main" val="3597295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bounded</a:t>
            </a:r>
            <a:r>
              <a:rPr lang="de-DE" dirty="0" smtClean="0"/>
              <a:t> </a:t>
            </a:r>
            <a:r>
              <a:rPr lang="de-DE" dirty="0" err="1" smtClean="0"/>
              <a:t>queues</a:t>
            </a:r>
            <a:endParaRPr lang="de-DE" dirty="0" smtClean="0"/>
          </a:p>
          <a:p>
            <a:r>
              <a:rPr lang="de-DE" baseline="0" dirty="0" err="1" smtClean="0"/>
              <a:t>flow</a:t>
            </a:r>
            <a:r>
              <a:rPr lang="de-DE" baseline="0" dirty="0" smtClean="0"/>
              <a:t> </a:t>
            </a:r>
            <a:r>
              <a:rPr lang="de-DE" baseline="0" dirty="0" err="1" smtClean="0"/>
              <a:t>control</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err="1" smtClean="0"/>
              <a:t>overflow</a:t>
            </a:r>
            <a:r>
              <a:rPr lang="de-DE" baseline="0" dirty="0" smtClean="0"/>
              <a:t> </a:t>
            </a:r>
            <a:r>
              <a:rPr lang="de-DE" baseline="0" dirty="0" err="1" smtClean="0"/>
              <a:t>strategy</a:t>
            </a:r>
            <a:endParaRPr lang="de-DE" baseline="0" dirty="0" smtClean="0"/>
          </a:p>
          <a:p>
            <a:r>
              <a:rPr lang="de-DE" baseline="0" dirty="0" smtClean="0"/>
              <a:t>back </a:t>
            </a:r>
            <a:r>
              <a:rPr lang="de-DE" baseline="0" dirty="0" err="1" smtClean="0"/>
              <a:t>pressure</a:t>
            </a:r>
            <a:endParaRPr lang="de-DE" dirty="0"/>
          </a:p>
        </p:txBody>
      </p:sp>
      <p:sp>
        <p:nvSpPr>
          <p:cNvPr id="4" name="Slide Number Placeholder 3"/>
          <p:cNvSpPr>
            <a:spLocks noGrp="1"/>
          </p:cNvSpPr>
          <p:nvPr>
            <p:ph type="sldNum" sz="quarter" idx="10"/>
          </p:nvPr>
        </p:nvSpPr>
        <p:spPr/>
        <p:txBody>
          <a:bodyPr/>
          <a:lstStyle/>
          <a:p>
            <a:fld id="{EE1704BE-59B6-4B74-8108-AA13E8B7B112}" type="slidenum">
              <a:rPr lang="de-DE" smtClean="0"/>
              <a:t>15</a:t>
            </a:fld>
            <a:endParaRPr lang="de-DE"/>
          </a:p>
        </p:txBody>
      </p:sp>
    </p:spTree>
    <p:extLst>
      <p:ext uri="{BB962C8B-B14F-4D97-AF65-F5344CB8AC3E}">
        <p14:creationId xmlns:p14="http://schemas.microsoft.com/office/powerpoint/2010/main" val="389973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Most Hardware faults are transient – error correction, checksum and retransmission – boost MTBF by factor of 5 to 100</a:t>
            </a:r>
          </a:p>
          <a:p>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Heisenbugs = </a:t>
            </a:r>
            <a:r>
              <a:rPr lang="en-GB" dirty="0" smtClean="0"/>
              <a:t>If program </a:t>
            </a:r>
            <a:r>
              <a:rPr lang="en-GB" u="sng" dirty="0" smtClean="0"/>
              <a:t>state</a:t>
            </a:r>
            <a:r>
              <a:rPr lang="en-GB" dirty="0" smtClean="0"/>
              <a:t> is </a:t>
            </a:r>
            <a:r>
              <a:rPr lang="en-GB" u="sng" dirty="0" smtClean="0"/>
              <a:t>reinitialized,</a:t>
            </a:r>
            <a:r>
              <a:rPr lang="en-GB" dirty="0" smtClean="0"/>
              <a:t> operation will usually </a:t>
            </a:r>
            <a:r>
              <a:rPr lang="en-GB" u="sng" dirty="0" smtClean="0"/>
              <a:t>succeed</a:t>
            </a:r>
            <a:r>
              <a:rPr lang="en-GB" dirty="0" smtClean="0"/>
              <a:t> </a:t>
            </a:r>
            <a:r>
              <a:rPr lang="de-DE" dirty="0" smtClean="0"/>
              <a:t>on retry</a:t>
            </a:r>
            <a:endParaRPr lang="de-AT"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Bohrbugs = </a:t>
            </a:r>
            <a:r>
              <a:rPr lang="en-GB" dirty="0" smtClean="0"/>
              <a:t>ones that always fail on retry, are </a:t>
            </a:r>
            <a:r>
              <a:rPr lang="en-GB" u="sng" dirty="0" smtClean="0"/>
              <a:t>gone</a:t>
            </a:r>
            <a:r>
              <a:rPr lang="en-GB" dirty="0" smtClean="0"/>
              <a:t> after review, testing phase</a:t>
            </a:r>
            <a:endParaRPr lang="de-DE" dirty="0" smtClean="0"/>
          </a:p>
          <a:p>
            <a:endParaRPr lang="de-DE" dirty="0" smtClean="0"/>
          </a:p>
          <a:p>
            <a:r>
              <a:rPr lang="en-GB" sz="1200" kern="1200" dirty="0" smtClean="0">
                <a:solidFill>
                  <a:schemeClr val="tx1"/>
                </a:solidFill>
                <a:effectLst/>
                <a:latin typeface="+mn-lt"/>
                <a:ea typeface="+mn-ea"/>
                <a:cs typeface="+mn-cs"/>
              </a:rPr>
              <a:t>resetting the program to a quiescent state </a:t>
            </a:r>
            <a:r>
              <a:rPr lang="en-GB" sz="1200" kern="1200" dirty="0" err="1" smtClean="0">
                <a:solidFill>
                  <a:schemeClr val="tx1"/>
                </a:solidFill>
                <a:effectLst/>
                <a:latin typeface="+mn-lt"/>
                <a:ea typeface="+mn-ea"/>
                <a:cs typeface="+mn-cs"/>
              </a:rPr>
              <a:t>andreexecuting</a:t>
            </a:r>
            <a:r>
              <a:rPr lang="en-GB" sz="1200" kern="1200" dirty="0" smtClean="0">
                <a:solidFill>
                  <a:schemeClr val="tx1"/>
                </a:solidFill>
                <a:effectLst/>
                <a:latin typeface="+mn-lt"/>
                <a:ea typeface="+mn-ea"/>
                <a:cs typeface="+mn-cs"/>
              </a:rPr>
              <a:t> it will quite likely work, because now the environment is slightly different. </a:t>
            </a:r>
          </a:p>
          <a:p>
            <a:r>
              <a:rPr lang="en-GB" sz="1200" kern="1200" dirty="0" smtClean="0">
                <a:solidFill>
                  <a:schemeClr val="tx1"/>
                </a:solidFill>
                <a:effectLst/>
                <a:latin typeface="+mn-lt"/>
                <a:ea typeface="+mn-ea"/>
                <a:cs typeface="+mn-cs"/>
              </a:rPr>
              <a:t>After all, it worked a minute ago</a:t>
            </a:r>
            <a:endParaRPr lang="de-DE"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16</a:t>
            </a:fld>
            <a:endParaRPr lang="de-DE"/>
          </a:p>
        </p:txBody>
      </p:sp>
    </p:spTree>
    <p:extLst>
      <p:ext uri="{BB962C8B-B14F-4D97-AF65-F5344CB8AC3E}">
        <p14:creationId xmlns:p14="http://schemas.microsoft.com/office/powerpoint/2010/main" val="3597295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de-DE" dirty="0" smtClean="0"/>
              <a:t>Too many </a:t>
            </a:r>
            <a:r>
              <a:rPr lang="de-DE" dirty="0" err="1" smtClean="0"/>
              <a:t>side</a:t>
            </a:r>
            <a:r>
              <a:rPr lang="de-DE" dirty="0" smtClean="0"/>
              <a:t> </a:t>
            </a:r>
            <a:r>
              <a:rPr lang="de-DE" dirty="0" err="1" smtClean="0"/>
              <a:t>effects</a:t>
            </a:r>
            <a:endParaRPr lang="de-DE" dirty="0" smtClean="0"/>
          </a:p>
          <a:p>
            <a:pPr lvl="1" algn="l"/>
            <a:r>
              <a:rPr lang="de-DE" dirty="0" err="1" smtClean="0"/>
              <a:t>Often</a:t>
            </a:r>
            <a:r>
              <a:rPr lang="de-DE" dirty="0" smtClean="0"/>
              <a:t> very imperative programming style</a:t>
            </a:r>
          </a:p>
          <a:p>
            <a:pPr lvl="1"/>
            <a:r>
              <a:rPr lang="de-DE" dirty="0" smtClean="0"/>
              <a:t>Carefull state management missing (Error kernel pattern)</a:t>
            </a:r>
          </a:p>
          <a:p>
            <a:endParaRPr lang="en-US" sz="1200" i="0" kern="1200" dirty="0" smtClean="0">
              <a:solidFill>
                <a:schemeClr val="tx1"/>
              </a:solidFill>
              <a:effectLst/>
              <a:latin typeface="+mn-lt"/>
              <a:ea typeface="+mn-ea"/>
              <a:cs typeface="+mn-cs"/>
            </a:endParaRPr>
          </a:p>
          <a:p>
            <a:r>
              <a:rPr lang="en-US" sz="1200" i="0" kern="1200" dirty="0" err="1" smtClean="0">
                <a:solidFill>
                  <a:schemeClr val="tx1"/>
                </a:solidFill>
                <a:effectLst/>
                <a:latin typeface="+mn-lt"/>
                <a:ea typeface="+mn-ea"/>
                <a:cs typeface="+mn-cs"/>
              </a:rPr>
              <a:t>Unecessary</a:t>
            </a:r>
            <a:r>
              <a:rPr lang="en-US" sz="1200" i="0" kern="1200" dirty="0" smtClean="0">
                <a:solidFill>
                  <a:schemeClr val="tx1"/>
                </a:solidFill>
                <a:effectLst/>
                <a:latin typeface="+mn-lt"/>
                <a:ea typeface="+mn-ea"/>
                <a:cs typeface="+mn-cs"/>
              </a:rPr>
              <a:t> code, too complex code, self written</a:t>
            </a:r>
            <a:r>
              <a:rPr lang="en-US" sz="1200" i="0" kern="1200" baseline="0" dirty="0" smtClean="0">
                <a:solidFill>
                  <a:schemeClr val="tx1"/>
                </a:solidFill>
                <a:effectLst/>
                <a:latin typeface="+mn-lt"/>
                <a:ea typeface="+mn-ea"/>
                <a:cs typeface="+mn-cs"/>
              </a:rPr>
              <a:t> instead of using existing proven code</a:t>
            </a:r>
            <a:r>
              <a:rPr lang="en-US" sz="1200" i="0" kern="1200" dirty="0" smtClean="0">
                <a:solidFill>
                  <a:schemeClr val="tx1"/>
                </a:solidFill>
                <a:effectLst/>
                <a:latin typeface="+mn-lt"/>
                <a:ea typeface="+mn-ea"/>
                <a:cs typeface="+mn-cs"/>
              </a:rPr>
              <a:t> …</a:t>
            </a:r>
          </a:p>
          <a:p>
            <a:endParaRPr lang="en-US"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 lot of problems are with state being corrupted.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Most failures are </a:t>
            </a:r>
            <a:r>
              <a:rPr lang="en-US" sz="1200" b="1" kern="1200" dirty="0" err="1" smtClean="0">
                <a:solidFill>
                  <a:schemeClr val="tx1"/>
                </a:solidFill>
                <a:effectLst/>
                <a:latin typeface="+mn-lt"/>
                <a:ea typeface="+mn-ea"/>
                <a:cs typeface="+mn-cs"/>
              </a:rPr>
              <a:t>relatet</a:t>
            </a:r>
            <a:r>
              <a:rPr lang="en-US" sz="1200" b="1" kern="1200" dirty="0" smtClean="0">
                <a:solidFill>
                  <a:schemeClr val="tx1"/>
                </a:solidFill>
                <a:effectLst/>
                <a:latin typeface="+mn-lt"/>
                <a:ea typeface="+mn-ea"/>
                <a:cs typeface="+mn-cs"/>
              </a:rPr>
              <a:t> to state: inconsistent, partial data, wrong data, lost data, duplicated data.</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E1704BE-59B6-4B74-8108-AA13E8B7B112}" type="slidenum">
              <a:rPr lang="de-DE" smtClean="0"/>
              <a:t>18</a:t>
            </a:fld>
            <a:endParaRPr lang="de-DE"/>
          </a:p>
        </p:txBody>
      </p:sp>
    </p:spTree>
    <p:extLst>
      <p:ext uri="{BB962C8B-B14F-4D97-AF65-F5344CB8AC3E}">
        <p14:creationId xmlns:p14="http://schemas.microsoft.com/office/powerpoint/2010/main" val="765210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Failures </a:t>
            </a:r>
            <a:r>
              <a:rPr lang="de-AT" dirty="0" err="1" smtClean="0"/>
              <a:t>propagate</a:t>
            </a:r>
            <a:r>
              <a:rPr lang="de-AT" dirty="0" smtClean="0"/>
              <a:t> </a:t>
            </a:r>
            <a:r>
              <a:rPr lang="de-AT" dirty="0" err="1" smtClean="0"/>
              <a:t>quickly</a:t>
            </a: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out </a:t>
            </a:r>
            <a:r>
              <a:rPr lang="de-AT" dirty="0" err="1" smtClean="0"/>
              <a:t>of</a:t>
            </a:r>
            <a:r>
              <a:rPr lang="de-AT" dirty="0" smtClean="0"/>
              <a:t> </a:t>
            </a:r>
            <a:r>
              <a:rPr lang="de-AT" dirty="0" err="1" smtClean="0"/>
              <a:t>process</a:t>
            </a:r>
            <a:r>
              <a:rPr lang="de-AT" dirty="0" smtClean="0"/>
              <a:t> </a:t>
            </a:r>
            <a:r>
              <a:rPr lang="de-AT" dirty="0" err="1" smtClean="0"/>
              <a:t>communication</a:t>
            </a:r>
            <a:endParaRPr lang="de-AT"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Obscure</a:t>
            </a:r>
            <a:r>
              <a:rPr lang="de-AT" dirty="0" smtClean="0"/>
              <a:t> timing bugs</a:t>
            </a:r>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Low level concurrency (Threads, Locks, CAS)</a:t>
            </a:r>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Live contract example is not very specific</a:t>
            </a:r>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Search service did not handle network disconnect</a:t>
            </a:r>
          </a:p>
        </p:txBody>
      </p:sp>
      <p:sp>
        <p:nvSpPr>
          <p:cNvPr id="4" name="Slide Number Placeholder 3"/>
          <p:cNvSpPr>
            <a:spLocks noGrp="1"/>
          </p:cNvSpPr>
          <p:nvPr>
            <p:ph type="sldNum" sz="quarter" idx="10"/>
          </p:nvPr>
        </p:nvSpPr>
        <p:spPr/>
        <p:txBody>
          <a:bodyPr/>
          <a:lstStyle/>
          <a:p>
            <a:fld id="{EE1704BE-59B6-4B74-8108-AA13E8B7B112}" type="slidenum">
              <a:rPr lang="de-DE" smtClean="0"/>
              <a:t>20</a:t>
            </a:fld>
            <a:endParaRPr lang="de-DE"/>
          </a:p>
        </p:txBody>
      </p:sp>
    </p:spTree>
    <p:extLst>
      <p:ext uri="{BB962C8B-B14F-4D97-AF65-F5344CB8AC3E}">
        <p14:creationId xmlns:p14="http://schemas.microsoft.com/office/powerpoint/2010/main" val="1692190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i="1" dirty="0" err="1" smtClean="0"/>
              <a:t>To</a:t>
            </a:r>
            <a:r>
              <a:rPr lang="de-DE" i="1" dirty="0" smtClean="0"/>
              <a:t> </a:t>
            </a:r>
            <a:r>
              <a:rPr lang="de-DE" i="1" dirty="0" err="1" smtClean="0"/>
              <a:t>achieve</a:t>
            </a:r>
            <a:r>
              <a:rPr lang="de-DE" i="1" dirty="0" smtClean="0"/>
              <a:t> fault-</a:t>
            </a:r>
            <a:r>
              <a:rPr lang="de-DE" i="1" dirty="0" err="1" smtClean="0"/>
              <a:t>tolerance</a:t>
            </a:r>
            <a:r>
              <a:rPr lang="de-DE" i="1" dirty="0" smtClean="0"/>
              <a:t>, a </a:t>
            </a:r>
            <a:r>
              <a:rPr lang="de-DE" i="1" dirty="0" err="1" smtClean="0"/>
              <a:t>distributed</a:t>
            </a:r>
            <a:r>
              <a:rPr lang="de-DE" i="1" dirty="0" smtClean="0"/>
              <a:t> </a:t>
            </a:r>
            <a:r>
              <a:rPr lang="de-DE" i="1" dirty="0" err="1" smtClean="0"/>
              <a:t>system</a:t>
            </a:r>
            <a:r>
              <a:rPr lang="de-DE" i="1" dirty="0" smtClean="0"/>
              <a:t> </a:t>
            </a:r>
            <a:r>
              <a:rPr lang="de-DE" i="1" dirty="0" err="1" smtClean="0"/>
              <a:t>architecture</a:t>
            </a:r>
            <a:r>
              <a:rPr lang="de-DE" i="1" dirty="0" smtClean="0"/>
              <a:t> </a:t>
            </a:r>
            <a:r>
              <a:rPr lang="de-DE" i="1" dirty="0" err="1" smtClean="0"/>
              <a:t>requires</a:t>
            </a:r>
            <a:r>
              <a:rPr lang="de-DE" i="1" dirty="0" smtClean="0"/>
              <a:t> redundant </a:t>
            </a:r>
            <a:r>
              <a:rPr lang="de-DE" i="1" dirty="0" err="1" smtClean="0"/>
              <a:t>processing</a:t>
            </a:r>
            <a:r>
              <a:rPr lang="de-DE" i="1" dirty="0" smtClean="0"/>
              <a:t> </a:t>
            </a:r>
            <a:r>
              <a:rPr lang="de-DE" i="1" dirty="0" err="1" smtClean="0"/>
              <a:t>components</a:t>
            </a:r>
            <a:r>
              <a:rPr lang="de-DE" i="1" dirty="0" smtClean="0"/>
              <a:t>!</a:t>
            </a:r>
          </a:p>
          <a:p>
            <a:endParaRPr lang="de-DE" dirty="0" smtClean="0"/>
          </a:p>
          <a:p>
            <a:endParaRPr lang="de-DE" dirty="0"/>
          </a:p>
        </p:txBody>
      </p:sp>
      <p:sp>
        <p:nvSpPr>
          <p:cNvPr id="4" name="Slide Number Placeholder 3"/>
          <p:cNvSpPr>
            <a:spLocks noGrp="1"/>
          </p:cNvSpPr>
          <p:nvPr>
            <p:ph type="sldNum" sz="quarter" idx="10"/>
          </p:nvPr>
        </p:nvSpPr>
        <p:spPr/>
        <p:txBody>
          <a:bodyPr/>
          <a:lstStyle/>
          <a:p>
            <a:fld id="{EE1704BE-59B6-4B74-8108-AA13E8B7B112}" type="slidenum">
              <a:rPr lang="de-DE" smtClean="0"/>
              <a:t>22</a:t>
            </a:fld>
            <a:endParaRPr lang="de-DE"/>
          </a:p>
        </p:txBody>
      </p:sp>
    </p:spTree>
    <p:extLst>
      <p:ext uri="{BB962C8B-B14F-4D97-AF65-F5344CB8AC3E}">
        <p14:creationId xmlns:p14="http://schemas.microsoft.com/office/powerpoint/2010/main" val="1138877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LWP/Threads</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Location Transparency achieves load </a:t>
            </a:r>
            <a:r>
              <a:rPr lang="de-DE" dirty="0" err="1" smtClean="0"/>
              <a:t>balancing</a:t>
            </a:r>
            <a:r>
              <a:rPr lang="de-DE" dirty="0" smtClean="0"/>
              <a:t> </a:t>
            </a:r>
            <a:r>
              <a:rPr lang="de-DE" dirty="0" err="1" smtClean="0"/>
              <a:t>and</a:t>
            </a:r>
            <a:r>
              <a:rPr lang="de-DE" dirty="0" smtClean="0"/>
              <a:t> </a:t>
            </a:r>
            <a:r>
              <a:rPr lang="de-DE" dirty="0" err="1" smtClean="0"/>
              <a:t>failover</a:t>
            </a:r>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baseline="0" dirty="0" smtClean="0"/>
              <a:t>Failover requires </a:t>
            </a:r>
            <a:r>
              <a:rPr lang="de-DE" baseline="0" dirty="0" err="1" smtClean="0"/>
              <a:t>state</a:t>
            </a:r>
            <a:r>
              <a:rPr lang="de-DE" baseline="0" dirty="0" smtClean="0"/>
              <a:t> </a:t>
            </a:r>
            <a:r>
              <a:rPr lang="de-DE" baseline="0" dirty="0" err="1" smtClean="0"/>
              <a:t>managment</a:t>
            </a:r>
            <a:r>
              <a:rPr lang="de-DE" baseline="0" dirty="0" smtClean="0"/>
              <a:t> -&gt; </a:t>
            </a:r>
            <a:r>
              <a:rPr lang="de-DE" dirty="0" err="1" smtClean="0"/>
              <a:t>short</a:t>
            </a:r>
            <a:r>
              <a:rPr lang="de-DE" dirty="0" smtClean="0"/>
              <a:t> repair time (GigaSpace proxy, Load </a:t>
            </a:r>
            <a:r>
              <a:rPr lang="de-DE" dirty="0" err="1" smtClean="0"/>
              <a:t>balancer</a:t>
            </a:r>
            <a:r>
              <a:rPr lang="de-DE" dirty="0" smtClean="0"/>
              <a:t> </a:t>
            </a:r>
            <a:r>
              <a:rPr lang="de-DE" dirty="0" err="1" smtClean="0"/>
              <a:t>etc</a:t>
            </a:r>
            <a:r>
              <a:rPr lang="de-DE"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dirty="0" err="1" smtClean="0"/>
              <a:t>message</a:t>
            </a:r>
            <a:r>
              <a:rPr lang="de-DE" dirty="0" smtClean="0"/>
              <a:t> might never be delivered or takes very long, message passing is </a:t>
            </a:r>
            <a:r>
              <a:rPr lang="de-DE" dirty="0" err="1" smtClean="0"/>
              <a:t>inherently</a:t>
            </a:r>
            <a:r>
              <a:rPr lang="de-DE" dirty="0" smtClean="0"/>
              <a:t> </a:t>
            </a:r>
            <a:r>
              <a:rPr lang="de-DE" dirty="0" err="1" smtClean="0"/>
              <a:t>unreliable</a:t>
            </a:r>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dirty="0" err="1" smtClean="0"/>
              <a:t>statefull</a:t>
            </a:r>
            <a:r>
              <a:rPr lang="de-DE" dirty="0" smtClean="0"/>
              <a:t> service failover </a:t>
            </a:r>
            <a:r>
              <a:rPr lang="de-DE" dirty="0" err="1" smtClean="0"/>
              <a:t>is</a:t>
            </a:r>
            <a:r>
              <a:rPr lang="de-DE" dirty="0" smtClean="0"/>
              <a:t> </a:t>
            </a:r>
            <a:r>
              <a:rPr lang="de-DE" dirty="0" err="1" smtClean="0"/>
              <a:t>difficult</a:t>
            </a:r>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backups also need to be checked</a:t>
            </a:r>
            <a:endParaRPr lang="de-DE"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23</a:t>
            </a:fld>
            <a:endParaRPr lang="de-DE"/>
          </a:p>
        </p:txBody>
      </p:sp>
    </p:spTree>
    <p:extLst>
      <p:ext uri="{BB962C8B-B14F-4D97-AF65-F5344CB8AC3E}">
        <p14:creationId xmlns:p14="http://schemas.microsoft.com/office/powerpoint/2010/main" val="3152009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A </a:t>
            </a:r>
            <a:r>
              <a:rPr lang="de-DE" dirty="0" err="1" smtClean="0"/>
              <a:t>social</a:t>
            </a:r>
            <a:r>
              <a:rPr lang="de-DE" dirty="0" smtClean="0"/>
              <a:t> </a:t>
            </a:r>
            <a:r>
              <a:rPr lang="de-DE" dirty="0" err="1" smtClean="0"/>
              <a:t>and</a:t>
            </a:r>
            <a:r>
              <a:rPr lang="de-DE" dirty="0" smtClean="0"/>
              <a:t> </a:t>
            </a:r>
            <a:r>
              <a:rPr lang="de-DE" dirty="0" err="1" smtClean="0"/>
              <a:t>way</a:t>
            </a:r>
            <a:r>
              <a:rPr lang="de-DE" dirty="0" smtClean="0"/>
              <a:t> of dealing </a:t>
            </a:r>
            <a:r>
              <a:rPr lang="de-DE" dirty="0" err="1" smtClean="0"/>
              <a:t>with</a:t>
            </a:r>
            <a:r>
              <a:rPr lang="de-DE" dirty="0" smtClean="0"/>
              <a:t> </a:t>
            </a:r>
            <a:r>
              <a:rPr lang="de-DE" dirty="0" err="1" smtClean="0"/>
              <a:t>failure</a:t>
            </a:r>
            <a:r>
              <a:rPr lang="de-DE" dirty="0" smtClean="0"/>
              <a:t>,</a:t>
            </a:r>
            <a:r>
              <a:rPr lang="de-DE" baseline="0" dirty="0" smtClean="0"/>
              <a:t> </a:t>
            </a:r>
            <a:r>
              <a:rPr lang="de-DE" baseline="0" dirty="0" err="1" smtClean="0"/>
              <a:t>even</a:t>
            </a:r>
            <a:r>
              <a:rPr lang="de-DE" baseline="0" dirty="0" smtClean="0"/>
              <a:t> </a:t>
            </a:r>
            <a:r>
              <a:rPr lang="de-DE" baseline="0" dirty="0" err="1" smtClean="0"/>
              <a:t>animals</a:t>
            </a:r>
            <a:r>
              <a:rPr lang="de-DE" baseline="0" dirty="0" smtClean="0"/>
              <a:t> do </a:t>
            </a:r>
            <a:r>
              <a:rPr lang="de-DE" baseline="0" dirty="0" err="1" smtClean="0"/>
              <a:t>this</a:t>
            </a:r>
            <a:endParaRPr lang="de-DE" dirty="0" smtClean="0"/>
          </a:p>
          <a:p>
            <a:endParaRPr lang="en-GB" dirty="0" smtClean="0"/>
          </a:p>
          <a:p>
            <a:r>
              <a:rPr lang="en-GB" dirty="0" smtClean="0"/>
              <a:t>Units of Mitigation</a:t>
            </a:r>
            <a:endParaRPr lang="de-AT" dirty="0" smtClean="0"/>
          </a:p>
          <a:p>
            <a:endParaRPr lang="de-AT" dirty="0" smtClean="0"/>
          </a:p>
          <a:p>
            <a:r>
              <a:rPr lang="de-AT" dirty="0" err="1" smtClean="0"/>
              <a:t>OneForAll</a:t>
            </a:r>
            <a:r>
              <a:rPr lang="de-AT" baseline="0" dirty="0" smtClean="0"/>
              <a:t> </a:t>
            </a:r>
            <a:r>
              <a:rPr lang="de-AT" baseline="0" dirty="0" err="1" smtClean="0"/>
              <a:t>and</a:t>
            </a:r>
            <a:r>
              <a:rPr lang="de-AT" baseline="0" dirty="0" smtClean="0"/>
              <a:t> </a:t>
            </a:r>
            <a:r>
              <a:rPr lang="de-AT" baseline="0" dirty="0" err="1" smtClean="0"/>
              <a:t>OneforOne</a:t>
            </a:r>
            <a:r>
              <a:rPr lang="de-AT" baseline="0" dirty="0" smtClean="0"/>
              <a:t> Supervision </a:t>
            </a:r>
            <a:r>
              <a:rPr lang="de-AT" baseline="0" dirty="0" err="1" smtClean="0"/>
              <a:t>strategies</a:t>
            </a: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Never perform dangerous operation yourself, delegate it to outer layer</a:t>
            </a:r>
            <a:endParaRPr lang="de-AT" baseline="0" dirty="0" smtClean="0"/>
          </a:p>
          <a:p>
            <a:endParaRPr lang="de-DE" sz="1200" kern="1200" dirty="0" smtClean="0">
              <a:solidFill>
                <a:schemeClr val="tx1"/>
              </a:solidFill>
              <a:effectLst/>
              <a:latin typeface="+mn-lt"/>
              <a:ea typeface="+mn-ea"/>
              <a:cs typeface="+mn-cs"/>
            </a:endParaRPr>
          </a:p>
          <a:p>
            <a:r>
              <a:rPr lang="de-DE" sz="1200" kern="1200" dirty="0" err="1" smtClean="0">
                <a:solidFill>
                  <a:schemeClr val="tx1"/>
                </a:solidFill>
                <a:effectLst/>
                <a:latin typeface="+mn-lt"/>
                <a:ea typeface="+mn-ea"/>
                <a:cs typeface="+mn-cs"/>
              </a:rPr>
              <a:t>Managed</a:t>
            </a:r>
            <a:r>
              <a:rPr lang="de-DE" sz="1200" kern="1200" dirty="0" smtClean="0">
                <a:solidFill>
                  <a:schemeClr val="tx1"/>
                </a:solidFill>
                <a:effectLst/>
                <a:latin typeface="+mn-lt"/>
                <a:ea typeface="+mn-ea"/>
                <a:cs typeface="+mn-cs"/>
              </a:rPr>
              <a:t> outside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failed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context</a:t>
            </a:r>
            <a:endParaRPr lang="de-DE" sz="1200" kern="1200" dirty="0" smtClean="0">
              <a:solidFill>
                <a:schemeClr val="tx1"/>
              </a:solidFill>
              <a:effectLst/>
              <a:latin typeface="+mn-lt"/>
              <a:ea typeface="+mn-ea"/>
              <a:cs typeface="+mn-cs"/>
            </a:endParaRPr>
          </a:p>
          <a:p>
            <a:endParaRPr lang="de-DE"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i="1" dirty="0" err="1" smtClean="0"/>
              <a:t>Frequently</a:t>
            </a:r>
            <a:r>
              <a:rPr lang="de-DE" i="1" dirty="0" smtClean="0"/>
              <a:t> </a:t>
            </a:r>
            <a:r>
              <a:rPr lang="de-DE" i="1" dirty="0" err="1" smtClean="0"/>
              <a:t>boundaries</a:t>
            </a:r>
            <a:r>
              <a:rPr lang="de-DE" i="1" dirty="0" smtClean="0"/>
              <a:t> </a:t>
            </a:r>
            <a:r>
              <a:rPr lang="de-DE" i="1" dirty="0" err="1" smtClean="0"/>
              <a:t>of</a:t>
            </a:r>
            <a:r>
              <a:rPr lang="de-DE" i="1" dirty="0" smtClean="0"/>
              <a:t> </a:t>
            </a:r>
            <a:r>
              <a:rPr lang="de-DE" i="1" dirty="0" err="1" smtClean="0"/>
              <a:t>responsibilities</a:t>
            </a:r>
            <a:r>
              <a:rPr lang="de-DE" i="1" dirty="0" smtClean="0"/>
              <a:t> </a:t>
            </a:r>
            <a:r>
              <a:rPr lang="de-DE" i="1" dirty="0" err="1" smtClean="0"/>
              <a:t>and</a:t>
            </a:r>
            <a:r>
              <a:rPr lang="de-DE" i="1" dirty="0" smtClean="0"/>
              <a:t> </a:t>
            </a:r>
            <a:r>
              <a:rPr lang="de-DE" i="1" dirty="0" err="1" smtClean="0"/>
              <a:t>failure</a:t>
            </a:r>
            <a:r>
              <a:rPr lang="de-DE" i="1" dirty="0" smtClean="0"/>
              <a:t> </a:t>
            </a:r>
            <a:r>
              <a:rPr lang="de-DE" i="1" dirty="0" err="1" smtClean="0"/>
              <a:t>domains</a:t>
            </a:r>
            <a:r>
              <a:rPr lang="de-DE" i="1" dirty="0" smtClean="0"/>
              <a:t> </a:t>
            </a:r>
            <a:r>
              <a:rPr lang="de-DE" i="1" dirty="0" err="1" smtClean="0"/>
              <a:t>coincide</a:t>
            </a:r>
            <a:r>
              <a:rPr lang="de-DE" i="1" dirty="0" smtClean="0"/>
              <a:t> </a:t>
            </a:r>
            <a:r>
              <a:rPr lang="de-DE" i="1" dirty="0" err="1" smtClean="0"/>
              <a:t>and</a:t>
            </a:r>
            <a:r>
              <a:rPr lang="de-DE" i="1" dirty="0" smtClean="0"/>
              <a:t> </a:t>
            </a:r>
            <a:r>
              <a:rPr lang="de-DE" i="1" dirty="0" err="1" smtClean="0"/>
              <a:t>their</a:t>
            </a:r>
            <a:r>
              <a:rPr lang="de-DE" i="1" dirty="0" smtClean="0"/>
              <a:t> </a:t>
            </a:r>
            <a:r>
              <a:rPr lang="de-DE" i="1" dirty="0" err="1" smtClean="0"/>
              <a:t>hierarchies</a:t>
            </a:r>
            <a:r>
              <a:rPr lang="de-DE" i="1" dirty="0" smtClean="0"/>
              <a:t> </a:t>
            </a:r>
            <a:r>
              <a:rPr lang="de-DE" i="1" dirty="0" err="1" smtClean="0"/>
              <a:t>match</a:t>
            </a:r>
            <a:r>
              <a:rPr lang="de-DE" i="1" dirty="0" smtClean="0"/>
              <a:t> </a:t>
            </a:r>
            <a:r>
              <a:rPr lang="de-DE" i="1" dirty="0" err="1" smtClean="0"/>
              <a:t>well</a:t>
            </a:r>
            <a:r>
              <a:rPr lang="de-DE" i="1" dirty="0" smtClean="0"/>
              <a:t> [RDP]</a:t>
            </a:r>
          </a:p>
        </p:txBody>
      </p:sp>
      <p:sp>
        <p:nvSpPr>
          <p:cNvPr id="4" name="Slide Number Placeholder 3"/>
          <p:cNvSpPr>
            <a:spLocks noGrp="1"/>
          </p:cNvSpPr>
          <p:nvPr>
            <p:ph type="sldNum" sz="quarter" idx="10"/>
          </p:nvPr>
        </p:nvSpPr>
        <p:spPr/>
        <p:txBody>
          <a:bodyPr/>
          <a:lstStyle/>
          <a:p>
            <a:fld id="{EE1704BE-59B6-4B74-8108-AA13E8B7B112}" type="slidenum">
              <a:rPr lang="de-DE" smtClean="0"/>
              <a:t>24</a:t>
            </a:fld>
            <a:endParaRPr lang="de-DE"/>
          </a:p>
        </p:txBody>
      </p:sp>
    </p:spTree>
    <p:extLst>
      <p:ext uri="{BB962C8B-B14F-4D97-AF65-F5344CB8AC3E}">
        <p14:creationId xmlns:p14="http://schemas.microsoft.com/office/powerpoint/2010/main" val="342084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1704BE-59B6-4B74-8108-AA13E8B7B112}" type="slidenum">
              <a:rPr lang="de-DE" smtClean="0"/>
              <a:t>25</a:t>
            </a:fld>
            <a:endParaRPr lang="de-DE"/>
          </a:p>
        </p:txBody>
      </p:sp>
    </p:spTree>
    <p:extLst>
      <p:ext uri="{BB962C8B-B14F-4D97-AF65-F5344CB8AC3E}">
        <p14:creationId xmlns:p14="http://schemas.microsoft.com/office/powerpoint/2010/main" val="154432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err="1" smtClean="0"/>
              <a:t>LifeX</a:t>
            </a:r>
            <a:r>
              <a:rPr lang="de-DE" dirty="0" smtClean="0"/>
              <a:t> = </a:t>
            </a:r>
            <a:r>
              <a:rPr lang="de-DE" dirty="0" err="1" smtClean="0"/>
              <a:t>highly</a:t>
            </a:r>
            <a:r>
              <a:rPr lang="de-DE" dirty="0" smtClean="0"/>
              <a:t> </a:t>
            </a:r>
            <a:r>
              <a:rPr lang="de-DE" dirty="0" err="1" smtClean="0"/>
              <a:t>available</a:t>
            </a:r>
            <a:r>
              <a:rPr lang="de-DE" baseline="0" dirty="0" smtClean="0"/>
              <a:t> + </a:t>
            </a:r>
            <a:r>
              <a:rPr lang="de-DE" baseline="0" dirty="0" err="1" smtClean="0"/>
              <a:t>reliable</a:t>
            </a:r>
            <a:r>
              <a:rPr lang="de-DE" baseline="0" dirty="0" smtClean="0"/>
              <a:t> </a:t>
            </a:r>
            <a:r>
              <a:rPr lang="de-DE" baseline="0" dirty="0" err="1" smtClean="0"/>
              <a:t>for</a:t>
            </a:r>
            <a:r>
              <a:rPr lang="de-DE" baseline="0" dirty="0" smtClean="0"/>
              <a:t> </a:t>
            </a:r>
            <a:r>
              <a:rPr lang="de-DE" baseline="0" dirty="0" err="1" smtClean="0"/>
              <a:t>emergency</a:t>
            </a:r>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dirty="0" err="1" smtClean="0"/>
              <a:t>Safety</a:t>
            </a:r>
            <a:r>
              <a:rPr lang="de-DE" dirty="0" smtClean="0"/>
              <a:t> </a:t>
            </a:r>
            <a:r>
              <a:rPr lang="de-DE" dirty="0" err="1" smtClean="0"/>
              <a:t>does</a:t>
            </a:r>
            <a:r>
              <a:rPr lang="de-DE" baseline="0" dirty="0" smtClean="0"/>
              <a:t> single component failure or full system failure have </a:t>
            </a:r>
            <a:r>
              <a:rPr lang="de-DE" baseline="0" dirty="0" err="1" smtClean="0"/>
              <a:t>catastrophic</a:t>
            </a:r>
            <a:r>
              <a:rPr lang="de-DE" baseline="0" dirty="0" smtClean="0"/>
              <a:t> </a:t>
            </a:r>
            <a:r>
              <a:rPr lang="de-DE" baseline="0" dirty="0" err="1" smtClean="0"/>
              <a:t>consequences</a:t>
            </a:r>
            <a:r>
              <a:rPr lang="de-DE" baseline="0" dirty="0" smtClean="0"/>
              <a:t>-&gt; </a:t>
            </a:r>
            <a:r>
              <a:rPr lang="de-DE" dirty="0" err="1" smtClean="0"/>
              <a:t>what</a:t>
            </a:r>
            <a:r>
              <a:rPr lang="de-DE" dirty="0" smtClean="0"/>
              <a:t> </a:t>
            </a:r>
            <a:r>
              <a:rPr lang="de-DE" dirty="0" err="1" smtClean="0"/>
              <a:t>are</a:t>
            </a:r>
            <a:r>
              <a:rPr lang="de-DE" dirty="0" smtClean="0"/>
              <a:t> </a:t>
            </a:r>
            <a:r>
              <a:rPr lang="de-DE" dirty="0" err="1" smtClean="0"/>
              <a:t>consequences</a:t>
            </a:r>
            <a:r>
              <a:rPr lang="de-DE" dirty="0" smtClean="0"/>
              <a:t> on </a:t>
            </a:r>
            <a:r>
              <a:rPr lang="de-DE" dirty="0" err="1" smtClean="0"/>
              <a:t>the</a:t>
            </a:r>
            <a:r>
              <a:rPr lang="de-DE" dirty="0" smtClean="0"/>
              <a:t> </a:t>
            </a:r>
            <a:r>
              <a:rPr lang="de-DE" dirty="0" err="1" smtClean="0"/>
              <a:t>user</a:t>
            </a:r>
            <a:r>
              <a:rPr lang="de-DE" dirty="0" smtClean="0"/>
              <a:t>(s) </a:t>
            </a:r>
            <a:r>
              <a:rPr lang="de-DE" dirty="0" err="1" smtClean="0"/>
              <a:t>or</a:t>
            </a:r>
            <a:r>
              <a:rPr lang="de-DE" dirty="0" smtClean="0"/>
              <a:t> </a:t>
            </a:r>
            <a:r>
              <a:rPr lang="de-DE" dirty="0" err="1" smtClean="0"/>
              <a:t>environment</a:t>
            </a:r>
            <a:r>
              <a:rPr lang="de-DE" dirty="0" smtClean="0"/>
              <a:t>?</a:t>
            </a:r>
          </a:p>
          <a:p>
            <a:endParaRPr lang="de-DE" baseline="0" dirty="0"/>
          </a:p>
          <a:p>
            <a:r>
              <a:rPr lang="en-US" sz="1200" b="0" i="0" kern="1200" dirty="0" smtClean="0">
                <a:solidFill>
                  <a:schemeClr val="tx1"/>
                </a:solidFill>
                <a:effectLst/>
                <a:latin typeface="+mn-lt"/>
                <a:ea typeface="+mn-ea"/>
                <a:cs typeface="+mn-cs"/>
              </a:rPr>
              <a:t>safety-critical systems don't always strive to maximize uptime. In fact, they may intentionally take themselves down</a:t>
            </a:r>
            <a:r>
              <a:rPr lang="en-US" sz="1200" b="0" i="0" kern="1200" baseline="0" dirty="0" smtClean="0">
                <a:solidFill>
                  <a:schemeClr val="tx1"/>
                </a:solidFill>
                <a:effectLst/>
                <a:latin typeface="+mn-lt"/>
                <a:ea typeface="+mn-ea"/>
                <a:cs typeface="+mn-cs"/>
              </a:rPr>
              <a:t> where</a:t>
            </a:r>
            <a:r>
              <a:rPr lang="en-US" sz="1200" b="0" i="0" kern="1200" dirty="0" smtClean="0">
                <a:solidFill>
                  <a:schemeClr val="tx1"/>
                </a:solidFill>
                <a:effectLst/>
                <a:latin typeface="+mn-lt"/>
                <a:ea typeface="+mn-ea"/>
                <a:cs typeface="+mn-cs"/>
              </a:rPr>
              <a:t> threat of injury or loss of life.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take themselves to safe state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before life-threatening situation reached.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many safety-critical systems, safe state is to immediately stop</a:t>
            </a:r>
            <a:endParaRPr lang="en-US" sz="1200" b="0" i="0" kern="1200" baseline="0" dirty="0" smtClean="0">
              <a:solidFill>
                <a:schemeClr val="tx1"/>
              </a:solidFill>
              <a:effectLst/>
              <a:latin typeface="+mn-lt"/>
              <a:ea typeface="+mn-ea"/>
              <a:cs typeface="+mn-cs"/>
            </a:endParaRPr>
          </a:p>
          <a:p>
            <a:endParaRPr lang="de-DE" baseline="0"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4</a:t>
            </a:fld>
            <a:endParaRPr lang="de-DE"/>
          </a:p>
        </p:txBody>
      </p:sp>
    </p:spTree>
    <p:extLst>
      <p:ext uri="{BB962C8B-B14F-4D97-AF65-F5344CB8AC3E}">
        <p14:creationId xmlns:p14="http://schemas.microsoft.com/office/powerpoint/2010/main" val="2226818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Media Graph Service breaking change -&gt; transformd to error response -&gt; immediate signal on UI</a:t>
            </a:r>
          </a:p>
          <a:p>
            <a:endParaRPr lang="de-DE" dirty="0" smtClean="0"/>
          </a:p>
          <a:p>
            <a:r>
              <a:rPr lang="de-DE" dirty="0" smtClean="0"/>
              <a:t>Coffee machine example as life essential nutrient </a:t>
            </a:r>
            <a:r>
              <a:rPr lang="de-DE" dirty="0" err="1" smtClean="0"/>
              <a:t>for</a:t>
            </a:r>
            <a:r>
              <a:rPr lang="de-DE" dirty="0" smtClean="0"/>
              <a:t> </a:t>
            </a:r>
            <a:r>
              <a:rPr lang="de-DE" dirty="0" err="1" smtClean="0"/>
              <a:t>developers</a:t>
            </a:r>
            <a:endParaRPr lang="de-DE" dirty="0" smtClean="0"/>
          </a:p>
          <a:p>
            <a:endParaRPr lang="de-DE" dirty="0" smtClean="0"/>
          </a:p>
          <a:p>
            <a:r>
              <a:rPr lang="en-GB" sz="1200" kern="1200" dirty="0" smtClean="0">
                <a:solidFill>
                  <a:schemeClr val="tx1"/>
                </a:solidFill>
                <a:effectLst/>
                <a:latin typeface="+mn-lt"/>
                <a:ea typeface="+mn-ea"/>
                <a:cs typeface="+mn-cs"/>
              </a:rPr>
              <a:t>error detection and processing work best with clear boundaries</a:t>
            </a:r>
          </a:p>
          <a:p>
            <a:endParaRPr lang="de-AT"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LifeX</a:t>
            </a:r>
            <a:r>
              <a:rPr lang="de-DE" dirty="0" smtClean="0"/>
              <a:t>: Send </a:t>
            </a:r>
            <a:r>
              <a:rPr lang="de-DE" dirty="0" err="1" smtClean="0"/>
              <a:t>error</a:t>
            </a:r>
            <a:r>
              <a:rPr lang="de-DE" dirty="0" smtClean="0"/>
              <a:t> </a:t>
            </a:r>
            <a:r>
              <a:rPr lang="de-DE" dirty="0" err="1" smtClean="0"/>
              <a:t>response</a:t>
            </a:r>
            <a:r>
              <a:rPr lang="de-DE" dirty="0" smtClean="0"/>
              <a:t> on </a:t>
            </a:r>
            <a:r>
              <a:rPr lang="de-DE" dirty="0" err="1" smtClean="0"/>
              <a:t>exception</a:t>
            </a:r>
            <a:r>
              <a:rPr lang="de-DE" dirty="0" smtClean="0"/>
              <a:t>, link </a:t>
            </a:r>
            <a:r>
              <a:rPr lang="de-DE" dirty="0" err="1" smtClean="0"/>
              <a:t>aggregates</a:t>
            </a:r>
            <a:endParaRPr lang="de-DE"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26</a:t>
            </a:fld>
            <a:endParaRPr lang="de-DE"/>
          </a:p>
        </p:txBody>
      </p:sp>
    </p:spTree>
    <p:extLst>
      <p:ext uri="{BB962C8B-B14F-4D97-AF65-F5344CB8AC3E}">
        <p14:creationId xmlns:p14="http://schemas.microsoft.com/office/powerpoint/2010/main" val="680151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Enables</a:t>
            </a:r>
            <a:r>
              <a:rPr lang="de-DE" dirty="0" smtClean="0"/>
              <a:t> </a:t>
            </a:r>
            <a:r>
              <a:rPr lang="de-DE" dirty="0" err="1" smtClean="0"/>
              <a:t>fine</a:t>
            </a:r>
            <a:r>
              <a:rPr lang="de-DE" dirty="0" smtClean="0"/>
              <a:t> </a:t>
            </a:r>
            <a:r>
              <a:rPr lang="de-DE" dirty="0" err="1" smtClean="0"/>
              <a:t>grained</a:t>
            </a:r>
            <a:r>
              <a:rPr lang="de-DE" dirty="0" smtClean="0"/>
              <a:t> </a:t>
            </a:r>
            <a:r>
              <a:rPr lang="de-DE" dirty="0" err="1" smtClean="0"/>
              <a:t>Restarts</a:t>
            </a:r>
            <a:r>
              <a:rPr lang="de-DE" dirty="0" smtClean="0"/>
              <a:t> (</a:t>
            </a:r>
            <a:r>
              <a:rPr lang="de-DE" dirty="0" err="1" smtClean="0"/>
              <a:t>state</a:t>
            </a:r>
            <a:r>
              <a:rPr lang="de-DE" dirty="0" smtClean="0"/>
              <a:t> </a:t>
            </a:r>
            <a:r>
              <a:rPr lang="de-DE" dirty="0" err="1" smtClean="0"/>
              <a:t>re-initialization</a:t>
            </a:r>
            <a:r>
              <a:rPr lang="de-DE"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de-DE" i="1"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27</a:t>
            </a:fld>
            <a:endParaRPr lang="de-DE"/>
          </a:p>
        </p:txBody>
      </p:sp>
    </p:spTree>
    <p:extLst>
      <p:ext uri="{BB962C8B-B14F-4D97-AF65-F5344CB8AC3E}">
        <p14:creationId xmlns:p14="http://schemas.microsoft.com/office/powerpoint/2010/main" val="2791333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Reason why failure handling delegated to supervisor</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Drastic measure as last resort</a:t>
            </a:r>
          </a:p>
          <a:p>
            <a:r>
              <a:rPr lang="en-US" sz="1200" i="0" kern="1200" dirty="0" smtClean="0">
                <a:solidFill>
                  <a:schemeClr val="tx1"/>
                </a:solidFill>
                <a:effectLst/>
                <a:latin typeface="+mn-lt"/>
                <a:ea typeface="+mn-ea"/>
                <a:cs typeface="+mn-cs"/>
              </a:rPr>
              <a:t>Hierarchical restart-based failure</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handling = greatly simplify the failure model = more</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robust</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chance to survive failures that were entirely unforeseen</a:t>
            </a:r>
            <a:br>
              <a:rPr lang="en-US" sz="1200" i="0" kern="1200" dirty="0" smtClean="0">
                <a:solidFill>
                  <a:schemeClr val="tx1"/>
                </a:solidFill>
                <a:effectLst/>
                <a:latin typeface="+mn-lt"/>
                <a:ea typeface="+mn-ea"/>
                <a:cs typeface="+mn-cs"/>
              </a:rPr>
            </a:br>
            <a:endParaRPr lang="en-US" sz="1200" i="0" kern="1200" dirty="0" smtClean="0">
              <a:solidFill>
                <a:schemeClr val="tx1"/>
              </a:solidFill>
              <a:effectLst/>
              <a:latin typeface="+mn-lt"/>
              <a:ea typeface="+mn-ea"/>
              <a:cs typeface="+mn-cs"/>
            </a:endParaRPr>
          </a:p>
          <a:p>
            <a:r>
              <a:rPr lang="de-DE" dirty="0" smtClean="0"/>
              <a:t>Don‘t add code for </a:t>
            </a:r>
            <a:r>
              <a:rPr lang="de-DE" dirty="0" err="1" smtClean="0"/>
              <a:t>gracefull</a:t>
            </a:r>
            <a:r>
              <a:rPr lang="de-DE" dirty="0" smtClean="0"/>
              <a:t> </a:t>
            </a:r>
            <a:r>
              <a:rPr lang="de-DE" dirty="0" err="1" smtClean="0"/>
              <a:t>shutdown</a:t>
            </a:r>
            <a:r>
              <a:rPr lang="de-DE" baseline="0" dirty="0" smtClean="0"/>
              <a:t> - </a:t>
            </a:r>
            <a:r>
              <a:rPr lang="de-DE" baseline="0" dirty="0" err="1" smtClean="0"/>
              <a:t>a</a:t>
            </a:r>
            <a:r>
              <a:rPr lang="de-DE" dirty="0" err="1" smtClean="0"/>
              <a:t>lways</a:t>
            </a:r>
            <a:r>
              <a:rPr lang="de-DE" dirty="0" smtClean="0"/>
              <a:t> hard shutdown a </a:t>
            </a:r>
            <a:r>
              <a:rPr lang="de-DE" dirty="0" err="1" smtClean="0"/>
              <a:t>service</a:t>
            </a:r>
            <a:r>
              <a:rPr lang="de-DE" dirty="0" smtClean="0"/>
              <a:t>/</a:t>
            </a:r>
            <a:r>
              <a:rPr lang="de-DE" dirty="0" err="1" smtClean="0"/>
              <a:t>system</a:t>
            </a:r>
            <a:endParaRPr lang="de-DE" dirty="0" smtClean="0"/>
          </a:p>
          <a:p>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i="1" dirty="0" smtClean="0"/>
              <a:t>Crash </a:t>
            </a:r>
            <a:r>
              <a:rPr lang="de-DE" i="1" dirty="0" err="1" smtClean="0"/>
              <a:t>safely</a:t>
            </a:r>
            <a:r>
              <a:rPr lang="de-DE" i="1" dirty="0" smtClean="0"/>
              <a:t> </a:t>
            </a:r>
            <a:r>
              <a:rPr lang="de-DE" i="1" dirty="0" err="1" smtClean="0"/>
              <a:t>and</a:t>
            </a:r>
            <a:r>
              <a:rPr lang="de-DE" i="1" dirty="0" smtClean="0"/>
              <a:t> </a:t>
            </a:r>
            <a:r>
              <a:rPr lang="de-DE" i="1" dirty="0" err="1" smtClean="0"/>
              <a:t>recover</a:t>
            </a:r>
            <a:r>
              <a:rPr lang="de-DE" i="1" dirty="0" smtClean="0"/>
              <a:t> </a:t>
            </a:r>
            <a:r>
              <a:rPr lang="de-DE" i="1" dirty="0" err="1" smtClean="0"/>
              <a:t>quickly</a:t>
            </a:r>
            <a:r>
              <a:rPr lang="de-DE" i="1" dirty="0" smtClean="0"/>
              <a:t> – </a:t>
            </a:r>
            <a:r>
              <a:rPr lang="de-DE" i="1" dirty="0" err="1" smtClean="0"/>
              <a:t>you</a:t>
            </a:r>
            <a:r>
              <a:rPr lang="de-DE" i="1" dirty="0" smtClean="0"/>
              <a:t> </a:t>
            </a:r>
            <a:r>
              <a:rPr lang="de-DE" i="1" dirty="0" err="1" smtClean="0"/>
              <a:t>anyway</a:t>
            </a:r>
            <a:r>
              <a:rPr lang="de-DE" i="1" dirty="0" smtClean="0"/>
              <a:t> </a:t>
            </a:r>
            <a:r>
              <a:rPr lang="de-DE" i="1" dirty="0" err="1" smtClean="0"/>
              <a:t>need</a:t>
            </a:r>
            <a:r>
              <a:rPr lang="de-DE" i="1" dirty="0" smtClean="0"/>
              <a:t> </a:t>
            </a:r>
            <a:r>
              <a:rPr lang="de-DE" i="1" dirty="0" err="1" smtClean="0"/>
              <a:t>to</a:t>
            </a:r>
            <a:r>
              <a:rPr lang="de-DE" i="1" dirty="0" smtClean="0"/>
              <a:t> </a:t>
            </a:r>
            <a:r>
              <a:rPr lang="de-DE" i="1" dirty="0" err="1" smtClean="0"/>
              <a:t>have</a:t>
            </a:r>
            <a:r>
              <a:rPr lang="de-DE" i="1" dirty="0" smtClean="0"/>
              <a:t> </a:t>
            </a:r>
            <a:r>
              <a:rPr lang="de-DE" i="1" dirty="0" err="1" smtClean="0"/>
              <a:t>this</a:t>
            </a:r>
            <a:endParaRPr lang="de-DE" dirty="0" smtClean="0"/>
          </a:p>
          <a:p>
            <a:endParaRPr lang="de-DE" dirty="0" smtClean="0"/>
          </a:p>
          <a:p>
            <a:r>
              <a:rPr lang="de-DE" dirty="0" smtClean="0"/>
              <a:t>Example: Moving of Monitoring PU during G7</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Software rejuvenation =</a:t>
            </a:r>
            <a:r>
              <a:rPr lang="en-US" sz="1200" i="0" kern="1200" baseline="0" dirty="0" smtClean="0">
                <a:solidFill>
                  <a:schemeClr val="tx1"/>
                </a:solidFill>
                <a:effectLst/>
                <a:latin typeface="+mn-lt"/>
                <a:ea typeface="+mn-ea"/>
                <a:cs typeface="+mn-cs"/>
              </a:rPr>
              <a:t> testing your backups</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dirty="0" smtClean="0"/>
              <a:t>Failure recovery must be a very simple path and that path must be tested frequently. Armando Fox of Stanford has argued that the best way to test the failure path is never to shut the service down normally. Just hard-fail it. This sounds counter-intuitive, but if the failure paths aren’t frequently used, they won’t work when needed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Memory leaks, </a:t>
            </a:r>
            <a:r>
              <a:rPr lang="en-US" sz="1200" kern="1200" dirty="0" err="1" smtClean="0">
                <a:solidFill>
                  <a:schemeClr val="tx1"/>
                </a:solidFill>
                <a:effectLst/>
                <a:latin typeface="+mn-lt"/>
                <a:ea typeface="+mn-ea"/>
                <a:cs typeface="+mn-cs"/>
              </a:rPr>
              <a:t>entscheidung</a:t>
            </a:r>
            <a:r>
              <a:rPr lang="en-US" sz="1200" kern="1200" dirty="0" smtClean="0">
                <a:solidFill>
                  <a:schemeClr val="tx1"/>
                </a:solidFill>
                <a:effectLst/>
                <a:latin typeface="+mn-lt"/>
                <a:ea typeface="+mn-ea"/>
                <a:cs typeface="+mn-cs"/>
              </a:rPr>
              <a:t> system unavailability </a:t>
            </a:r>
            <a:r>
              <a:rPr lang="en-US" sz="1200" kern="1200" dirty="0" err="1" smtClean="0">
                <a:solidFill>
                  <a:schemeClr val="tx1"/>
                </a:solidFill>
                <a:effectLst/>
                <a:latin typeface="+mn-lt"/>
                <a:ea typeface="+mn-ea"/>
                <a:cs typeface="+mn-cs"/>
              </a:rPr>
              <a:t>oder</a:t>
            </a:r>
            <a:r>
              <a:rPr lang="en-US" sz="1200" kern="1200" dirty="0" smtClean="0">
                <a:solidFill>
                  <a:schemeClr val="tx1"/>
                </a:solidFill>
                <a:effectLst/>
                <a:latin typeface="+mn-lt"/>
                <a:ea typeface="+mn-ea"/>
                <a:cs typeface="+mn-cs"/>
              </a:rPr>
              <a:t> safety consequences</a:t>
            </a:r>
            <a:endParaRPr lang="en-GB" sz="1200" kern="1200" dirty="0" smtClean="0">
              <a:solidFill>
                <a:schemeClr val="tx1"/>
              </a:solidFill>
              <a:effectLst/>
              <a:latin typeface="+mn-lt"/>
              <a:ea typeface="+mn-ea"/>
              <a:cs typeface="+mn-cs"/>
            </a:endParaRPr>
          </a:p>
          <a:p>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Bohrbugs</a:t>
            </a:r>
            <a:r>
              <a:rPr lang="en-GB" sz="1200" kern="1200" dirty="0" smtClean="0">
                <a:solidFill>
                  <a:schemeClr val="tx1"/>
                </a:solidFill>
                <a:effectLst/>
                <a:latin typeface="+mn-lt"/>
                <a:ea typeface="+mn-ea"/>
                <a:cs typeface="+mn-cs"/>
              </a:rPr>
              <a:t> only in code that is not often exercised like shutdown code therefor crash only software</a:t>
            </a:r>
          </a:p>
          <a:p>
            <a:pPr marL="0" marR="0" indent="0" algn="l" defTabSz="914400" rtl="0" eaLnBrk="1" fontAlgn="auto" latinLnBrk="0" hangingPunct="1">
              <a:lnSpc>
                <a:spcPct val="100000"/>
              </a:lnSpc>
              <a:spcBef>
                <a:spcPts val="0"/>
              </a:spcBef>
              <a:spcAft>
                <a:spcPts val="0"/>
              </a:spcAft>
              <a:buClrTx/>
              <a:buSzTx/>
              <a:buFontTx/>
              <a:buNone/>
              <a:tabLst/>
              <a:defRPr/>
            </a:pPr>
            <a:endParaRPr lang="de-AT"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Redundancy has been designed into your system, but you don't actually trust it.</a:t>
            </a:r>
          </a:p>
        </p:txBody>
      </p:sp>
      <p:sp>
        <p:nvSpPr>
          <p:cNvPr id="4" name="Slide Number Placeholder 3"/>
          <p:cNvSpPr>
            <a:spLocks noGrp="1"/>
          </p:cNvSpPr>
          <p:nvPr>
            <p:ph type="sldNum" sz="quarter" idx="10"/>
          </p:nvPr>
        </p:nvSpPr>
        <p:spPr/>
        <p:txBody>
          <a:bodyPr/>
          <a:lstStyle/>
          <a:p>
            <a:fld id="{EE1704BE-59B6-4B74-8108-AA13E8B7B112}" type="slidenum">
              <a:rPr lang="de-DE" smtClean="0"/>
              <a:t>28</a:t>
            </a:fld>
            <a:endParaRPr lang="de-DE"/>
          </a:p>
        </p:txBody>
      </p:sp>
    </p:spTree>
    <p:extLst>
      <p:ext uri="{BB962C8B-B14F-4D97-AF65-F5344CB8AC3E}">
        <p14:creationId xmlns:p14="http://schemas.microsoft.com/office/powerpoint/2010/main" val="277472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VSA failure/anomaly detection sucks because there are no rules, no abstraction</a:t>
            </a:r>
          </a:p>
          <a:p>
            <a:endParaRPr lang="en-US" dirty="0" smtClean="0"/>
          </a:p>
          <a:p>
            <a:r>
              <a:rPr lang="en-US" dirty="0" smtClean="0"/>
              <a:t>Just fail the aggregate and the link will take care of destroying all resources on the VSA</a:t>
            </a:r>
          </a:p>
          <a:p>
            <a:endParaRPr lang="en-US" dirty="0" smtClean="0"/>
          </a:p>
          <a:p>
            <a:pPr lvl="0"/>
            <a:r>
              <a:rPr lang="en-GB" sz="1200" kern="1200" dirty="0" smtClean="0">
                <a:solidFill>
                  <a:schemeClr val="tx1"/>
                </a:solidFill>
                <a:effectLst/>
                <a:latin typeface="+mn-lt"/>
                <a:ea typeface="+mn-ea"/>
                <a:cs typeface="+mn-cs"/>
              </a:rPr>
              <a:t>G7 Ghost Audio (timing + state + auto restart missing)</a:t>
            </a:r>
          </a:p>
          <a:p>
            <a:pPr lvl="0"/>
            <a:r>
              <a:rPr lang="en-US" sz="1200" kern="1200" dirty="0" smtClean="0">
                <a:solidFill>
                  <a:schemeClr val="tx1"/>
                </a:solidFill>
                <a:effectLst/>
                <a:latin typeface="+mn-lt"/>
                <a:ea typeface="+mn-ea"/>
                <a:cs typeface="+mn-cs"/>
              </a:rPr>
              <a:t>Service should self evaluate </a:t>
            </a:r>
            <a:r>
              <a:rPr lang="en-US" sz="1200" kern="1200" dirty="0" err="1" smtClean="0">
                <a:solidFill>
                  <a:schemeClr val="tx1"/>
                </a:solidFill>
                <a:effectLst/>
                <a:latin typeface="+mn-lt"/>
                <a:ea typeface="+mn-ea"/>
                <a:cs typeface="+mn-cs"/>
              </a:rPr>
              <a:t>ist</a:t>
            </a:r>
            <a:r>
              <a:rPr lang="en-US" sz="1200" kern="1200" dirty="0" smtClean="0">
                <a:solidFill>
                  <a:schemeClr val="tx1"/>
                </a:solidFill>
                <a:effectLst/>
                <a:latin typeface="+mn-lt"/>
                <a:ea typeface="+mn-ea"/>
                <a:cs typeface="+mn-cs"/>
              </a:rPr>
              <a:t> load and health -&gt; shed load, high </a:t>
            </a:r>
            <a:r>
              <a:rPr lang="en-US" sz="1200" kern="1200" dirty="0" err="1" smtClean="0">
                <a:solidFill>
                  <a:schemeClr val="tx1"/>
                </a:solidFill>
                <a:effectLst/>
                <a:latin typeface="+mn-lt"/>
                <a:ea typeface="+mn-ea"/>
                <a:cs typeface="+mn-cs"/>
              </a:rPr>
              <a:t>prio</a:t>
            </a:r>
            <a:r>
              <a:rPr lang="en-US" sz="1200" kern="1200" dirty="0" smtClean="0">
                <a:solidFill>
                  <a:schemeClr val="tx1"/>
                </a:solidFill>
                <a:effectLst/>
                <a:latin typeface="+mn-lt"/>
                <a:ea typeface="+mn-ea"/>
                <a:cs typeface="+mn-cs"/>
              </a:rPr>
              <a:t> work first, fresh work before stale</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E1704BE-59B6-4B74-8108-AA13E8B7B112}" type="slidenum">
              <a:rPr lang="de-DE" smtClean="0"/>
              <a:t>29</a:t>
            </a:fld>
            <a:endParaRPr lang="de-DE"/>
          </a:p>
        </p:txBody>
      </p:sp>
    </p:spTree>
    <p:extLst>
      <p:ext uri="{BB962C8B-B14F-4D97-AF65-F5344CB8AC3E}">
        <p14:creationId xmlns:p14="http://schemas.microsoft.com/office/powerpoint/2010/main" val="3452670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Other names </a:t>
            </a:r>
            <a:r>
              <a:rPr lang="de-AT" dirty="0" smtClean="0"/>
              <a:t>Error Containment Barrier,</a:t>
            </a:r>
            <a:r>
              <a:rPr lang="de-AT" baseline="0" dirty="0" smtClean="0"/>
              <a:t> Bulkheads, </a:t>
            </a:r>
            <a:r>
              <a:rPr lang="de-AT" baseline="0" dirty="0" err="1" smtClean="0"/>
              <a:t>Quarantien</a:t>
            </a:r>
            <a:endParaRPr lang="de-AT" baseline="0" dirty="0" smtClean="0"/>
          </a:p>
          <a:p>
            <a:endParaRPr lang="de-AT" baseline="0" dirty="0" smtClean="0"/>
          </a:p>
          <a:p>
            <a:r>
              <a:rPr lang="de-AT" baseline="0" dirty="0" err="1" smtClean="0"/>
              <a:t>Reduce</a:t>
            </a:r>
            <a:r>
              <a:rPr lang="de-AT" baseline="0" dirty="0" smtClean="0"/>
              <a:t> </a:t>
            </a:r>
            <a:r>
              <a:rPr lang="de-AT" baseline="0" dirty="0" err="1" smtClean="0"/>
              <a:t>coupling</a:t>
            </a:r>
            <a:r>
              <a:rPr lang="de-AT" baseline="0" dirty="0" smtClean="0"/>
              <a:t> in time (temporal) </a:t>
            </a:r>
            <a:r>
              <a:rPr lang="de-AT" baseline="0" dirty="0" err="1" smtClean="0"/>
              <a:t>and</a:t>
            </a:r>
            <a:r>
              <a:rPr lang="de-AT" baseline="0" dirty="0" smtClean="0"/>
              <a:t> </a:t>
            </a:r>
            <a:r>
              <a:rPr lang="de-AT" baseline="0" dirty="0" err="1" smtClean="0"/>
              <a:t>space</a:t>
            </a:r>
            <a:r>
              <a:rPr lang="de-AT" baseline="0" dirty="0" smtClean="0"/>
              <a:t> = </a:t>
            </a:r>
            <a:r>
              <a:rPr lang="de-DE" dirty="0" err="1" smtClean="0"/>
              <a:t>loose</a:t>
            </a:r>
            <a:r>
              <a:rPr lang="de-DE" dirty="0" smtClean="0"/>
              <a:t> </a:t>
            </a:r>
            <a:r>
              <a:rPr lang="de-DE" dirty="0" err="1" smtClean="0"/>
              <a:t>coupling</a:t>
            </a:r>
            <a:r>
              <a:rPr lang="de-DE" dirty="0" smtClean="0"/>
              <a:t> also </a:t>
            </a:r>
            <a:r>
              <a:rPr lang="de-DE" dirty="0" err="1" smtClean="0"/>
              <a:t>during</a:t>
            </a:r>
            <a:r>
              <a:rPr lang="de-DE" dirty="0" smtClean="0"/>
              <a:t> </a:t>
            </a:r>
            <a:r>
              <a:rPr lang="de-DE" dirty="0" err="1" smtClean="0"/>
              <a:t>runtime</a:t>
            </a:r>
            <a:r>
              <a:rPr lang="de-DE" baseline="0" dirty="0" smtClean="0"/>
              <a:t> = </a:t>
            </a:r>
            <a:r>
              <a:rPr lang="de-DE" baseline="0" dirty="0" err="1" smtClean="0"/>
              <a:t>no</a:t>
            </a:r>
            <a:r>
              <a:rPr lang="de-DE" baseline="0" dirty="0" smtClean="0"/>
              <a:t> </a:t>
            </a:r>
            <a:r>
              <a:rPr lang="de-DE" baseline="0" dirty="0" err="1" smtClean="0"/>
              <a:t>sync</a:t>
            </a:r>
            <a:r>
              <a:rPr lang="de-DE" baseline="0" dirty="0" smtClean="0"/>
              <a:t> </a:t>
            </a:r>
            <a:r>
              <a:rPr lang="de-DE" baseline="0" dirty="0" err="1" smtClean="0"/>
              <a:t>call</a:t>
            </a:r>
            <a:r>
              <a:rPr lang="de-DE" baseline="0" dirty="0" smtClean="0"/>
              <a:t>, </a:t>
            </a:r>
            <a:r>
              <a:rPr lang="de-DE" baseline="0" dirty="0" err="1" smtClean="0"/>
              <a:t>no</a:t>
            </a:r>
            <a:r>
              <a:rPr lang="de-DE" baseline="0" dirty="0" smtClean="0"/>
              <a:t> </a:t>
            </a:r>
            <a:r>
              <a:rPr lang="de-DE" baseline="0" dirty="0" err="1" smtClean="0"/>
              <a:t>endless</a:t>
            </a:r>
            <a:r>
              <a:rPr lang="de-DE" baseline="0" dirty="0" smtClean="0"/>
              <a:t> </a:t>
            </a:r>
            <a:r>
              <a:rPr lang="de-DE" baseline="0" dirty="0" err="1" smtClean="0"/>
              <a:t>waiting</a:t>
            </a:r>
            <a:endParaRPr lang="de-AT"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Every </a:t>
            </a:r>
            <a:r>
              <a:rPr lang="de-DE" dirty="0" err="1" smtClean="0"/>
              <a:t>synchronous</a:t>
            </a:r>
            <a:r>
              <a:rPr lang="de-DE" dirty="0" smtClean="0"/>
              <a:t> </a:t>
            </a:r>
            <a:r>
              <a:rPr lang="de-DE" dirty="0" err="1" smtClean="0"/>
              <a:t>call</a:t>
            </a:r>
            <a:r>
              <a:rPr lang="de-DE" dirty="0" smtClean="0"/>
              <a:t> </a:t>
            </a:r>
            <a:r>
              <a:rPr lang="de-DE" dirty="0" err="1" smtClean="0"/>
              <a:t>implies</a:t>
            </a:r>
            <a:r>
              <a:rPr lang="de-DE" dirty="0" smtClean="0"/>
              <a:t> </a:t>
            </a:r>
            <a:r>
              <a:rPr lang="de-DE" dirty="0" err="1" smtClean="0"/>
              <a:t>coupling</a:t>
            </a:r>
            <a:r>
              <a:rPr lang="de-DE" dirty="0" smtClean="0"/>
              <a:t> (</a:t>
            </a:r>
            <a:r>
              <a:rPr lang="de-DE" dirty="0" err="1" smtClean="0"/>
              <a:t>if</a:t>
            </a:r>
            <a:r>
              <a:rPr lang="de-DE" dirty="0" smtClean="0"/>
              <a:t> </a:t>
            </a:r>
            <a:r>
              <a:rPr lang="de-DE" dirty="0" err="1" smtClean="0"/>
              <a:t>there</a:t>
            </a:r>
            <a:r>
              <a:rPr lang="de-DE" dirty="0" smtClean="0"/>
              <a:t> </a:t>
            </a:r>
            <a:r>
              <a:rPr lang="de-DE" dirty="0" err="1" smtClean="0"/>
              <a:t>is</a:t>
            </a:r>
            <a:r>
              <a:rPr lang="de-DE" dirty="0" smtClean="0"/>
              <a:t> </a:t>
            </a:r>
            <a:r>
              <a:rPr lang="de-DE" dirty="0" err="1" smtClean="0"/>
              <a:t>only</a:t>
            </a:r>
            <a:r>
              <a:rPr lang="de-DE" dirty="0" smtClean="0"/>
              <a:t> </a:t>
            </a:r>
            <a:r>
              <a:rPr lang="de-DE" dirty="0" err="1" smtClean="0"/>
              <a:t>one</a:t>
            </a:r>
            <a:r>
              <a:rPr lang="de-DE" dirty="0" smtClean="0"/>
              <a:t> </a:t>
            </a:r>
            <a:r>
              <a:rPr lang="de-DE" dirty="0" err="1" smtClean="0"/>
              <a:t>thread</a:t>
            </a:r>
            <a:r>
              <a:rPr lang="de-DE" dirty="0" smtClean="0"/>
              <a:t> </a:t>
            </a:r>
            <a:r>
              <a:rPr lang="de-DE" dirty="0" err="1" smtClean="0"/>
              <a:t>the</a:t>
            </a:r>
            <a:r>
              <a:rPr lang="de-DE" dirty="0" smtClean="0"/>
              <a:t> </a:t>
            </a:r>
            <a:r>
              <a:rPr lang="de-DE" dirty="0" err="1" smtClean="0"/>
              <a:t>coupling</a:t>
            </a:r>
            <a:r>
              <a:rPr lang="de-DE" dirty="0" smtClean="0"/>
              <a:t> </a:t>
            </a:r>
            <a:r>
              <a:rPr lang="de-DE" dirty="0" err="1" smtClean="0"/>
              <a:t>is</a:t>
            </a:r>
            <a:r>
              <a:rPr lang="de-DE" dirty="0" smtClean="0"/>
              <a:t> </a:t>
            </a:r>
            <a:r>
              <a:rPr lang="de-DE" dirty="0" err="1" smtClean="0"/>
              <a:t>very</a:t>
            </a:r>
            <a:r>
              <a:rPr lang="de-DE" dirty="0" smtClean="0"/>
              <a:t> strong)</a:t>
            </a:r>
          </a:p>
          <a:p>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Share nothing (Tandem: </a:t>
            </a:r>
            <a:r>
              <a:rPr lang="en-GB" dirty="0" smtClean="0"/>
              <a:t> To contain the scope of failures and of corrupted data, these multi-computer systems have no shared central components, not even main memory) </a:t>
            </a:r>
            <a:r>
              <a:rPr lang="en-US" i="1" dirty="0" smtClean="0"/>
              <a:t>Two processes operating on the same</a:t>
            </a:r>
            <a:r>
              <a:rPr lang="en-US" dirty="0" smtClean="0"/>
              <a:t> </a:t>
            </a:r>
            <a:r>
              <a:rPr lang="en-US" i="1" dirty="0" smtClean="0"/>
              <a:t>machine must be as independent as if they ran on physically separated</a:t>
            </a:r>
            <a:r>
              <a:rPr lang="en-US" i="0" baseline="0" dirty="0" smtClean="0"/>
              <a:t> </a:t>
            </a:r>
            <a:r>
              <a:rPr lang="en-US" i="1" dirty="0" smtClean="0"/>
              <a:t>machines.</a:t>
            </a:r>
            <a:endParaRPr lang="en-GB" dirty="0" smtClean="0"/>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Erroneous messages, incorrect actions, Side effects are difficult to undo</a:t>
            </a: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Anti pattern </a:t>
            </a:r>
            <a:r>
              <a:rPr lang="en-GB" sz="1200" kern="1200" dirty="0" err="1" smtClean="0">
                <a:solidFill>
                  <a:schemeClr val="tx1"/>
                </a:solidFill>
                <a:effectLst/>
                <a:latin typeface="+mn-lt"/>
                <a:ea typeface="+mn-ea"/>
                <a:cs typeface="+mn-cs"/>
              </a:rPr>
              <a:t>LifeX</a:t>
            </a:r>
            <a:r>
              <a:rPr lang="en-GB" sz="1200" kern="1200" dirty="0" smtClean="0">
                <a:solidFill>
                  <a:schemeClr val="tx1"/>
                </a:solidFill>
                <a:effectLst/>
                <a:latin typeface="+mn-lt"/>
                <a:ea typeface="+mn-ea"/>
                <a:cs typeface="+mn-cs"/>
              </a:rPr>
              <a:t>: One message/transaction load and modify multiple aggregates</a:t>
            </a:r>
            <a:endParaRPr lang="de-DE" dirty="0" smtClean="0"/>
          </a:p>
          <a:p>
            <a:endParaRPr lang="de-AT" dirty="0" smtClean="0"/>
          </a:p>
          <a:p>
            <a:r>
              <a:rPr lang="en-GB" dirty="0" smtClean="0"/>
              <a:t>cracks spread fast!</a:t>
            </a:r>
            <a:r>
              <a:rPr lang="en-GB" baseline="0" dirty="0" smtClean="0"/>
              <a:t> = </a:t>
            </a:r>
            <a:r>
              <a:rPr lang="en-GB" sz="1200" kern="1200" dirty="0" smtClean="0">
                <a:solidFill>
                  <a:schemeClr val="tx1"/>
                </a:solidFill>
                <a:effectLst/>
                <a:latin typeface="+mn-lt"/>
                <a:ea typeface="+mn-ea"/>
                <a:cs typeface="+mn-cs"/>
              </a:rPr>
              <a:t>Detect (internal) errors quickly</a:t>
            </a:r>
          </a:p>
        </p:txBody>
      </p:sp>
      <p:sp>
        <p:nvSpPr>
          <p:cNvPr id="4" name="Slide Number Placeholder 3"/>
          <p:cNvSpPr>
            <a:spLocks noGrp="1"/>
          </p:cNvSpPr>
          <p:nvPr>
            <p:ph type="sldNum" sz="quarter" idx="10"/>
          </p:nvPr>
        </p:nvSpPr>
        <p:spPr/>
        <p:txBody>
          <a:bodyPr/>
          <a:lstStyle/>
          <a:p>
            <a:fld id="{EE1704BE-59B6-4B74-8108-AA13E8B7B112}" type="slidenum">
              <a:rPr lang="de-DE" smtClean="0"/>
              <a:t>31</a:t>
            </a:fld>
            <a:endParaRPr lang="de-DE"/>
          </a:p>
        </p:txBody>
      </p:sp>
    </p:spTree>
    <p:extLst>
      <p:ext uri="{BB962C8B-B14F-4D97-AF65-F5344CB8AC3E}">
        <p14:creationId xmlns:p14="http://schemas.microsoft.com/office/powerpoint/2010/main" val="1479785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1704BE-59B6-4B74-8108-AA13E8B7B112}" type="slidenum">
              <a:rPr lang="de-DE" smtClean="0"/>
              <a:t>32</a:t>
            </a:fld>
            <a:endParaRPr lang="de-DE"/>
          </a:p>
        </p:txBody>
      </p:sp>
    </p:spTree>
    <p:extLst>
      <p:ext uri="{BB962C8B-B14F-4D97-AF65-F5344CB8AC3E}">
        <p14:creationId xmlns:p14="http://schemas.microsoft.com/office/powerpoint/2010/main" val="2222932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Circuit breakers: release valve but system is dead at the time the circuit </a:t>
            </a:r>
            <a:r>
              <a:rPr lang="en-US" sz="1200" b="1" kern="1200" dirty="0" err="1" smtClean="0">
                <a:solidFill>
                  <a:schemeClr val="tx1"/>
                </a:solidFill>
                <a:effectLst/>
                <a:latin typeface="+mn-lt"/>
                <a:ea typeface="+mn-ea"/>
                <a:cs typeface="+mn-cs"/>
              </a:rPr>
              <a:t>breakter</a:t>
            </a:r>
            <a:r>
              <a:rPr lang="en-US" sz="1200" b="1" kern="1200" dirty="0" smtClean="0">
                <a:solidFill>
                  <a:schemeClr val="tx1"/>
                </a:solidFill>
                <a:effectLst/>
                <a:latin typeface="+mn-lt"/>
                <a:ea typeface="+mn-ea"/>
                <a:cs typeface="+mn-cs"/>
              </a:rPr>
              <a:t> kick in – bulkheads are the important thing here</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E1704BE-59B6-4B74-8108-AA13E8B7B112}" type="slidenum">
              <a:rPr lang="de-DE" smtClean="0"/>
              <a:t>33</a:t>
            </a:fld>
            <a:endParaRPr lang="de-DE"/>
          </a:p>
        </p:txBody>
      </p:sp>
    </p:spTree>
    <p:extLst>
      <p:ext uri="{BB962C8B-B14F-4D97-AF65-F5344CB8AC3E}">
        <p14:creationId xmlns:p14="http://schemas.microsoft.com/office/powerpoint/2010/main" val="1789286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Kibana live dashboards</a:t>
            </a:r>
            <a:endParaRPr lang="de-DE" dirty="0"/>
          </a:p>
        </p:txBody>
      </p:sp>
      <p:sp>
        <p:nvSpPr>
          <p:cNvPr id="4" name="Slide Number Placeholder 3"/>
          <p:cNvSpPr>
            <a:spLocks noGrp="1"/>
          </p:cNvSpPr>
          <p:nvPr>
            <p:ph type="sldNum" sz="quarter" idx="10"/>
          </p:nvPr>
        </p:nvSpPr>
        <p:spPr/>
        <p:txBody>
          <a:bodyPr/>
          <a:lstStyle/>
          <a:p>
            <a:fld id="{EE1704BE-59B6-4B74-8108-AA13E8B7B112}" type="slidenum">
              <a:rPr lang="de-DE" smtClean="0"/>
              <a:t>34</a:t>
            </a:fld>
            <a:endParaRPr lang="de-DE"/>
          </a:p>
        </p:txBody>
      </p:sp>
    </p:spTree>
    <p:extLst>
      <p:ext uri="{BB962C8B-B14F-4D97-AF65-F5344CB8AC3E}">
        <p14:creationId xmlns:p14="http://schemas.microsoft.com/office/powerpoint/2010/main" val="652575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err="1" smtClean="0"/>
              <a:t>NServiceBus</a:t>
            </a:r>
            <a:r>
              <a:rPr lang="de-DE" baseline="0" dirty="0" smtClean="0"/>
              <a:t> 2nd </a:t>
            </a:r>
            <a:r>
              <a:rPr lang="de-DE" baseline="0" dirty="0" err="1" smtClean="0"/>
              <a:t>level</a:t>
            </a:r>
            <a:r>
              <a:rPr lang="de-DE" baseline="0" dirty="0" smtClean="0"/>
              <a:t> </a:t>
            </a:r>
            <a:r>
              <a:rPr lang="de-DE" baseline="0" dirty="0" err="1" smtClean="0"/>
              <a:t>retry</a:t>
            </a:r>
            <a:endParaRPr lang="de-DE" baseline="0" dirty="0" smtClean="0"/>
          </a:p>
          <a:p>
            <a:endParaRPr lang="de-DE" dirty="0" smtClean="0"/>
          </a:p>
          <a:p>
            <a:r>
              <a:rPr lang="de-DE" dirty="0" smtClean="0"/>
              <a:t>Flow/</a:t>
            </a:r>
            <a:r>
              <a:rPr lang="de-DE" dirty="0" err="1" smtClean="0"/>
              <a:t>Congestion</a:t>
            </a:r>
            <a:r>
              <a:rPr lang="de-DE" dirty="0" smtClean="0"/>
              <a:t> Control</a:t>
            </a:r>
          </a:p>
          <a:p>
            <a:endParaRPr lang="de-DE"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http://web.archive.org/web/20090717220330/http:/blogs.msdn.com/oldnewthing/archive/2005/11/07/489807.aspx</a:t>
            </a:r>
          </a:p>
          <a:p>
            <a:endParaRPr lang="de-DE" dirty="0"/>
          </a:p>
        </p:txBody>
      </p:sp>
      <p:sp>
        <p:nvSpPr>
          <p:cNvPr id="4" name="Slide Number Placeholder 3"/>
          <p:cNvSpPr>
            <a:spLocks noGrp="1"/>
          </p:cNvSpPr>
          <p:nvPr>
            <p:ph type="sldNum" sz="quarter" idx="10"/>
          </p:nvPr>
        </p:nvSpPr>
        <p:spPr/>
        <p:txBody>
          <a:bodyPr/>
          <a:lstStyle/>
          <a:p>
            <a:fld id="{EE1704BE-59B6-4B74-8108-AA13E8B7B112}" type="slidenum">
              <a:rPr lang="de-DE" smtClean="0"/>
              <a:t>35</a:t>
            </a:fld>
            <a:endParaRPr lang="de-DE"/>
          </a:p>
        </p:txBody>
      </p:sp>
    </p:spTree>
    <p:extLst>
      <p:ext uri="{BB962C8B-B14F-4D97-AF65-F5344CB8AC3E}">
        <p14:creationId xmlns:p14="http://schemas.microsoft.com/office/powerpoint/2010/main" val="2892063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InboundMessageWorker</a:t>
            </a:r>
            <a:r>
              <a:rPr lang="de-DE" dirty="0" smtClean="0"/>
              <a:t>:</a:t>
            </a:r>
          </a:p>
          <a:p>
            <a:r>
              <a:rPr lang="de-DE" baseline="0" dirty="0" smtClean="0"/>
              <a:t>Checkpoint (Transaction), </a:t>
            </a:r>
            <a:r>
              <a:rPr lang="de-DE" dirty="0" smtClean="0"/>
              <a:t>Rollback, Ride </a:t>
            </a:r>
            <a:r>
              <a:rPr lang="de-DE" dirty="0" err="1" smtClean="0"/>
              <a:t>over</a:t>
            </a:r>
            <a:r>
              <a:rPr lang="de-DE" dirty="0" smtClean="0"/>
              <a:t> </a:t>
            </a:r>
            <a:r>
              <a:rPr lang="de-DE" dirty="0" err="1" smtClean="0"/>
              <a:t>Transients</a:t>
            </a:r>
            <a:r>
              <a:rPr lang="de-DE" baseline="0" dirty="0" smtClean="0"/>
              <a:t> + Limit </a:t>
            </a:r>
            <a:r>
              <a:rPr lang="de-DE" baseline="0" dirty="0" err="1" smtClean="0"/>
              <a:t>Retries</a:t>
            </a:r>
            <a:r>
              <a:rPr lang="de-DE" baseline="0" dirty="0" smtClean="0"/>
              <a:t>,</a:t>
            </a:r>
            <a:r>
              <a:rPr lang="de-DE" dirty="0" smtClean="0"/>
              <a:t> Rollforward (</a:t>
            </a:r>
            <a:r>
              <a:rPr lang="de-DE" dirty="0" err="1" smtClean="0"/>
              <a:t>error</a:t>
            </a:r>
            <a:r>
              <a:rPr lang="de-DE" dirty="0" smtClean="0"/>
              <a:t> </a:t>
            </a:r>
            <a:r>
              <a:rPr lang="de-DE" dirty="0" err="1" smtClean="0"/>
              <a:t>free</a:t>
            </a:r>
            <a:r>
              <a:rPr lang="de-DE" dirty="0" smtClean="0"/>
              <a:t> </a:t>
            </a:r>
            <a:r>
              <a:rPr lang="de-DE" dirty="0" err="1" smtClean="0"/>
              <a:t>state</a:t>
            </a:r>
            <a:r>
              <a:rPr lang="de-DE" dirty="0" smtClean="0"/>
              <a:t>)</a:t>
            </a:r>
            <a:endParaRPr lang="de-DE" baseline="0"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36</a:t>
            </a:fld>
            <a:endParaRPr lang="de-DE"/>
          </a:p>
        </p:txBody>
      </p:sp>
    </p:spTree>
    <p:extLst>
      <p:ext uri="{BB962C8B-B14F-4D97-AF65-F5344CB8AC3E}">
        <p14:creationId xmlns:p14="http://schemas.microsoft.com/office/powerpoint/2010/main" val="2822607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Ericons</a:t>
            </a:r>
            <a:r>
              <a:rPr lang="de-DE" baseline="0" dirty="0" smtClean="0"/>
              <a:t> switch </a:t>
            </a:r>
            <a:r>
              <a:rPr lang="de-AT" dirty="0" smtClean="0"/>
              <a:t>(to it‘s user‘s it was 100% available)</a:t>
            </a:r>
            <a:endParaRPr lang="de-DE" dirty="0"/>
          </a:p>
        </p:txBody>
      </p:sp>
      <p:sp>
        <p:nvSpPr>
          <p:cNvPr id="4" name="Slide Number Placeholder 3"/>
          <p:cNvSpPr>
            <a:spLocks noGrp="1"/>
          </p:cNvSpPr>
          <p:nvPr>
            <p:ph type="sldNum" sz="quarter" idx="10"/>
          </p:nvPr>
        </p:nvSpPr>
        <p:spPr/>
        <p:txBody>
          <a:bodyPr/>
          <a:lstStyle/>
          <a:p>
            <a:fld id="{EE1704BE-59B6-4B74-8108-AA13E8B7B112}" type="slidenum">
              <a:rPr lang="de-DE" smtClean="0"/>
              <a:t>5</a:t>
            </a:fld>
            <a:endParaRPr lang="de-DE"/>
          </a:p>
        </p:txBody>
      </p:sp>
    </p:spTree>
    <p:extLst>
      <p:ext uri="{BB962C8B-B14F-4D97-AF65-F5344CB8AC3E}">
        <p14:creationId xmlns:p14="http://schemas.microsoft.com/office/powerpoint/2010/main" val="2189855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Example: WF Service = no framework, this means you need to look extremly carefull which calls might block, in practice ist not feasable because software evolves. </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You</a:t>
            </a:r>
            <a:r>
              <a:rPr lang="de-DE" dirty="0" smtClean="0"/>
              <a:t> dont know when a new version of a 3rd party lib suddenly performs a blocking DNS lookup</a:t>
            </a:r>
          </a:p>
          <a:p>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Blocking calls = Dont allow them by design if </a:t>
            </a:r>
            <a:r>
              <a:rPr lang="de-DE" dirty="0" err="1" smtClean="0"/>
              <a:t>it‘s</a:t>
            </a:r>
            <a:r>
              <a:rPr lang="de-DE" dirty="0" smtClean="0"/>
              <a:t> </a:t>
            </a:r>
            <a:r>
              <a:rPr lang="de-DE" dirty="0" err="1" smtClean="0"/>
              <a:t>possible</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Model =</a:t>
            </a:r>
            <a:r>
              <a:rPr lang="de-DE" baseline="0" dirty="0" smtClean="0"/>
              <a:t> </a:t>
            </a:r>
            <a:r>
              <a:rPr lang="de-DE" baseline="0" dirty="0" err="1" smtClean="0"/>
              <a:t>if</a:t>
            </a:r>
            <a:r>
              <a:rPr lang="de-DE" baseline="0" dirty="0" smtClean="0"/>
              <a:t> </a:t>
            </a:r>
            <a:r>
              <a:rPr lang="de-DE" baseline="0" dirty="0" err="1" smtClean="0"/>
              <a:t>something</a:t>
            </a:r>
            <a:r>
              <a:rPr lang="de-DE" baseline="0" dirty="0" smtClean="0"/>
              <a:t> </a:t>
            </a:r>
            <a:r>
              <a:rPr lang="de-DE" baseline="0" dirty="0" err="1" smtClean="0"/>
              <a:t>is</a:t>
            </a:r>
            <a:r>
              <a:rPr lang="de-DE" baseline="0" dirty="0" smtClean="0"/>
              <a:t> </a:t>
            </a:r>
            <a:r>
              <a:rPr lang="de-DE" baseline="0" dirty="0" err="1" smtClean="0"/>
              <a:t>concurrent</a:t>
            </a:r>
            <a:r>
              <a:rPr lang="de-DE" baseline="0" dirty="0" smtClean="0"/>
              <a:t> in </a:t>
            </a:r>
            <a:r>
              <a:rPr lang="de-DE" baseline="0" dirty="0" err="1" smtClean="0"/>
              <a:t>the</a:t>
            </a:r>
            <a:r>
              <a:rPr lang="de-DE" baseline="0" dirty="0" smtClean="0"/>
              <a:t> real </a:t>
            </a:r>
            <a:r>
              <a:rPr lang="de-DE" baseline="0" dirty="0" err="1" smtClean="0"/>
              <a:t>world</a:t>
            </a:r>
            <a:r>
              <a:rPr lang="de-DE" baseline="0" dirty="0" smtClean="0"/>
              <a:t>, </a:t>
            </a:r>
            <a:r>
              <a:rPr lang="de-DE" baseline="0" dirty="0" err="1" smtClean="0"/>
              <a:t>model</a:t>
            </a:r>
            <a:r>
              <a:rPr lang="de-DE" baseline="0" dirty="0" smtClean="0"/>
              <a:t> </a:t>
            </a:r>
            <a:r>
              <a:rPr lang="de-DE" baseline="0" dirty="0" err="1" smtClean="0"/>
              <a:t>it</a:t>
            </a:r>
            <a:r>
              <a:rPr lang="de-DE" baseline="0" dirty="0" smtClean="0"/>
              <a:t> </a:t>
            </a:r>
            <a:r>
              <a:rPr lang="de-DE" baseline="0" dirty="0" err="1" smtClean="0"/>
              <a:t>concurrent</a:t>
            </a:r>
            <a:r>
              <a:rPr lang="de-DE" baseline="0" dirty="0" smtClean="0"/>
              <a:t> in </a:t>
            </a:r>
            <a:r>
              <a:rPr lang="de-DE" baseline="0" dirty="0" err="1" smtClean="0"/>
              <a:t>your</a:t>
            </a:r>
            <a:r>
              <a:rPr lang="de-DE" baseline="0" dirty="0" smtClean="0"/>
              <a:t> </a:t>
            </a:r>
            <a:r>
              <a:rPr lang="de-DE" baseline="0" dirty="0" err="1" smtClean="0"/>
              <a:t>program</a:t>
            </a:r>
            <a:endParaRPr lang="de-DE"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37</a:t>
            </a:fld>
            <a:endParaRPr lang="de-DE"/>
          </a:p>
        </p:txBody>
      </p:sp>
    </p:spTree>
    <p:extLst>
      <p:ext uri="{BB962C8B-B14F-4D97-AF65-F5344CB8AC3E}">
        <p14:creationId xmlns:p14="http://schemas.microsoft.com/office/powerpoint/2010/main" val="990435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Boundary = human</a:t>
            </a:r>
            <a:r>
              <a:rPr lang="de-DE" baseline="0" dirty="0" smtClean="0"/>
              <a:t> interface, </a:t>
            </a:r>
            <a:r>
              <a:rPr lang="de-DE" baseline="0" dirty="0" err="1" smtClean="0"/>
              <a:t>foreign</a:t>
            </a:r>
            <a:r>
              <a:rPr lang="de-DE" baseline="0" dirty="0" smtClean="0"/>
              <a:t> </a:t>
            </a:r>
            <a:r>
              <a:rPr lang="de-DE" baseline="0" dirty="0" err="1" smtClean="0"/>
              <a:t>language</a:t>
            </a:r>
            <a:r>
              <a:rPr lang="de-DE" baseline="0" dirty="0" smtClean="0"/>
              <a:t> </a:t>
            </a:r>
            <a:r>
              <a:rPr lang="de-DE" baseline="0" dirty="0" err="1" smtClean="0"/>
              <a:t>program</a:t>
            </a:r>
            <a:endParaRPr lang="de-DE" baseline="0" dirty="0" smtClean="0"/>
          </a:p>
          <a:p>
            <a:r>
              <a:rPr lang="de-DE" baseline="0" dirty="0" smtClean="0"/>
              <a:t>Fail fast = </a:t>
            </a:r>
            <a:r>
              <a:rPr lang="de-DE" baseline="0" dirty="0" err="1" smtClean="0"/>
              <a:t>don‘t</a:t>
            </a:r>
            <a:r>
              <a:rPr lang="de-DE" baseline="0" dirty="0" smtClean="0"/>
              <a:t> </a:t>
            </a:r>
            <a:r>
              <a:rPr lang="de-DE" baseline="0" dirty="0" err="1" smtClean="0"/>
              <a:t>clutter</a:t>
            </a:r>
            <a:r>
              <a:rPr lang="de-DE" baseline="0" dirty="0" smtClean="0"/>
              <a:t> </a:t>
            </a:r>
            <a:r>
              <a:rPr lang="de-DE" baseline="0" dirty="0" err="1" smtClean="0"/>
              <a:t>your</a:t>
            </a:r>
            <a:r>
              <a:rPr lang="de-DE" baseline="0" dirty="0" smtClean="0"/>
              <a:t> </a:t>
            </a:r>
            <a:r>
              <a:rPr lang="de-DE" baseline="0" dirty="0" err="1" smtClean="0"/>
              <a:t>code</a:t>
            </a:r>
            <a:endParaRPr lang="de-DE" baseline="0" dirty="0" smtClean="0"/>
          </a:p>
          <a:p>
            <a:r>
              <a:rPr lang="de-DE" baseline="0" dirty="0" smtClean="0"/>
              <a:t>Supervisor = </a:t>
            </a:r>
            <a:r>
              <a:rPr lang="de-DE" baseline="0" dirty="0" err="1" smtClean="0"/>
              <a:t>more</a:t>
            </a:r>
            <a:r>
              <a:rPr lang="de-DE" baseline="0" dirty="0" smtClean="0"/>
              <a:t> </a:t>
            </a:r>
            <a:r>
              <a:rPr lang="de-DE" baseline="0" dirty="0" err="1" smtClean="0"/>
              <a:t>context</a:t>
            </a:r>
            <a:endParaRPr lang="de-DE" baseline="0" dirty="0" smtClean="0"/>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Defenive</a:t>
            </a:r>
            <a:r>
              <a:rPr lang="de-DE" dirty="0" smtClean="0"/>
              <a:t> </a:t>
            </a:r>
            <a:r>
              <a:rPr lang="de-DE" dirty="0" err="1" smtClean="0"/>
              <a:t>programming</a:t>
            </a:r>
            <a:r>
              <a:rPr lang="de-DE" dirty="0" smtClean="0"/>
              <a:t> </a:t>
            </a:r>
            <a:r>
              <a:rPr lang="de-DE" dirty="0" err="1" smtClean="0"/>
              <a:t>only</a:t>
            </a:r>
            <a:r>
              <a:rPr lang="de-DE" dirty="0" smtClean="0"/>
              <a:t> </a:t>
            </a:r>
            <a:r>
              <a:rPr lang="de-DE" dirty="0" err="1" smtClean="0"/>
              <a:t>necessary</a:t>
            </a:r>
            <a:r>
              <a:rPr lang="de-DE" baseline="0" dirty="0" smtClean="0"/>
              <a:t> </a:t>
            </a:r>
            <a:r>
              <a:rPr lang="de-DE" baseline="0" dirty="0" err="1" smtClean="0"/>
              <a:t>if</a:t>
            </a:r>
            <a:r>
              <a:rPr lang="de-DE" baseline="0" dirty="0" smtClean="0"/>
              <a:t> </a:t>
            </a:r>
            <a:r>
              <a:rPr lang="de-DE" baseline="0" dirty="0" err="1" smtClean="0"/>
              <a:t>you</a:t>
            </a:r>
            <a:r>
              <a:rPr lang="de-DE" baseline="0" dirty="0" smtClean="0"/>
              <a:t> </a:t>
            </a:r>
            <a:r>
              <a:rPr lang="de-DE" baseline="0" dirty="0" err="1" smtClean="0"/>
              <a:t>have</a:t>
            </a:r>
            <a:r>
              <a:rPr lang="de-DE" baseline="0" dirty="0" smtClean="0"/>
              <a:t> a </a:t>
            </a:r>
            <a:r>
              <a:rPr lang="de-DE" baseline="0" dirty="0" err="1" smtClean="0"/>
              <a:t>single</a:t>
            </a:r>
            <a:r>
              <a:rPr lang="de-DE" baseline="0" dirty="0" smtClean="0"/>
              <a:t> </a:t>
            </a:r>
            <a:r>
              <a:rPr lang="de-DE" baseline="0" dirty="0" err="1" smtClean="0"/>
              <a:t>thread</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It reduces complexity in fault-tolerant systems by keeping the normal and error-handling code separate.</a:t>
            </a:r>
            <a:endParaRPr lang="de-DE" dirty="0" smtClean="0"/>
          </a:p>
          <a:p>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i="1" dirty="0" err="1" smtClean="0"/>
              <a:t>What</a:t>
            </a:r>
            <a:r>
              <a:rPr lang="de-AT" i="1" dirty="0" smtClean="0"/>
              <a:t> </a:t>
            </a:r>
            <a:r>
              <a:rPr lang="de-AT" i="1" dirty="0" err="1" smtClean="0"/>
              <a:t>failure</a:t>
            </a:r>
            <a:r>
              <a:rPr lang="de-AT" i="1" dirty="0" smtClean="0"/>
              <a:t> </a:t>
            </a:r>
            <a:r>
              <a:rPr lang="de-AT" i="1" dirty="0" err="1" smtClean="0"/>
              <a:t>behaviours</a:t>
            </a:r>
            <a:r>
              <a:rPr lang="de-AT" i="1" dirty="0" smtClean="0"/>
              <a:t> </a:t>
            </a:r>
            <a:r>
              <a:rPr lang="de-AT" i="1" dirty="0" err="1" smtClean="0"/>
              <a:t>are</a:t>
            </a:r>
            <a:r>
              <a:rPr lang="de-AT" i="1" dirty="0" smtClean="0"/>
              <a:t> </a:t>
            </a:r>
            <a:r>
              <a:rPr lang="de-AT" i="1" dirty="0" err="1" smtClean="0"/>
              <a:t>likely</a:t>
            </a:r>
            <a:r>
              <a:rPr lang="de-AT" i="1" dirty="0" smtClean="0"/>
              <a:t> </a:t>
            </a:r>
            <a:r>
              <a:rPr lang="de-AT" i="1" dirty="0" err="1" smtClean="0"/>
              <a:t>to</a:t>
            </a:r>
            <a:r>
              <a:rPr lang="de-AT" i="1" dirty="0" smtClean="0"/>
              <a:t> </a:t>
            </a:r>
            <a:r>
              <a:rPr lang="de-AT" i="1" dirty="0" err="1" smtClean="0"/>
              <a:t>be</a:t>
            </a:r>
            <a:r>
              <a:rPr lang="de-AT" i="1" dirty="0" smtClean="0"/>
              <a:t> </a:t>
            </a:r>
            <a:r>
              <a:rPr lang="de-AT" i="1" dirty="0" err="1" smtClean="0"/>
              <a:t>exhibited</a:t>
            </a:r>
            <a:r>
              <a:rPr lang="de-AT" dirty="0" smtClean="0"/>
              <a:t>? </a:t>
            </a:r>
            <a:r>
              <a:rPr lang="de-AT" dirty="0" err="1" smtClean="0"/>
              <a:t>Document</a:t>
            </a:r>
            <a:r>
              <a:rPr lang="de-AT" dirty="0" smtClean="0"/>
              <a:t> </a:t>
            </a:r>
            <a:r>
              <a:rPr lang="de-AT" dirty="0" err="1" smtClean="0"/>
              <a:t>them</a:t>
            </a:r>
            <a:r>
              <a:rPr lang="de-AT"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Defensive </a:t>
            </a:r>
            <a:r>
              <a:rPr lang="de-DE" dirty="0" err="1" smtClean="0"/>
              <a:t>programming</a:t>
            </a:r>
            <a:r>
              <a:rPr lang="de-DE" dirty="0" smtClean="0"/>
              <a:t> </a:t>
            </a:r>
            <a:r>
              <a:rPr lang="de-DE" dirty="0" err="1" smtClean="0"/>
              <a:t>only</a:t>
            </a:r>
            <a:r>
              <a:rPr lang="de-DE" dirty="0" smtClean="0"/>
              <a:t> </a:t>
            </a:r>
            <a:r>
              <a:rPr lang="de-DE" dirty="0" err="1" smtClean="0"/>
              <a:t>necessary</a:t>
            </a:r>
            <a:r>
              <a:rPr lang="de-DE" baseline="0" dirty="0" smtClean="0"/>
              <a:t> </a:t>
            </a:r>
            <a:r>
              <a:rPr lang="de-DE" baseline="0" dirty="0" err="1" smtClean="0"/>
              <a:t>if</a:t>
            </a:r>
            <a:r>
              <a:rPr lang="de-DE" baseline="0" dirty="0" smtClean="0"/>
              <a:t> </a:t>
            </a:r>
            <a:r>
              <a:rPr lang="de-DE" baseline="0" dirty="0" err="1" smtClean="0"/>
              <a:t>you</a:t>
            </a:r>
            <a:r>
              <a:rPr lang="de-DE" baseline="0" dirty="0" smtClean="0"/>
              <a:t> </a:t>
            </a:r>
            <a:r>
              <a:rPr lang="de-DE" baseline="0" dirty="0" err="1" smtClean="0"/>
              <a:t>have</a:t>
            </a:r>
            <a:r>
              <a:rPr lang="de-DE" baseline="0" dirty="0" smtClean="0"/>
              <a:t> a </a:t>
            </a:r>
            <a:r>
              <a:rPr lang="de-DE" baseline="0" dirty="0" err="1" smtClean="0"/>
              <a:t>single</a:t>
            </a:r>
            <a:r>
              <a:rPr lang="de-DE" baseline="0" dirty="0" smtClean="0"/>
              <a:t> </a:t>
            </a:r>
            <a:r>
              <a:rPr lang="de-DE" baseline="0" dirty="0" err="1" smtClean="0"/>
              <a:t>thread</a:t>
            </a:r>
            <a:endParaRPr lang="de-DE"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38</a:t>
            </a:fld>
            <a:endParaRPr lang="de-DE"/>
          </a:p>
        </p:txBody>
      </p:sp>
    </p:spTree>
    <p:extLst>
      <p:ext uri="{BB962C8B-B14F-4D97-AF65-F5344CB8AC3E}">
        <p14:creationId xmlns:p14="http://schemas.microsoft.com/office/powerpoint/2010/main" val="3950267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smtClean="0"/>
              <a:t>shorted code </a:t>
            </a:r>
          </a:p>
          <a:p>
            <a:pPr marL="0" indent="0">
              <a:buNone/>
            </a:pPr>
            <a:r>
              <a:rPr lang="en-GB" dirty="0" smtClean="0"/>
              <a:t>2) clearer code </a:t>
            </a:r>
          </a:p>
          <a:p>
            <a:pPr marL="0" indent="0">
              <a:buNone/>
            </a:pPr>
            <a:r>
              <a:rPr lang="en-GB" dirty="0" smtClean="0"/>
              <a:t>3) no chance of accidentally violating the spec by introducing ad hock "out of spec" code to correct the error </a:t>
            </a:r>
          </a:p>
          <a:p>
            <a:pPr marL="0" indent="0">
              <a:buNone/>
            </a:pPr>
            <a:r>
              <a:rPr lang="en-GB" dirty="0" smtClean="0"/>
              <a:t>4) perfectly acceptable error diagnostic</a:t>
            </a:r>
          </a:p>
          <a:p>
            <a:endParaRPr lang="en-GB" dirty="0"/>
          </a:p>
        </p:txBody>
      </p:sp>
      <p:sp>
        <p:nvSpPr>
          <p:cNvPr id="4" name="Slide Number Placeholder 3"/>
          <p:cNvSpPr>
            <a:spLocks noGrp="1"/>
          </p:cNvSpPr>
          <p:nvPr>
            <p:ph type="sldNum" sz="quarter" idx="10"/>
          </p:nvPr>
        </p:nvSpPr>
        <p:spPr/>
        <p:txBody>
          <a:bodyPr/>
          <a:lstStyle/>
          <a:p>
            <a:fld id="{EE1704BE-59B6-4B74-8108-AA13E8B7B112}" type="slidenum">
              <a:rPr lang="de-DE" smtClean="0"/>
              <a:t>39</a:t>
            </a:fld>
            <a:endParaRPr lang="de-DE"/>
          </a:p>
        </p:txBody>
      </p:sp>
    </p:spTree>
    <p:extLst>
      <p:ext uri="{BB962C8B-B14F-4D97-AF65-F5344CB8AC3E}">
        <p14:creationId xmlns:p14="http://schemas.microsoft.com/office/powerpoint/2010/main" val="556085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EE1704BE-59B6-4B74-8108-AA13E8B7B112}" type="slidenum">
              <a:rPr lang="de-DE" smtClean="0"/>
              <a:t>40</a:t>
            </a:fld>
            <a:endParaRPr lang="de-DE"/>
          </a:p>
        </p:txBody>
      </p:sp>
    </p:spTree>
    <p:extLst>
      <p:ext uri="{BB962C8B-B14F-4D97-AF65-F5344CB8AC3E}">
        <p14:creationId xmlns:p14="http://schemas.microsoft.com/office/powerpoint/2010/main" val="3662556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what</a:t>
            </a:r>
            <a:r>
              <a:rPr lang="de-DE" dirty="0" smtClean="0"/>
              <a:t> </a:t>
            </a:r>
            <a:r>
              <a:rPr lang="de-DE" dirty="0" err="1" smtClean="0"/>
              <a:t>if</a:t>
            </a:r>
            <a:r>
              <a:rPr lang="de-DE" dirty="0" smtClean="0"/>
              <a:t> </a:t>
            </a:r>
            <a:r>
              <a:rPr lang="de-DE" dirty="0" err="1" smtClean="0"/>
              <a:t>you</a:t>
            </a:r>
            <a:r>
              <a:rPr lang="de-DE" dirty="0" smtClean="0"/>
              <a:t> </a:t>
            </a:r>
            <a:r>
              <a:rPr lang="de-DE" dirty="0" err="1" smtClean="0"/>
              <a:t>can‘t</a:t>
            </a:r>
            <a:r>
              <a:rPr lang="de-DE" dirty="0" smtClean="0"/>
              <a:t> </a:t>
            </a:r>
            <a:r>
              <a:rPr lang="de-DE" dirty="0" err="1" smtClean="0"/>
              <a:t>keep</a:t>
            </a:r>
            <a:r>
              <a:rPr lang="de-DE" dirty="0" smtClean="0"/>
              <a:t> </a:t>
            </a:r>
            <a:r>
              <a:rPr lang="de-DE" dirty="0" err="1" smtClean="0"/>
              <a:t>up</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VSA </a:t>
            </a:r>
            <a:r>
              <a:rPr lang="de-DE" dirty="0" err="1" smtClean="0"/>
              <a:t>logging</a:t>
            </a:r>
            <a:r>
              <a:rPr lang="de-DE" dirty="0" smtClean="0"/>
              <a:t> </a:t>
            </a:r>
            <a:r>
              <a:rPr lang="de-DE" dirty="0" err="1" smtClean="0"/>
              <a:t>crash</a:t>
            </a:r>
            <a:r>
              <a:rPr lang="de-DE" dirty="0" smtClean="0"/>
              <a:t> / G7 </a:t>
            </a:r>
            <a:r>
              <a:rPr lang="de-DE" dirty="0" err="1" smtClean="0"/>
              <a:t>dashboard</a:t>
            </a:r>
            <a:r>
              <a:rPr lang="de-DE" dirty="0" smtClean="0"/>
              <a:t> / </a:t>
            </a:r>
            <a:r>
              <a:rPr lang="de-DE" dirty="0" err="1" smtClean="0"/>
              <a:t>op</a:t>
            </a:r>
            <a:r>
              <a:rPr lang="de-DE" dirty="0" smtClean="0"/>
              <a:t> </a:t>
            </a:r>
            <a:r>
              <a:rPr lang="de-DE" dirty="0" err="1" smtClean="0"/>
              <a:t>monitoring</a:t>
            </a:r>
            <a:r>
              <a:rPr lang="de-DE" dirty="0" smtClean="0"/>
              <a:t> </a:t>
            </a:r>
            <a:r>
              <a:rPr lang="de-DE" dirty="0" err="1" smtClean="0"/>
              <a:t>service</a:t>
            </a:r>
            <a:r>
              <a:rPr lang="de-DE" baseline="0" dirty="0" smtClean="0"/>
              <a:t> / </a:t>
            </a:r>
            <a:r>
              <a:rPr lang="de-DE" dirty="0" smtClean="0"/>
              <a:t>Intergraph Integration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https://youtu.be/6VBn9V3S2aQ?t=2864</a:t>
            </a:r>
            <a:endParaRPr lang="de-DE" dirty="0" smtClean="0"/>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Be</a:t>
            </a:r>
            <a:r>
              <a:rPr lang="de-DE" dirty="0" smtClean="0"/>
              <a:t> </a:t>
            </a:r>
            <a:r>
              <a:rPr lang="de-DE" dirty="0" err="1" smtClean="0"/>
              <a:t>aware</a:t>
            </a:r>
            <a:r>
              <a:rPr lang="de-DE" dirty="0" smtClean="0"/>
              <a:t> </a:t>
            </a:r>
            <a:r>
              <a:rPr lang="de-DE" dirty="0" err="1" smtClean="0"/>
              <a:t>of</a:t>
            </a:r>
            <a:r>
              <a:rPr lang="de-DE" dirty="0" smtClean="0"/>
              <a:t> internal </a:t>
            </a:r>
            <a:r>
              <a:rPr lang="de-DE" dirty="0" err="1" smtClean="0"/>
              <a:t>congestion</a:t>
            </a:r>
            <a:r>
              <a:rPr lang="de-DE" dirty="0" smtClean="0"/>
              <a:t> </a:t>
            </a:r>
            <a:r>
              <a:rPr lang="de-DE" dirty="0" err="1" smtClean="0"/>
              <a:t>issues</a:t>
            </a:r>
            <a:r>
              <a:rPr lang="de-DE" dirty="0" smtClean="0"/>
              <a:t> (</a:t>
            </a:r>
            <a:r>
              <a:rPr lang="de-DE" dirty="0" err="1" smtClean="0"/>
              <a:t>resource</a:t>
            </a:r>
            <a:r>
              <a:rPr lang="de-DE" dirty="0" smtClean="0"/>
              <a:t> </a:t>
            </a:r>
            <a:r>
              <a:rPr lang="de-DE" dirty="0" err="1" smtClean="0"/>
              <a:t>saturation</a:t>
            </a:r>
            <a:r>
              <a:rPr lang="de-DE" dirty="0" smtClean="0"/>
              <a:t>, </a:t>
            </a:r>
            <a:r>
              <a:rPr lang="de-DE" dirty="0" err="1" smtClean="0"/>
              <a:t>queuing</a:t>
            </a:r>
            <a:r>
              <a:rPr lang="de-DE" dirty="0" smtClean="0"/>
              <a:t> </a:t>
            </a:r>
            <a:r>
              <a:rPr lang="de-DE" dirty="0" err="1" smtClean="0"/>
              <a:t>effects</a:t>
            </a:r>
            <a:r>
              <a:rPr lang="de-DE" dirty="0" smtClean="0"/>
              <a:t>)</a:t>
            </a:r>
          </a:p>
        </p:txBody>
      </p:sp>
      <p:sp>
        <p:nvSpPr>
          <p:cNvPr id="4" name="Slide Number Placeholder 3"/>
          <p:cNvSpPr>
            <a:spLocks noGrp="1"/>
          </p:cNvSpPr>
          <p:nvPr>
            <p:ph type="sldNum" sz="quarter" idx="10"/>
          </p:nvPr>
        </p:nvSpPr>
        <p:spPr/>
        <p:txBody>
          <a:bodyPr/>
          <a:lstStyle/>
          <a:p>
            <a:fld id="{EE1704BE-59B6-4B74-8108-AA13E8B7B112}" type="slidenum">
              <a:rPr lang="de-DE" smtClean="0"/>
              <a:t>41</a:t>
            </a:fld>
            <a:endParaRPr lang="de-DE"/>
          </a:p>
        </p:txBody>
      </p:sp>
    </p:spTree>
    <p:extLst>
      <p:ext uri="{BB962C8B-B14F-4D97-AF65-F5344CB8AC3E}">
        <p14:creationId xmlns:p14="http://schemas.microsoft.com/office/powerpoint/2010/main" val="2708159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Program testing can be used to show the presence of bugs, but never to show their absence</a:t>
            </a:r>
          </a:p>
          <a:p>
            <a:endParaRPr lang="de-AT"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Inject</a:t>
            </a:r>
            <a:r>
              <a:rPr lang="de-AT" dirty="0" smtClean="0"/>
              <a:t> </a:t>
            </a:r>
            <a:r>
              <a:rPr lang="de-AT" dirty="0" err="1" smtClean="0"/>
              <a:t>errors</a:t>
            </a:r>
            <a:r>
              <a:rPr lang="de-AT" dirty="0" smtClean="0"/>
              <a:t> </a:t>
            </a:r>
            <a:r>
              <a:rPr lang="de-AT" dirty="0" err="1" smtClean="0"/>
              <a:t>into</a:t>
            </a:r>
            <a:r>
              <a:rPr lang="de-AT" dirty="0" smtClean="0"/>
              <a:t> </a:t>
            </a:r>
            <a:r>
              <a:rPr lang="de-AT" dirty="0" err="1" smtClean="0"/>
              <a:t>code</a:t>
            </a:r>
            <a:r>
              <a:rPr lang="de-AT" dirty="0" smtClean="0"/>
              <a:t> + OS, </a:t>
            </a:r>
            <a:r>
              <a:rPr lang="de-AT" dirty="0" err="1" smtClean="0"/>
              <a:t>delays</a:t>
            </a:r>
            <a:r>
              <a:rPr lang="de-AT" dirty="0" smtClean="0"/>
              <a:t>, </a:t>
            </a:r>
            <a:r>
              <a:rPr lang="de-AT" dirty="0" err="1" smtClean="0"/>
              <a:t>re</a:t>
            </a:r>
            <a:r>
              <a:rPr lang="de-AT" dirty="0" smtClean="0"/>
              <a:t>-order </a:t>
            </a:r>
            <a:r>
              <a:rPr lang="de-AT" dirty="0" err="1" smtClean="0"/>
              <a:t>messages</a:t>
            </a:r>
            <a:r>
              <a:rPr lang="de-AT" dirty="0" smtClean="0"/>
              <a:t>, </a:t>
            </a:r>
            <a:r>
              <a:rPr lang="de-AT" dirty="0" err="1" smtClean="0"/>
              <a:t>drop</a:t>
            </a:r>
            <a:r>
              <a:rPr lang="de-AT" dirty="0" smtClean="0"/>
              <a:t> </a:t>
            </a:r>
            <a:r>
              <a:rPr lang="de-AT" dirty="0" err="1" smtClean="0"/>
              <a:t>messages</a:t>
            </a:r>
            <a:r>
              <a:rPr lang="de-AT" dirty="0" smtClean="0"/>
              <a:t>, </a:t>
            </a:r>
            <a:r>
              <a:rPr lang="de-AT" dirty="0" err="1" smtClean="0"/>
              <a:t>low</a:t>
            </a:r>
            <a:r>
              <a:rPr lang="de-AT" dirty="0" smtClean="0"/>
              <a:t> </a:t>
            </a:r>
            <a:r>
              <a:rPr lang="de-AT" dirty="0" err="1" smtClean="0"/>
              <a:t>disk</a:t>
            </a:r>
            <a:r>
              <a:rPr lang="de-AT" dirty="0" smtClean="0"/>
              <a:t> </a:t>
            </a:r>
            <a:r>
              <a:rPr lang="de-AT" dirty="0" err="1" smtClean="0"/>
              <a:t>space</a:t>
            </a:r>
            <a:r>
              <a:rPr lang="de-AT" dirty="0" smtClean="0"/>
              <a:t>, kill </a:t>
            </a:r>
            <a:r>
              <a:rPr lang="de-AT" dirty="0" err="1" smtClean="0"/>
              <a:t>services</a:t>
            </a:r>
            <a:r>
              <a:rPr lang="de-AT" dirty="0" smtClean="0"/>
              <a:t>, .. </a:t>
            </a:r>
            <a:r>
              <a:rPr lang="de-AT" dirty="0" err="1" smtClean="0"/>
              <a:t>try</a:t>
            </a:r>
            <a:r>
              <a:rPr lang="de-AT" dirty="0" smtClean="0"/>
              <a:t> </a:t>
            </a:r>
            <a:r>
              <a:rPr lang="de-AT" dirty="0" err="1" smtClean="0"/>
              <a:t>to</a:t>
            </a:r>
            <a:r>
              <a:rPr lang="de-AT" dirty="0" smtClean="0"/>
              <a:t> f*</a:t>
            </a:r>
            <a:r>
              <a:rPr lang="de-AT" dirty="0" err="1" smtClean="0"/>
              <a:t>ck</a:t>
            </a:r>
            <a:r>
              <a:rPr lang="de-AT" dirty="0" smtClean="0"/>
              <a:t> </a:t>
            </a:r>
            <a:r>
              <a:rPr lang="de-AT" dirty="0" err="1" smtClean="0"/>
              <a:t>up</a:t>
            </a:r>
            <a:r>
              <a:rPr lang="de-AT" dirty="0" smtClean="0"/>
              <a:t> </a:t>
            </a:r>
            <a:r>
              <a:rPr lang="de-AT" dirty="0" err="1" smtClean="0"/>
              <a:t>the</a:t>
            </a:r>
            <a:r>
              <a:rPr lang="de-AT" dirty="0" smtClean="0"/>
              <a:t> </a:t>
            </a:r>
            <a:r>
              <a:rPr lang="de-AT" dirty="0" err="1" smtClean="0"/>
              <a:t>system</a:t>
            </a:r>
            <a:endParaRPr lang="de-AT" dirty="0" smtClean="0"/>
          </a:p>
          <a:p>
            <a:endParaRPr lang="de-AT" dirty="0" smtClean="0"/>
          </a:p>
          <a:p>
            <a:r>
              <a:rPr lang="de-AT" dirty="0" err="1" smtClean="0"/>
              <a:t>Jespsen</a:t>
            </a:r>
            <a:r>
              <a:rPr lang="de-AT" dirty="0" smtClean="0"/>
              <a:t>, </a:t>
            </a:r>
            <a:r>
              <a:rPr lang="de-AT" dirty="0" err="1" smtClean="0"/>
              <a:t>Holodeck</a:t>
            </a:r>
            <a:r>
              <a:rPr lang="de-AT" dirty="0" smtClean="0"/>
              <a:t>, </a:t>
            </a:r>
            <a:r>
              <a:rPr lang="de-AT" dirty="0" err="1" smtClean="0"/>
              <a:t>iptables</a:t>
            </a:r>
            <a:r>
              <a:rPr lang="de-AT" dirty="0" smtClean="0"/>
              <a:t>, </a:t>
            </a:r>
            <a:r>
              <a:rPr lang="de-AT" dirty="0" err="1" smtClean="0"/>
              <a:t>etc</a:t>
            </a:r>
            <a:endParaRPr lang="de-AT" dirty="0" smtClean="0"/>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WeatherFaxService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Beispiel</a:t>
            </a:r>
            <a:r>
              <a:rPr lang="en-GB" sz="1200" kern="1200" dirty="0" smtClean="0">
                <a:solidFill>
                  <a:schemeClr val="tx1"/>
                </a:solidFill>
                <a:effectLst/>
                <a:latin typeface="+mn-lt"/>
                <a:ea typeface="+mn-ea"/>
                <a:cs typeface="+mn-cs"/>
              </a:rPr>
              <a:t>: Heartbeat escalate, Retries, Service kill -&gt; </a:t>
            </a:r>
            <a:r>
              <a:rPr lang="en-GB" sz="1200" kern="1200" dirty="0" err="1" smtClean="0">
                <a:solidFill>
                  <a:schemeClr val="tx1"/>
                </a:solidFill>
                <a:effectLst/>
                <a:latin typeface="+mn-lt"/>
                <a:ea typeface="+mn-ea"/>
                <a:cs typeface="+mn-cs"/>
              </a:rPr>
              <a:t>Fazit</a:t>
            </a:r>
            <a:r>
              <a:rPr lang="en-GB" sz="1200" kern="1200" dirty="0" smtClean="0">
                <a:solidFill>
                  <a:schemeClr val="tx1"/>
                </a:solidFill>
                <a:effectLst/>
                <a:latin typeface="+mn-lt"/>
                <a:ea typeface="+mn-ea"/>
                <a:cs typeface="+mn-cs"/>
              </a:rPr>
              <a:t> you need to test failure scenarios -&gt; afterwards heavy fault injection testing</a:t>
            </a:r>
          </a:p>
          <a:p>
            <a:endParaRPr lang="de-DE" dirty="0"/>
          </a:p>
        </p:txBody>
      </p:sp>
      <p:sp>
        <p:nvSpPr>
          <p:cNvPr id="4" name="Slide Number Placeholder 3"/>
          <p:cNvSpPr>
            <a:spLocks noGrp="1"/>
          </p:cNvSpPr>
          <p:nvPr>
            <p:ph type="sldNum" sz="quarter" idx="10"/>
          </p:nvPr>
        </p:nvSpPr>
        <p:spPr/>
        <p:txBody>
          <a:bodyPr/>
          <a:lstStyle/>
          <a:p>
            <a:fld id="{EE1704BE-59B6-4B74-8108-AA13E8B7B112}" type="slidenum">
              <a:rPr lang="de-DE" smtClean="0"/>
              <a:t>42</a:t>
            </a:fld>
            <a:endParaRPr lang="de-DE"/>
          </a:p>
        </p:txBody>
      </p:sp>
    </p:spTree>
    <p:extLst>
      <p:ext uri="{BB962C8B-B14F-4D97-AF65-F5344CB8AC3E}">
        <p14:creationId xmlns:p14="http://schemas.microsoft.com/office/powerpoint/2010/main" val="315149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Beispiel:</a:t>
            </a:r>
            <a:r>
              <a:rPr lang="de-DE" baseline="0" dirty="0" smtClean="0"/>
              <a:t> Moderne autos, diagnostik mittels maintance interface</a:t>
            </a:r>
          </a:p>
          <a:p>
            <a:endParaRPr lang="de-DE"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Self-diagnosing,</a:t>
            </a:r>
            <a:r>
              <a:rPr lang="de-DE" baseline="0" dirty="0" smtClean="0"/>
              <a:t> </a:t>
            </a:r>
            <a:r>
              <a:rPr lang="de-DE" dirty="0" smtClean="0"/>
              <a:t>Forecasting and Anomaly detection</a:t>
            </a:r>
            <a:endParaRPr lang="de-DE" baseline="0" dirty="0" smtClean="0"/>
          </a:p>
          <a:p>
            <a:endParaRPr lang="de-DE" baseline="0" dirty="0" smtClean="0"/>
          </a:p>
          <a:p>
            <a:pPr lvl="1"/>
            <a:r>
              <a:rPr lang="de-DE" dirty="0" smtClean="0"/>
              <a:t>OS </a:t>
            </a:r>
            <a:r>
              <a:rPr lang="de-DE" dirty="0" err="1" smtClean="0"/>
              <a:t>process</a:t>
            </a:r>
            <a:r>
              <a:rPr lang="de-DE" dirty="0" smtClean="0"/>
              <a:t> </a:t>
            </a:r>
            <a:r>
              <a:rPr lang="de-DE" dirty="0" err="1" smtClean="0"/>
              <a:t>create</a:t>
            </a:r>
            <a:r>
              <a:rPr lang="de-DE" dirty="0" smtClean="0"/>
              <a:t> </a:t>
            </a:r>
            <a:r>
              <a:rPr lang="de-DE" dirty="0" err="1" smtClean="0"/>
              <a:t>core</a:t>
            </a:r>
            <a:r>
              <a:rPr lang="de-DE" dirty="0" smtClean="0"/>
              <a:t> </a:t>
            </a:r>
            <a:r>
              <a:rPr lang="de-DE" dirty="0" err="1" smtClean="0"/>
              <a:t>dump</a:t>
            </a:r>
            <a:r>
              <a:rPr lang="de-DE" dirty="0" smtClean="0"/>
              <a:t> on </a:t>
            </a:r>
            <a:r>
              <a:rPr lang="de-DE" dirty="0" err="1" smtClean="0"/>
              <a:t>crash</a:t>
            </a:r>
            <a:endParaRPr lang="de-DE" dirty="0" smtClean="0"/>
          </a:p>
          <a:p>
            <a:pPr lvl="1"/>
            <a:r>
              <a:rPr lang="de-DE" dirty="0" smtClean="0"/>
              <a:t>JVM </a:t>
            </a:r>
            <a:r>
              <a:rPr lang="de-DE" dirty="0" err="1" smtClean="0"/>
              <a:t>create</a:t>
            </a:r>
            <a:r>
              <a:rPr lang="de-DE" dirty="0" smtClean="0"/>
              <a:t> </a:t>
            </a:r>
            <a:r>
              <a:rPr lang="de-DE" dirty="0" err="1" smtClean="0"/>
              <a:t>heap</a:t>
            </a:r>
            <a:r>
              <a:rPr lang="de-DE" dirty="0" smtClean="0"/>
              <a:t> </a:t>
            </a:r>
            <a:r>
              <a:rPr lang="de-DE" dirty="0" err="1" smtClean="0"/>
              <a:t>dump</a:t>
            </a:r>
            <a:r>
              <a:rPr lang="de-DE" dirty="0" smtClean="0"/>
              <a:t> on </a:t>
            </a:r>
            <a:r>
              <a:rPr lang="de-DE" dirty="0" err="1" smtClean="0"/>
              <a:t>OutOfMemError</a:t>
            </a:r>
            <a:endParaRPr lang="de-DE"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Erlang process dumps generated when </a:t>
            </a:r>
            <a:r>
              <a:rPr lang="de-DE" dirty="0" err="1" smtClean="0"/>
              <a:t>actor</a:t>
            </a:r>
            <a:r>
              <a:rPr lang="de-DE" dirty="0" smtClean="0"/>
              <a:t> dies</a:t>
            </a:r>
          </a:p>
        </p:txBody>
      </p:sp>
      <p:sp>
        <p:nvSpPr>
          <p:cNvPr id="4" name="Slide Number Placeholder 3"/>
          <p:cNvSpPr>
            <a:spLocks noGrp="1"/>
          </p:cNvSpPr>
          <p:nvPr>
            <p:ph type="sldNum" sz="quarter" idx="10"/>
          </p:nvPr>
        </p:nvSpPr>
        <p:spPr/>
        <p:txBody>
          <a:bodyPr/>
          <a:lstStyle/>
          <a:p>
            <a:fld id="{EE1704BE-59B6-4B74-8108-AA13E8B7B112}" type="slidenum">
              <a:rPr lang="de-DE" smtClean="0"/>
              <a:t>44</a:t>
            </a:fld>
            <a:endParaRPr lang="de-DE"/>
          </a:p>
        </p:txBody>
      </p:sp>
    </p:spTree>
    <p:extLst>
      <p:ext uri="{BB962C8B-B14F-4D97-AF65-F5344CB8AC3E}">
        <p14:creationId xmlns:p14="http://schemas.microsoft.com/office/powerpoint/2010/main" val="250113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Google </a:t>
            </a:r>
            <a:r>
              <a:rPr lang="de-DE" dirty="0" err="1" smtClean="0"/>
              <a:t>had</a:t>
            </a:r>
            <a:r>
              <a:rPr lang="de-DE" dirty="0" smtClean="0"/>
              <a:t> </a:t>
            </a:r>
            <a:r>
              <a:rPr lang="de-DE" dirty="0" err="1" smtClean="0"/>
              <a:t>problems</a:t>
            </a:r>
            <a:r>
              <a:rPr lang="de-DE" dirty="0" smtClean="0"/>
              <a:t> </a:t>
            </a:r>
            <a:r>
              <a:rPr lang="de-DE" dirty="0" err="1" smtClean="0"/>
              <a:t>with</a:t>
            </a:r>
            <a:r>
              <a:rPr lang="de-DE" dirty="0" smtClean="0"/>
              <a:t> massive </a:t>
            </a:r>
            <a:r>
              <a:rPr lang="de-DE" dirty="0" err="1" smtClean="0"/>
              <a:t>logs</a:t>
            </a:r>
            <a:r>
              <a:rPr lang="de-DE" dirty="0" smtClean="0"/>
              <a:t> </a:t>
            </a:r>
            <a:r>
              <a:rPr lang="de-DE" dirty="0" err="1" smtClean="0"/>
              <a:t>causing</a:t>
            </a:r>
            <a:r>
              <a:rPr lang="de-DE" dirty="0" smtClean="0"/>
              <a:t> lack </a:t>
            </a:r>
            <a:r>
              <a:rPr lang="de-DE" dirty="0" err="1" smtClean="0"/>
              <a:t>of</a:t>
            </a:r>
            <a:r>
              <a:rPr lang="de-DE" dirty="0" smtClean="0"/>
              <a:t> </a:t>
            </a:r>
            <a:r>
              <a:rPr lang="de-DE" dirty="0" err="1" smtClean="0"/>
              <a:t>storage</a:t>
            </a:r>
            <a:endParaRPr lang="de-DE" dirty="0" smtClean="0"/>
          </a:p>
          <a:p>
            <a:r>
              <a:rPr lang="de-DE" dirty="0" smtClean="0"/>
              <a:t>AT&amp;T </a:t>
            </a:r>
            <a:r>
              <a:rPr lang="de-DE" dirty="0" err="1" smtClean="0"/>
              <a:t>switch</a:t>
            </a:r>
            <a:r>
              <a:rPr lang="de-DE" dirty="0" smtClean="0"/>
              <a:t> </a:t>
            </a:r>
            <a:r>
              <a:rPr lang="de-DE" dirty="0" err="1" smtClean="0"/>
              <a:t>battery</a:t>
            </a:r>
            <a:r>
              <a:rPr lang="de-DE" dirty="0" smtClean="0"/>
              <a:t> </a:t>
            </a:r>
            <a:r>
              <a:rPr lang="de-DE" dirty="0" err="1" smtClean="0"/>
              <a:t>test</a:t>
            </a:r>
            <a:r>
              <a:rPr lang="de-DE" dirty="0" smtClean="0"/>
              <a:t> </a:t>
            </a:r>
            <a:r>
              <a:rPr lang="de-DE" dirty="0" err="1" smtClean="0"/>
              <a:t>caused</a:t>
            </a:r>
            <a:r>
              <a:rPr lang="de-DE" dirty="0" smtClean="0"/>
              <a:t> national </a:t>
            </a:r>
            <a:r>
              <a:rPr lang="de-DE" dirty="0" err="1" smtClean="0"/>
              <a:t>wide</a:t>
            </a:r>
            <a:r>
              <a:rPr lang="de-DE" dirty="0" smtClean="0"/>
              <a:t> </a:t>
            </a:r>
            <a:r>
              <a:rPr lang="de-DE" dirty="0" err="1" smtClean="0"/>
              <a:t>outage</a:t>
            </a:r>
            <a:endParaRPr lang="de-DE" dirty="0" smtClean="0"/>
          </a:p>
          <a:p>
            <a:endParaRPr lang="de-DE" dirty="0" smtClean="0"/>
          </a:p>
          <a:p>
            <a:r>
              <a:rPr lang="en-GB" sz="1200" kern="1200" dirty="0" smtClean="0">
                <a:solidFill>
                  <a:schemeClr val="tx1"/>
                </a:solidFill>
                <a:effectLst/>
                <a:latin typeface="+mn-lt"/>
                <a:ea typeface="+mn-ea"/>
                <a:cs typeface="+mn-cs"/>
              </a:rPr>
              <a:t>Operator failures most important to optimize</a:t>
            </a:r>
          </a:p>
          <a:p>
            <a:r>
              <a:rPr lang="en-GB" sz="1200" kern="1200" dirty="0" smtClean="0">
                <a:solidFill>
                  <a:schemeClr val="tx1"/>
                </a:solidFill>
                <a:effectLst/>
                <a:latin typeface="+mn-lt"/>
                <a:ea typeface="+mn-ea"/>
                <a:cs typeface="+mn-cs"/>
              </a:rPr>
              <a:t>Software failures second most important</a:t>
            </a:r>
          </a:p>
          <a:p>
            <a:r>
              <a:rPr lang="en-GB" sz="1200" kern="1200" dirty="0" smtClean="0">
                <a:solidFill>
                  <a:schemeClr val="tx1"/>
                </a:solidFill>
                <a:effectLst/>
                <a:latin typeface="+mn-lt"/>
                <a:ea typeface="+mn-ea"/>
                <a:cs typeface="+mn-cs"/>
              </a:rPr>
              <a:t>PSTN software very </a:t>
            </a:r>
            <a:r>
              <a:rPr lang="en-GB" sz="1200" kern="1200" dirty="0" err="1" smtClean="0">
                <a:solidFill>
                  <a:schemeClr val="tx1"/>
                </a:solidFill>
                <a:effectLst/>
                <a:latin typeface="+mn-lt"/>
                <a:ea typeface="+mn-ea"/>
                <a:cs typeface="+mn-cs"/>
              </a:rPr>
              <a:t>very</a:t>
            </a:r>
            <a:r>
              <a:rPr lang="en-GB" sz="1200" kern="1200" dirty="0" smtClean="0">
                <a:solidFill>
                  <a:schemeClr val="tx1"/>
                </a:solidFill>
                <a:effectLst/>
                <a:latin typeface="+mn-lt"/>
                <a:ea typeface="+mn-ea"/>
                <a:cs typeface="+mn-cs"/>
              </a:rPr>
              <a:t> major</a:t>
            </a:r>
          </a:p>
          <a:p>
            <a:r>
              <a:rPr lang="en-GB" sz="1200" kern="1200" dirty="0" smtClean="0">
                <a:solidFill>
                  <a:schemeClr val="tx1"/>
                </a:solidFill>
                <a:effectLst/>
                <a:latin typeface="+mn-lt"/>
                <a:ea typeface="+mn-ea"/>
                <a:cs typeface="+mn-cs"/>
              </a:rPr>
              <a:t>Hardware failure high because internet sites run on hundreds of machines</a:t>
            </a:r>
            <a:endParaRPr lang="de-DE" dirty="0" smtClean="0"/>
          </a:p>
          <a:p>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Represents six weeks to six months of service for 500-5000 computers. (25% of outages had no identifiable cause and are not included in the data.) [ROC]</a:t>
            </a:r>
          </a:p>
        </p:txBody>
      </p:sp>
      <p:sp>
        <p:nvSpPr>
          <p:cNvPr id="4" name="Slide Number Placeholder 3"/>
          <p:cNvSpPr>
            <a:spLocks noGrp="1"/>
          </p:cNvSpPr>
          <p:nvPr>
            <p:ph type="sldNum" sz="quarter" idx="10"/>
          </p:nvPr>
        </p:nvSpPr>
        <p:spPr/>
        <p:txBody>
          <a:bodyPr/>
          <a:lstStyle/>
          <a:p>
            <a:fld id="{EE1704BE-59B6-4B74-8108-AA13E8B7B112}" type="slidenum">
              <a:rPr lang="de-DE" smtClean="0"/>
              <a:t>6</a:t>
            </a:fld>
            <a:endParaRPr lang="de-DE"/>
          </a:p>
        </p:txBody>
      </p:sp>
    </p:spTree>
    <p:extLst>
      <p:ext uri="{BB962C8B-B14F-4D97-AF65-F5344CB8AC3E}">
        <p14:creationId xmlns:p14="http://schemas.microsoft.com/office/powerpoint/2010/main" val="372885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de-AT" dirty="0" smtClean="0"/>
              <a:t>Modern systems Distributed and highly concurrent</a:t>
            </a:r>
          </a:p>
          <a:p>
            <a:pPr lvl="1"/>
            <a:r>
              <a:rPr lang="de-AT" dirty="0" smtClean="0"/>
              <a:t>Immense amouts of state, </a:t>
            </a:r>
            <a:r>
              <a:rPr lang="de-AT" dirty="0" err="1" smtClean="0"/>
              <a:t>code</a:t>
            </a:r>
            <a:r>
              <a:rPr lang="de-AT" dirty="0" smtClean="0"/>
              <a:t> </a:t>
            </a:r>
            <a:r>
              <a:rPr lang="de-AT" dirty="0" err="1" smtClean="0"/>
              <a:t>volume</a:t>
            </a:r>
            <a:endParaRPr lang="de-AT" dirty="0" smtClean="0"/>
          </a:p>
          <a:p>
            <a:pPr lvl="1"/>
            <a:r>
              <a:rPr lang="en-GB" sz="1200" kern="1200" dirty="0" smtClean="0">
                <a:solidFill>
                  <a:schemeClr val="tx1"/>
                </a:solidFill>
                <a:effectLst/>
                <a:latin typeface="+mn-lt"/>
                <a:ea typeface="+mn-ea"/>
                <a:cs typeface="+mn-cs"/>
              </a:rPr>
              <a:t>In complex systems there is always something that does not work</a:t>
            </a:r>
            <a:endParaRPr lang="de-AT" dirty="0" smtClean="0"/>
          </a:p>
          <a:p>
            <a:endParaRPr lang="de-AT" dirty="0" smtClean="0"/>
          </a:p>
          <a:p>
            <a:r>
              <a:rPr lang="de-AT" dirty="0" err="1" smtClean="0"/>
              <a:t>Leading</a:t>
            </a:r>
            <a:r>
              <a:rPr lang="de-AT" dirty="0" smtClean="0"/>
              <a:t> companies are aware of the importance </a:t>
            </a:r>
            <a:r>
              <a:rPr lang="de-AT" dirty="0" err="1" smtClean="0"/>
              <a:t>of</a:t>
            </a:r>
            <a:r>
              <a:rPr lang="de-AT" dirty="0" smtClean="0"/>
              <a:t> </a:t>
            </a:r>
            <a:r>
              <a:rPr lang="de-AT" dirty="0" err="1" smtClean="0"/>
              <a:t>availability</a:t>
            </a:r>
            <a:endParaRPr lang="de-AT" dirty="0" smtClean="0"/>
          </a:p>
        </p:txBody>
      </p:sp>
      <p:sp>
        <p:nvSpPr>
          <p:cNvPr id="4" name="Slide Number Placeholder 3"/>
          <p:cNvSpPr>
            <a:spLocks noGrp="1"/>
          </p:cNvSpPr>
          <p:nvPr>
            <p:ph type="sldNum" sz="quarter" idx="10"/>
          </p:nvPr>
        </p:nvSpPr>
        <p:spPr/>
        <p:txBody>
          <a:bodyPr/>
          <a:lstStyle/>
          <a:p>
            <a:fld id="{EE1704BE-59B6-4B74-8108-AA13E8B7B112}" type="slidenum">
              <a:rPr lang="de-DE" smtClean="0"/>
              <a:t>7</a:t>
            </a:fld>
            <a:endParaRPr lang="de-DE"/>
          </a:p>
        </p:txBody>
      </p:sp>
    </p:spTree>
    <p:extLst>
      <p:ext uri="{BB962C8B-B14F-4D97-AF65-F5344CB8AC3E}">
        <p14:creationId xmlns:p14="http://schemas.microsoft.com/office/powerpoint/2010/main" val="39450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a </a:t>
            </a:r>
            <a:r>
              <a:rPr lang="de-DE" dirty="0" err="1" smtClean="0"/>
              <a:t>complex</a:t>
            </a:r>
            <a:r>
              <a:rPr lang="de-DE" dirty="0" smtClean="0"/>
              <a:t> </a:t>
            </a:r>
            <a:r>
              <a:rPr lang="de-DE" dirty="0" err="1" smtClean="0"/>
              <a:t>enough</a:t>
            </a:r>
            <a:r>
              <a:rPr lang="de-DE" dirty="0" smtClean="0"/>
              <a:t> </a:t>
            </a:r>
            <a:r>
              <a:rPr lang="de-DE" dirty="0" err="1" smtClean="0"/>
              <a:t>system</a:t>
            </a:r>
            <a:r>
              <a:rPr lang="de-DE" dirty="0" smtClean="0"/>
              <a:t> </a:t>
            </a:r>
            <a:r>
              <a:rPr lang="de-DE" dirty="0" err="1" smtClean="0"/>
              <a:t>there</a:t>
            </a:r>
            <a:r>
              <a:rPr lang="de-DE" dirty="0" smtClean="0"/>
              <a:t> </a:t>
            </a:r>
            <a:r>
              <a:rPr lang="de-DE" dirty="0" err="1" smtClean="0"/>
              <a:t>is</a:t>
            </a:r>
            <a:r>
              <a:rPr lang="de-DE" dirty="0" smtClean="0"/>
              <a:t> </a:t>
            </a:r>
            <a:r>
              <a:rPr lang="de-DE" dirty="0" err="1" smtClean="0"/>
              <a:t>always</a:t>
            </a:r>
            <a:r>
              <a:rPr lang="de-DE" dirty="0" smtClean="0"/>
              <a:t> a </a:t>
            </a:r>
            <a:r>
              <a:rPr lang="de-DE" dirty="0" err="1" smtClean="0"/>
              <a:t>part</a:t>
            </a:r>
            <a:r>
              <a:rPr lang="de-DE" dirty="0" smtClean="0"/>
              <a:t> </a:t>
            </a:r>
            <a:r>
              <a:rPr lang="de-DE" dirty="0" err="1" smtClean="0"/>
              <a:t>that</a:t>
            </a:r>
            <a:r>
              <a:rPr lang="de-DE" dirty="0" smtClean="0"/>
              <a:t> </a:t>
            </a:r>
            <a:r>
              <a:rPr lang="de-DE" dirty="0" err="1" smtClean="0"/>
              <a:t>is</a:t>
            </a:r>
            <a:r>
              <a:rPr lang="de-DE" dirty="0" smtClean="0"/>
              <a:t> not </a:t>
            </a:r>
            <a:r>
              <a:rPr lang="de-DE" dirty="0" err="1" smtClean="0"/>
              <a:t>working</a:t>
            </a:r>
            <a:endParaRPr lang="de-AT" dirty="0" smtClean="0"/>
          </a:p>
          <a:p>
            <a:endParaRPr lang="en-GB" dirty="0" smtClean="0"/>
          </a:p>
          <a:p>
            <a:r>
              <a:rPr lang="en-GB" dirty="0" smtClean="0"/>
              <a:t> possible failure types?</a:t>
            </a:r>
          </a:p>
          <a:p>
            <a:r>
              <a:rPr lang="en-GB" dirty="0" smtClean="0"/>
              <a:t> recovery action (for the possible failure types)</a:t>
            </a:r>
          </a:p>
          <a:p>
            <a:endParaRPr lang="de-DE" dirty="0" smtClean="0"/>
          </a:p>
          <a:p>
            <a:r>
              <a:rPr lang="de-DE" dirty="0" err="1" smtClean="0"/>
              <a:t>Reduction</a:t>
            </a:r>
            <a:r>
              <a:rPr lang="de-DE" baseline="0" dirty="0" smtClean="0"/>
              <a:t> in the number of faults present in the system doesnt imply taht the results of the faults are less servere.</a:t>
            </a:r>
            <a:endParaRPr lang="de-DE" dirty="0" smtClean="0"/>
          </a:p>
          <a:p>
            <a:endParaRPr lang="de-DE" dirty="0" smtClean="0"/>
          </a:p>
          <a:p>
            <a:r>
              <a:rPr lang="de-DE" dirty="0" smtClean="0"/>
              <a:t>Fix </a:t>
            </a:r>
            <a:r>
              <a:rPr lang="de-DE" dirty="0" err="1" smtClean="0"/>
              <a:t>root</a:t>
            </a:r>
            <a:r>
              <a:rPr lang="de-DE" dirty="0" smtClean="0"/>
              <a:t> </a:t>
            </a:r>
            <a:r>
              <a:rPr lang="de-DE" dirty="0" err="1" smtClean="0"/>
              <a:t>cause</a:t>
            </a:r>
            <a:r>
              <a:rPr lang="de-DE" dirty="0" smtClean="0"/>
              <a:t> not </a:t>
            </a:r>
            <a:r>
              <a:rPr lang="de-DE" dirty="0" err="1" smtClean="0"/>
              <a:t>symptoms</a:t>
            </a:r>
            <a:endParaRPr lang="de-DE" baseline="0" dirty="0" smtClean="0"/>
          </a:p>
          <a:p>
            <a:endParaRPr lang="de-DE" baseline="0" dirty="0" smtClean="0"/>
          </a:p>
          <a:p>
            <a:r>
              <a:rPr lang="en-GB" dirty="0" smtClean="0"/>
              <a:t>Program testing can be used to show the presence of bugs, but never to show their absence</a:t>
            </a:r>
          </a:p>
          <a:p>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WeatherFaxService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Beispiel</a:t>
            </a:r>
            <a:r>
              <a:rPr lang="en-GB" sz="1200" kern="1200" dirty="0" smtClean="0">
                <a:solidFill>
                  <a:schemeClr val="tx1"/>
                </a:solidFill>
                <a:effectLst/>
                <a:latin typeface="+mn-lt"/>
                <a:ea typeface="+mn-ea"/>
                <a:cs typeface="+mn-cs"/>
              </a:rPr>
              <a:t>: Heartbeat escalate, Retries, Service kill -&gt; </a:t>
            </a:r>
            <a:r>
              <a:rPr lang="en-GB" sz="1200" kern="1200" dirty="0" err="1" smtClean="0">
                <a:solidFill>
                  <a:schemeClr val="tx1"/>
                </a:solidFill>
                <a:effectLst/>
                <a:latin typeface="+mn-lt"/>
                <a:ea typeface="+mn-ea"/>
                <a:cs typeface="+mn-cs"/>
              </a:rPr>
              <a:t>Fazit</a:t>
            </a:r>
            <a:r>
              <a:rPr lang="en-GB" sz="1200" kern="1200" dirty="0" smtClean="0">
                <a:solidFill>
                  <a:schemeClr val="tx1"/>
                </a:solidFill>
                <a:effectLst/>
                <a:latin typeface="+mn-lt"/>
                <a:ea typeface="+mn-ea"/>
                <a:cs typeface="+mn-cs"/>
              </a:rPr>
              <a:t> you need to test failure scenarios -&gt; afterwards heavy fault injection testing</a:t>
            </a:r>
          </a:p>
        </p:txBody>
      </p:sp>
      <p:sp>
        <p:nvSpPr>
          <p:cNvPr id="4" name="Slide Number Placeholder 3"/>
          <p:cNvSpPr>
            <a:spLocks noGrp="1"/>
          </p:cNvSpPr>
          <p:nvPr>
            <p:ph type="sldNum" sz="quarter" idx="10"/>
          </p:nvPr>
        </p:nvSpPr>
        <p:spPr/>
        <p:txBody>
          <a:bodyPr/>
          <a:lstStyle/>
          <a:p>
            <a:fld id="{EE1704BE-59B6-4B74-8108-AA13E8B7B112}" type="slidenum">
              <a:rPr lang="de-DE" smtClean="0"/>
              <a:t>8</a:t>
            </a:fld>
            <a:endParaRPr lang="de-DE"/>
          </a:p>
        </p:txBody>
      </p:sp>
    </p:spTree>
    <p:extLst>
      <p:ext uri="{BB962C8B-B14F-4D97-AF65-F5344CB8AC3E}">
        <p14:creationId xmlns:p14="http://schemas.microsoft.com/office/powerpoint/2010/main" val="393739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Faults are present in every system</a:t>
            </a:r>
          </a:p>
          <a:p>
            <a:r>
              <a:rPr lang="de-DE" dirty="0" err="1" smtClean="0"/>
              <a:t>Observer</a:t>
            </a:r>
            <a:r>
              <a:rPr lang="de-DE" baseline="0" dirty="0" err="1" smtClean="0"/>
              <a:t>s</a:t>
            </a:r>
            <a:r>
              <a:rPr lang="de-DE" baseline="0" dirty="0" smtClean="0"/>
              <a:t> </a:t>
            </a:r>
            <a:r>
              <a:rPr lang="de-DE" baseline="0" dirty="0" err="1" smtClean="0"/>
              <a:t>are</a:t>
            </a:r>
            <a:r>
              <a:rPr lang="de-DE" baseline="0" dirty="0" smtClean="0"/>
              <a:t> not </a:t>
            </a:r>
            <a:r>
              <a:rPr lang="de-DE" baseline="0" dirty="0" err="1" smtClean="0"/>
              <a:t>aware</a:t>
            </a:r>
            <a:r>
              <a:rPr lang="de-DE" baseline="0" dirty="0" smtClean="0"/>
              <a:t> of the presence of a fault until an error occurs</a:t>
            </a:r>
            <a:endParaRPr lang="de-DE" dirty="0" smtClean="0"/>
          </a:p>
          <a:p>
            <a:endParaRPr lang="de-DE" dirty="0" smtClean="0"/>
          </a:p>
          <a:p>
            <a:r>
              <a:rPr lang="de-DE" dirty="0" smtClean="0"/>
              <a:t>A </a:t>
            </a:r>
            <a:r>
              <a:rPr lang="de-DE" dirty="0" err="1" smtClean="0"/>
              <a:t>single</a:t>
            </a:r>
            <a:r>
              <a:rPr lang="de-DE" baseline="0" dirty="0" smtClean="0"/>
              <a:t> </a:t>
            </a:r>
            <a:r>
              <a:rPr lang="de-DE" baseline="0" dirty="0" err="1" smtClean="0"/>
              <a:t>failure</a:t>
            </a:r>
            <a:r>
              <a:rPr lang="de-DE" baseline="0" dirty="0" smtClean="0"/>
              <a:t> must not always lead to a complete system failure</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Failure</a:t>
            </a:r>
            <a:r>
              <a:rPr lang="de-DE" dirty="0" smtClean="0"/>
              <a:t>: the inabilitly to perform according to spec, spec describes response to any state and input</a:t>
            </a:r>
            <a:r>
              <a:rPr lang="de-DE" baseline="0" dirty="0" smtClean="0"/>
              <a:t> and real-time interval for the response</a:t>
            </a:r>
            <a:br>
              <a:rPr lang="de-DE" baseline="0" dirty="0" smtClean="0"/>
            </a:br>
            <a:r>
              <a:rPr lang="de-DE" baseline="0" dirty="0" smtClean="0"/>
              <a:t>(a response is any observable output and state transition)</a:t>
            </a:r>
          </a:p>
          <a:p>
            <a:endParaRPr lang="en-GB" baseline="0" dirty="0" smtClean="0"/>
          </a:p>
          <a:p>
            <a:r>
              <a:rPr lang="en-GB" dirty="0" smtClean="0"/>
              <a:t>Fault tolerant:  exhibit a well-defined failure behaviour when component fail or mask the component </a:t>
            </a:r>
            <a:r>
              <a:rPr lang="en-GB" dirty="0" err="1" smtClean="0"/>
              <a:t>failurs</a:t>
            </a:r>
            <a:r>
              <a:rPr lang="en-GB" dirty="0" smtClean="0"/>
              <a:t> to users, that is, continue to provide their specified standard service despite the occurrence of component failures.</a:t>
            </a:r>
          </a:p>
        </p:txBody>
      </p:sp>
      <p:sp>
        <p:nvSpPr>
          <p:cNvPr id="4" name="Slide Number Placeholder 3"/>
          <p:cNvSpPr>
            <a:spLocks noGrp="1"/>
          </p:cNvSpPr>
          <p:nvPr>
            <p:ph type="sldNum" sz="quarter" idx="10"/>
          </p:nvPr>
        </p:nvSpPr>
        <p:spPr/>
        <p:txBody>
          <a:bodyPr/>
          <a:lstStyle/>
          <a:p>
            <a:fld id="{EE1704BE-59B6-4B74-8108-AA13E8B7B112}" type="slidenum">
              <a:rPr lang="de-DE" smtClean="0"/>
              <a:t>10</a:t>
            </a:fld>
            <a:endParaRPr lang="de-DE"/>
          </a:p>
        </p:txBody>
      </p:sp>
    </p:spTree>
    <p:extLst>
      <p:ext uri="{BB962C8B-B14F-4D97-AF65-F5344CB8AC3E}">
        <p14:creationId xmlns:p14="http://schemas.microsoft.com/office/powerpoint/2010/main" val="3967010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smtClean="0"/>
              <a:t>btw</a:t>
            </a:r>
            <a:r>
              <a:rPr lang="de-AT" dirty="0" smtClean="0"/>
              <a:t> all</a:t>
            </a:r>
            <a:r>
              <a:rPr lang="de-AT" baseline="0" dirty="0" smtClean="0"/>
              <a:t> </a:t>
            </a:r>
            <a:r>
              <a:rPr lang="de-AT" baseline="0" dirty="0" err="1" smtClean="0"/>
              <a:t>Executors</a:t>
            </a:r>
            <a:r>
              <a:rPr lang="de-AT" baseline="0" dirty="0" smtClean="0"/>
              <a:t> in </a:t>
            </a:r>
            <a:r>
              <a:rPr lang="de-AT" baseline="0" dirty="0" err="1" smtClean="0"/>
              <a:t>java</a:t>
            </a:r>
            <a:r>
              <a:rPr lang="de-AT" baseline="0" dirty="0" smtClean="0"/>
              <a:t> </a:t>
            </a:r>
            <a:r>
              <a:rPr lang="de-AT" baseline="0" dirty="0" err="1" smtClean="0"/>
              <a:t>use</a:t>
            </a:r>
            <a:r>
              <a:rPr lang="de-AT" baseline="0" dirty="0" smtClean="0"/>
              <a:t> </a:t>
            </a:r>
            <a:r>
              <a:rPr lang="de-AT" baseline="0" dirty="0" err="1" smtClean="0"/>
              <a:t>unbounded</a:t>
            </a:r>
            <a:r>
              <a:rPr lang="de-AT" baseline="0" dirty="0" smtClean="0"/>
              <a:t> </a:t>
            </a:r>
            <a:r>
              <a:rPr lang="de-AT" baseline="0" dirty="0" err="1" smtClean="0"/>
              <a:t>queues</a:t>
            </a:r>
            <a:r>
              <a:rPr lang="de-AT" baseline="0" dirty="0" smtClean="0"/>
              <a:t> per </a:t>
            </a:r>
            <a:r>
              <a:rPr lang="de-AT" baseline="0" dirty="0" err="1" smtClean="0"/>
              <a:t>default</a:t>
            </a:r>
            <a:endParaRPr lang="en-GB" dirty="0"/>
          </a:p>
        </p:txBody>
      </p:sp>
      <p:sp>
        <p:nvSpPr>
          <p:cNvPr id="4" name="Slide Number Placeholder 3"/>
          <p:cNvSpPr>
            <a:spLocks noGrp="1"/>
          </p:cNvSpPr>
          <p:nvPr>
            <p:ph type="sldNum" sz="quarter" idx="10"/>
          </p:nvPr>
        </p:nvSpPr>
        <p:spPr/>
        <p:txBody>
          <a:bodyPr/>
          <a:lstStyle/>
          <a:p>
            <a:fld id="{EE1704BE-59B6-4B74-8108-AA13E8B7B112}" type="slidenum">
              <a:rPr lang="de-DE" smtClean="0"/>
              <a:t>11</a:t>
            </a:fld>
            <a:endParaRPr lang="de-DE"/>
          </a:p>
        </p:txBody>
      </p:sp>
    </p:spTree>
    <p:extLst>
      <p:ext uri="{BB962C8B-B14F-4D97-AF65-F5344CB8AC3E}">
        <p14:creationId xmlns:p14="http://schemas.microsoft.com/office/powerpoint/2010/main" val="2146678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Omission</a:t>
            </a:r>
            <a:r>
              <a:rPr lang="de-AT" baseline="0" dirty="0" smtClean="0"/>
              <a:t> = communication service that occasinally loses but does not </a:t>
            </a:r>
            <a:r>
              <a:rPr lang="de-AT" baseline="0" dirty="0" err="1" smtClean="0"/>
              <a:t>delay</a:t>
            </a:r>
            <a:r>
              <a:rPr lang="de-AT" baseline="0" dirty="0" smtClean="0"/>
              <a:t> </a:t>
            </a:r>
            <a:r>
              <a:rPr lang="de-AT" baseline="0" dirty="0" err="1" smtClean="0"/>
              <a:t>messages</a:t>
            </a: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Timing = delay due </a:t>
            </a:r>
            <a:r>
              <a:rPr lang="de-AT" baseline="0" dirty="0" err="1" smtClean="0"/>
              <a:t>to</a:t>
            </a:r>
            <a:r>
              <a:rPr lang="de-AT" baseline="0" dirty="0" smtClean="0"/>
              <a:t> </a:t>
            </a:r>
            <a:r>
              <a:rPr lang="de-AT" baseline="0" dirty="0" err="1" smtClean="0"/>
              <a:t>overload</a:t>
            </a:r>
            <a:r>
              <a:rPr lang="de-AT" baseline="0" dirty="0" smtClean="0"/>
              <a:t>/</a:t>
            </a:r>
            <a:r>
              <a:rPr lang="de-AT" baseline="0" dirty="0" err="1" smtClean="0"/>
              <a:t>congestion</a:t>
            </a:r>
            <a:r>
              <a:rPr lang="de-AT" baseline="0" dirty="0" smtClean="0"/>
              <a:t> (</a:t>
            </a:r>
            <a:r>
              <a:rPr lang="de-DE" dirty="0" smtClean="0"/>
              <a:t>G7 </a:t>
            </a:r>
            <a:r>
              <a:rPr lang="de-DE" dirty="0" err="1" smtClean="0"/>
              <a:t>ghost</a:t>
            </a:r>
            <a:r>
              <a:rPr lang="de-DE" baseline="0" dirty="0" smtClean="0"/>
              <a:t> </a:t>
            </a:r>
            <a:r>
              <a:rPr lang="de-DE" baseline="0" dirty="0" err="1" smtClean="0"/>
              <a:t>audio</a:t>
            </a:r>
            <a:r>
              <a:rPr lang="de-DE" baseline="0" dirty="0" smtClean="0"/>
              <a:t>, G7</a:t>
            </a:r>
            <a:r>
              <a:rPr lang="de-DE" dirty="0" smtClean="0"/>
              <a:t> </a:t>
            </a:r>
            <a:r>
              <a:rPr lang="de-DE" dirty="0" err="1" smtClean="0"/>
              <a:t>mirror</a:t>
            </a:r>
            <a:r>
              <a:rPr lang="de-DE" dirty="0" smtClean="0"/>
              <a:t> </a:t>
            </a:r>
            <a:r>
              <a:rPr lang="de-DE" dirty="0" err="1" smtClean="0"/>
              <a:t>shutdown</a:t>
            </a:r>
            <a:r>
              <a:rPr lang="de-DE" dirty="0" smtClean="0"/>
              <a:t>, </a:t>
            </a:r>
            <a:r>
              <a:rPr lang="de-DE" dirty="0" err="1" smtClean="0"/>
              <a:t>weaterfax</a:t>
            </a:r>
            <a:r>
              <a:rPr lang="de-DE" dirty="0" smtClean="0"/>
              <a:t> </a:t>
            </a:r>
            <a:r>
              <a:rPr lang="de-DE" dirty="0" err="1" smtClean="0"/>
              <a:t>service</a:t>
            </a:r>
            <a:r>
              <a:rPr lang="de-DE" dirty="0" smtClean="0"/>
              <a:t> was a </a:t>
            </a:r>
            <a:r>
              <a:rPr lang="de-DE" dirty="0" err="1" smtClean="0"/>
              <a:t>timing</a:t>
            </a:r>
            <a:r>
              <a:rPr lang="de-DE" dirty="0" smtClean="0"/>
              <a:t> </a:t>
            </a:r>
            <a:r>
              <a:rPr lang="de-DE" dirty="0" err="1" smtClean="0"/>
              <a:t>failure</a:t>
            </a:r>
            <a:r>
              <a:rPr lang="de-AT" dirty="0" smtClean="0"/>
              <a:t>)</a:t>
            </a:r>
          </a:p>
          <a:p>
            <a:endParaRPr lang="de-DE" dirty="0" smtClean="0"/>
          </a:p>
          <a:p>
            <a:r>
              <a:rPr lang="de-DE" dirty="0" smtClean="0"/>
              <a:t>Consistent</a:t>
            </a:r>
            <a:r>
              <a:rPr lang="de-DE" baseline="0" dirty="0" smtClean="0"/>
              <a:t> failures are ssen as the same kind of failure by all users or observers of the system</a:t>
            </a:r>
            <a:endParaRPr lang="de-DE" dirty="0" smtClean="0"/>
          </a:p>
          <a:p>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Assumption is failures are independent</a:t>
            </a:r>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Fail fast - </a:t>
            </a:r>
            <a:r>
              <a:rPr lang="en-US" sz="1200" b="0" i="0" kern="1200" dirty="0" smtClean="0">
                <a:solidFill>
                  <a:schemeClr val="tx1"/>
                </a:solidFill>
                <a:effectLst/>
                <a:latin typeface="+mn-lt"/>
                <a:ea typeface="+mn-ea"/>
                <a:cs typeface="+mn-cs"/>
              </a:rPr>
              <a:t>passes the responsibility for handling errors, but not detecting them, to the next-higher </a:t>
            </a:r>
            <a:r>
              <a:rPr lang="en-US" sz="1200" b="0" i="0" u="none" strike="noStrike" kern="1200" dirty="0" smtClean="0">
                <a:solidFill>
                  <a:schemeClr val="tx1"/>
                </a:solidFill>
                <a:effectLst/>
                <a:latin typeface="+mn-lt"/>
                <a:ea typeface="+mn-ea"/>
                <a:cs typeface="+mn-cs"/>
                <a:hlinkClick r:id="rId3" tooltip="Systems design"/>
              </a:rPr>
              <a:t>system design</a:t>
            </a:r>
            <a:r>
              <a:rPr lang="en-US" sz="1200" b="0" i="0" kern="1200" dirty="0" smtClean="0">
                <a:solidFill>
                  <a:schemeClr val="tx1"/>
                </a:solidFill>
                <a:effectLst/>
                <a:latin typeface="+mn-lt"/>
                <a:ea typeface="+mn-ea"/>
                <a:cs typeface="+mn-cs"/>
              </a:rPr>
              <a:t> level.</a:t>
            </a:r>
            <a:endParaRPr lang="de-AT" dirty="0" smtClean="0"/>
          </a:p>
          <a:p>
            <a:r>
              <a:rPr lang="de-AT" dirty="0" smtClean="0"/>
              <a:t>Fail safe – cause minimal or no harm to others (</a:t>
            </a:r>
            <a:r>
              <a:rPr lang="en-GB" dirty="0" smtClean="0"/>
              <a:t>prevents or mitigates unsafe consequences of the system's failure)</a:t>
            </a:r>
            <a:endParaRPr lang="de-AT" dirty="0" smtClean="0"/>
          </a:p>
          <a:p>
            <a:r>
              <a:rPr lang="de-AT" dirty="0" smtClean="0"/>
              <a:t>Fail secure – ensure integrity on failure</a:t>
            </a:r>
          </a:p>
          <a:p>
            <a:r>
              <a:rPr lang="de-AT" dirty="0" smtClean="0"/>
              <a:t>Fail well - </a:t>
            </a:r>
            <a:r>
              <a:rPr lang="en-GB" dirty="0" smtClean="0"/>
              <a:t>A system that </a:t>
            </a:r>
            <a:r>
              <a:rPr lang="en-GB" b="1" dirty="0" smtClean="0"/>
              <a:t>fails well</a:t>
            </a:r>
            <a:r>
              <a:rPr lang="en-GB" dirty="0" smtClean="0"/>
              <a:t> is one that </a:t>
            </a:r>
            <a:r>
              <a:rPr lang="en-GB" i="1" dirty="0" smtClean="0"/>
              <a:t>compartmentalizes</a:t>
            </a:r>
            <a:r>
              <a:rPr lang="en-GB" dirty="0" smtClean="0"/>
              <a:t> or </a:t>
            </a:r>
            <a:r>
              <a:rPr lang="en-GB" i="1" dirty="0" smtClean="0"/>
              <a:t>contains</a:t>
            </a:r>
            <a:r>
              <a:rPr lang="en-GB" dirty="0" smtClean="0"/>
              <a:t> failure.</a:t>
            </a:r>
            <a:endParaRPr lang="de-AT" dirty="0" smtClean="0"/>
          </a:p>
          <a:p>
            <a:r>
              <a:rPr lang="de-AT" dirty="0" smtClean="0"/>
              <a:t>Fail bad - </a:t>
            </a:r>
            <a:r>
              <a:rPr lang="en-GB" dirty="0" smtClean="0"/>
              <a:t>A system that </a:t>
            </a:r>
            <a:r>
              <a:rPr lang="en-GB" b="1" dirty="0" smtClean="0"/>
              <a:t>fails badly</a:t>
            </a:r>
            <a:r>
              <a:rPr lang="en-GB" dirty="0" smtClean="0"/>
              <a:t> is one that fails </a:t>
            </a:r>
            <a:r>
              <a:rPr lang="en-GB" dirty="0" smtClean="0">
                <a:hlinkClick r:id="rId4" tooltip="Catastrophic failure"/>
              </a:rPr>
              <a:t>catastrophically</a:t>
            </a:r>
            <a:r>
              <a:rPr lang="en-GB" dirty="0" smtClean="0"/>
              <a:t> once failure occurs.  A </a:t>
            </a:r>
            <a:r>
              <a:rPr lang="en-GB" dirty="0" smtClean="0">
                <a:hlinkClick r:id="rId5" tooltip="Single point of failure"/>
              </a:rPr>
              <a:t>single point of failure</a:t>
            </a:r>
            <a:r>
              <a:rPr lang="en-GB" dirty="0" smtClean="0"/>
              <a:t> can thus bring down the whole system</a:t>
            </a:r>
          </a:p>
        </p:txBody>
      </p:sp>
      <p:sp>
        <p:nvSpPr>
          <p:cNvPr id="4" name="Slide Number Placeholder 3"/>
          <p:cNvSpPr>
            <a:spLocks noGrp="1"/>
          </p:cNvSpPr>
          <p:nvPr>
            <p:ph type="sldNum" sz="quarter" idx="10"/>
          </p:nvPr>
        </p:nvSpPr>
        <p:spPr/>
        <p:txBody>
          <a:bodyPr/>
          <a:lstStyle/>
          <a:p>
            <a:fld id="{EE1704BE-59B6-4B74-8108-AA13E8B7B112}" type="slidenum">
              <a:rPr lang="de-DE" smtClean="0"/>
              <a:t>12</a:t>
            </a:fld>
            <a:endParaRPr lang="de-DE"/>
          </a:p>
        </p:txBody>
      </p:sp>
    </p:spTree>
    <p:extLst>
      <p:ext uri="{BB962C8B-B14F-4D97-AF65-F5344CB8AC3E}">
        <p14:creationId xmlns:p14="http://schemas.microsoft.com/office/powerpoint/2010/main" val="359729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1/14/2016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1/14/2016</a:t>
            </a:fld>
            <a:endParaRPr lang="en-US"/>
          </a:p>
        </p:txBody>
      </p:sp>
      <p:sp>
        <p:nvSpPr>
          <p:cNvPr id="7" name="Footer Placeholder 6"/>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de-DE"/>
          </a:p>
        </p:txBody>
      </p:sp>
      <p:cxnSp>
        <p:nvCxnSpPr>
          <p:cNvPr id="12" name="Straight Connector 11"/>
          <p:cNvCxnSpPr/>
          <p:nvPr userDrawn="1"/>
        </p:nvCxnSpPr>
        <p:spPr>
          <a:xfrm>
            <a:off x="457200" y="1143000"/>
            <a:ext cx="822960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1/14/2016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logs.msdn.microsoft.com/ericlippert/2008/09/10/vexing-exception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SecurityInnovation/Holodeck"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github.com/aphyr/jepsen"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www.youtube.com/watch?v=gJRj3vJL4wE" TargetMode="External"/><Relationship Id="rId3" Type="http://schemas.openxmlformats.org/officeDocument/2006/relationships/hyperlink" Target="https://www.youtube.com/watch?v=YaUPdgtUYko" TargetMode="External"/><Relationship Id="rId7" Type="http://schemas.openxmlformats.org/officeDocument/2006/relationships/hyperlink" Target="https://www.youtube.com/watch?v=4dfk3ucthN8" TargetMode="External"/><Relationship Id="rId2" Type="http://schemas.openxmlformats.org/officeDocument/2006/relationships/hyperlink" Target="https://www.youtube.com/watch?v=4fFDFbi3toc" TargetMode="External"/><Relationship Id="rId1" Type="http://schemas.openxmlformats.org/officeDocument/2006/relationships/slideLayout" Target="../slideLayouts/slideLayout2.xml"/><Relationship Id="rId6" Type="http://schemas.openxmlformats.org/officeDocument/2006/relationships/hyperlink" Target="https://www.youtube.com/watch?v=9R710ry-Cbo" TargetMode="External"/><Relationship Id="rId5" Type="http://schemas.openxmlformats.org/officeDocument/2006/relationships/hyperlink" Target="https://www.youtube.com/watch?v=ohvPnJYUW1E" TargetMode="External"/><Relationship Id="rId4" Type="http://schemas.openxmlformats.org/officeDocument/2006/relationships/hyperlink" Target="https://www.youtube.com/watch?v=c8F_TGv1yM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AT" dirty="0" smtClean="0"/>
              <a:t>Building Reliable Software Systems</a:t>
            </a:r>
            <a:endParaRPr lang="en-GB" dirty="0"/>
          </a:p>
        </p:txBody>
      </p:sp>
      <p:sp>
        <p:nvSpPr>
          <p:cNvPr id="3" name="Subtitle 2"/>
          <p:cNvSpPr>
            <a:spLocks noGrp="1"/>
          </p:cNvSpPr>
          <p:nvPr>
            <p:ph type="subTitle" idx="1"/>
          </p:nvPr>
        </p:nvSpPr>
        <p:spPr/>
        <p:txBody>
          <a:bodyPr>
            <a:normAutofit fontScale="70000" lnSpcReduction="20000"/>
          </a:bodyPr>
          <a:lstStyle/>
          <a:p>
            <a:r>
              <a:rPr lang="de-AT" dirty="0" smtClean="0"/>
              <a:t>David </a:t>
            </a:r>
            <a:r>
              <a:rPr lang="de-AT" dirty="0" err="1" smtClean="0"/>
              <a:t>Leonhartsberger</a:t>
            </a:r>
            <a:r>
              <a:rPr lang="de-AT" dirty="0" smtClean="0"/>
              <a:t> </a:t>
            </a:r>
          </a:p>
          <a:p>
            <a:r>
              <a:rPr lang="de-AT" dirty="0" err="1" smtClean="0"/>
              <a:t>Frequentis</a:t>
            </a:r>
            <a:r>
              <a:rPr lang="de-AT" dirty="0" smtClean="0"/>
              <a:t> 2016</a:t>
            </a:r>
            <a:endParaRPr lang="en-GB" dirty="0"/>
          </a:p>
        </p:txBody>
      </p:sp>
    </p:spTree>
    <p:extLst>
      <p:ext uri="{BB962C8B-B14F-4D97-AF65-F5344CB8AC3E}">
        <p14:creationId xmlns:p14="http://schemas.microsoft.com/office/powerpoint/2010/main" val="4182702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de-DE" dirty="0" smtClean="0"/>
              <a:t>Domain Language</a:t>
            </a:r>
            <a:endParaRPr lang="de-DE" dirty="0"/>
          </a:p>
        </p:txBody>
      </p:sp>
      <p:sp>
        <p:nvSpPr>
          <p:cNvPr id="3" name="Content Placeholder 2"/>
          <p:cNvSpPr>
            <a:spLocks noGrp="1"/>
          </p:cNvSpPr>
          <p:nvPr>
            <p:ph sz="quarter" idx="1"/>
          </p:nvPr>
        </p:nvSpPr>
        <p:spPr/>
        <p:txBody>
          <a:bodyPr/>
          <a:lstStyle/>
          <a:p>
            <a:r>
              <a:rPr lang="de-DE" b="1" dirty="0" smtClean="0"/>
              <a:t>Fault</a:t>
            </a:r>
            <a:r>
              <a:rPr lang="de-DE" dirty="0" smtClean="0"/>
              <a:t> = a bug, </a:t>
            </a:r>
            <a:r>
              <a:rPr lang="de-DE" dirty="0" err="1" smtClean="0"/>
              <a:t>dropped</a:t>
            </a:r>
            <a:r>
              <a:rPr lang="de-DE" dirty="0" smtClean="0"/>
              <a:t> packet, </a:t>
            </a:r>
            <a:r>
              <a:rPr lang="de-DE" dirty="0" err="1" smtClean="0"/>
              <a:t>memory</a:t>
            </a:r>
            <a:r>
              <a:rPr lang="de-DE" dirty="0" smtClean="0"/>
              <a:t> </a:t>
            </a:r>
            <a:r>
              <a:rPr lang="de-DE" dirty="0" err="1" smtClean="0"/>
              <a:t>corruption</a:t>
            </a:r>
            <a:r>
              <a:rPr lang="de-DE" dirty="0"/>
              <a:t>, </a:t>
            </a:r>
            <a:r>
              <a:rPr lang="de-DE" dirty="0" err="1"/>
              <a:t>incorrect</a:t>
            </a:r>
            <a:r>
              <a:rPr lang="de-DE" dirty="0"/>
              <a:t> </a:t>
            </a:r>
            <a:r>
              <a:rPr lang="de-DE" dirty="0" err="1"/>
              <a:t>spec</a:t>
            </a:r>
            <a:endParaRPr lang="de-DE" dirty="0" smtClean="0"/>
          </a:p>
          <a:p>
            <a:r>
              <a:rPr lang="de-DE" b="1" dirty="0" smtClean="0"/>
              <a:t>Error</a:t>
            </a:r>
            <a:r>
              <a:rPr lang="de-DE" dirty="0" smtClean="0"/>
              <a:t> = potential cause </a:t>
            </a:r>
            <a:r>
              <a:rPr lang="de-DE" dirty="0" err="1" smtClean="0"/>
              <a:t>of</a:t>
            </a:r>
            <a:r>
              <a:rPr lang="de-DE" dirty="0" smtClean="0"/>
              <a:t> </a:t>
            </a:r>
            <a:r>
              <a:rPr lang="de-DE" dirty="0" err="1" smtClean="0"/>
              <a:t>failure</a:t>
            </a:r>
            <a:endParaRPr lang="de-DE" dirty="0" smtClean="0"/>
          </a:p>
          <a:p>
            <a:r>
              <a:rPr lang="de-DE" b="1" dirty="0" err="1" smtClean="0"/>
              <a:t>Failure</a:t>
            </a:r>
            <a:r>
              <a:rPr lang="de-DE" dirty="0" smtClean="0"/>
              <a:t> = </a:t>
            </a:r>
            <a:r>
              <a:rPr lang="de-DE" dirty="0"/>
              <a:t>o</a:t>
            </a:r>
            <a:r>
              <a:rPr lang="de-DE" dirty="0" smtClean="0"/>
              <a:t>bservable incorrect behaviour</a:t>
            </a:r>
            <a:r>
              <a:rPr lang="de-DE" dirty="0"/>
              <a:t> </a:t>
            </a:r>
            <a:r>
              <a:rPr lang="de-DE" dirty="0" smtClean="0"/>
              <a:t>outside of service boundary</a:t>
            </a:r>
            <a:endParaRPr lang="de-DE" dirty="0"/>
          </a:p>
          <a:p>
            <a:r>
              <a:rPr lang="de-AT" b="1" dirty="0" smtClean="0"/>
              <a:t>Fault </a:t>
            </a:r>
            <a:r>
              <a:rPr lang="de-AT" b="1" dirty="0"/>
              <a:t>Tolerance </a:t>
            </a:r>
            <a:r>
              <a:rPr lang="de-AT" dirty="0"/>
              <a:t>= </a:t>
            </a:r>
            <a:r>
              <a:rPr lang="de-AT" dirty="0" smtClean="0"/>
              <a:t>deliver correct service in the presence of faults (</a:t>
            </a:r>
            <a:r>
              <a:rPr lang="en-US" dirty="0" smtClean="0"/>
              <a:t>service </a:t>
            </a:r>
            <a:r>
              <a:rPr lang="en-US" dirty="0"/>
              <a:t>may be at a degraded </a:t>
            </a:r>
            <a:r>
              <a:rPr lang="en-US" dirty="0" smtClean="0"/>
              <a:t>level)</a:t>
            </a:r>
            <a:endParaRPr lang="de-D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8" y="4463992"/>
            <a:ext cx="5095077" cy="216540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095" y="5029200"/>
            <a:ext cx="7123810" cy="92698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4635442"/>
            <a:ext cx="3372322" cy="1714500"/>
          </a:xfrm>
          <a:prstGeom prst="rect">
            <a:avLst/>
          </a:prstGeom>
        </p:spPr>
      </p:pic>
    </p:spTree>
    <p:extLst>
      <p:ext uri="{BB962C8B-B14F-4D97-AF65-F5344CB8AC3E}">
        <p14:creationId xmlns:p14="http://schemas.microsoft.com/office/powerpoint/2010/main" val="332996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xit" presetSubtype="0" fill="hold"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DE" dirty="0" err="1" smtClean="0"/>
              <a:t>Example</a:t>
            </a:r>
            <a:r>
              <a:rPr lang="de-DE" dirty="0" smtClean="0"/>
              <a:t>: </a:t>
            </a:r>
            <a:r>
              <a:rPr lang="de-DE" dirty="0" err="1" smtClean="0"/>
              <a:t>Failure</a:t>
            </a:r>
            <a:r>
              <a:rPr lang="de-DE" dirty="0" smtClean="0"/>
              <a:t> Propagation</a:t>
            </a:r>
            <a:endParaRPr lang="de-DE"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04800" y="1295400"/>
            <a:ext cx="8564878" cy="4724400"/>
          </a:xfrm>
        </p:spPr>
      </p:pic>
      <p:sp>
        <p:nvSpPr>
          <p:cNvPr id="3" name="TextBox 2"/>
          <p:cNvSpPr txBox="1"/>
          <p:nvPr/>
        </p:nvSpPr>
        <p:spPr>
          <a:xfrm>
            <a:off x="973753" y="1792310"/>
            <a:ext cx="527709" cy="369332"/>
          </a:xfrm>
          <a:prstGeom prst="rect">
            <a:avLst/>
          </a:prstGeom>
          <a:noFill/>
        </p:spPr>
        <p:txBody>
          <a:bodyPr wrap="none" rtlCol="0">
            <a:spAutoFit/>
          </a:bodyPr>
          <a:lstStyle/>
          <a:p>
            <a:r>
              <a:rPr lang="de-AT" dirty="0" smtClean="0">
                <a:solidFill>
                  <a:srgbClr val="FFC000"/>
                </a:solidFill>
              </a:rPr>
              <a:t>Bug</a:t>
            </a:r>
            <a:endParaRPr lang="en-GB" dirty="0">
              <a:solidFill>
                <a:srgbClr val="FFC000"/>
              </a:solidFill>
            </a:endParaRPr>
          </a:p>
        </p:txBody>
      </p:sp>
      <p:sp>
        <p:nvSpPr>
          <p:cNvPr id="6" name="TextBox 5"/>
          <p:cNvSpPr txBox="1"/>
          <p:nvPr/>
        </p:nvSpPr>
        <p:spPr>
          <a:xfrm>
            <a:off x="1007023" y="3593068"/>
            <a:ext cx="1577035" cy="369332"/>
          </a:xfrm>
          <a:prstGeom prst="rect">
            <a:avLst/>
          </a:prstGeom>
          <a:noFill/>
        </p:spPr>
        <p:txBody>
          <a:bodyPr wrap="none" rtlCol="0">
            <a:spAutoFit/>
          </a:bodyPr>
          <a:lstStyle/>
          <a:p>
            <a:r>
              <a:rPr lang="de-AT" dirty="0" err="1" smtClean="0">
                <a:solidFill>
                  <a:srgbClr val="FFC000"/>
                </a:solidFill>
              </a:rPr>
              <a:t>Corrupted</a:t>
            </a:r>
            <a:r>
              <a:rPr lang="de-AT" dirty="0">
                <a:solidFill>
                  <a:srgbClr val="FFC000"/>
                </a:solidFill>
              </a:rPr>
              <a:t> </a:t>
            </a:r>
            <a:r>
              <a:rPr lang="de-AT" dirty="0" smtClean="0">
                <a:solidFill>
                  <a:srgbClr val="FFC000"/>
                </a:solidFill>
              </a:rPr>
              <a:t>File</a:t>
            </a:r>
            <a:endParaRPr lang="en-GB" dirty="0">
              <a:solidFill>
                <a:srgbClr val="FFC000"/>
              </a:solidFill>
            </a:endParaRPr>
          </a:p>
        </p:txBody>
      </p:sp>
      <p:sp>
        <p:nvSpPr>
          <p:cNvPr id="7" name="TextBox 6"/>
          <p:cNvSpPr txBox="1"/>
          <p:nvPr/>
        </p:nvSpPr>
        <p:spPr>
          <a:xfrm>
            <a:off x="1975500" y="2133600"/>
            <a:ext cx="1377300" cy="646331"/>
          </a:xfrm>
          <a:prstGeom prst="rect">
            <a:avLst/>
          </a:prstGeom>
          <a:noFill/>
        </p:spPr>
        <p:txBody>
          <a:bodyPr wrap="none" rtlCol="0">
            <a:spAutoFit/>
          </a:bodyPr>
          <a:lstStyle/>
          <a:p>
            <a:pPr algn="ctr"/>
            <a:r>
              <a:rPr lang="de-AT" dirty="0" smtClean="0">
                <a:solidFill>
                  <a:srgbClr val="FF0000"/>
                </a:solidFill>
              </a:rPr>
              <a:t>Index</a:t>
            </a:r>
            <a:br>
              <a:rPr lang="de-AT" dirty="0" smtClean="0">
                <a:solidFill>
                  <a:srgbClr val="FF0000"/>
                </a:solidFill>
              </a:rPr>
            </a:br>
            <a:r>
              <a:rPr lang="de-AT" dirty="0" err="1" smtClean="0">
                <a:solidFill>
                  <a:srgbClr val="FF0000"/>
                </a:solidFill>
              </a:rPr>
              <a:t>OutOfRange</a:t>
            </a:r>
            <a:endParaRPr lang="en-GB" dirty="0">
              <a:solidFill>
                <a:srgbClr val="FF0000"/>
              </a:solidFill>
            </a:endParaRPr>
          </a:p>
        </p:txBody>
      </p:sp>
      <p:sp>
        <p:nvSpPr>
          <p:cNvPr id="8" name="TextBox 7"/>
          <p:cNvSpPr txBox="1"/>
          <p:nvPr/>
        </p:nvSpPr>
        <p:spPr>
          <a:xfrm>
            <a:off x="2971800" y="3223736"/>
            <a:ext cx="1265731" cy="369332"/>
          </a:xfrm>
          <a:prstGeom prst="rect">
            <a:avLst/>
          </a:prstGeom>
          <a:noFill/>
        </p:spPr>
        <p:txBody>
          <a:bodyPr wrap="none" rtlCol="0">
            <a:spAutoFit/>
          </a:bodyPr>
          <a:lstStyle/>
          <a:p>
            <a:r>
              <a:rPr lang="de-AT" dirty="0" err="1" smtClean="0">
                <a:solidFill>
                  <a:srgbClr val="FF0000"/>
                </a:solidFill>
              </a:rPr>
              <a:t>NullPointer</a:t>
            </a:r>
            <a:endParaRPr lang="en-GB" dirty="0">
              <a:solidFill>
                <a:srgbClr val="FF0000"/>
              </a:solidFill>
            </a:endParaRPr>
          </a:p>
        </p:txBody>
      </p:sp>
      <p:sp>
        <p:nvSpPr>
          <p:cNvPr id="9" name="TextBox 8"/>
          <p:cNvSpPr txBox="1"/>
          <p:nvPr/>
        </p:nvSpPr>
        <p:spPr>
          <a:xfrm>
            <a:off x="4237531" y="3223736"/>
            <a:ext cx="1074333" cy="646331"/>
          </a:xfrm>
          <a:prstGeom prst="rect">
            <a:avLst/>
          </a:prstGeom>
          <a:noFill/>
        </p:spPr>
        <p:txBody>
          <a:bodyPr wrap="none" rtlCol="0">
            <a:spAutoFit/>
          </a:bodyPr>
          <a:lstStyle/>
          <a:p>
            <a:pPr algn="ctr"/>
            <a:r>
              <a:rPr lang="de-AT" dirty="0" err="1" smtClean="0">
                <a:solidFill>
                  <a:srgbClr val="FF0000"/>
                </a:solidFill>
              </a:rPr>
              <a:t>Omission</a:t>
            </a:r>
            <a:r>
              <a:rPr lang="de-AT" dirty="0" smtClean="0">
                <a:solidFill>
                  <a:srgbClr val="FF0000"/>
                </a:solidFill>
              </a:rPr>
              <a:t/>
            </a:r>
            <a:br>
              <a:rPr lang="de-AT" dirty="0" smtClean="0">
                <a:solidFill>
                  <a:srgbClr val="FF0000"/>
                </a:solidFill>
              </a:rPr>
            </a:br>
            <a:r>
              <a:rPr lang="de-AT" dirty="0" err="1" smtClean="0">
                <a:solidFill>
                  <a:srgbClr val="FF0000"/>
                </a:solidFill>
              </a:rPr>
              <a:t>Failure</a:t>
            </a:r>
            <a:endParaRPr lang="en-GB" dirty="0">
              <a:solidFill>
                <a:srgbClr val="FF0000"/>
              </a:solidFill>
            </a:endParaRPr>
          </a:p>
        </p:txBody>
      </p:sp>
      <p:sp>
        <p:nvSpPr>
          <p:cNvPr id="10" name="TextBox 9"/>
          <p:cNvSpPr txBox="1"/>
          <p:nvPr/>
        </p:nvSpPr>
        <p:spPr>
          <a:xfrm>
            <a:off x="5234500" y="1828800"/>
            <a:ext cx="968535" cy="923330"/>
          </a:xfrm>
          <a:prstGeom prst="rect">
            <a:avLst/>
          </a:prstGeom>
          <a:noFill/>
        </p:spPr>
        <p:txBody>
          <a:bodyPr wrap="none" rtlCol="0">
            <a:spAutoFit/>
          </a:bodyPr>
          <a:lstStyle/>
          <a:p>
            <a:pPr algn="ctr"/>
            <a:r>
              <a:rPr lang="de-AT" dirty="0" smtClean="0">
                <a:solidFill>
                  <a:srgbClr val="FF0000"/>
                </a:solidFill>
              </a:rPr>
              <a:t>Thread</a:t>
            </a:r>
          </a:p>
          <a:p>
            <a:pPr algn="ctr"/>
            <a:r>
              <a:rPr lang="de-AT" dirty="0" err="1" smtClean="0">
                <a:solidFill>
                  <a:srgbClr val="FF0000"/>
                </a:solidFill>
              </a:rPr>
              <a:t>Blocking</a:t>
            </a:r>
            <a:endParaRPr lang="de-AT" dirty="0" smtClean="0">
              <a:solidFill>
                <a:srgbClr val="FF0000"/>
              </a:solidFill>
            </a:endParaRPr>
          </a:p>
          <a:p>
            <a:pPr algn="ctr"/>
            <a:r>
              <a:rPr lang="de-AT" dirty="0" err="1" smtClean="0">
                <a:solidFill>
                  <a:srgbClr val="FF0000"/>
                </a:solidFill>
              </a:rPr>
              <a:t>Forever</a:t>
            </a:r>
            <a:endParaRPr lang="en-GB" dirty="0">
              <a:solidFill>
                <a:srgbClr val="FF0000"/>
              </a:solidFill>
            </a:endParaRPr>
          </a:p>
        </p:txBody>
      </p:sp>
      <p:sp>
        <p:nvSpPr>
          <p:cNvPr id="11" name="TextBox 10"/>
          <p:cNvSpPr txBox="1"/>
          <p:nvPr/>
        </p:nvSpPr>
        <p:spPr>
          <a:xfrm>
            <a:off x="6403705" y="3223736"/>
            <a:ext cx="1267526" cy="646331"/>
          </a:xfrm>
          <a:prstGeom prst="rect">
            <a:avLst/>
          </a:prstGeom>
          <a:noFill/>
        </p:spPr>
        <p:txBody>
          <a:bodyPr wrap="none" rtlCol="0">
            <a:spAutoFit/>
          </a:bodyPr>
          <a:lstStyle/>
          <a:p>
            <a:pPr algn="ctr"/>
            <a:r>
              <a:rPr lang="de-AT" dirty="0" err="1" smtClean="0">
                <a:solidFill>
                  <a:srgbClr val="FF0000"/>
                </a:solidFill>
              </a:rPr>
              <a:t>ThreadPool</a:t>
            </a:r>
            <a:r>
              <a:rPr lang="de-AT" dirty="0" smtClean="0">
                <a:solidFill>
                  <a:srgbClr val="FF0000"/>
                </a:solidFill>
              </a:rPr>
              <a:t/>
            </a:r>
            <a:br>
              <a:rPr lang="de-AT" dirty="0" smtClean="0">
                <a:solidFill>
                  <a:srgbClr val="FF0000"/>
                </a:solidFill>
              </a:rPr>
            </a:br>
            <a:r>
              <a:rPr lang="de-AT" dirty="0" err="1" smtClean="0">
                <a:solidFill>
                  <a:srgbClr val="FF0000"/>
                </a:solidFill>
              </a:rPr>
              <a:t>Exhausted</a:t>
            </a:r>
            <a:endParaRPr lang="en-GB" dirty="0">
              <a:solidFill>
                <a:srgbClr val="FF0000"/>
              </a:solidFill>
            </a:endParaRPr>
          </a:p>
        </p:txBody>
      </p:sp>
      <p:sp>
        <p:nvSpPr>
          <p:cNvPr id="12" name="TextBox 11"/>
          <p:cNvSpPr txBox="1"/>
          <p:nvPr/>
        </p:nvSpPr>
        <p:spPr>
          <a:xfrm>
            <a:off x="7381416" y="1624296"/>
            <a:ext cx="1610184" cy="646331"/>
          </a:xfrm>
          <a:prstGeom prst="rect">
            <a:avLst/>
          </a:prstGeom>
          <a:noFill/>
        </p:spPr>
        <p:txBody>
          <a:bodyPr wrap="none" rtlCol="0">
            <a:spAutoFit/>
          </a:bodyPr>
          <a:lstStyle/>
          <a:p>
            <a:pPr algn="ctr"/>
            <a:r>
              <a:rPr lang="de-AT" dirty="0" err="1" smtClean="0">
                <a:solidFill>
                  <a:srgbClr val="FF0000"/>
                </a:solidFill>
              </a:rPr>
              <a:t>OutOfMemory</a:t>
            </a:r>
            <a:r>
              <a:rPr lang="de-AT" dirty="0" smtClean="0">
                <a:solidFill>
                  <a:srgbClr val="FF0000"/>
                </a:solidFill>
              </a:rPr>
              <a:t/>
            </a:r>
            <a:br>
              <a:rPr lang="de-AT" dirty="0" smtClean="0">
                <a:solidFill>
                  <a:srgbClr val="FF0000"/>
                </a:solidFill>
              </a:rPr>
            </a:br>
            <a:r>
              <a:rPr lang="de-AT" dirty="0" smtClean="0">
                <a:solidFill>
                  <a:srgbClr val="FF0000"/>
                </a:solidFill>
              </a:rPr>
              <a:t>Error</a:t>
            </a:r>
            <a:endParaRPr lang="en-GB" dirty="0">
              <a:solidFill>
                <a:srgbClr val="FF0000"/>
              </a:solidFill>
            </a:endParaRPr>
          </a:p>
        </p:txBody>
      </p:sp>
    </p:spTree>
    <p:extLst>
      <p:ext uri="{BB962C8B-B14F-4D97-AF65-F5344CB8AC3E}">
        <p14:creationId xmlns:p14="http://schemas.microsoft.com/office/powerpoint/2010/main" val="420482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DE" dirty="0" err="1" smtClean="0"/>
              <a:t>Failure</a:t>
            </a:r>
            <a:r>
              <a:rPr lang="de-DE" dirty="0" smtClean="0"/>
              <a:t> </a:t>
            </a:r>
            <a:r>
              <a:rPr lang="de-DE" dirty="0" err="1" smtClean="0"/>
              <a:t>Perception</a:t>
            </a:r>
            <a:endParaRPr lang="de-DE" dirty="0"/>
          </a:p>
        </p:txBody>
      </p:sp>
      <p:sp>
        <p:nvSpPr>
          <p:cNvPr id="3" name="Content Placeholder 2"/>
          <p:cNvSpPr>
            <a:spLocks noGrp="1"/>
          </p:cNvSpPr>
          <p:nvPr>
            <p:ph sz="quarter" idx="1"/>
          </p:nvPr>
        </p:nvSpPr>
        <p:spPr/>
        <p:txBody>
          <a:bodyPr>
            <a:normAutofit fontScale="92500" lnSpcReduction="10000"/>
          </a:bodyPr>
          <a:lstStyle/>
          <a:p>
            <a:r>
              <a:rPr lang="en-GB" u="sng" dirty="0" smtClean="0"/>
              <a:t>Omission</a:t>
            </a:r>
            <a:r>
              <a:rPr lang="en-GB" dirty="0" smtClean="0"/>
              <a:t> failure = no response at all</a:t>
            </a:r>
          </a:p>
          <a:p>
            <a:r>
              <a:rPr lang="en-GB" u="sng" dirty="0" smtClean="0"/>
              <a:t>Timing</a:t>
            </a:r>
            <a:r>
              <a:rPr lang="en-GB" dirty="0" smtClean="0"/>
              <a:t> failure = correct response but to too late or too early</a:t>
            </a:r>
          </a:p>
          <a:p>
            <a:r>
              <a:rPr lang="en-GB" u="sng" dirty="0" smtClean="0"/>
              <a:t>Response</a:t>
            </a:r>
            <a:r>
              <a:rPr lang="en-GB" dirty="0" smtClean="0"/>
              <a:t> failure = incorrect response or state transition</a:t>
            </a:r>
          </a:p>
          <a:p>
            <a:r>
              <a:rPr lang="en-GB" u="sng" dirty="0" smtClean="0"/>
              <a:t>Crash</a:t>
            </a:r>
            <a:r>
              <a:rPr lang="en-GB" dirty="0" smtClean="0"/>
              <a:t> failure = no more response after omission failure until restart</a:t>
            </a:r>
          </a:p>
          <a:p>
            <a:pPr lvl="1"/>
            <a:r>
              <a:rPr lang="de-DE" dirty="0">
                <a:solidFill>
                  <a:srgbClr val="00B050"/>
                </a:solidFill>
              </a:rPr>
              <a:t>Fail-fast</a:t>
            </a:r>
            <a:r>
              <a:rPr lang="de-DE" dirty="0"/>
              <a:t> </a:t>
            </a:r>
            <a:r>
              <a:rPr lang="de-DE" dirty="0" smtClean="0"/>
              <a:t>= detect and report (Iterator)</a:t>
            </a:r>
          </a:p>
          <a:p>
            <a:pPr lvl="1"/>
            <a:r>
              <a:rPr lang="de-DE" dirty="0" smtClean="0">
                <a:solidFill>
                  <a:srgbClr val="00B050"/>
                </a:solidFill>
              </a:rPr>
              <a:t>Fail-silent</a:t>
            </a:r>
            <a:r>
              <a:rPr lang="de-DE" dirty="0" smtClean="0"/>
              <a:t> = detect and become silent</a:t>
            </a:r>
          </a:p>
          <a:p>
            <a:pPr lvl="1"/>
            <a:r>
              <a:rPr lang="de-DE" dirty="0" smtClean="0"/>
              <a:t>Failing well, safe vs Failing badly</a:t>
            </a:r>
          </a:p>
          <a:p>
            <a:r>
              <a:rPr lang="de-AT" dirty="0" smtClean="0"/>
              <a:t>Failure consistency</a:t>
            </a:r>
          </a:p>
          <a:p>
            <a:pPr lvl="1"/>
            <a:r>
              <a:rPr lang="de-AT" u="sng" dirty="0" smtClean="0">
                <a:solidFill>
                  <a:srgbClr val="00B050"/>
                </a:solidFill>
              </a:rPr>
              <a:t>Consistent</a:t>
            </a:r>
            <a:r>
              <a:rPr lang="de-AT" dirty="0" smtClean="0"/>
              <a:t> – s</a:t>
            </a:r>
            <a:r>
              <a:rPr lang="de-DE" dirty="0" smtClean="0"/>
              <a:t>een </a:t>
            </a:r>
            <a:r>
              <a:rPr lang="de-DE" dirty="0"/>
              <a:t>as </a:t>
            </a:r>
            <a:r>
              <a:rPr lang="de-DE" dirty="0" smtClean="0"/>
              <a:t>same </a:t>
            </a:r>
            <a:r>
              <a:rPr lang="de-DE" dirty="0"/>
              <a:t>failure by all </a:t>
            </a:r>
            <a:r>
              <a:rPr lang="de-DE" dirty="0" err="1" smtClean="0"/>
              <a:t>observers</a:t>
            </a:r>
            <a:r>
              <a:rPr lang="de-DE" dirty="0" smtClean="0"/>
              <a:t> = easy to </a:t>
            </a:r>
            <a:r>
              <a:rPr lang="de-DE" dirty="0" err="1" smtClean="0"/>
              <a:t>detect</a:t>
            </a:r>
            <a:r>
              <a:rPr lang="de-DE" dirty="0" smtClean="0"/>
              <a:t>! </a:t>
            </a:r>
            <a:br>
              <a:rPr lang="de-DE" dirty="0" smtClean="0"/>
            </a:br>
            <a:r>
              <a:rPr lang="de-DE" dirty="0" smtClean="0"/>
              <a:t>(</a:t>
            </a:r>
            <a:r>
              <a:rPr lang="de-DE" dirty="0" smtClean="0">
                <a:latin typeface="Arial" panose="020B0604020202020204" pitchFamily="34" charset="0"/>
                <a:cs typeface="Arial" panose="020B0604020202020204" pitchFamily="34" charset="0"/>
              </a:rPr>
              <a:t>n+1</a:t>
            </a:r>
            <a:r>
              <a:rPr lang="de-DE" dirty="0">
                <a:latin typeface="Arial" panose="020B0604020202020204" pitchFamily="34" charset="0"/>
                <a:cs typeface="Arial" panose="020B0604020202020204" pitchFamily="34" charset="0"/>
              </a:rPr>
              <a:t> </a:t>
            </a:r>
            <a:r>
              <a:rPr lang="de-DE" dirty="0" smtClean="0">
                <a:latin typeface="Arial" panose="020B0604020202020204" pitchFamily="34" charset="0"/>
                <a:cs typeface="Arial" panose="020B0604020202020204" pitchFamily="34" charset="0"/>
              </a:rPr>
              <a:t>… 2n+1</a:t>
            </a:r>
            <a:r>
              <a:rPr lang="de-DE" dirty="0" smtClean="0"/>
              <a:t>)</a:t>
            </a:r>
            <a:endParaRPr lang="de-AT" dirty="0"/>
          </a:p>
          <a:p>
            <a:pPr lvl="1"/>
            <a:r>
              <a:rPr lang="de-AT" dirty="0" smtClean="0"/>
              <a:t>Inconsitent/Mallicious/</a:t>
            </a:r>
            <a:r>
              <a:rPr lang="de-AT" u="sng" dirty="0" smtClean="0"/>
              <a:t>Byzantine</a:t>
            </a:r>
            <a:r>
              <a:rPr lang="de-AT" dirty="0" smtClean="0"/>
              <a:t> – </a:t>
            </a:r>
            <a:r>
              <a:rPr lang="de-AT" dirty="0"/>
              <a:t>appear different to different </a:t>
            </a:r>
            <a:r>
              <a:rPr lang="de-AT" dirty="0" err="1" smtClean="0"/>
              <a:t>observers</a:t>
            </a:r>
            <a:r>
              <a:rPr lang="de-AT" dirty="0" smtClean="0"/>
              <a:t> = </a:t>
            </a:r>
            <a:r>
              <a:rPr lang="de-AT" dirty="0" err="1" smtClean="0"/>
              <a:t>very</a:t>
            </a:r>
            <a:r>
              <a:rPr lang="de-AT" dirty="0" smtClean="0"/>
              <a:t> hard and expensive to </a:t>
            </a:r>
            <a:r>
              <a:rPr lang="de-AT" dirty="0" err="1" smtClean="0"/>
              <a:t>detect</a:t>
            </a:r>
            <a:r>
              <a:rPr lang="de-AT" dirty="0" smtClean="0"/>
              <a:t>! (</a:t>
            </a:r>
            <a:r>
              <a:rPr lang="de-AT" dirty="0" smtClean="0">
                <a:latin typeface="Arial" panose="020B0604020202020204" pitchFamily="34" charset="0"/>
                <a:cs typeface="Arial" panose="020B0604020202020204" pitchFamily="34" charset="0"/>
              </a:rPr>
              <a:t>3n+1</a:t>
            </a:r>
            <a:r>
              <a:rPr lang="de-AT" dirty="0" smtClean="0"/>
              <a:t>)</a:t>
            </a:r>
            <a:endParaRPr lang="en-GB" dirty="0" smtClean="0"/>
          </a:p>
          <a:p>
            <a:endParaRPr lang="en-GB" dirty="0" smtClean="0"/>
          </a:p>
          <a:p>
            <a:endParaRPr lang="en-GB" dirty="0" smtClean="0"/>
          </a:p>
          <a:p>
            <a:endParaRPr lang="de-D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003221"/>
            <a:ext cx="3815183" cy="1416379"/>
          </a:xfrm>
          <a:prstGeom prst="rect">
            <a:avLst/>
          </a:prstGeom>
        </p:spPr>
      </p:pic>
    </p:spTree>
    <p:extLst>
      <p:ext uri="{BB962C8B-B14F-4D97-AF65-F5344CB8AC3E}">
        <p14:creationId xmlns:p14="http://schemas.microsoft.com/office/powerpoint/2010/main" val="332756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AT" dirty="0" smtClean="0"/>
              <a:t>Fault masking</a:t>
            </a:r>
            <a:endParaRPr lang="en-GB" dirty="0"/>
          </a:p>
        </p:txBody>
      </p:sp>
      <p:sp>
        <p:nvSpPr>
          <p:cNvPr id="3" name="Content Placeholder 2"/>
          <p:cNvSpPr>
            <a:spLocks noGrp="1"/>
          </p:cNvSpPr>
          <p:nvPr>
            <p:ph sz="quarter" idx="1"/>
          </p:nvPr>
        </p:nvSpPr>
        <p:spPr>
          <a:xfrm>
            <a:off x="457199" y="1219200"/>
            <a:ext cx="8229601" cy="4937760"/>
          </a:xfrm>
        </p:spPr>
        <p:txBody>
          <a:bodyPr/>
          <a:lstStyle/>
          <a:p>
            <a:r>
              <a:rPr lang="en-GB" dirty="0"/>
              <a:t>Mask faults within a set of redundant processes</a:t>
            </a:r>
          </a:p>
          <a:p>
            <a:r>
              <a:rPr lang="en-GB" dirty="0" smtClean="0"/>
              <a:t>Mask low level failures in higher level services</a:t>
            </a:r>
          </a:p>
          <a:p>
            <a:r>
              <a:rPr lang="en-GB" dirty="0"/>
              <a:t>Prefer strong semantics, easy to detect (crash, omission)</a:t>
            </a:r>
          </a:p>
          <a:p>
            <a:r>
              <a:rPr lang="en-GB" dirty="0" smtClean="0"/>
              <a:t>Hides errors -&gt; log them</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0" y="3962400"/>
            <a:ext cx="5087060" cy="2781688"/>
          </a:xfrm>
          <a:prstGeom prst="rect">
            <a:avLst/>
          </a:prstGeom>
        </p:spPr>
      </p:pic>
      <p:grpSp>
        <p:nvGrpSpPr>
          <p:cNvPr id="6" name="Group 5"/>
          <p:cNvGrpSpPr/>
          <p:nvPr/>
        </p:nvGrpSpPr>
        <p:grpSpPr>
          <a:xfrm>
            <a:off x="5364169" y="2957792"/>
            <a:ext cx="3550544" cy="3747808"/>
            <a:chOff x="5364169" y="2957792"/>
            <a:chExt cx="3550544" cy="3747808"/>
          </a:xfrm>
        </p:grpSpPr>
        <p:sp>
          <p:nvSpPr>
            <p:cNvPr id="5" name="TextBox 4"/>
            <p:cNvSpPr txBox="1"/>
            <p:nvPr/>
          </p:nvSpPr>
          <p:spPr>
            <a:xfrm>
              <a:off x="7017554" y="2957792"/>
              <a:ext cx="762000" cy="369332"/>
            </a:xfrm>
            <a:prstGeom prst="rect">
              <a:avLst/>
            </a:prstGeom>
            <a:solidFill>
              <a:schemeClr val="bg2"/>
            </a:solidFill>
            <a:ln>
              <a:solidFill>
                <a:schemeClr val="tx1"/>
              </a:solidFill>
            </a:ln>
          </p:spPr>
          <p:txBody>
            <a:bodyPr wrap="square" rtlCol="0">
              <a:spAutoFit/>
            </a:bodyPr>
            <a:lstStyle/>
            <a:p>
              <a:r>
                <a:rPr lang="de-DE" dirty="0" smtClean="0"/>
                <a:t>Client</a:t>
              </a:r>
              <a:endParaRPr lang="de-DE" dirty="0"/>
            </a:p>
          </p:txBody>
        </p:sp>
        <p:cxnSp>
          <p:nvCxnSpPr>
            <p:cNvPr id="7" name="Straight Arrow Connector 6"/>
            <p:cNvCxnSpPr>
              <a:stCxn id="5" idx="2"/>
              <a:endCxn id="10" idx="0"/>
            </p:cNvCxnSpPr>
            <p:nvPr/>
          </p:nvCxnSpPr>
          <p:spPr>
            <a:xfrm flipH="1">
              <a:off x="6560354" y="3327124"/>
              <a:ext cx="838200" cy="578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69754" y="3906007"/>
              <a:ext cx="1981200" cy="990540"/>
            </a:xfrm>
            <a:prstGeom prst="rect">
              <a:avLst/>
            </a:prstGeom>
            <a:solidFill>
              <a:schemeClr val="bg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p>
          </p:txBody>
        </p:sp>
        <p:sp>
          <p:nvSpPr>
            <p:cNvPr id="8" name="TextBox 7"/>
            <p:cNvSpPr txBox="1"/>
            <p:nvPr/>
          </p:nvSpPr>
          <p:spPr>
            <a:xfrm>
              <a:off x="5645954" y="4210746"/>
              <a:ext cx="838199" cy="584775"/>
            </a:xfrm>
            <a:prstGeom prst="rect">
              <a:avLst/>
            </a:prstGeom>
            <a:solidFill>
              <a:schemeClr val="bg2"/>
            </a:solidFill>
            <a:ln>
              <a:solidFill>
                <a:schemeClr val="tx1"/>
              </a:solidFill>
            </a:ln>
          </p:spPr>
          <p:txBody>
            <a:bodyPr wrap="square" rtlCol="0">
              <a:spAutoFit/>
            </a:bodyPr>
            <a:lstStyle/>
            <a:p>
              <a:pPr algn="ctr"/>
              <a:r>
                <a:rPr lang="de-DE" sz="1600" dirty="0" smtClean="0"/>
                <a:t>Replica</a:t>
              </a:r>
            </a:p>
            <a:p>
              <a:pPr algn="ctr"/>
              <a:r>
                <a:rPr lang="de-DE" sz="1600" dirty="0" smtClean="0"/>
                <a:t>#1</a:t>
              </a:r>
              <a:endParaRPr lang="de-DE" sz="1600" dirty="0"/>
            </a:p>
          </p:txBody>
        </p:sp>
        <p:sp>
          <p:nvSpPr>
            <p:cNvPr id="9" name="TextBox 8"/>
            <p:cNvSpPr txBox="1"/>
            <p:nvPr/>
          </p:nvSpPr>
          <p:spPr>
            <a:xfrm>
              <a:off x="6636553" y="4210746"/>
              <a:ext cx="838200" cy="584775"/>
            </a:xfrm>
            <a:prstGeom prst="rect">
              <a:avLst/>
            </a:prstGeom>
            <a:solidFill>
              <a:schemeClr val="bg2"/>
            </a:solidFill>
            <a:ln>
              <a:solidFill>
                <a:schemeClr val="tx1"/>
              </a:solidFill>
            </a:ln>
          </p:spPr>
          <p:txBody>
            <a:bodyPr wrap="square" rtlCol="0">
              <a:spAutoFit/>
            </a:bodyPr>
            <a:lstStyle/>
            <a:p>
              <a:pPr algn="ctr"/>
              <a:r>
                <a:rPr lang="de-DE" sz="1600" dirty="0" smtClean="0"/>
                <a:t>Replica</a:t>
              </a:r>
            </a:p>
            <a:p>
              <a:pPr algn="ctr"/>
              <a:r>
                <a:rPr lang="de-DE" sz="1600" dirty="0" smtClean="0"/>
                <a:t>#2</a:t>
              </a:r>
              <a:endParaRPr lang="de-DE" sz="1600" dirty="0"/>
            </a:p>
          </p:txBody>
        </p:sp>
        <p:sp>
          <p:nvSpPr>
            <p:cNvPr id="11" name="TextBox 10"/>
            <p:cNvSpPr txBox="1"/>
            <p:nvPr/>
          </p:nvSpPr>
          <p:spPr>
            <a:xfrm>
              <a:off x="5539585" y="3872192"/>
              <a:ext cx="1477969" cy="338554"/>
            </a:xfrm>
            <a:prstGeom prst="rect">
              <a:avLst/>
            </a:prstGeom>
            <a:noFill/>
          </p:spPr>
          <p:txBody>
            <a:bodyPr wrap="none" rtlCol="0">
              <a:spAutoFit/>
            </a:bodyPr>
            <a:lstStyle/>
            <a:p>
              <a:r>
                <a:rPr lang="de-DE" sz="1600" dirty="0" smtClean="0"/>
                <a:t>Storage Service</a:t>
              </a:r>
              <a:endParaRPr lang="de-DE" sz="1600" dirty="0"/>
            </a:p>
          </p:txBody>
        </p:sp>
        <p:cxnSp>
          <p:nvCxnSpPr>
            <p:cNvPr id="13" name="Straight Connector 12"/>
            <p:cNvCxnSpPr/>
            <p:nvPr/>
          </p:nvCxnSpPr>
          <p:spPr>
            <a:xfrm>
              <a:off x="6484155" y="4507643"/>
              <a:ext cx="15239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50988" y="3914638"/>
              <a:ext cx="963725" cy="584775"/>
            </a:xfrm>
            <a:prstGeom prst="rect">
              <a:avLst/>
            </a:prstGeom>
            <a:noFill/>
            <a:ln w="19050">
              <a:solidFill>
                <a:schemeClr val="accent1"/>
              </a:solidFill>
            </a:ln>
          </p:spPr>
          <p:txBody>
            <a:bodyPr wrap="none" rtlCol="0">
              <a:spAutoFit/>
            </a:bodyPr>
            <a:lstStyle/>
            <a:p>
              <a:pPr algn="ctr"/>
              <a:r>
                <a:rPr lang="de-DE" sz="1600" dirty="0" err="1" smtClean="0"/>
                <a:t>RealTime</a:t>
              </a:r>
              <a:r>
                <a:rPr lang="de-DE" sz="1600" dirty="0" smtClean="0"/>
                <a:t/>
              </a:r>
              <a:br>
                <a:rPr lang="de-DE" sz="1600" dirty="0" smtClean="0"/>
              </a:br>
              <a:r>
                <a:rPr lang="de-DE" sz="1600" dirty="0" smtClean="0"/>
                <a:t>Service</a:t>
              </a:r>
              <a:endParaRPr lang="de-DE" sz="1600" dirty="0"/>
            </a:p>
          </p:txBody>
        </p:sp>
        <p:cxnSp>
          <p:nvCxnSpPr>
            <p:cNvPr id="17" name="Straight Arrow Connector 16"/>
            <p:cNvCxnSpPr>
              <a:stCxn id="5" idx="2"/>
              <a:endCxn id="14" idx="0"/>
            </p:cNvCxnSpPr>
            <p:nvPr/>
          </p:nvCxnSpPr>
          <p:spPr>
            <a:xfrm>
              <a:off x="7398554" y="3327124"/>
              <a:ext cx="1034297" cy="587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364169" y="5319992"/>
              <a:ext cx="2408231" cy="1385607"/>
            </a:xfrm>
            <a:prstGeom prst="rect">
              <a:avLst/>
            </a:prstGeom>
            <a:solidFill>
              <a:schemeClr val="bg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p>
          </p:txBody>
        </p:sp>
        <p:cxnSp>
          <p:nvCxnSpPr>
            <p:cNvPr id="25" name="Straight Connector 24"/>
            <p:cNvCxnSpPr/>
            <p:nvPr/>
          </p:nvCxnSpPr>
          <p:spPr>
            <a:xfrm>
              <a:off x="6202370" y="5921629"/>
              <a:ext cx="152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21" idx="0"/>
            </p:cNvCxnSpPr>
            <p:nvPr/>
          </p:nvCxnSpPr>
          <p:spPr>
            <a:xfrm>
              <a:off x="6560354" y="4896547"/>
              <a:ext cx="7931" cy="423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53400" y="5005799"/>
              <a:ext cx="588623" cy="338554"/>
            </a:xfrm>
            <a:prstGeom prst="rect">
              <a:avLst/>
            </a:prstGeom>
            <a:noFill/>
            <a:ln w="19050">
              <a:solidFill>
                <a:schemeClr val="accent1"/>
              </a:solidFill>
            </a:ln>
          </p:spPr>
          <p:txBody>
            <a:bodyPr wrap="none" rtlCol="0">
              <a:spAutoFit/>
            </a:bodyPr>
            <a:lstStyle/>
            <a:p>
              <a:r>
                <a:rPr lang="de-DE" sz="1600" dirty="0" smtClean="0"/>
                <a:t>UDP</a:t>
              </a:r>
              <a:endParaRPr lang="de-DE" sz="1600" dirty="0"/>
            </a:p>
          </p:txBody>
        </p:sp>
        <p:cxnSp>
          <p:nvCxnSpPr>
            <p:cNvPr id="37" name="Straight Arrow Connector 36"/>
            <p:cNvCxnSpPr>
              <a:stCxn id="14" idx="2"/>
              <a:endCxn id="36" idx="0"/>
            </p:cNvCxnSpPr>
            <p:nvPr/>
          </p:nvCxnSpPr>
          <p:spPr>
            <a:xfrm>
              <a:off x="8432851" y="4499413"/>
              <a:ext cx="14861" cy="506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6867" y="5319992"/>
              <a:ext cx="2355533" cy="1385608"/>
            </a:xfrm>
            <a:prstGeom prst="rect">
              <a:avLst/>
            </a:prstGeom>
          </p:spPr>
        </p:pic>
      </p:grpSp>
    </p:spTree>
    <p:extLst>
      <p:ext uri="{BB962C8B-B14F-4D97-AF65-F5344CB8AC3E}">
        <p14:creationId xmlns:p14="http://schemas.microsoft.com/office/powerpoint/2010/main" val="8556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Performance </a:t>
            </a:r>
            <a:r>
              <a:rPr lang="de-DE" dirty="0" smtClean="0"/>
              <a:t>is a Reliability Requirement</a:t>
            </a:r>
            <a:endParaRPr lang="de-DE" dirty="0"/>
          </a:p>
        </p:txBody>
      </p:sp>
      <p:sp>
        <p:nvSpPr>
          <p:cNvPr id="3" name="Content Placeholder 2"/>
          <p:cNvSpPr>
            <a:spLocks noGrp="1"/>
          </p:cNvSpPr>
          <p:nvPr>
            <p:ph sz="quarter" idx="1"/>
          </p:nvPr>
        </p:nvSpPr>
        <p:spPr/>
        <p:txBody>
          <a:bodyPr>
            <a:normAutofit/>
          </a:bodyPr>
          <a:lstStyle/>
          <a:p>
            <a:endParaRPr lang="en-GB" dirty="0" smtClean="0"/>
          </a:p>
          <a:p>
            <a:endParaRPr lang="de-DE" dirty="0"/>
          </a:p>
        </p:txBody>
      </p:sp>
      <p:sp>
        <p:nvSpPr>
          <p:cNvPr id="6" name="Content Placeholder 5"/>
          <p:cNvSpPr>
            <a:spLocks noGrp="1"/>
          </p:cNvSpPr>
          <p:nvPr>
            <p:ph sz="quarter" idx="2"/>
          </p:nvPr>
        </p:nvSpPr>
        <p:spPr>
          <a:xfrm>
            <a:off x="457200" y="1216152"/>
            <a:ext cx="8305800" cy="4937760"/>
          </a:xfrm>
        </p:spPr>
        <p:txBody>
          <a:bodyPr>
            <a:normAutofit/>
          </a:bodyPr>
          <a:lstStyle/>
          <a:p>
            <a:r>
              <a:rPr lang="de-DE" sz="2400" dirty="0" smtClean="0"/>
              <a:t>At some point „slow“ is considered unavailable</a:t>
            </a:r>
          </a:p>
          <a:p>
            <a:r>
              <a:rPr lang="de-DE" sz="2400" dirty="0" smtClean="0"/>
              <a:t>„</a:t>
            </a:r>
            <a:r>
              <a:rPr lang="de-DE" sz="2400" dirty="0" smtClean="0">
                <a:solidFill>
                  <a:srgbClr val="FF0000"/>
                </a:solidFill>
              </a:rPr>
              <a:t>Slow</a:t>
            </a:r>
            <a:r>
              <a:rPr lang="de-DE" sz="2400" dirty="0" smtClean="0"/>
              <a:t>“ = higher MTTR + higher change of timing failures </a:t>
            </a:r>
            <a:br>
              <a:rPr lang="de-DE" sz="2400" dirty="0" smtClean="0"/>
            </a:br>
            <a:r>
              <a:rPr lang="de-DE" sz="2400" dirty="0" smtClean="0"/>
              <a:t>= </a:t>
            </a:r>
            <a:r>
              <a:rPr lang="de-DE" sz="2400" dirty="0" smtClean="0">
                <a:solidFill>
                  <a:srgbClr val="FF0000"/>
                </a:solidFill>
              </a:rPr>
              <a:t>less reliable</a:t>
            </a:r>
          </a:p>
          <a:p>
            <a:r>
              <a:rPr lang="de-DE" sz="2400" dirty="0" smtClean="0"/>
              <a:t>„</a:t>
            </a:r>
            <a:r>
              <a:rPr lang="de-DE" sz="2400" dirty="0" smtClean="0">
                <a:solidFill>
                  <a:srgbClr val="00B050"/>
                </a:solidFill>
              </a:rPr>
              <a:t>Fast</a:t>
            </a:r>
            <a:r>
              <a:rPr lang="de-DE" sz="2400" dirty="0" smtClean="0"/>
              <a:t>“ = react fast + recover fast</a:t>
            </a:r>
            <a:r>
              <a:rPr lang="de-DE" sz="2400" dirty="0"/>
              <a:t> </a:t>
            </a:r>
            <a:r>
              <a:rPr lang="de-DE" sz="2400" dirty="0" smtClean="0"/>
              <a:t/>
            </a:r>
            <a:br>
              <a:rPr lang="de-DE" sz="2400" dirty="0" smtClean="0"/>
            </a:br>
            <a:r>
              <a:rPr lang="de-DE" sz="2400" dirty="0" smtClean="0"/>
              <a:t>= </a:t>
            </a:r>
            <a:r>
              <a:rPr lang="de-DE" sz="2400" dirty="0">
                <a:solidFill>
                  <a:srgbClr val="00B050"/>
                </a:solidFill>
              </a:rPr>
              <a:t>more reliable </a:t>
            </a:r>
            <a:r>
              <a:rPr lang="de-DE" sz="2400" dirty="0" smtClean="0"/>
              <a:t/>
            </a:r>
            <a:br>
              <a:rPr lang="de-DE" sz="2400" dirty="0" smtClean="0"/>
            </a:br>
            <a:r>
              <a:rPr lang="de-DE" sz="2400" dirty="0" smtClean="0"/>
              <a:t>= good </a:t>
            </a:r>
            <a:r>
              <a:rPr lang="de-DE" sz="2400" dirty="0"/>
              <a:t>user </a:t>
            </a:r>
            <a:r>
              <a:rPr lang="de-DE" sz="2400" dirty="0" smtClean="0"/>
              <a:t>expierence and strong </a:t>
            </a:r>
            <a:r>
              <a:rPr lang="de-DE" sz="2400" dirty="0" err="1" smtClean="0"/>
              <a:t>selling</a:t>
            </a:r>
            <a:r>
              <a:rPr lang="de-DE" sz="2400" dirty="0" smtClean="0"/>
              <a:t> </a:t>
            </a:r>
            <a:r>
              <a:rPr lang="de-DE" sz="2400" dirty="0" err="1" smtClean="0"/>
              <a:t>point</a:t>
            </a:r>
            <a:endParaRPr lang="de-DE"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949700"/>
            <a:ext cx="8106428" cy="2514600"/>
          </a:xfrm>
          <a:prstGeom prst="rect">
            <a:avLst/>
          </a:prstGeom>
        </p:spPr>
      </p:pic>
    </p:spTree>
    <p:extLst>
      <p:ext uri="{BB962C8B-B14F-4D97-AF65-F5344CB8AC3E}">
        <p14:creationId xmlns:p14="http://schemas.microsoft.com/office/powerpoint/2010/main" val="129686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de-DE" dirty="0" smtClean="0"/>
              <a:t>Give good service to some (important) users and tell others to come later (or go somewhere else)</a:t>
            </a:r>
          </a:p>
          <a:p>
            <a:r>
              <a:rPr lang="de-DE" dirty="0" smtClean="0"/>
              <a:t>Instead of providing bad </a:t>
            </a:r>
            <a:r>
              <a:rPr lang="de-DE" dirty="0" err="1" smtClean="0"/>
              <a:t>service</a:t>
            </a:r>
            <a:r>
              <a:rPr lang="de-DE" dirty="0" smtClean="0"/>
              <a:t> </a:t>
            </a:r>
            <a:r>
              <a:rPr lang="de-DE" dirty="0" err="1" smtClean="0"/>
              <a:t>or</a:t>
            </a:r>
            <a:r>
              <a:rPr lang="de-DE" dirty="0" smtClean="0"/>
              <a:t> no service to all users</a:t>
            </a:r>
            <a:endParaRPr lang="de-DE" dirty="0"/>
          </a:p>
        </p:txBody>
      </p:sp>
      <p:sp>
        <p:nvSpPr>
          <p:cNvPr id="5" name="Title 4"/>
          <p:cNvSpPr>
            <a:spLocks noGrp="1"/>
          </p:cNvSpPr>
          <p:nvPr>
            <p:ph type="title"/>
          </p:nvPr>
        </p:nvSpPr>
        <p:spPr/>
        <p:txBody>
          <a:bodyPr/>
          <a:lstStyle/>
          <a:p>
            <a:r>
              <a:rPr lang="de-DE" dirty="0" smtClean="0"/>
              <a:t>Gracefully degrade</a:t>
            </a:r>
            <a:endParaRPr lang="de-DE"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19400"/>
            <a:ext cx="7363853" cy="4048690"/>
          </a:xfrm>
          <a:prstGeom prst="rect">
            <a:avLst/>
          </a:prstGeom>
        </p:spPr>
      </p:pic>
    </p:spTree>
    <p:extLst>
      <p:ext uri="{BB962C8B-B14F-4D97-AF65-F5344CB8AC3E}">
        <p14:creationId xmlns:p14="http://schemas.microsoft.com/office/powerpoint/2010/main" val="29135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DE" dirty="0" smtClean="0"/>
              <a:t>Fault Model</a:t>
            </a:r>
            <a:endParaRPr lang="de-DE" dirty="0"/>
          </a:p>
        </p:txBody>
      </p:sp>
      <p:sp>
        <p:nvSpPr>
          <p:cNvPr id="3" name="Content Placeholder 2"/>
          <p:cNvSpPr>
            <a:spLocks noGrp="1"/>
          </p:cNvSpPr>
          <p:nvPr>
            <p:ph sz="quarter" idx="1"/>
          </p:nvPr>
        </p:nvSpPr>
        <p:spPr>
          <a:xfrm>
            <a:off x="457200" y="1158240"/>
            <a:ext cx="8229600" cy="4937760"/>
          </a:xfrm>
        </p:spPr>
        <p:txBody>
          <a:bodyPr>
            <a:normAutofit/>
          </a:bodyPr>
          <a:lstStyle/>
          <a:p>
            <a:r>
              <a:rPr lang="en-GB" dirty="0" smtClean="0"/>
              <a:t>Assume failures are independent and don’t occur concurrently*</a:t>
            </a:r>
          </a:p>
          <a:p>
            <a:pPr lvl="1"/>
            <a:r>
              <a:rPr lang="en-GB" dirty="0" smtClean="0"/>
              <a:t>Single fault tolerance is already a big win</a:t>
            </a:r>
          </a:p>
          <a:p>
            <a:r>
              <a:rPr lang="en-GB" dirty="0" smtClean="0"/>
              <a:t>Hardware and Software fails fast (blue-screen, stop/crash)</a:t>
            </a:r>
          </a:p>
          <a:p>
            <a:r>
              <a:rPr lang="en-GB" dirty="0" smtClean="0"/>
              <a:t>Most faults are “</a:t>
            </a:r>
            <a:r>
              <a:rPr lang="en-GB" u="sng" dirty="0" smtClean="0"/>
              <a:t>soft</a:t>
            </a:r>
            <a:r>
              <a:rPr lang="en-GB" dirty="0" smtClean="0"/>
              <a:t>” </a:t>
            </a:r>
            <a:r>
              <a:rPr lang="en-GB" dirty="0"/>
              <a:t>and </a:t>
            </a:r>
            <a:r>
              <a:rPr lang="en-GB" u="sng" dirty="0"/>
              <a:t>transient</a:t>
            </a:r>
            <a:r>
              <a:rPr lang="en-GB" dirty="0"/>
              <a:t> </a:t>
            </a:r>
            <a:r>
              <a:rPr lang="en-GB" dirty="0" smtClean="0"/>
              <a:t>(aka </a:t>
            </a:r>
            <a:r>
              <a:rPr lang="en-GB" i="1" dirty="0" smtClean="0"/>
              <a:t>Heisenbugs</a:t>
            </a:r>
            <a:r>
              <a:rPr lang="en-GB" dirty="0" smtClean="0"/>
              <a:t>)</a:t>
            </a:r>
          </a:p>
          <a:p>
            <a:pPr marL="274320" lvl="1">
              <a:spcBef>
                <a:spcPts val="600"/>
              </a:spcBef>
              <a:buClr>
                <a:schemeClr val="accent1"/>
              </a:buClr>
            </a:pPr>
            <a:r>
              <a:rPr lang="en-GB" sz="2600" dirty="0">
                <a:solidFill>
                  <a:schemeClr val="tx1"/>
                </a:solidFill>
              </a:rPr>
              <a:t>Most of the "</a:t>
            </a:r>
            <a:r>
              <a:rPr lang="en-GB" sz="2600" u="sng" dirty="0">
                <a:solidFill>
                  <a:schemeClr val="tx1"/>
                </a:solidFill>
              </a:rPr>
              <a:t>hard</a:t>
            </a:r>
            <a:r>
              <a:rPr lang="en-GB" sz="2600" dirty="0">
                <a:solidFill>
                  <a:schemeClr val="tx1"/>
                </a:solidFill>
              </a:rPr>
              <a:t>“ and </a:t>
            </a:r>
            <a:r>
              <a:rPr lang="en-GB" sz="2600" u="sng" dirty="0">
                <a:solidFill>
                  <a:schemeClr val="tx1"/>
                </a:solidFill>
              </a:rPr>
              <a:t>persistent</a:t>
            </a:r>
            <a:r>
              <a:rPr lang="en-GB" sz="2600" dirty="0">
                <a:solidFill>
                  <a:schemeClr val="tx1"/>
                </a:solidFill>
              </a:rPr>
              <a:t> bugs (aka </a:t>
            </a:r>
            <a:r>
              <a:rPr lang="en-GB" sz="2600" dirty="0" err="1">
                <a:solidFill>
                  <a:schemeClr val="tx1"/>
                </a:solidFill>
              </a:rPr>
              <a:t>Bohrbugs</a:t>
            </a:r>
            <a:r>
              <a:rPr lang="en-GB" sz="2600" dirty="0">
                <a:solidFill>
                  <a:schemeClr val="tx1"/>
                </a:solidFill>
              </a:rPr>
              <a:t>) are gone after review, testing phase</a:t>
            </a:r>
          </a:p>
          <a:p>
            <a:pPr lvl="1"/>
            <a:r>
              <a:rPr lang="de-AT" dirty="0" smtClean="0">
                <a:latin typeface="Arial" panose="020B0604020202020204" pitchFamily="34" charset="0"/>
                <a:cs typeface="Arial" panose="020B0604020202020204" pitchFamily="34" charset="0"/>
              </a:rPr>
              <a:t>1</a:t>
            </a:r>
            <a:r>
              <a:rPr lang="de-AT" dirty="0" smtClean="0"/>
              <a:t> </a:t>
            </a:r>
            <a:r>
              <a:rPr lang="de-AT" dirty="0"/>
              <a:t>out of </a:t>
            </a:r>
            <a:r>
              <a:rPr lang="de-AT" dirty="0">
                <a:latin typeface="Arial" panose="020B0604020202020204" pitchFamily="34" charset="0"/>
                <a:cs typeface="Arial" panose="020B0604020202020204" pitchFamily="34" charset="0"/>
              </a:rPr>
              <a:t>132</a:t>
            </a:r>
            <a:r>
              <a:rPr lang="de-AT" dirty="0"/>
              <a:t> software faults was a Bohrbug the remainder </a:t>
            </a:r>
            <a:r>
              <a:rPr lang="de-AT" dirty="0" smtClean="0"/>
              <a:t>Heisenbugs </a:t>
            </a:r>
            <a:r>
              <a:rPr lang="de-AT" baseline="30000" dirty="0" smtClean="0"/>
              <a:t>[Why do computers stop]</a:t>
            </a:r>
            <a:endParaRPr lang="en-GB" baseline="30000" dirty="0"/>
          </a:p>
        </p:txBody>
      </p:sp>
    </p:spTree>
    <p:extLst>
      <p:ext uri="{BB962C8B-B14F-4D97-AF65-F5344CB8AC3E}">
        <p14:creationId xmlns:p14="http://schemas.microsoft.com/office/powerpoint/2010/main" val="173227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a:t>Why</a:t>
            </a:r>
            <a:r>
              <a:rPr lang="de-DE" dirty="0"/>
              <a:t> </a:t>
            </a:r>
            <a:r>
              <a:rPr lang="de-DE" dirty="0" err="1" smtClean="0"/>
              <a:t>does</a:t>
            </a:r>
            <a:r>
              <a:rPr lang="de-DE" dirty="0" smtClean="0"/>
              <a:t> </a:t>
            </a:r>
            <a:r>
              <a:rPr lang="de-DE" dirty="0" err="1"/>
              <a:t>software</a:t>
            </a:r>
            <a:r>
              <a:rPr lang="de-DE" dirty="0"/>
              <a:t> </a:t>
            </a:r>
            <a:r>
              <a:rPr lang="de-DE" dirty="0" err="1" smtClean="0"/>
              <a:t>stop</a:t>
            </a:r>
            <a:r>
              <a:rPr lang="de-DE" dirty="0" smtClean="0"/>
              <a:t> </a:t>
            </a:r>
            <a:r>
              <a:rPr lang="de-DE" dirty="0" err="1" smtClean="0"/>
              <a:t>working</a:t>
            </a:r>
            <a:r>
              <a:rPr lang="de-DE" dirty="0" smtClean="0"/>
              <a:t> …</a:t>
            </a:r>
            <a:endParaRPr lang="de-DE"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828800"/>
            <a:ext cx="3302000" cy="3750641"/>
          </a:xfrm>
          <a:prstGeom prst="rect">
            <a:avLst/>
          </a:prstGeom>
        </p:spPr>
      </p:pic>
    </p:spTree>
    <p:extLst>
      <p:ext uri="{BB962C8B-B14F-4D97-AF65-F5344CB8AC3E}">
        <p14:creationId xmlns:p14="http://schemas.microsoft.com/office/powerpoint/2010/main" val="3575262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de-DE" dirty="0" err="1" smtClean="0"/>
              <a:t>Complexity</a:t>
            </a:r>
            <a:r>
              <a:rPr lang="de-DE" dirty="0" smtClean="0"/>
              <a:t> - </a:t>
            </a:r>
            <a:r>
              <a:rPr lang="de-DE" dirty="0" smtClean="0"/>
              <a:t>State and Code Volume</a:t>
            </a:r>
            <a:endParaRPr lang="de-DE" dirty="0"/>
          </a:p>
        </p:txBody>
      </p:sp>
      <p:sp>
        <p:nvSpPr>
          <p:cNvPr id="3" name="Content Placeholder 2"/>
          <p:cNvSpPr>
            <a:spLocks noGrp="1"/>
          </p:cNvSpPr>
          <p:nvPr>
            <p:ph sz="quarter" idx="1"/>
          </p:nvPr>
        </p:nvSpPr>
        <p:spPr/>
        <p:txBody>
          <a:bodyPr/>
          <a:lstStyle/>
          <a:p>
            <a:r>
              <a:rPr lang="de-DE" dirty="0" smtClean="0"/>
              <a:t>Most Software keeps and manipulates too much state</a:t>
            </a:r>
          </a:p>
          <a:p>
            <a:pPr lvl="1"/>
            <a:r>
              <a:rPr lang="de-DE" dirty="0"/>
              <a:t>Too many </a:t>
            </a:r>
            <a:r>
              <a:rPr lang="de-DE" dirty="0" err="1"/>
              <a:t>side</a:t>
            </a:r>
            <a:r>
              <a:rPr lang="de-DE" dirty="0"/>
              <a:t> </a:t>
            </a:r>
            <a:r>
              <a:rPr lang="de-DE" dirty="0" err="1" smtClean="0"/>
              <a:t>effects</a:t>
            </a:r>
            <a:r>
              <a:rPr lang="de-DE" dirty="0" smtClean="0"/>
              <a:t> = </a:t>
            </a:r>
            <a:r>
              <a:rPr lang="de-DE" dirty="0" err="1" smtClean="0"/>
              <a:t>hard</a:t>
            </a:r>
            <a:r>
              <a:rPr lang="de-DE" dirty="0" smtClean="0"/>
              <a:t> </a:t>
            </a:r>
            <a:r>
              <a:rPr lang="de-DE" dirty="0" err="1" smtClean="0"/>
              <a:t>to</a:t>
            </a:r>
            <a:r>
              <a:rPr lang="de-DE" dirty="0" smtClean="0"/>
              <a:t> </a:t>
            </a:r>
            <a:r>
              <a:rPr lang="de-DE" dirty="0" err="1" smtClean="0"/>
              <a:t>reason</a:t>
            </a:r>
            <a:r>
              <a:rPr lang="de-DE" dirty="0" smtClean="0"/>
              <a:t> </a:t>
            </a:r>
            <a:r>
              <a:rPr lang="de-DE" dirty="0" err="1" smtClean="0"/>
              <a:t>about</a:t>
            </a:r>
            <a:endParaRPr lang="de-DE" dirty="0" smtClean="0"/>
          </a:p>
          <a:p>
            <a:pPr lvl="1"/>
            <a:r>
              <a:rPr lang="de-DE" dirty="0" smtClean="0"/>
              <a:t>Carefull </a:t>
            </a:r>
            <a:r>
              <a:rPr lang="de-DE" dirty="0"/>
              <a:t>state management missing (Error kernel pattern</a:t>
            </a:r>
            <a:r>
              <a:rPr lang="de-DE" dirty="0" smtClean="0"/>
              <a:t>)</a:t>
            </a:r>
          </a:p>
          <a:p>
            <a:r>
              <a:rPr lang="de-DE" dirty="0" smtClean="0"/>
              <a:t>Immense amounts of code</a:t>
            </a:r>
          </a:p>
          <a:p>
            <a:r>
              <a:rPr lang="de-DE" dirty="0" smtClean="0"/>
              <a:t>Not working towards </a:t>
            </a:r>
            <a:br>
              <a:rPr lang="de-DE" dirty="0" smtClean="0"/>
            </a:br>
            <a:r>
              <a:rPr lang="de-DE" dirty="0" smtClean="0"/>
              <a:t>(programming</a:t>
            </a:r>
            <a:r>
              <a:rPr lang="de-DE" dirty="0"/>
              <a:t>) </a:t>
            </a:r>
            <a:r>
              <a:rPr lang="de-DE" dirty="0" smtClean="0"/>
              <a:t>patterns</a:t>
            </a:r>
            <a:endParaRPr lang="de-DE" dirty="0"/>
          </a:p>
          <a:p>
            <a:pPr marL="0" indent="0">
              <a:buNone/>
            </a:pPr>
            <a:endParaRPr lang="de-DE" dirty="0" smtClean="0"/>
          </a:p>
        </p:txBody>
      </p:sp>
      <p:pic>
        <p:nvPicPr>
          <p:cNvPr id="6" name="ErlangCleanDir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971800"/>
            <a:ext cx="4343401" cy="1295400"/>
          </a:xfrm>
          <a:prstGeom prst="rect">
            <a:avLst/>
          </a:prstGeom>
        </p:spPr>
      </p:pic>
      <p:pic>
        <p:nvPicPr>
          <p:cNvPr id="7" name="%ReadWriteUnderstan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6875" y="4467225"/>
            <a:ext cx="3667125" cy="2390775"/>
          </a:xfrm>
          <a:prstGeom prst="rect">
            <a:avLst/>
          </a:prstGeom>
        </p:spPr>
      </p:pic>
      <p:pic>
        <p:nvPicPr>
          <p:cNvPr id="5" name="Tandem features"/>
          <p:cNvPicPr/>
          <p:nvPr/>
        </p:nvPicPr>
        <p:blipFill>
          <a:blip r:embed="rId5"/>
          <a:stretch>
            <a:fillRect/>
          </a:stretch>
        </p:blipFill>
        <p:spPr>
          <a:xfrm>
            <a:off x="76200" y="4724400"/>
            <a:ext cx="5410200" cy="1752600"/>
          </a:xfrm>
          <a:prstGeom prst="rect">
            <a:avLst/>
          </a:prstGeom>
        </p:spPr>
      </p:pic>
      <p:pic>
        <p:nvPicPr>
          <p:cNvPr id="9" name="PingMoreVerbos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3214" y="2980805"/>
            <a:ext cx="4734586" cy="3724795"/>
          </a:xfrm>
          <a:prstGeom prst="rect">
            <a:avLst/>
          </a:prstGeom>
        </p:spPr>
      </p:pic>
      <p:pic>
        <p:nvPicPr>
          <p:cNvPr id="10" name="PingSimpl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1" y="2743200"/>
            <a:ext cx="4343400" cy="1874206"/>
          </a:xfrm>
          <a:prstGeom prst="rect">
            <a:avLst/>
          </a:prstGeom>
        </p:spPr>
      </p:pic>
    </p:spTree>
    <p:extLst>
      <p:ext uri="{BB962C8B-B14F-4D97-AF65-F5344CB8AC3E}">
        <p14:creationId xmlns:p14="http://schemas.microsoft.com/office/powerpoint/2010/main" val="138455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AT" dirty="0" smtClean="0"/>
              <a:t>Error Handling … </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124200"/>
            <a:ext cx="4801111" cy="34132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4260044"/>
            <a:ext cx="2146163" cy="1638195"/>
          </a:xfrm>
          <a:prstGeom prst="rect">
            <a:avLst/>
          </a:prstGeom>
        </p:spPr>
      </p:pic>
      <p:sp>
        <p:nvSpPr>
          <p:cNvPr id="7" name="Content Placeholder 6"/>
          <p:cNvSpPr>
            <a:spLocks noGrp="1"/>
          </p:cNvSpPr>
          <p:nvPr>
            <p:ph sz="quarter" idx="1"/>
          </p:nvPr>
        </p:nvSpPr>
        <p:spPr>
          <a:xfrm>
            <a:off x="457200" y="1219200"/>
            <a:ext cx="8382000" cy="4937760"/>
          </a:xfrm>
        </p:spPr>
        <p:txBody>
          <a:bodyPr/>
          <a:lstStyle/>
          <a:p>
            <a:r>
              <a:rPr lang="de-AT" dirty="0" smtClean="0"/>
              <a:t>PCD Client </a:t>
            </a:r>
            <a:r>
              <a:rPr lang="de-AT" dirty="0" err="1" smtClean="0"/>
              <a:t>Metrics</a:t>
            </a:r>
            <a:endParaRPr lang="de-AT" dirty="0" smtClean="0"/>
          </a:p>
          <a:p>
            <a:pPr lvl="1"/>
            <a:r>
              <a:rPr lang="de-AT" dirty="0" smtClean="0"/>
              <a:t>&gt; 95% catch </a:t>
            </a:r>
            <a:r>
              <a:rPr lang="de-AT" dirty="0" err="1" smtClean="0"/>
              <a:t>clauses</a:t>
            </a:r>
            <a:r>
              <a:rPr lang="de-AT" dirty="0" smtClean="0"/>
              <a:t> </a:t>
            </a:r>
            <a:r>
              <a:rPr lang="de-AT" dirty="0" err="1" smtClean="0"/>
              <a:t>contained</a:t>
            </a:r>
            <a:r>
              <a:rPr lang="de-AT" dirty="0" smtClean="0"/>
              <a:t> </a:t>
            </a:r>
            <a:r>
              <a:rPr lang="de-AT" b="1" dirty="0" err="1" smtClean="0"/>
              <a:t>only</a:t>
            </a:r>
            <a:r>
              <a:rPr lang="de-AT" dirty="0" smtClean="0"/>
              <a:t> </a:t>
            </a:r>
            <a:r>
              <a:rPr lang="de-AT" dirty="0" err="1"/>
              <a:t>l</a:t>
            </a:r>
            <a:r>
              <a:rPr lang="de-AT" dirty="0" err="1" smtClean="0"/>
              <a:t>ogging</a:t>
            </a:r>
            <a:endParaRPr lang="de-AT" dirty="0" smtClean="0"/>
          </a:p>
          <a:p>
            <a:pPr lvl="1"/>
            <a:r>
              <a:rPr lang="en-GB" dirty="0">
                <a:solidFill>
                  <a:srgbClr val="FF0000"/>
                </a:solidFill>
              </a:rPr>
              <a:t>!= </a:t>
            </a:r>
            <a:r>
              <a:rPr lang="en-GB" dirty="0" smtClean="0">
                <a:solidFill>
                  <a:srgbClr val="FF0000"/>
                </a:solidFill>
              </a:rPr>
              <a:t>null  </a:t>
            </a:r>
          </a:p>
          <a:p>
            <a:pPr lvl="2"/>
            <a:r>
              <a:rPr lang="en-GB" dirty="0" smtClean="0"/>
              <a:t>Matching </a:t>
            </a:r>
            <a:r>
              <a:rPr lang="en-GB" dirty="0"/>
              <a:t>lines: </a:t>
            </a:r>
            <a:r>
              <a:rPr lang="en-GB" dirty="0" smtClean="0"/>
              <a:t>8674, Matching </a:t>
            </a:r>
            <a:r>
              <a:rPr lang="en-GB" dirty="0"/>
              <a:t>files: </a:t>
            </a:r>
            <a:r>
              <a:rPr lang="en-GB" dirty="0" smtClean="0"/>
              <a:t>1362, Total files: 2934 (that’s </a:t>
            </a:r>
            <a:r>
              <a:rPr lang="en-GB" dirty="0" smtClean="0">
                <a:solidFill>
                  <a:srgbClr val="FF0000"/>
                </a:solidFill>
              </a:rPr>
              <a:t>46%</a:t>
            </a:r>
            <a:r>
              <a:rPr lang="en-GB" dirty="0" smtClean="0"/>
              <a:t>)</a:t>
            </a:r>
            <a:endParaRPr lang="en-GB" dirty="0"/>
          </a:p>
          <a:p>
            <a:pPr lvl="1"/>
            <a:endParaRPr lang="en-GB"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4000" y="3758663"/>
            <a:ext cx="6323269" cy="2640958"/>
          </a:xfrm>
          <a:prstGeom prst="rect">
            <a:avLst/>
          </a:prstGeom>
        </p:spPr>
      </p:pic>
    </p:spTree>
    <p:extLst>
      <p:ext uri="{BB962C8B-B14F-4D97-AF65-F5344CB8AC3E}">
        <p14:creationId xmlns:p14="http://schemas.microsoft.com/office/powerpoint/2010/main" val="172499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xit" presetSubtype="0" fill="hold"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DE" dirty="0" smtClean="0"/>
              <a:t>Agenda</a:t>
            </a:r>
            <a:endParaRPr lang="de-DE" dirty="0"/>
          </a:p>
        </p:txBody>
      </p:sp>
      <p:sp>
        <p:nvSpPr>
          <p:cNvPr id="3" name="Content Placeholder 2"/>
          <p:cNvSpPr>
            <a:spLocks noGrp="1"/>
          </p:cNvSpPr>
          <p:nvPr>
            <p:ph sz="quarter" idx="1"/>
          </p:nvPr>
        </p:nvSpPr>
        <p:spPr/>
        <p:txBody>
          <a:bodyPr/>
          <a:lstStyle/>
          <a:p>
            <a:r>
              <a:rPr lang="de-DE" dirty="0"/>
              <a:t>Motivation</a:t>
            </a:r>
            <a:endParaRPr lang="de-DE" dirty="0" smtClean="0"/>
          </a:p>
          <a:p>
            <a:r>
              <a:rPr lang="de-DE" dirty="0" smtClean="0"/>
              <a:t>Failure Classification</a:t>
            </a:r>
          </a:p>
          <a:p>
            <a:r>
              <a:rPr lang="de-DE" dirty="0" err="1" smtClean="0"/>
              <a:t>Why</a:t>
            </a:r>
            <a:r>
              <a:rPr lang="de-DE" dirty="0" smtClean="0"/>
              <a:t> </a:t>
            </a:r>
            <a:r>
              <a:rPr lang="de-DE" dirty="0" err="1" smtClean="0"/>
              <a:t>does</a:t>
            </a:r>
            <a:r>
              <a:rPr lang="de-DE" dirty="0" smtClean="0"/>
              <a:t> </a:t>
            </a:r>
            <a:r>
              <a:rPr lang="de-DE" dirty="0" err="1" smtClean="0"/>
              <a:t>software</a:t>
            </a:r>
            <a:r>
              <a:rPr lang="de-DE" dirty="0" smtClean="0"/>
              <a:t> </a:t>
            </a:r>
            <a:r>
              <a:rPr lang="de-DE" dirty="0" err="1" smtClean="0"/>
              <a:t>stop</a:t>
            </a:r>
            <a:r>
              <a:rPr lang="de-DE" dirty="0" smtClean="0"/>
              <a:t> </a:t>
            </a:r>
            <a:r>
              <a:rPr lang="de-DE" dirty="0" err="1" smtClean="0"/>
              <a:t>working</a:t>
            </a:r>
            <a:endParaRPr lang="de-DE" dirty="0" smtClean="0"/>
          </a:p>
          <a:p>
            <a:r>
              <a:rPr lang="de-DE" dirty="0" smtClean="0"/>
              <a:t>and what can be done about it</a:t>
            </a:r>
          </a:p>
          <a:p>
            <a:r>
              <a:rPr lang="de-DE" dirty="0" smtClean="0"/>
              <a:t>Prototype?</a:t>
            </a:r>
          </a:p>
        </p:txBody>
      </p:sp>
    </p:spTree>
    <p:extLst>
      <p:ext uri="{BB962C8B-B14F-4D97-AF65-F5344CB8AC3E}">
        <p14:creationId xmlns:p14="http://schemas.microsoft.com/office/powerpoint/2010/main" val="3290548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219200"/>
            <a:ext cx="8382000" cy="4937760"/>
          </a:xfrm>
        </p:spPr>
        <p:txBody>
          <a:bodyPr/>
          <a:lstStyle/>
          <a:p>
            <a:r>
              <a:rPr lang="de-AT" dirty="0" smtClean="0"/>
              <a:t>RPCs </a:t>
            </a:r>
            <a:r>
              <a:rPr lang="de-AT" dirty="0" err="1" smtClean="0"/>
              <a:t>and</a:t>
            </a:r>
            <a:r>
              <a:rPr lang="de-AT" dirty="0" smtClean="0"/>
              <a:t> Network </a:t>
            </a:r>
            <a:r>
              <a:rPr lang="de-AT" dirty="0" err="1" smtClean="0"/>
              <a:t>calls</a:t>
            </a:r>
            <a:r>
              <a:rPr lang="de-AT" dirty="0" smtClean="0"/>
              <a:t> </a:t>
            </a:r>
            <a:r>
              <a:rPr lang="de-AT" dirty="0" err="1"/>
              <a:t>i</a:t>
            </a:r>
            <a:r>
              <a:rPr lang="de-AT" dirty="0" err="1" smtClean="0"/>
              <a:t>mpose</a:t>
            </a:r>
            <a:r>
              <a:rPr lang="de-AT" dirty="0" smtClean="0"/>
              <a:t> a </a:t>
            </a:r>
            <a:r>
              <a:rPr lang="de-AT" dirty="0" err="1" smtClean="0"/>
              <a:t>lot</a:t>
            </a:r>
            <a:r>
              <a:rPr lang="de-AT" dirty="0" smtClean="0"/>
              <a:t> </a:t>
            </a:r>
            <a:r>
              <a:rPr lang="de-AT" dirty="0" err="1" smtClean="0"/>
              <a:t>of</a:t>
            </a:r>
            <a:r>
              <a:rPr lang="de-AT" dirty="0" smtClean="0"/>
              <a:t> </a:t>
            </a:r>
            <a:r>
              <a:rPr lang="de-AT" dirty="0" err="1" smtClean="0"/>
              <a:t>new</a:t>
            </a:r>
            <a:r>
              <a:rPr lang="de-AT" dirty="0" smtClean="0"/>
              <a:t> </a:t>
            </a:r>
            <a:r>
              <a:rPr lang="de-AT" dirty="0" err="1" smtClean="0"/>
              <a:t>challenges</a:t>
            </a:r>
            <a:endParaRPr lang="de-AT" dirty="0" smtClean="0"/>
          </a:p>
          <a:p>
            <a:pPr lvl="1"/>
            <a:r>
              <a:rPr lang="de-AT" dirty="0" smtClean="0"/>
              <a:t>Not </a:t>
            </a:r>
            <a:r>
              <a:rPr lang="de-AT" dirty="0" err="1" smtClean="0"/>
              <a:t>tolerating</a:t>
            </a:r>
            <a:r>
              <a:rPr lang="de-AT" dirty="0" smtClean="0"/>
              <a:t> </a:t>
            </a:r>
            <a:r>
              <a:rPr lang="de-AT" dirty="0" err="1" smtClean="0"/>
              <a:t>slow</a:t>
            </a:r>
            <a:r>
              <a:rPr lang="de-AT" dirty="0" smtClean="0"/>
              <a:t>/</a:t>
            </a:r>
            <a:r>
              <a:rPr lang="de-AT" dirty="0" err="1" smtClean="0"/>
              <a:t>dead</a:t>
            </a:r>
            <a:r>
              <a:rPr lang="de-AT" dirty="0" smtClean="0"/>
              <a:t> </a:t>
            </a:r>
            <a:r>
              <a:rPr lang="de-AT" dirty="0" err="1" smtClean="0"/>
              <a:t>consumers</a:t>
            </a:r>
            <a:r>
              <a:rPr lang="de-AT" dirty="0" smtClean="0"/>
              <a:t> </a:t>
            </a:r>
            <a:r>
              <a:rPr lang="de-AT" dirty="0" err="1" smtClean="0"/>
              <a:t>or</a:t>
            </a:r>
            <a:r>
              <a:rPr lang="de-AT" dirty="0" smtClean="0"/>
              <a:t> fast </a:t>
            </a:r>
            <a:r>
              <a:rPr lang="de-AT" dirty="0" err="1" smtClean="0"/>
              <a:t>producers</a:t>
            </a:r>
            <a:endParaRPr lang="de-AT" dirty="0" smtClean="0"/>
          </a:p>
          <a:p>
            <a:pPr lvl="1"/>
            <a:r>
              <a:rPr lang="de-AT" dirty="0" smtClean="0"/>
              <a:t>Not </a:t>
            </a:r>
            <a:r>
              <a:rPr lang="de-AT" dirty="0" err="1" smtClean="0"/>
              <a:t>preventing</a:t>
            </a:r>
            <a:r>
              <a:rPr lang="de-AT" dirty="0" smtClean="0"/>
              <a:t> </a:t>
            </a:r>
            <a:r>
              <a:rPr lang="de-AT" dirty="0" err="1" smtClean="0"/>
              <a:t>cascading</a:t>
            </a:r>
            <a:r>
              <a:rPr lang="de-AT" dirty="0" smtClean="0"/>
              <a:t> failures</a:t>
            </a:r>
          </a:p>
          <a:p>
            <a:r>
              <a:rPr lang="de-AT" dirty="0" smtClean="0"/>
              <a:t>Having a bad (or no) concurrency </a:t>
            </a:r>
            <a:r>
              <a:rPr lang="de-AT" dirty="0" err="1" smtClean="0"/>
              <a:t>model</a:t>
            </a:r>
            <a:r>
              <a:rPr lang="de-AT" dirty="0" smtClean="0"/>
              <a:t> </a:t>
            </a:r>
            <a:r>
              <a:rPr lang="de-AT" dirty="0" err="1" smtClean="0"/>
              <a:t>or</a:t>
            </a:r>
            <a:r>
              <a:rPr lang="de-AT" dirty="0" smtClean="0"/>
              <a:t> </a:t>
            </a:r>
            <a:r>
              <a:rPr lang="de-AT" dirty="0" err="1" smtClean="0"/>
              <a:t>abstraction</a:t>
            </a:r>
            <a:endParaRPr lang="de-AT" dirty="0" smtClean="0"/>
          </a:p>
          <a:p>
            <a:r>
              <a:rPr lang="de-DE" dirty="0" smtClean="0"/>
              <a:t>Not taking interface and protocol design seriously</a:t>
            </a:r>
          </a:p>
          <a:p>
            <a:pPr lvl="1"/>
            <a:r>
              <a:rPr lang="de-DE" dirty="0" err="1" smtClean="0"/>
              <a:t>Sloppy</a:t>
            </a:r>
            <a:r>
              <a:rPr lang="de-DE" dirty="0" smtClean="0"/>
              <a:t>/</a:t>
            </a:r>
            <a:r>
              <a:rPr lang="de-DE" dirty="0" err="1" smtClean="0"/>
              <a:t>imprecise</a:t>
            </a:r>
            <a:r>
              <a:rPr lang="de-DE" dirty="0" smtClean="0"/>
              <a:t> (Timing </a:t>
            </a:r>
            <a:r>
              <a:rPr lang="de-DE" dirty="0" err="1" smtClean="0"/>
              <a:t>and</a:t>
            </a:r>
            <a:r>
              <a:rPr lang="de-DE" dirty="0" smtClean="0"/>
              <a:t> </a:t>
            </a:r>
            <a:r>
              <a:rPr lang="de-DE" dirty="0" err="1" smtClean="0"/>
              <a:t>failure</a:t>
            </a:r>
            <a:r>
              <a:rPr lang="de-DE" dirty="0" smtClean="0"/>
              <a:t> </a:t>
            </a:r>
            <a:r>
              <a:rPr lang="de-DE" dirty="0"/>
              <a:t>behaviour not </a:t>
            </a:r>
            <a:r>
              <a:rPr lang="de-DE" dirty="0" smtClean="0"/>
              <a:t>documented)</a:t>
            </a:r>
          </a:p>
          <a:p>
            <a:pPr lvl="1"/>
            <a:r>
              <a:rPr lang="de-DE" dirty="0" smtClean="0"/>
              <a:t>Complex, chatty </a:t>
            </a:r>
            <a:r>
              <a:rPr lang="de-DE" dirty="0" err="1" smtClean="0"/>
              <a:t>protocols</a:t>
            </a:r>
            <a:r>
              <a:rPr lang="de-DE" dirty="0" smtClean="0"/>
              <a:t> (</a:t>
            </a:r>
            <a:r>
              <a:rPr lang="de-DE" dirty="0" err="1" smtClean="0"/>
              <a:t>state</a:t>
            </a:r>
            <a:r>
              <a:rPr lang="de-DE" dirty="0" smtClean="0"/>
              <a:t> </a:t>
            </a:r>
            <a:r>
              <a:rPr lang="de-DE" dirty="0" err="1" smtClean="0"/>
              <a:t>housekeeping</a:t>
            </a:r>
            <a:r>
              <a:rPr lang="de-DE" dirty="0" smtClean="0"/>
              <a:t>, </a:t>
            </a:r>
            <a:r>
              <a:rPr lang="de-DE" dirty="0" err="1" smtClean="0"/>
              <a:t>more</a:t>
            </a:r>
            <a:r>
              <a:rPr lang="de-DE" dirty="0" smtClean="0"/>
              <a:t> </a:t>
            </a:r>
            <a:r>
              <a:rPr lang="de-DE" dirty="0" err="1" smtClean="0"/>
              <a:t>unreliable</a:t>
            </a:r>
            <a:r>
              <a:rPr lang="de-DE" dirty="0" smtClean="0"/>
              <a:t>)</a:t>
            </a:r>
          </a:p>
        </p:txBody>
      </p:sp>
      <p:sp>
        <p:nvSpPr>
          <p:cNvPr id="3" name="Title 2"/>
          <p:cNvSpPr>
            <a:spLocks noGrp="1"/>
          </p:cNvSpPr>
          <p:nvPr>
            <p:ph type="title"/>
          </p:nvPr>
        </p:nvSpPr>
        <p:spPr/>
        <p:txBody>
          <a:bodyPr/>
          <a:lstStyle/>
          <a:p>
            <a:r>
              <a:rPr lang="de-AT" dirty="0" smtClean="0"/>
              <a:t>Communication Points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581400"/>
            <a:ext cx="8886468" cy="2819400"/>
          </a:xfrm>
          <a:prstGeom prst="rect">
            <a:avLst/>
          </a:prstGeom>
        </p:spPr>
      </p:pic>
      <p:sp>
        <p:nvSpPr>
          <p:cNvPr id="5" name="Rectangle 4"/>
          <p:cNvSpPr/>
          <p:nvPr/>
        </p:nvSpPr>
        <p:spPr>
          <a:xfrm>
            <a:off x="4495800" y="4800600"/>
            <a:ext cx="2667000" cy="990600"/>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5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82892531"/>
              </p:ext>
            </p:extLst>
          </p:nvPr>
        </p:nvGraphicFramePr>
        <p:xfrm>
          <a:off x="228600" y="4191000"/>
          <a:ext cx="4085479" cy="2397760"/>
        </p:xfrm>
        <a:graphic>
          <a:graphicData uri="http://schemas.openxmlformats.org/drawingml/2006/table">
            <a:tbl>
              <a:tblPr firstRow="1" bandRow="1">
                <a:tableStyleId>{5C22544A-7EE6-4342-B048-85BDC9FD1C3A}</a:tableStyleId>
              </a:tblPr>
              <a:tblGrid>
                <a:gridCol w="1418479"/>
                <a:gridCol w="1219200"/>
                <a:gridCol w="1447800"/>
              </a:tblGrid>
              <a:tr h="370840">
                <a:tc>
                  <a:txBody>
                    <a:bodyPr/>
                    <a:lstStyle/>
                    <a:p>
                      <a:r>
                        <a:rPr lang="de-AT" dirty="0" smtClean="0"/>
                        <a:t>P(Request</a:t>
                      </a:r>
                      <a:r>
                        <a:rPr lang="de-AT" baseline="0" dirty="0" smtClean="0"/>
                        <a:t> </a:t>
                      </a:r>
                      <a:r>
                        <a:rPr lang="de-AT" baseline="0" dirty="0" err="1" smtClean="0"/>
                        <a:t>Success</a:t>
                      </a:r>
                      <a:r>
                        <a:rPr lang="de-AT" baseline="0" dirty="0" smtClean="0"/>
                        <a:t> Rate)</a:t>
                      </a:r>
                      <a:endParaRPr lang="en-GB" dirty="0"/>
                    </a:p>
                  </a:txBody>
                  <a:tcPr/>
                </a:tc>
                <a:tc>
                  <a:txBody>
                    <a:bodyPr/>
                    <a:lstStyle/>
                    <a:p>
                      <a:r>
                        <a:rPr lang="de-AT" dirty="0" smtClean="0"/>
                        <a:t>Messages </a:t>
                      </a:r>
                      <a:r>
                        <a:rPr lang="de-AT" dirty="0" err="1" smtClean="0"/>
                        <a:t>Sent</a:t>
                      </a:r>
                      <a:endParaRPr lang="en-GB" dirty="0"/>
                    </a:p>
                  </a:txBody>
                  <a:tcPr/>
                </a:tc>
                <a:tc>
                  <a:txBody>
                    <a:bodyPr/>
                    <a:lstStyle/>
                    <a:p>
                      <a:r>
                        <a:rPr lang="de-AT" dirty="0" smtClean="0"/>
                        <a:t>P(</a:t>
                      </a:r>
                      <a:r>
                        <a:rPr lang="de-AT" dirty="0" err="1" smtClean="0"/>
                        <a:t>Success</a:t>
                      </a:r>
                      <a:r>
                        <a:rPr lang="de-AT" dirty="0" smtClean="0"/>
                        <a:t>)</a:t>
                      </a:r>
                      <a:endParaRPr lang="en-GB" dirty="0"/>
                    </a:p>
                  </a:txBody>
                  <a:tcPr/>
                </a:tc>
              </a:tr>
              <a:tr h="370840">
                <a:tc>
                  <a:txBody>
                    <a:bodyPr/>
                    <a:lstStyle/>
                    <a:p>
                      <a:r>
                        <a:rPr lang="de-AT" dirty="0" smtClean="0"/>
                        <a:t>0.9999</a:t>
                      </a:r>
                      <a:endParaRPr lang="en-GB" dirty="0"/>
                    </a:p>
                  </a:txBody>
                  <a:tcPr/>
                </a:tc>
                <a:tc>
                  <a:txBody>
                    <a:bodyPr/>
                    <a:lstStyle/>
                    <a:p>
                      <a:r>
                        <a:rPr lang="de-AT" dirty="0" smtClean="0"/>
                        <a:t>1</a:t>
                      </a:r>
                      <a:endParaRPr lang="en-GB" dirty="0"/>
                    </a:p>
                  </a:txBody>
                  <a:tcPr/>
                </a:tc>
                <a:tc>
                  <a:txBody>
                    <a:bodyPr/>
                    <a:lstStyle/>
                    <a:p>
                      <a:r>
                        <a:rPr lang="de-AT" dirty="0" smtClean="0"/>
                        <a:t>0.9999</a:t>
                      </a:r>
                      <a:endParaRPr lang="en-GB" dirty="0"/>
                    </a:p>
                  </a:txBody>
                  <a:tcPr/>
                </a:tc>
              </a:tr>
              <a:tr h="370840">
                <a:tc>
                  <a:txBody>
                    <a:bodyPr/>
                    <a:lstStyle/>
                    <a:p>
                      <a:r>
                        <a:rPr lang="de-AT" dirty="0" smtClean="0"/>
                        <a:t>0.9999</a:t>
                      </a:r>
                      <a:endParaRPr lang="en-GB" dirty="0"/>
                    </a:p>
                  </a:txBody>
                  <a:tcPr/>
                </a:tc>
                <a:tc>
                  <a:txBody>
                    <a:bodyPr/>
                    <a:lstStyle/>
                    <a:p>
                      <a:r>
                        <a:rPr lang="de-AT" dirty="0" smtClean="0"/>
                        <a:t>5</a:t>
                      </a:r>
                      <a:endParaRPr lang="en-GB" dirty="0"/>
                    </a:p>
                  </a:txBody>
                  <a:tcPr/>
                </a:tc>
                <a:tc>
                  <a:txBody>
                    <a:bodyPr/>
                    <a:lstStyle/>
                    <a:p>
                      <a:r>
                        <a:rPr lang="de-AT" dirty="0" smtClean="0"/>
                        <a:t>0.9995</a:t>
                      </a:r>
                      <a:endParaRPr lang="en-GB" dirty="0"/>
                    </a:p>
                  </a:txBody>
                  <a:tcPr/>
                </a:tc>
              </a:tr>
              <a:tr h="370840">
                <a:tc>
                  <a:txBody>
                    <a:bodyPr/>
                    <a:lstStyle/>
                    <a:p>
                      <a:r>
                        <a:rPr lang="de-AT" dirty="0" smtClean="0"/>
                        <a:t>0.9999</a:t>
                      </a:r>
                      <a:endParaRPr lang="en-GB" dirty="0"/>
                    </a:p>
                  </a:txBody>
                  <a:tcPr/>
                </a:tc>
                <a:tc>
                  <a:txBody>
                    <a:bodyPr/>
                    <a:lstStyle/>
                    <a:p>
                      <a:r>
                        <a:rPr lang="de-AT" dirty="0" smtClean="0"/>
                        <a:t>8 * 5 (40)</a:t>
                      </a:r>
                      <a:endParaRPr lang="en-GB" dirty="0"/>
                    </a:p>
                  </a:txBody>
                  <a:tcPr/>
                </a:tc>
                <a:tc>
                  <a:txBody>
                    <a:bodyPr/>
                    <a:lstStyle/>
                    <a:p>
                      <a:r>
                        <a:rPr lang="de-AT" dirty="0" smtClean="0"/>
                        <a:t>0.995 (</a:t>
                      </a:r>
                      <a:r>
                        <a:rPr lang="de-AT" dirty="0" smtClean="0">
                          <a:solidFill>
                            <a:srgbClr val="FF0000"/>
                          </a:solidFill>
                        </a:rPr>
                        <a:t>0.5%</a:t>
                      </a:r>
                      <a:r>
                        <a:rPr lang="de-AT" dirty="0" smtClean="0"/>
                        <a:t>)</a:t>
                      </a:r>
                      <a:endParaRPr lang="en-GB" dirty="0"/>
                    </a:p>
                  </a:txBody>
                  <a:tcPr/>
                </a:tc>
              </a:tr>
              <a:tr h="370840">
                <a:tc>
                  <a:txBody>
                    <a:bodyPr/>
                    <a:lstStyle/>
                    <a:p>
                      <a:r>
                        <a:rPr lang="de-AT" dirty="0" smtClean="0"/>
                        <a:t>0.999</a:t>
                      </a:r>
                      <a:endParaRPr lang="en-GB" dirty="0"/>
                    </a:p>
                  </a:txBody>
                  <a:tcPr/>
                </a:tc>
                <a:tc>
                  <a:txBody>
                    <a:bodyPr/>
                    <a:lstStyle/>
                    <a:p>
                      <a:r>
                        <a:rPr lang="de-AT" dirty="0" smtClean="0"/>
                        <a:t>8 * 5 (40)</a:t>
                      </a:r>
                      <a:endParaRPr lang="en-GB" dirty="0"/>
                    </a:p>
                  </a:txBody>
                  <a:tcPr/>
                </a:tc>
                <a:tc>
                  <a:txBody>
                    <a:bodyPr/>
                    <a:lstStyle/>
                    <a:p>
                      <a:r>
                        <a:rPr lang="de-AT" dirty="0" smtClean="0"/>
                        <a:t>0.96</a:t>
                      </a:r>
                      <a:r>
                        <a:rPr lang="de-AT" baseline="0" dirty="0" smtClean="0"/>
                        <a:t> (</a:t>
                      </a:r>
                      <a:r>
                        <a:rPr lang="de-AT" baseline="0" dirty="0" smtClean="0">
                          <a:solidFill>
                            <a:srgbClr val="FF0000"/>
                          </a:solidFill>
                        </a:rPr>
                        <a:t>5%</a:t>
                      </a:r>
                      <a:r>
                        <a:rPr lang="de-AT" baseline="0" dirty="0" smtClean="0">
                          <a:solidFill>
                            <a:schemeClr val="tx1"/>
                          </a:solidFill>
                        </a:rPr>
                        <a:t>)</a:t>
                      </a:r>
                      <a:endParaRPr lang="en-GB" dirty="0">
                        <a:solidFill>
                          <a:schemeClr val="tx1"/>
                        </a:solidFill>
                      </a:endParaRPr>
                    </a:p>
                  </a:txBody>
                  <a:tcPr/>
                </a:tc>
              </a:tr>
            </a:tbl>
          </a:graphicData>
        </a:graphic>
      </p:graphicFrame>
    </p:spTree>
    <p:extLst>
      <p:ext uri="{BB962C8B-B14F-4D97-AF65-F5344CB8AC3E}">
        <p14:creationId xmlns:p14="http://schemas.microsoft.com/office/powerpoint/2010/main" val="250544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err="1" smtClean="0"/>
              <a:t>what</a:t>
            </a:r>
            <a:r>
              <a:rPr lang="de-DE" dirty="0" smtClean="0"/>
              <a:t> </a:t>
            </a:r>
            <a:r>
              <a:rPr lang="de-DE" dirty="0" err="1" smtClean="0"/>
              <a:t>can</a:t>
            </a:r>
            <a:r>
              <a:rPr lang="de-DE" dirty="0" smtClean="0"/>
              <a:t> </a:t>
            </a:r>
            <a:r>
              <a:rPr lang="de-DE" dirty="0" err="1" smtClean="0"/>
              <a:t>be</a:t>
            </a:r>
            <a:r>
              <a:rPr lang="de-DE" dirty="0" smtClean="0"/>
              <a:t> </a:t>
            </a:r>
            <a:r>
              <a:rPr lang="de-DE" dirty="0" err="1" smtClean="0"/>
              <a:t>done</a:t>
            </a:r>
            <a:r>
              <a:rPr lang="de-DE" dirty="0" smtClean="0"/>
              <a:t> </a:t>
            </a:r>
            <a:r>
              <a:rPr lang="de-DE" dirty="0" err="1" smtClean="0"/>
              <a:t>about</a:t>
            </a:r>
            <a:r>
              <a:rPr lang="de-DE" dirty="0" smtClean="0"/>
              <a:t> </a:t>
            </a:r>
            <a:r>
              <a:rPr lang="de-DE" dirty="0" err="1" smtClean="0"/>
              <a:t>it</a:t>
            </a:r>
            <a:r>
              <a:rPr lang="de-DE" dirty="0" smtClean="0"/>
              <a:t> </a:t>
            </a:r>
            <a:endParaRPr lang="de-DE"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28845"/>
            <a:ext cx="7487238" cy="4946320"/>
          </a:xfrm>
          <a:prstGeom prst="rect">
            <a:avLst/>
          </a:prstGeom>
        </p:spPr>
      </p:pic>
    </p:spTree>
    <p:extLst>
      <p:ext uri="{BB962C8B-B14F-4D97-AF65-F5344CB8AC3E}">
        <p14:creationId xmlns:p14="http://schemas.microsoft.com/office/powerpoint/2010/main" val="1079573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990600"/>
          </a:xfrm>
        </p:spPr>
        <p:txBody>
          <a:bodyPr/>
          <a:lstStyle/>
          <a:p>
            <a:r>
              <a:rPr lang="de-DE" dirty="0" smtClean="0"/>
              <a:t>Architectural Patterns</a:t>
            </a:r>
            <a:endParaRPr lang="de-DE" dirty="0"/>
          </a:p>
        </p:txBody>
      </p:sp>
      <p:sp>
        <p:nvSpPr>
          <p:cNvPr id="2" name="Content Placeholder 1"/>
          <p:cNvSpPr>
            <a:spLocks noGrp="1"/>
          </p:cNvSpPr>
          <p:nvPr>
            <p:ph sz="quarter" idx="1"/>
          </p:nvPr>
        </p:nvSpPr>
        <p:spPr/>
        <p:txBody>
          <a:bodyPr>
            <a:normAutofit/>
          </a:bodyPr>
          <a:lstStyle/>
          <a:p>
            <a:r>
              <a:rPr lang="de-DE" dirty="0" smtClean="0"/>
              <a:t>No single point of failure</a:t>
            </a:r>
          </a:p>
          <a:p>
            <a:pPr lvl="1"/>
            <a:r>
              <a:rPr lang="de-DE" dirty="0" smtClean="0"/>
              <a:t>Requires redundancy and physical distribution</a:t>
            </a:r>
          </a:p>
          <a:p>
            <a:r>
              <a:rPr lang="de-DE" dirty="0" smtClean="0"/>
              <a:t>Isolation</a:t>
            </a:r>
          </a:p>
          <a:p>
            <a:pPr lvl="1"/>
            <a:r>
              <a:rPr lang="de-DE" dirty="0" err="1" smtClean="0"/>
              <a:t>Requires</a:t>
            </a:r>
            <a:r>
              <a:rPr lang="de-DE" dirty="0" smtClean="0"/>
              <a:t> Fault Detection and Identification</a:t>
            </a:r>
          </a:p>
          <a:p>
            <a:pPr lvl="1"/>
            <a:r>
              <a:rPr lang="de-DE" dirty="0" err="1"/>
              <a:t>Requires</a:t>
            </a:r>
            <a:r>
              <a:rPr lang="de-DE" dirty="0"/>
              <a:t> </a:t>
            </a:r>
            <a:r>
              <a:rPr lang="de-DE" dirty="0" err="1"/>
              <a:t>fail</a:t>
            </a:r>
            <a:r>
              <a:rPr lang="de-DE" dirty="0"/>
              <a:t> fast </a:t>
            </a:r>
            <a:r>
              <a:rPr lang="de-DE" dirty="0" err="1"/>
              <a:t>processes</a:t>
            </a:r>
            <a:r>
              <a:rPr lang="de-DE" dirty="0"/>
              <a:t>: </a:t>
            </a:r>
            <a:r>
              <a:rPr lang="de-DE" dirty="0" err="1"/>
              <a:t>work</a:t>
            </a:r>
            <a:r>
              <a:rPr lang="de-DE" dirty="0"/>
              <a:t> </a:t>
            </a:r>
            <a:r>
              <a:rPr lang="de-DE" dirty="0" err="1"/>
              <a:t>or</a:t>
            </a:r>
            <a:r>
              <a:rPr lang="de-DE" dirty="0"/>
              <a:t> </a:t>
            </a:r>
            <a:r>
              <a:rPr lang="de-DE" dirty="0" err="1"/>
              <a:t>stop</a:t>
            </a:r>
            <a:r>
              <a:rPr lang="de-DE" dirty="0"/>
              <a:t> </a:t>
            </a:r>
            <a:r>
              <a:rPr lang="de-DE" dirty="0" err="1" smtClean="0"/>
              <a:t>early</a:t>
            </a:r>
            <a:endParaRPr lang="de-DE" dirty="0" smtClean="0"/>
          </a:p>
          <a:p>
            <a:pPr lvl="1"/>
            <a:r>
              <a:rPr lang="de-DE" dirty="0" err="1" smtClean="0"/>
              <a:t>Requires</a:t>
            </a:r>
            <a:r>
              <a:rPr lang="de-DE" dirty="0" smtClean="0"/>
              <a:t> minimal </a:t>
            </a:r>
            <a:r>
              <a:rPr lang="de-DE" dirty="0" err="1" smtClean="0"/>
              <a:t>or</a:t>
            </a:r>
            <a:r>
              <a:rPr lang="de-DE" dirty="0" smtClean="0"/>
              <a:t> </a:t>
            </a:r>
            <a:r>
              <a:rPr lang="de-DE" dirty="0" err="1" smtClean="0"/>
              <a:t>no</a:t>
            </a:r>
            <a:r>
              <a:rPr lang="de-DE" dirty="0" smtClean="0"/>
              <a:t> </a:t>
            </a:r>
            <a:r>
              <a:rPr lang="de-DE" dirty="0" err="1" smtClean="0"/>
              <a:t>sharing</a:t>
            </a:r>
            <a:endParaRPr lang="de-DE" dirty="0" smtClean="0"/>
          </a:p>
          <a:p>
            <a:r>
              <a:rPr lang="de-DE" dirty="0" err="1" smtClean="0"/>
              <a:t>Concurrency</a:t>
            </a:r>
            <a:endParaRPr lang="de-DE" dirty="0" smtClean="0"/>
          </a:p>
          <a:p>
            <a:pPr lvl="1"/>
            <a:r>
              <a:rPr lang="de-DE" dirty="0" err="1" smtClean="0"/>
              <a:t>Requires</a:t>
            </a:r>
            <a:r>
              <a:rPr lang="de-DE" dirty="0" smtClean="0"/>
              <a:t> concurrent process abstraction</a:t>
            </a:r>
          </a:p>
          <a:p>
            <a:r>
              <a:rPr lang="de-DE" dirty="0" smtClean="0"/>
              <a:t>Stable storage (</a:t>
            </a:r>
            <a:r>
              <a:rPr lang="de-DE" b="1" dirty="0" smtClean="0"/>
              <a:t>A</a:t>
            </a:r>
            <a:r>
              <a:rPr lang="de-DE" dirty="0" smtClean="0"/>
              <a:t>C</a:t>
            </a:r>
            <a:r>
              <a:rPr lang="de-DE" strike="sngStrike" dirty="0" smtClean="0">
                <a:solidFill>
                  <a:schemeClr val="bg1">
                    <a:lumMod val="65000"/>
                  </a:schemeClr>
                </a:solidFill>
              </a:rPr>
              <a:t>I</a:t>
            </a:r>
            <a:r>
              <a:rPr lang="de-DE" b="1" dirty="0" smtClean="0"/>
              <a:t>D</a:t>
            </a:r>
            <a:r>
              <a:rPr lang="de-DE" dirty="0" smtClean="0"/>
              <a:t>)</a:t>
            </a:r>
          </a:p>
          <a:p>
            <a:r>
              <a:rPr lang="de-DE" dirty="0" smtClean="0"/>
              <a:t>Live Code Upgrade (</a:t>
            </a:r>
            <a:r>
              <a:rPr lang="de-DE" dirty="0" err="1" smtClean="0"/>
              <a:t>and</a:t>
            </a:r>
            <a:r>
              <a:rPr lang="de-DE" dirty="0" smtClean="0"/>
              <a:t> </a:t>
            </a:r>
            <a:r>
              <a:rPr lang="de-DE" dirty="0" err="1" smtClean="0"/>
              <a:t>Downgrade</a:t>
            </a:r>
            <a:r>
              <a:rPr lang="de-DE" dirty="0" smtClean="0"/>
              <a:t>)</a:t>
            </a:r>
          </a:p>
          <a:p>
            <a:pPr lvl="1"/>
            <a:r>
              <a:rPr lang="de-DE" dirty="0" smtClean="0"/>
              <a:t>Support „</a:t>
            </a:r>
            <a:r>
              <a:rPr lang="de-DE" dirty="0" err="1" smtClean="0"/>
              <a:t>Undo</a:t>
            </a:r>
            <a:r>
              <a:rPr lang="de-DE" dirty="0" smtClean="0"/>
              <a:t>“ </a:t>
            </a:r>
            <a:r>
              <a:rPr lang="de-DE" dirty="0" err="1" smtClean="0"/>
              <a:t>operation</a:t>
            </a:r>
            <a:endParaRPr lang="de-DE" dirty="0"/>
          </a:p>
        </p:txBody>
      </p:sp>
    </p:spTree>
    <p:extLst>
      <p:ext uri="{BB962C8B-B14F-4D97-AF65-F5344CB8AC3E}">
        <p14:creationId xmlns:p14="http://schemas.microsoft.com/office/powerpoint/2010/main" val="216994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DE" dirty="0" smtClean="0"/>
              <a:t>Redundancy and Distribution</a:t>
            </a:r>
            <a:endParaRPr lang="de-DE" dirty="0"/>
          </a:p>
        </p:txBody>
      </p:sp>
      <p:sp>
        <p:nvSpPr>
          <p:cNvPr id="3" name="Content Placeholder 2"/>
          <p:cNvSpPr>
            <a:spLocks noGrp="1"/>
          </p:cNvSpPr>
          <p:nvPr>
            <p:ph sz="quarter" idx="1"/>
          </p:nvPr>
        </p:nvSpPr>
        <p:spPr>
          <a:xfrm>
            <a:off x="457199" y="1219200"/>
            <a:ext cx="8458201" cy="5410200"/>
          </a:xfrm>
        </p:spPr>
        <p:txBody>
          <a:bodyPr>
            <a:normAutofit lnSpcReduction="10000"/>
          </a:bodyPr>
          <a:lstStyle/>
          <a:p>
            <a:r>
              <a:rPr lang="de-DE" dirty="0" smtClean="0"/>
              <a:t>Process pairs in different failure zones</a:t>
            </a:r>
          </a:p>
          <a:p>
            <a:pPr lvl="1"/>
            <a:r>
              <a:rPr lang="de-DE" dirty="0"/>
              <a:t>Failure zone = thread, OS process, Processor/CPU, VM, PM, rack, </a:t>
            </a:r>
            <a:r>
              <a:rPr lang="de-DE" dirty="0" smtClean="0"/>
              <a:t>site</a:t>
            </a:r>
          </a:p>
          <a:p>
            <a:pPr lvl="1"/>
            <a:r>
              <a:rPr lang="de-DE" dirty="0" smtClean="0"/>
              <a:t>Replication </a:t>
            </a:r>
            <a:r>
              <a:rPr lang="de-DE" dirty="0" err="1" smtClean="0"/>
              <a:t>scheme</a:t>
            </a:r>
            <a:r>
              <a:rPr lang="de-DE" dirty="0" smtClean="0"/>
              <a:t> (</a:t>
            </a:r>
            <a:r>
              <a:rPr lang="de-DE" dirty="0" err="1" smtClean="0"/>
              <a:t>Active-Active</a:t>
            </a:r>
            <a:r>
              <a:rPr lang="de-DE" dirty="0" smtClean="0"/>
              <a:t>, </a:t>
            </a:r>
            <a:r>
              <a:rPr lang="de-DE" dirty="0" err="1" smtClean="0"/>
              <a:t>Active</a:t>
            </a:r>
            <a:r>
              <a:rPr lang="de-DE" dirty="0" smtClean="0"/>
              <a:t>-Standby, …)</a:t>
            </a:r>
          </a:p>
          <a:p>
            <a:pPr lvl="2"/>
            <a:r>
              <a:rPr lang="de-DE" dirty="0" smtClean="0"/>
              <a:t>Attention! Strong </a:t>
            </a:r>
            <a:r>
              <a:rPr lang="de-DE" dirty="0" err="1"/>
              <a:t>consistency</a:t>
            </a:r>
            <a:r>
              <a:rPr lang="de-DE" dirty="0"/>
              <a:t> </a:t>
            </a:r>
            <a:r>
              <a:rPr lang="de-DE" dirty="0" err="1"/>
              <a:t>models</a:t>
            </a:r>
            <a:r>
              <a:rPr lang="de-DE" dirty="0"/>
              <a:t> </a:t>
            </a:r>
            <a:r>
              <a:rPr lang="de-DE" dirty="0" err="1"/>
              <a:t>imply</a:t>
            </a:r>
            <a:r>
              <a:rPr lang="de-DE" dirty="0"/>
              <a:t> </a:t>
            </a:r>
            <a:r>
              <a:rPr lang="de-DE" dirty="0" err="1"/>
              <a:t>tight</a:t>
            </a:r>
            <a:r>
              <a:rPr lang="de-DE" dirty="0"/>
              <a:t> </a:t>
            </a:r>
            <a:r>
              <a:rPr lang="de-DE" dirty="0" err="1"/>
              <a:t>coupling</a:t>
            </a:r>
            <a:r>
              <a:rPr lang="de-DE" dirty="0" smtClean="0"/>
              <a:t>!</a:t>
            </a:r>
          </a:p>
          <a:p>
            <a:r>
              <a:rPr lang="de-DE" dirty="0" smtClean="0"/>
              <a:t>Location Transparency</a:t>
            </a:r>
          </a:p>
          <a:p>
            <a:pPr lvl="1"/>
            <a:r>
              <a:rPr lang="de-DE" dirty="0" smtClean="0"/>
              <a:t>Communication only via async message passing (fault containment)</a:t>
            </a:r>
          </a:p>
          <a:p>
            <a:pPr lvl="1"/>
            <a:r>
              <a:rPr lang="de-DE" dirty="0" smtClean="0"/>
              <a:t>Logical naming and </a:t>
            </a:r>
            <a:r>
              <a:rPr lang="de-DE" dirty="0" err="1" smtClean="0"/>
              <a:t>addressing</a:t>
            </a:r>
            <a:r>
              <a:rPr lang="de-DE" dirty="0"/>
              <a:t> </a:t>
            </a:r>
            <a:r>
              <a:rPr lang="de-DE" dirty="0" smtClean="0"/>
              <a:t>(URL, DNS, IP+NAT)</a:t>
            </a:r>
          </a:p>
          <a:p>
            <a:r>
              <a:rPr lang="de-DE" dirty="0" smtClean="0"/>
              <a:t>Duplex Fail Fast + Repair</a:t>
            </a:r>
            <a:endParaRPr lang="de-DE" dirty="0"/>
          </a:p>
          <a:p>
            <a:pPr lvl="1"/>
            <a:r>
              <a:rPr lang="de-DE" dirty="0" smtClean="0"/>
              <a:t>MTBF = 6 </a:t>
            </a:r>
            <a:r>
              <a:rPr lang="de-DE" dirty="0" err="1" smtClean="0"/>
              <a:t>months</a:t>
            </a:r>
            <a:endParaRPr lang="de-DE" dirty="0" smtClean="0"/>
          </a:p>
          <a:p>
            <a:pPr lvl="1"/>
            <a:r>
              <a:rPr lang="de-DE" dirty="0" smtClean="0"/>
              <a:t>MTTR = 12 hours</a:t>
            </a:r>
          </a:p>
          <a:p>
            <a:pPr lvl="1"/>
            <a:r>
              <a:rPr lang="de-DE" dirty="0" smtClean="0"/>
              <a:t>MTBF²/(2*MTTR) = </a:t>
            </a:r>
            <a:r>
              <a:rPr lang="de-DE" dirty="0"/>
              <a:t/>
            </a:r>
            <a:br>
              <a:rPr lang="de-DE" dirty="0"/>
            </a:br>
            <a:r>
              <a:rPr lang="de-DE" dirty="0" smtClean="0"/>
              <a:t>~100 </a:t>
            </a:r>
            <a:r>
              <a:rPr lang="de-DE" dirty="0" err="1" smtClean="0"/>
              <a:t>years</a:t>
            </a:r>
            <a:endParaRPr lang="de-DE"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4648200"/>
            <a:ext cx="4134332" cy="1707411"/>
          </a:xfrm>
          <a:prstGeom prst="rect">
            <a:avLst/>
          </a:prstGeom>
        </p:spPr>
      </p:pic>
    </p:spTree>
    <p:extLst>
      <p:ext uri="{BB962C8B-B14F-4D97-AF65-F5344CB8AC3E}">
        <p14:creationId xmlns:p14="http://schemas.microsoft.com/office/powerpoint/2010/main" val="160224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de-DE" dirty="0" smtClean="0"/>
              <a:t>Hierachical decomposition </a:t>
            </a:r>
            <a:br>
              <a:rPr lang="de-DE" dirty="0" smtClean="0"/>
            </a:br>
            <a:r>
              <a:rPr lang="de-DE" dirty="0" smtClean="0"/>
              <a:t>and Supervision</a:t>
            </a:r>
            <a:endParaRPr lang="de-DE" dirty="0"/>
          </a:p>
        </p:txBody>
      </p:sp>
      <p:sp>
        <p:nvSpPr>
          <p:cNvPr id="5" name="Content Placeholder 4"/>
          <p:cNvSpPr>
            <a:spLocks noGrp="1"/>
          </p:cNvSpPr>
          <p:nvPr>
            <p:ph sz="quarter" idx="1"/>
          </p:nvPr>
        </p:nvSpPr>
        <p:spPr/>
        <p:txBody>
          <a:bodyPr/>
          <a:lstStyle/>
          <a:p>
            <a:r>
              <a:rPr lang="de-DE" dirty="0" smtClean="0"/>
              <a:t>Parent/Child relationship</a:t>
            </a:r>
          </a:p>
          <a:p>
            <a:pPr lvl="1"/>
            <a:r>
              <a:rPr lang="de-DE" dirty="0" smtClean="0"/>
              <a:t>A parent is responsible for his children</a:t>
            </a:r>
          </a:p>
          <a:p>
            <a:pPr lvl="1"/>
            <a:r>
              <a:rPr lang="de-DE" dirty="0" smtClean="0"/>
              <a:t>Children escalate failures which they cannot handle</a:t>
            </a:r>
          </a:p>
          <a:p>
            <a:r>
              <a:rPr lang="de-DE" dirty="0" smtClean="0"/>
              <a:t>Supervision hierarchies can (and often should) span multiple machines (failure zones)</a:t>
            </a:r>
          </a:p>
        </p:txBody>
      </p:sp>
      <p:pic>
        <p:nvPicPr>
          <p:cNvPr id="6" name="Sample Hierarch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363308"/>
            <a:ext cx="5030931" cy="328359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0311" y="3728967"/>
            <a:ext cx="2185489" cy="2800943"/>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3692776"/>
            <a:ext cx="1923479" cy="2837133"/>
          </a:xfrm>
          <a:prstGeom prst="rect">
            <a:avLst/>
          </a:prstGeom>
        </p:spPr>
      </p:pic>
      <p:pic>
        <p:nvPicPr>
          <p:cNvPr id="7" name="SupervisorScalaCod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1295400"/>
            <a:ext cx="7511371" cy="2067908"/>
          </a:xfrm>
          <a:prstGeom prst="rect">
            <a:avLst/>
          </a:prstGeom>
        </p:spPr>
      </p:pic>
    </p:spTree>
    <p:extLst>
      <p:ext uri="{BB962C8B-B14F-4D97-AF65-F5344CB8AC3E}">
        <p14:creationId xmlns:p14="http://schemas.microsoft.com/office/powerpoint/2010/main" val="344456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DE"/>
          </a:p>
        </p:txBody>
      </p:sp>
      <p:pic>
        <p:nvPicPr>
          <p:cNvPr id="4" name="Serv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04800"/>
            <a:ext cx="5410200" cy="5635198"/>
          </a:xfrm>
          <a:prstGeom prst="rect">
            <a:avLst/>
          </a:prstGeom>
        </p:spPr>
      </p:pic>
      <p:pic>
        <p:nvPicPr>
          <p:cNvPr id="6" name="ServiceAndAggrega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0"/>
            <a:ext cx="6105071" cy="6858000"/>
          </a:xfrm>
          <a:prstGeom prst="rect">
            <a:avLst/>
          </a:prstGeom>
        </p:spPr>
      </p:pic>
      <p:pic>
        <p:nvPicPr>
          <p:cNvPr id="12" name="SupervisorLifeXCod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6200"/>
            <a:ext cx="9144000" cy="3427904"/>
          </a:xfrm>
          <a:prstGeom prst="rect">
            <a:avLst/>
          </a:prstGeom>
        </p:spPr>
      </p:pic>
      <p:pic>
        <p:nvPicPr>
          <p:cNvPr id="13" name="InboundThreadTermin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608" y="1219200"/>
            <a:ext cx="8183192" cy="714735"/>
          </a:xfrm>
          <a:prstGeom prst="rect">
            <a:avLst/>
          </a:prstGeom>
        </p:spPr>
      </p:pic>
      <p:pic>
        <p:nvPicPr>
          <p:cNvPr id="14" name="InboundMessageHandl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08" y="485641"/>
            <a:ext cx="8716592" cy="962159"/>
          </a:xfrm>
          <a:prstGeom prst="rect">
            <a:avLst/>
          </a:prstGeom>
          <a:ln>
            <a:solidFill>
              <a:schemeClr val="tx1"/>
            </a:solidFill>
          </a:ln>
        </p:spPr>
      </p:pic>
      <p:sp>
        <p:nvSpPr>
          <p:cNvPr id="2" name="Content Placeholder 1"/>
          <p:cNvSpPr>
            <a:spLocks noGrp="1"/>
          </p:cNvSpPr>
          <p:nvPr>
            <p:ph sz="quarter" idx="1"/>
          </p:nvPr>
        </p:nvSpPr>
        <p:spPr/>
        <p:txBody>
          <a:bodyPr/>
          <a:lstStyle/>
          <a:p>
            <a:endParaRPr lang="en-GB" dirty="0"/>
          </a:p>
        </p:txBody>
      </p:sp>
      <p:sp>
        <p:nvSpPr>
          <p:cNvPr id="5" name="Rectangle 4"/>
          <p:cNvSpPr/>
          <p:nvPr/>
        </p:nvSpPr>
        <p:spPr>
          <a:xfrm>
            <a:off x="0" y="2591896"/>
            <a:ext cx="9144000" cy="913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0" y="1906096"/>
            <a:ext cx="9144000" cy="913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0" y="1144096"/>
            <a:ext cx="9144000" cy="913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0" y="230792"/>
            <a:ext cx="9144000" cy="913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427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 presetClass="entr"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xit" presetSubtype="0" fill="hold" nodeType="withEffect">
                                  <p:stCondLst>
                                    <p:cond delay="0"/>
                                  </p:stCondLst>
                                  <p:childTnLst>
                                    <p:animEffect transition="out" filter="fade">
                                      <p:cBhvr>
                                        <p:cTn id="57" dur="500"/>
                                        <p:tgtEl>
                                          <p:spTgt spid="4"/>
                                        </p:tgtEl>
                                      </p:cBhvr>
                                    </p:animEffect>
                                    <p:set>
                                      <p:cBhvr>
                                        <p:cTn id="58" dur="1" fill="hold">
                                          <p:stCondLst>
                                            <p:cond delay="499"/>
                                          </p:stCondLst>
                                        </p:cTn>
                                        <p:tgtEl>
                                          <p:spTgt spid="4"/>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3"/>
                                        </p:tgtEl>
                                      </p:cBhvr>
                                    </p:animEffect>
                                    <p:set>
                                      <p:cBhvr>
                                        <p:cTn id="61" dur="1" fill="hold">
                                          <p:stCondLst>
                                            <p:cond delay="499"/>
                                          </p:stCondLst>
                                        </p:cTn>
                                        <p:tgtEl>
                                          <p:spTgt spid="1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5" grpId="0" animBg="1"/>
      <p:bldP spid="15" grpId="1" animBg="1"/>
      <p:bldP spid="16" grpId="0" animBg="1"/>
      <p:bldP spid="1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4229100" y="3581400"/>
            <a:ext cx="4762500" cy="3152775"/>
          </a:xfrm>
          <a:prstGeom prst="rect">
            <a:avLst/>
          </a:prstGeom>
        </p:spPr>
      </p:pic>
      <p:sp>
        <p:nvSpPr>
          <p:cNvPr id="2" name="Title 1"/>
          <p:cNvSpPr>
            <a:spLocks noGrp="1"/>
          </p:cNvSpPr>
          <p:nvPr>
            <p:ph type="title"/>
          </p:nvPr>
        </p:nvSpPr>
        <p:spPr>
          <a:xfrm>
            <a:off x="457200" y="152400"/>
            <a:ext cx="8229600" cy="990600"/>
          </a:xfrm>
        </p:spPr>
        <p:txBody>
          <a:bodyPr/>
          <a:lstStyle/>
          <a:p>
            <a:r>
              <a:rPr lang="en-GB" dirty="0" smtClean="0"/>
              <a:t>Failure Detection and Identification</a:t>
            </a:r>
            <a:endParaRPr lang="en-GB" dirty="0"/>
          </a:p>
        </p:txBody>
      </p:sp>
      <p:sp>
        <p:nvSpPr>
          <p:cNvPr id="3" name="Content Placeholder 2"/>
          <p:cNvSpPr>
            <a:spLocks noGrp="1"/>
          </p:cNvSpPr>
          <p:nvPr>
            <p:ph sz="quarter" idx="1"/>
          </p:nvPr>
        </p:nvSpPr>
        <p:spPr/>
        <p:txBody>
          <a:bodyPr>
            <a:normAutofit/>
          </a:bodyPr>
          <a:lstStyle/>
          <a:p>
            <a:r>
              <a:rPr lang="de-DE" u="sng" dirty="0" smtClean="0"/>
              <a:t>Fail Fast </a:t>
            </a:r>
            <a:r>
              <a:rPr lang="de-DE" dirty="0" smtClean="0"/>
              <a:t>- </a:t>
            </a:r>
            <a:r>
              <a:rPr lang="de-DE" i="1" dirty="0" smtClean="0"/>
              <a:t>A </a:t>
            </a:r>
            <a:r>
              <a:rPr lang="en-US" i="1" dirty="0" smtClean="0"/>
              <a:t>single process should either </a:t>
            </a:r>
            <a:r>
              <a:rPr lang="en-US" i="1" dirty="0"/>
              <a:t>do what it is supposed to do </a:t>
            </a:r>
            <a:r>
              <a:rPr lang="en-US" i="1" dirty="0" smtClean="0"/>
              <a:t>or fail </a:t>
            </a:r>
            <a:r>
              <a:rPr lang="en-US" i="1" dirty="0"/>
              <a:t>as soon as </a:t>
            </a:r>
            <a:r>
              <a:rPr lang="en-US" i="1" dirty="0" smtClean="0"/>
              <a:t>possible</a:t>
            </a:r>
            <a:endParaRPr lang="de-AT" i="1" dirty="0" smtClean="0"/>
          </a:p>
          <a:p>
            <a:r>
              <a:rPr lang="de-AT" dirty="0" smtClean="0"/>
              <a:t>Signal errors </a:t>
            </a:r>
            <a:r>
              <a:rPr lang="de-DE" dirty="0" smtClean="0"/>
              <a:t>as Messages accross process boundaries</a:t>
            </a:r>
            <a:endParaRPr lang="de-DE" dirty="0"/>
          </a:p>
          <a:p>
            <a:r>
              <a:rPr lang="de-DE" dirty="0" smtClean="0"/>
              <a:t>Erlang</a:t>
            </a:r>
            <a:r>
              <a:rPr lang="de-DE" dirty="0"/>
              <a:t>: Process Link, Trap and </a:t>
            </a:r>
            <a:r>
              <a:rPr lang="de-DE" dirty="0" smtClean="0"/>
              <a:t>Monitor</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962400"/>
            <a:ext cx="3505200" cy="1851411"/>
          </a:xfrm>
          <a:prstGeom prst="rect">
            <a:avLst/>
          </a:prstGeom>
        </p:spPr>
      </p:pic>
    </p:spTree>
    <p:extLst>
      <p:ext uri="{BB962C8B-B14F-4D97-AF65-F5344CB8AC3E}">
        <p14:creationId xmlns:p14="http://schemas.microsoft.com/office/powerpoint/2010/main" val="26498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219200"/>
            <a:ext cx="8382000" cy="4937760"/>
          </a:xfrm>
        </p:spPr>
        <p:txBody>
          <a:bodyPr>
            <a:normAutofit/>
          </a:bodyPr>
          <a:lstStyle/>
          <a:p>
            <a:r>
              <a:rPr lang="de-DE" dirty="0"/>
              <a:t>Keep essential state or functionality in the kernel of the system (near the root), delegate „risky“ operations and non-essential state towards the </a:t>
            </a:r>
            <a:r>
              <a:rPr lang="de-DE" dirty="0" smtClean="0"/>
              <a:t>leaves</a:t>
            </a:r>
          </a:p>
          <a:p>
            <a:r>
              <a:rPr lang="de-DE" dirty="0" smtClean="0"/>
              <a:t>Identify state</a:t>
            </a:r>
          </a:p>
          <a:p>
            <a:pPr lvl="1"/>
            <a:r>
              <a:rPr lang="de-DE" dirty="0" smtClean="0"/>
              <a:t>Static state (config, changes rarely)</a:t>
            </a:r>
          </a:p>
          <a:p>
            <a:pPr lvl="1"/>
            <a:r>
              <a:rPr lang="de-DE" dirty="0" smtClean="0"/>
              <a:t>Scratch state (only used during computation, variables on stack)</a:t>
            </a:r>
          </a:p>
          <a:p>
            <a:pPr lvl="1"/>
            <a:r>
              <a:rPr lang="de-DE" dirty="0" smtClean="0"/>
              <a:t>Dynamic state</a:t>
            </a:r>
          </a:p>
          <a:p>
            <a:pPr lvl="2"/>
            <a:r>
              <a:rPr lang="de-DE" dirty="0" smtClean="0"/>
              <a:t>essential and not recomputable (request received from user)</a:t>
            </a:r>
          </a:p>
          <a:p>
            <a:pPr lvl="2"/>
            <a:r>
              <a:rPr lang="de-DE" dirty="0" smtClean="0"/>
              <a:t>recomputable (not a real problem, just recompute after </a:t>
            </a:r>
            <a:r>
              <a:rPr lang="de-DE" dirty="0" err="1" smtClean="0"/>
              <a:t>crash</a:t>
            </a:r>
            <a:r>
              <a:rPr lang="de-DE" dirty="0" smtClean="0"/>
              <a:t>)</a:t>
            </a:r>
          </a:p>
        </p:txBody>
      </p:sp>
      <p:sp>
        <p:nvSpPr>
          <p:cNvPr id="3" name="Title 2"/>
          <p:cNvSpPr>
            <a:spLocks noGrp="1"/>
          </p:cNvSpPr>
          <p:nvPr>
            <p:ph type="title"/>
          </p:nvPr>
        </p:nvSpPr>
        <p:spPr/>
        <p:txBody>
          <a:bodyPr>
            <a:normAutofit/>
          </a:bodyPr>
          <a:lstStyle/>
          <a:p>
            <a:r>
              <a:rPr lang="de-DE" dirty="0" smtClean="0"/>
              <a:t>Error </a:t>
            </a:r>
            <a:r>
              <a:rPr lang="de-DE" dirty="0" err="1" smtClean="0"/>
              <a:t>kernel</a:t>
            </a:r>
            <a:endParaRPr lang="de-DE" dirty="0"/>
          </a:p>
        </p:txBody>
      </p:sp>
      <p:pic>
        <p:nvPicPr>
          <p:cNvPr id="4" name="ActorExample" hidden="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819400"/>
            <a:ext cx="5485924" cy="3831003"/>
          </a:xfrm>
          <a:prstGeom prst="rect">
            <a:avLst/>
          </a:prstGeom>
        </p:spPr>
      </p:pic>
      <p:pic>
        <p:nvPicPr>
          <p:cNvPr id="7" name="Kernel" hidden="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983" y="2287344"/>
            <a:ext cx="6668431" cy="4363059"/>
          </a:xfrm>
          <a:prstGeom prst="rect">
            <a:avLst/>
          </a:prstGeom>
        </p:spPr>
      </p:pic>
    </p:spTree>
    <p:extLst>
      <p:ext uri="{BB962C8B-B14F-4D97-AF65-F5344CB8AC3E}">
        <p14:creationId xmlns:p14="http://schemas.microsoft.com/office/powerpoint/2010/main" val="14586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219200"/>
            <a:ext cx="8458200" cy="5410200"/>
          </a:xfrm>
        </p:spPr>
        <p:txBody>
          <a:bodyPr>
            <a:normAutofit lnSpcReduction="10000"/>
          </a:bodyPr>
          <a:lstStyle/>
          <a:p>
            <a:r>
              <a:rPr lang="en-US" dirty="0" smtClean="0"/>
              <a:t>“Something terrible happened” - everything within a process can be affected by a failure</a:t>
            </a:r>
          </a:p>
          <a:p>
            <a:pPr lvl="1"/>
            <a:r>
              <a:rPr lang="en-US" dirty="0" smtClean="0"/>
              <a:t>Corrupted state as result of programming error</a:t>
            </a:r>
          </a:p>
          <a:p>
            <a:pPr lvl="1"/>
            <a:r>
              <a:rPr lang="en-US" dirty="0"/>
              <a:t>Transient but rare </a:t>
            </a:r>
            <a:r>
              <a:rPr lang="en-US" dirty="0" smtClean="0"/>
              <a:t>timing failure or resource leaks (</a:t>
            </a:r>
            <a:r>
              <a:rPr lang="en-US" dirty="0"/>
              <a:t>often </a:t>
            </a:r>
            <a:r>
              <a:rPr lang="en-US" dirty="0" smtClean="0"/>
              <a:t>costly </a:t>
            </a:r>
            <a:r>
              <a:rPr lang="en-US" dirty="0"/>
              <a:t>to </a:t>
            </a:r>
            <a:r>
              <a:rPr lang="en-US" dirty="0" smtClean="0"/>
              <a:t>diagnose/fix)</a:t>
            </a:r>
          </a:p>
          <a:p>
            <a:r>
              <a:rPr lang="en-US" u="sng" dirty="0" smtClean="0"/>
              <a:t>Let </a:t>
            </a:r>
            <a:r>
              <a:rPr lang="en-US" u="sng" dirty="0"/>
              <a:t>it crash: </a:t>
            </a:r>
            <a:r>
              <a:rPr lang="en-US" i="1" dirty="0"/>
              <a:t>Prefer full component restart to internal failure </a:t>
            </a:r>
            <a:r>
              <a:rPr lang="en-US" i="1" dirty="0" smtClean="0"/>
              <a:t>handling</a:t>
            </a:r>
          </a:p>
          <a:p>
            <a:pPr lvl="1"/>
            <a:r>
              <a:rPr lang="en-US" dirty="0"/>
              <a:t>Chance to survive failures that were entirely </a:t>
            </a:r>
            <a:r>
              <a:rPr lang="en-US" dirty="0" smtClean="0"/>
              <a:t>unforeseen</a:t>
            </a:r>
            <a:endParaRPr lang="en-US" i="1" dirty="0"/>
          </a:p>
          <a:p>
            <a:r>
              <a:rPr lang="de-DE" u="sng" dirty="0"/>
              <a:t>Crash only software: </a:t>
            </a:r>
            <a:r>
              <a:rPr lang="de-DE" i="1" dirty="0"/>
              <a:t>O</a:t>
            </a:r>
            <a:r>
              <a:rPr lang="en-US" i="1" dirty="0" err="1"/>
              <a:t>nly</a:t>
            </a:r>
            <a:r>
              <a:rPr lang="en-US" i="1" dirty="0"/>
              <a:t> one way to stop - by </a:t>
            </a:r>
            <a:r>
              <a:rPr lang="en-US" i="1" dirty="0" smtClean="0"/>
              <a:t>killing/crashing</a:t>
            </a:r>
            <a:endParaRPr lang="en-US" dirty="0" smtClean="0"/>
          </a:p>
          <a:p>
            <a:pPr marL="548640" lvl="2">
              <a:spcBef>
                <a:spcPts val="600"/>
              </a:spcBef>
              <a:buClr>
                <a:schemeClr val="accent1"/>
              </a:buClr>
            </a:pPr>
            <a:r>
              <a:rPr lang="en-US" sz="2300" dirty="0">
                <a:solidFill>
                  <a:schemeClr val="tx2"/>
                </a:solidFill>
              </a:rPr>
              <a:t>Preferable </a:t>
            </a:r>
            <a:r>
              <a:rPr lang="en-US" sz="2300" dirty="0">
                <a:solidFill>
                  <a:schemeClr val="tx2"/>
                </a:solidFill>
              </a:rPr>
              <a:t>to recover a working system by rebooting parts of it</a:t>
            </a:r>
          </a:p>
          <a:p>
            <a:r>
              <a:rPr lang="en-US" u="sng" dirty="0" smtClean="0"/>
              <a:t>Rejuvenation</a:t>
            </a:r>
            <a:r>
              <a:rPr lang="en-US" dirty="0" smtClean="0"/>
              <a:t>: </a:t>
            </a:r>
            <a:r>
              <a:rPr lang="en-US" i="1" dirty="0" smtClean="0"/>
              <a:t>Proactively re-starting components</a:t>
            </a:r>
          </a:p>
          <a:p>
            <a:pPr lvl="1"/>
            <a:r>
              <a:rPr lang="en-US" dirty="0" smtClean="0"/>
              <a:t>removing </a:t>
            </a:r>
            <a:r>
              <a:rPr lang="en-US" dirty="0"/>
              <a:t>the effects of software </a:t>
            </a:r>
            <a:r>
              <a:rPr lang="en-US" dirty="0" smtClean="0"/>
              <a:t>aging (resource leaks) </a:t>
            </a:r>
            <a:r>
              <a:rPr lang="en-US" dirty="0"/>
              <a:t>before they lead to </a:t>
            </a:r>
            <a:r>
              <a:rPr lang="en-US" dirty="0" smtClean="0"/>
              <a:t>failure</a:t>
            </a:r>
          </a:p>
        </p:txBody>
      </p:sp>
      <p:sp>
        <p:nvSpPr>
          <p:cNvPr id="3" name="Title 2"/>
          <p:cNvSpPr>
            <a:spLocks noGrp="1"/>
          </p:cNvSpPr>
          <p:nvPr>
            <p:ph type="title"/>
          </p:nvPr>
        </p:nvSpPr>
        <p:spPr/>
        <p:txBody>
          <a:bodyPr/>
          <a:lstStyle/>
          <a:p>
            <a:r>
              <a:rPr lang="de-DE" dirty="0" smtClean="0"/>
              <a:t>Recovering state - the art of crashing</a:t>
            </a:r>
            <a:endParaRPr lang="de-DE" dirty="0"/>
          </a:p>
        </p:txBody>
      </p:sp>
    </p:spTree>
    <p:extLst>
      <p:ext uri="{BB962C8B-B14F-4D97-AF65-F5344CB8AC3E}">
        <p14:creationId xmlns:p14="http://schemas.microsoft.com/office/powerpoint/2010/main" val="21598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Full"/>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0" y="218478"/>
            <a:ext cx="9144000" cy="6410922"/>
          </a:xfrm>
        </p:spPr>
      </p:pic>
      <p:sp>
        <p:nvSpPr>
          <p:cNvPr id="3" name="Title 2"/>
          <p:cNvSpPr>
            <a:spLocks noGrp="1"/>
          </p:cNvSpPr>
          <p:nvPr>
            <p:ph type="title"/>
          </p:nvPr>
        </p:nvSpPr>
        <p:spPr/>
        <p:txBody>
          <a:bodyPr/>
          <a:lstStyle/>
          <a:p>
            <a:endParaRPr lang="de-DE"/>
          </a:p>
        </p:txBody>
      </p:sp>
    </p:spTree>
    <p:extLst>
      <p:ext uri="{BB962C8B-B14F-4D97-AF65-F5344CB8AC3E}">
        <p14:creationId xmlns:p14="http://schemas.microsoft.com/office/powerpoint/2010/main" val="3052735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smtClean="0"/>
              <a:t>Motivation</a:t>
            </a:r>
            <a:endParaRPr lang="de-DE"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700" y="1524000"/>
            <a:ext cx="3276600" cy="4370166"/>
          </a:xfrm>
          <a:prstGeom prst="rect">
            <a:avLst/>
          </a:prstGeom>
        </p:spPr>
      </p:pic>
    </p:spTree>
    <p:extLst>
      <p:ext uri="{BB962C8B-B14F-4D97-AF65-F5344CB8AC3E}">
        <p14:creationId xmlns:p14="http://schemas.microsoft.com/office/powerpoint/2010/main" val="23009402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Tolerate </a:t>
            </a:r>
            <a:r>
              <a:rPr lang="en-US" dirty="0" err="1" smtClean="0"/>
              <a:t>crash+start</a:t>
            </a:r>
            <a:r>
              <a:rPr lang="en-US" dirty="0" smtClean="0"/>
              <a:t> </a:t>
            </a:r>
            <a:r>
              <a:rPr lang="en-US" dirty="0"/>
              <a:t>of </a:t>
            </a:r>
            <a:r>
              <a:rPr lang="en-US" dirty="0" smtClean="0"/>
              <a:t>yourself (Stable </a:t>
            </a:r>
            <a:r>
              <a:rPr lang="en-US" dirty="0"/>
              <a:t>Storage) and </a:t>
            </a:r>
            <a:r>
              <a:rPr lang="en-US" dirty="0" smtClean="0"/>
              <a:t>your dependencies </a:t>
            </a:r>
            <a:r>
              <a:rPr lang="en-US" dirty="0"/>
              <a:t>(Timeouts </a:t>
            </a:r>
            <a:r>
              <a:rPr lang="en-US" dirty="0" err="1"/>
              <a:t>etc</a:t>
            </a:r>
            <a:r>
              <a:rPr lang="en-US" dirty="0"/>
              <a:t>)</a:t>
            </a:r>
          </a:p>
          <a:p>
            <a:r>
              <a:rPr lang="en-US" dirty="0" smtClean="0"/>
              <a:t>Strong encapsulation - </a:t>
            </a:r>
            <a:r>
              <a:rPr lang="en-US" dirty="0"/>
              <a:t>c</a:t>
            </a:r>
            <a:r>
              <a:rPr lang="en-US" dirty="0" smtClean="0"/>
              <a:t>rash failures </a:t>
            </a:r>
            <a:r>
              <a:rPr lang="en-US" dirty="0"/>
              <a:t>must be contained (Bulkheads, Timeouts, </a:t>
            </a:r>
            <a:r>
              <a:rPr lang="en-US" dirty="0" err="1"/>
              <a:t>etc</a:t>
            </a:r>
            <a:r>
              <a:rPr lang="en-US" dirty="0"/>
              <a:t>)</a:t>
            </a:r>
          </a:p>
          <a:p>
            <a:r>
              <a:rPr lang="en-US" dirty="0"/>
              <a:t>Resources must be automatically released and later reclaimed (Leases, OS process</a:t>
            </a:r>
            <a:r>
              <a:rPr lang="en-US" dirty="0" smtClean="0"/>
              <a:t>)</a:t>
            </a:r>
            <a:endParaRPr lang="de-DE" dirty="0"/>
          </a:p>
        </p:txBody>
      </p:sp>
      <p:sp>
        <p:nvSpPr>
          <p:cNvPr id="3" name="Title 2"/>
          <p:cNvSpPr>
            <a:spLocks noGrp="1"/>
          </p:cNvSpPr>
          <p:nvPr>
            <p:ph type="title"/>
          </p:nvPr>
        </p:nvSpPr>
        <p:spPr/>
        <p:txBody>
          <a:bodyPr>
            <a:normAutofit fontScale="90000"/>
          </a:bodyPr>
          <a:lstStyle/>
          <a:p>
            <a:r>
              <a:rPr lang="de-AT" dirty="0" err="1" smtClean="0"/>
              <a:t>Requirements</a:t>
            </a:r>
            <a:r>
              <a:rPr lang="de-AT" dirty="0" smtClean="0"/>
              <a:t> </a:t>
            </a:r>
            <a:r>
              <a:rPr lang="en-US" dirty="0"/>
              <a:t>for </a:t>
            </a:r>
            <a:r>
              <a:rPr lang="en-US" dirty="0" smtClean="0"/>
              <a:t>restart-based </a:t>
            </a:r>
            <a:r>
              <a:rPr lang="en-US" dirty="0"/>
              <a:t>failure handling</a:t>
            </a:r>
            <a:endParaRPr lang="en-GB" dirty="0"/>
          </a:p>
        </p:txBody>
      </p:sp>
    </p:spTree>
    <p:extLst>
      <p:ext uri="{BB962C8B-B14F-4D97-AF65-F5344CB8AC3E}">
        <p14:creationId xmlns:p14="http://schemas.microsoft.com/office/powerpoint/2010/main" val="3944551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AT" dirty="0" smtClean="0"/>
              <a:t>Isolation</a:t>
            </a:r>
            <a:endParaRPr lang="en-GB" dirty="0"/>
          </a:p>
        </p:txBody>
      </p:sp>
      <p:sp>
        <p:nvSpPr>
          <p:cNvPr id="3" name="Content Placeholder 2"/>
          <p:cNvSpPr>
            <a:spLocks noGrp="1"/>
          </p:cNvSpPr>
          <p:nvPr>
            <p:ph sz="quarter" idx="1"/>
          </p:nvPr>
        </p:nvSpPr>
        <p:spPr>
          <a:xfrm>
            <a:off x="457200" y="1219200"/>
            <a:ext cx="8382000" cy="5638800"/>
          </a:xfrm>
        </p:spPr>
        <p:txBody>
          <a:bodyPr>
            <a:normAutofit fontScale="92500" lnSpcReduction="10000"/>
          </a:bodyPr>
          <a:lstStyle/>
          <a:p>
            <a:r>
              <a:rPr lang="en-GB" dirty="0" smtClean="0"/>
              <a:t>Share nothing and reduce any form of coupling</a:t>
            </a:r>
          </a:p>
          <a:p>
            <a:pPr lvl="1"/>
            <a:r>
              <a:rPr lang="en-GB" dirty="0" smtClean="0"/>
              <a:t>Communicate only via </a:t>
            </a:r>
            <a:r>
              <a:rPr lang="en-GB" dirty="0" err="1" smtClean="0"/>
              <a:t>async</a:t>
            </a:r>
            <a:r>
              <a:rPr lang="en-GB" dirty="0" smtClean="0"/>
              <a:t> (immutable) messaging</a:t>
            </a:r>
          </a:p>
          <a:p>
            <a:pPr lvl="1"/>
            <a:r>
              <a:rPr lang="de-DE" dirty="0" err="1" smtClean="0"/>
              <a:t>Tolerate</a:t>
            </a:r>
            <a:r>
              <a:rPr lang="de-DE" dirty="0" smtClean="0"/>
              <a:t> </a:t>
            </a:r>
            <a:r>
              <a:rPr lang="de-DE" dirty="0" err="1" smtClean="0"/>
              <a:t>latency</a:t>
            </a:r>
            <a:r>
              <a:rPr lang="de-DE" dirty="0" smtClean="0"/>
              <a:t>, </a:t>
            </a:r>
            <a:r>
              <a:rPr lang="de-DE" dirty="0" err="1" smtClean="0"/>
              <a:t>silence</a:t>
            </a:r>
            <a:r>
              <a:rPr lang="de-DE" dirty="0" smtClean="0"/>
              <a:t> </a:t>
            </a:r>
            <a:r>
              <a:rPr lang="de-DE" dirty="0" err="1" smtClean="0"/>
              <a:t>and</a:t>
            </a:r>
            <a:r>
              <a:rPr lang="de-DE" dirty="0" smtClean="0"/>
              <a:t> </a:t>
            </a:r>
            <a:r>
              <a:rPr lang="de-DE" dirty="0" err="1" smtClean="0"/>
              <a:t>overload</a:t>
            </a:r>
            <a:endParaRPr lang="de-AT" dirty="0" smtClean="0"/>
          </a:p>
          <a:p>
            <a:r>
              <a:rPr lang="en-GB" dirty="0" smtClean="0"/>
              <a:t>Prevent cascading failures </a:t>
            </a:r>
            <a:r>
              <a:rPr lang="en-GB" dirty="0" smtClean="0">
                <a:solidFill>
                  <a:srgbClr val="C00000"/>
                </a:solidFill>
              </a:rPr>
              <a:t>caused by</a:t>
            </a:r>
          </a:p>
          <a:p>
            <a:pPr lvl="1"/>
            <a:r>
              <a:rPr lang="en-GB" dirty="0" smtClean="0">
                <a:solidFill>
                  <a:srgbClr val="C00000"/>
                </a:solidFill>
              </a:rPr>
              <a:t>Blocked Threads</a:t>
            </a:r>
          </a:p>
          <a:p>
            <a:pPr lvl="1"/>
            <a:r>
              <a:rPr lang="en-GB" dirty="0" smtClean="0">
                <a:solidFill>
                  <a:srgbClr val="C00000"/>
                </a:solidFill>
              </a:rPr>
              <a:t>Slow Responses</a:t>
            </a:r>
          </a:p>
          <a:p>
            <a:pPr lvl="1"/>
            <a:r>
              <a:rPr lang="en-GB" dirty="0" smtClean="0">
                <a:solidFill>
                  <a:srgbClr val="C00000"/>
                </a:solidFill>
              </a:rPr>
              <a:t>Overload &amp; Unbounded Queues</a:t>
            </a:r>
          </a:p>
          <a:p>
            <a:r>
              <a:rPr lang="en-GB" dirty="0" smtClean="0">
                <a:solidFill>
                  <a:srgbClr val="00B050"/>
                </a:solidFill>
              </a:rPr>
              <a:t>defend with</a:t>
            </a:r>
          </a:p>
          <a:p>
            <a:pPr lvl="1"/>
            <a:r>
              <a:rPr lang="en-GB" dirty="0" smtClean="0">
                <a:solidFill>
                  <a:srgbClr val="00B050"/>
                </a:solidFill>
              </a:rPr>
              <a:t>Timeouts</a:t>
            </a:r>
          </a:p>
          <a:p>
            <a:pPr lvl="1"/>
            <a:r>
              <a:rPr lang="en-GB" dirty="0" smtClean="0">
                <a:solidFill>
                  <a:srgbClr val="00B050"/>
                </a:solidFill>
              </a:rPr>
              <a:t>Bulkheads (Fault Containment Barrier)</a:t>
            </a:r>
          </a:p>
          <a:p>
            <a:pPr lvl="1"/>
            <a:r>
              <a:rPr lang="en-GB" dirty="0" smtClean="0">
                <a:solidFill>
                  <a:srgbClr val="00B050"/>
                </a:solidFill>
              </a:rPr>
              <a:t>Retries &amp; Circuit Breaker &amp; Leaky Bucket</a:t>
            </a:r>
          </a:p>
          <a:p>
            <a:pPr lvl="1"/>
            <a:r>
              <a:rPr lang="de-DE" dirty="0" smtClean="0">
                <a:solidFill>
                  <a:srgbClr val="00B050"/>
                </a:solidFill>
              </a:rPr>
              <a:t>Load </a:t>
            </a:r>
            <a:r>
              <a:rPr lang="de-DE" dirty="0" err="1" smtClean="0">
                <a:solidFill>
                  <a:srgbClr val="00B050"/>
                </a:solidFill>
              </a:rPr>
              <a:t>sheding</a:t>
            </a:r>
            <a:endParaRPr lang="de-DE" dirty="0" smtClean="0">
              <a:solidFill>
                <a:srgbClr val="00B050"/>
              </a:solidFill>
            </a:endParaRPr>
          </a:p>
          <a:p>
            <a:pPr lvl="1"/>
            <a:r>
              <a:rPr lang="de-DE" dirty="0" err="1" smtClean="0">
                <a:solidFill>
                  <a:srgbClr val="00B050"/>
                </a:solidFill>
              </a:rPr>
              <a:t>Bounded</a:t>
            </a:r>
            <a:r>
              <a:rPr lang="de-DE" dirty="0" smtClean="0">
                <a:solidFill>
                  <a:srgbClr val="00B050"/>
                </a:solidFill>
              </a:rPr>
              <a:t> Queues &amp; </a:t>
            </a:r>
            <a:r>
              <a:rPr lang="de-DE" dirty="0" err="1" smtClean="0">
                <a:solidFill>
                  <a:srgbClr val="00B050"/>
                </a:solidFill>
              </a:rPr>
              <a:t>Result</a:t>
            </a:r>
            <a:r>
              <a:rPr lang="de-DE" dirty="0" smtClean="0">
                <a:solidFill>
                  <a:srgbClr val="00B050"/>
                </a:solidFill>
              </a:rPr>
              <a:t> Sets</a:t>
            </a:r>
          </a:p>
          <a:p>
            <a:pPr lvl="1"/>
            <a:r>
              <a:rPr lang="de-DE" dirty="0" smtClean="0">
                <a:solidFill>
                  <a:srgbClr val="00B050"/>
                </a:solidFill>
              </a:rPr>
              <a:t>Flow Control (Back </a:t>
            </a:r>
            <a:r>
              <a:rPr lang="de-DE" dirty="0" err="1" smtClean="0">
                <a:solidFill>
                  <a:srgbClr val="00B050"/>
                </a:solidFill>
              </a:rPr>
              <a:t>Pressure</a:t>
            </a:r>
            <a:r>
              <a:rPr lang="de-DE" dirty="0" smtClean="0">
                <a:solidFill>
                  <a:srgbClr val="00B050"/>
                </a:solidFill>
              </a:rPr>
              <a:t>)</a:t>
            </a:r>
          </a:p>
          <a:p>
            <a:pPr lvl="1"/>
            <a:r>
              <a:rPr lang="de-DE" dirty="0" err="1">
                <a:solidFill>
                  <a:srgbClr val="00B050"/>
                </a:solidFill>
              </a:rPr>
              <a:t>Complete</a:t>
            </a:r>
            <a:r>
              <a:rPr lang="de-DE" dirty="0">
                <a:solidFill>
                  <a:srgbClr val="00B050"/>
                </a:solidFill>
              </a:rPr>
              <a:t> </a:t>
            </a:r>
            <a:r>
              <a:rPr lang="de-DE" dirty="0" err="1">
                <a:solidFill>
                  <a:srgbClr val="00B050"/>
                </a:solidFill>
              </a:rPr>
              <a:t>parameter</a:t>
            </a:r>
            <a:r>
              <a:rPr lang="de-DE" dirty="0">
                <a:solidFill>
                  <a:srgbClr val="00B050"/>
                </a:solidFill>
              </a:rPr>
              <a:t> </a:t>
            </a:r>
            <a:r>
              <a:rPr lang="de-DE" dirty="0" err="1" smtClean="0">
                <a:solidFill>
                  <a:srgbClr val="00B050"/>
                </a:solidFill>
              </a:rPr>
              <a:t>checking</a:t>
            </a:r>
            <a:r>
              <a:rPr lang="de-DE" dirty="0" smtClean="0">
                <a:solidFill>
                  <a:srgbClr val="00B050"/>
                </a:solidFill>
              </a:rPr>
              <a:t> (</a:t>
            </a:r>
            <a:r>
              <a:rPr lang="de-DE" dirty="0" err="1" smtClean="0">
                <a:solidFill>
                  <a:srgbClr val="00B050"/>
                </a:solidFill>
              </a:rPr>
              <a:t>Sanity</a:t>
            </a:r>
            <a:r>
              <a:rPr lang="de-DE" dirty="0" smtClean="0">
                <a:solidFill>
                  <a:srgbClr val="00B050"/>
                </a:solidFill>
              </a:rPr>
              <a:t> </a:t>
            </a:r>
            <a:r>
              <a:rPr lang="de-DE" dirty="0" err="1" smtClean="0">
                <a:solidFill>
                  <a:srgbClr val="00B050"/>
                </a:solidFill>
              </a:rPr>
              <a:t>checks</a:t>
            </a:r>
            <a:r>
              <a:rPr lang="de-DE" dirty="0" smtClean="0">
                <a:solidFill>
                  <a:srgbClr val="00B050"/>
                </a:solidFill>
              </a:rPr>
              <a:t>, Checksums, </a:t>
            </a:r>
            <a:r>
              <a:rPr lang="de-DE" dirty="0" err="1" smtClean="0">
                <a:solidFill>
                  <a:srgbClr val="00B050"/>
                </a:solidFill>
              </a:rPr>
              <a:t>etc</a:t>
            </a:r>
            <a:r>
              <a:rPr lang="de-DE" dirty="0" smtClean="0">
                <a:solidFill>
                  <a:srgbClr val="00B050"/>
                </a:solidFill>
              </a:rPr>
              <a:t>)</a:t>
            </a:r>
            <a:endParaRPr lang="de-DE" dirty="0">
              <a:solidFill>
                <a:srgbClr val="00B050"/>
              </a:solidFill>
            </a:endParaRPr>
          </a:p>
        </p:txBody>
      </p:sp>
      <p:sp>
        <p:nvSpPr>
          <p:cNvPr id="4" name="TextBox 3" hidden="1"/>
          <p:cNvSpPr txBox="1"/>
          <p:nvPr/>
        </p:nvSpPr>
        <p:spPr>
          <a:xfrm>
            <a:off x="0" y="1295400"/>
            <a:ext cx="9144000" cy="1754326"/>
          </a:xfrm>
          <a:prstGeom prst="rect">
            <a:avLst/>
          </a:prstGeom>
          <a:noFill/>
        </p:spPr>
        <p:txBody>
          <a:bodyPr wrap="square" rtlCol="0">
            <a:spAutoFit/>
          </a:bodyPr>
          <a:lstStyle/>
          <a:p>
            <a:r>
              <a:rPr lang="en-GB" u="sng" dirty="0"/>
              <a:t>SSS_0308</a:t>
            </a:r>
            <a:endParaRPr lang="en-GB" dirty="0"/>
          </a:p>
          <a:p>
            <a:pPr lvl="1"/>
            <a:r>
              <a:rPr lang="en-GB" dirty="0"/>
              <a:t>The system shall be designed according to principles that </a:t>
            </a:r>
            <a:r>
              <a:rPr lang="en-GB" dirty="0" smtClean="0"/>
              <a:t/>
            </a:r>
            <a:br>
              <a:rPr lang="en-GB" dirty="0" smtClean="0"/>
            </a:br>
            <a:r>
              <a:rPr lang="en-GB" dirty="0" smtClean="0">
                <a:solidFill>
                  <a:srgbClr val="FF0000"/>
                </a:solidFill>
              </a:rPr>
              <a:t>minimize </a:t>
            </a:r>
            <a:r>
              <a:rPr lang="en-GB" dirty="0">
                <a:solidFill>
                  <a:srgbClr val="FF0000"/>
                </a:solidFill>
              </a:rPr>
              <a:t>the impact of malfunctioning of one business domain on other business domains</a:t>
            </a:r>
            <a:r>
              <a:rPr lang="en-GB" dirty="0"/>
              <a:t>.</a:t>
            </a:r>
          </a:p>
          <a:p>
            <a:r>
              <a:rPr lang="en-GB" u="sng" dirty="0"/>
              <a:t>SSS_0310</a:t>
            </a:r>
            <a:endParaRPr lang="en-GB" dirty="0"/>
          </a:p>
          <a:p>
            <a:pPr lvl="1"/>
            <a:r>
              <a:rPr lang="en-GB" dirty="0"/>
              <a:t>The system components shall </a:t>
            </a:r>
            <a:r>
              <a:rPr lang="en-GB" dirty="0">
                <a:solidFill>
                  <a:srgbClr val="FF0000"/>
                </a:solidFill>
              </a:rPr>
              <a:t>preclude the propagation of a failure</a:t>
            </a:r>
            <a:r>
              <a:rPr lang="en-GB" dirty="0"/>
              <a:t> </a:t>
            </a:r>
            <a:r>
              <a:rPr lang="en-GB" dirty="0" smtClean="0"/>
              <a:t/>
            </a:r>
            <a:br>
              <a:rPr lang="en-GB" dirty="0" smtClean="0"/>
            </a:br>
            <a:r>
              <a:rPr lang="en-GB" dirty="0" smtClean="0"/>
              <a:t>to </a:t>
            </a:r>
            <a:r>
              <a:rPr lang="en-GB" dirty="0"/>
              <a:t>other system components</a:t>
            </a:r>
            <a:r>
              <a:rPr lang="en-GB" dirty="0" smtClean="0"/>
              <a:t>.</a:t>
            </a:r>
            <a:endParaRPr lang="en-GB" dirty="0"/>
          </a:p>
        </p:txBody>
      </p:sp>
    </p:spTree>
    <p:extLst>
      <p:ext uri="{BB962C8B-B14F-4D97-AF65-F5344CB8AC3E}">
        <p14:creationId xmlns:p14="http://schemas.microsoft.com/office/powerpoint/2010/main" val="359933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500"/>
                                        <p:tgtEl>
                                          <p:spTgt spid="3">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4" end="14"/>
                                            </p:txEl>
                                          </p:spTgt>
                                        </p:tgtEl>
                                        <p:attrNameLst>
                                          <p:attrName>style.visibility</p:attrName>
                                        </p:attrNameLst>
                                      </p:cBhvr>
                                      <p:to>
                                        <p:strVal val="visible"/>
                                      </p:to>
                                    </p:set>
                                    <p:animEffect transition="in" filter="fade">
                                      <p:cBhvr>
                                        <p:cTn id="8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81000" y="152400"/>
            <a:ext cx="8382000" cy="6548436"/>
          </a:xfrm>
        </p:spPr>
      </p:pic>
      <p:sp>
        <p:nvSpPr>
          <p:cNvPr id="3" name="Overview"/>
          <p:cNvSpPr>
            <a:spLocks noGrp="1"/>
          </p:cNvSpPr>
          <p:nvPr>
            <p:ph type="title"/>
          </p:nvPr>
        </p:nvSpPr>
        <p:spPr/>
        <p:txBody>
          <a:bodyPr/>
          <a:lstStyle/>
          <a:p>
            <a:endParaRPr lang="de-DE"/>
          </a:p>
        </p:txBody>
      </p:sp>
      <p:pic>
        <p:nvPicPr>
          <p:cNvPr id="5" name="Detail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28600"/>
            <a:ext cx="8458200" cy="6462594"/>
          </a:xfrm>
          <a:prstGeom prst="rect">
            <a:avLst/>
          </a:prstGeom>
        </p:spPr>
      </p:pic>
    </p:spTree>
    <p:extLst>
      <p:ext uri="{BB962C8B-B14F-4D97-AF65-F5344CB8AC3E}">
        <p14:creationId xmlns:p14="http://schemas.microsoft.com/office/powerpoint/2010/main" val="342903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verview"/>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52400" y="76200"/>
            <a:ext cx="8922190" cy="3810000"/>
          </a:xfrm>
        </p:spPr>
      </p:pic>
      <p:sp>
        <p:nvSpPr>
          <p:cNvPr id="3" name="Title 2"/>
          <p:cNvSpPr>
            <a:spLocks noGrp="1"/>
          </p:cNvSpPr>
          <p:nvPr>
            <p:ph type="title"/>
          </p:nvPr>
        </p:nvSpPr>
        <p:spPr/>
        <p:txBody>
          <a:bodyPr/>
          <a:lstStyle/>
          <a:p>
            <a:endParaRPr lang="de-DE"/>
          </a:p>
        </p:txBody>
      </p:sp>
      <p:pic>
        <p:nvPicPr>
          <p:cNvPr id="5" name="Comman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1" y="3482188"/>
            <a:ext cx="4495800" cy="3319165"/>
          </a:xfrm>
          <a:prstGeom prst="rect">
            <a:avLst/>
          </a:prstGeom>
        </p:spPr>
      </p:pic>
      <p:pic>
        <p:nvPicPr>
          <p:cNvPr id="6" name="Reactiv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4616423"/>
            <a:ext cx="3162742" cy="1047123"/>
          </a:xfrm>
          <a:prstGeom prst="rect">
            <a:avLst/>
          </a:prstGeom>
        </p:spPr>
      </p:pic>
      <p:pic>
        <p:nvPicPr>
          <p:cNvPr id="7" name="PlatformCircuitB"/>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1" y="3455811"/>
            <a:ext cx="7706801" cy="3391374"/>
          </a:xfrm>
          <a:prstGeom prst="rect">
            <a:avLst/>
          </a:prstGeom>
        </p:spPr>
      </p:pic>
    </p:spTree>
    <p:extLst>
      <p:ext uri="{BB962C8B-B14F-4D97-AF65-F5344CB8AC3E}">
        <p14:creationId xmlns:p14="http://schemas.microsoft.com/office/powerpoint/2010/main" val="340211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xit" presetSubtype="0" fill="hold"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DE"/>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17231"/>
            <a:ext cx="7188583" cy="6705600"/>
          </a:xfrm>
          <a:prstGeom prst="rect">
            <a:avLst/>
          </a:prstGeom>
        </p:spPr>
      </p:pic>
      <p:sp>
        <p:nvSpPr>
          <p:cNvPr id="10" name="Content Placeholder 9"/>
          <p:cNvSpPr>
            <a:spLocks noGrp="1"/>
          </p:cNvSpPr>
          <p:nvPr>
            <p:ph sz="quarter" idx="1"/>
          </p:nvPr>
        </p:nvSpPr>
        <p:spPr/>
        <p:txBody>
          <a:bodyPr/>
          <a:lstStyle/>
          <a:p>
            <a:endParaRPr lang="de-DE" dirty="0"/>
          </a:p>
        </p:txBody>
      </p:sp>
    </p:spTree>
    <p:extLst>
      <p:ext uri="{BB962C8B-B14F-4D97-AF65-F5344CB8AC3E}">
        <p14:creationId xmlns:p14="http://schemas.microsoft.com/office/powerpoint/2010/main" val="37612835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219200"/>
            <a:ext cx="8458200" cy="4937760"/>
          </a:xfrm>
        </p:spPr>
        <p:txBody>
          <a:bodyPr/>
          <a:lstStyle/>
          <a:p>
            <a:r>
              <a:rPr lang="de-DE" dirty="0" smtClean="0"/>
              <a:t>Limit Retries! Plan for Escalation</a:t>
            </a:r>
          </a:p>
          <a:p>
            <a:r>
              <a:rPr lang="de-DE" dirty="0" smtClean="0"/>
              <a:t>Use Realistic Thresholds (</a:t>
            </a:r>
            <a:r>
              <a:rPr lang="de-DE" dirty="0"/>
              <a:t>adjust </a:t>
            </a:r>
            <a:r>
              <a:rPr lang="de-DE" dirty="0" smtClean="0"/>
              <a:t>dynamic)</a:t>
            </a:r>
          </a:p>
          <a:p>
            <a:r>
              <a:rPr lang="de-DE" dirty="0" smtClean="0"/>
              <a:t>Think about delays</a:t>
            </a:r>
          </a:p>
          <a:p>
            <a:pPr lvl="1"/>
            <a:r>
              <a:rPr lang="de-DE" dirty="0" smtClean="0"/>
              <a:t>Don‘t go to fast but also not </a:t>
            </a:r>
            <a:r>
              <a:rPr lang="de-DE" dirty="0" err="1" smtClean="0"/>
              <a:t>too</a:t>
            </a:r>
            <a:r>
              <a:rPr lang="de-DE" dirty="0" smtClean="0"/>
              <a:t> </a:t>
            </a:r>
            <a:r>
              <a:rPr lang="de-DE" dirty="0" err="1" smtClean="0"/>
              <a:t>slow</a:t>
            </a:r>
            <a:r>
              <a:rPr lang="de-DE" dirty="0" smtClean="0"/>
              <a:t> (</a:t>
            </a:r>
            <a:r>
              <a:rPr lang="de-DE" dirty="0" err="1" smtClean="0"/>
              <a:t>flow</a:t>
            </a:r>
            <a:r>
              <a:rPr lang="de-DE" dirty="0" smtClean="0"/>
              <a:t> </a:t>
            </a:r>
            <a:r>
              <a:rPr lang="de-DE" dirty="0" err="1" smtClean="0"/>
              <a:t>control</a:t>
            </a:r>
            <a:r>
              <a:rPr lang="de-DE" dirty="0" smtClean="0"/>
              <a:t> </a:t>
            </a:r>
            <a:r>
              <a:rPr lang="de-DE" dirty="0" err="1" smtClean="0"/>
              <a:t>again</a:t>
            </a:r>
            <a:r>
              <a:rPr lang="de-DE" dirty="0" smtClean="0"/>
              <a:t>)</a:t>
            </a:r>
          </a:p>
          <a:p>
            <a:pPr lvl="1"/>
            <a:r>
              <a:rPr lang="de-DE" dirty="0" smtClean="0"/>
              <a:t>Randomize delays (especially for concurrent resources)</a:t>
            </a:r>
          </a:p>
          <a:p>
            <a:pPr lvl="1"/>
            <a:r>
              <a:rPr lang="en-US" dirty="0"/>
              <a:t>On how many lower levels are already retries present?</a:t>
            </a:r>
            <a:br>
              <a:rPr lang="en-US" dirty="0"/>
            </a:br>
            <a:r>
              <a:rPr lang="en-US" dirty="0"/>
              <a:t>What’s the timeout and interval on those levels</a:t>
            </a:r>
            <a:r>
              <a:rPr lang="en-US" dirty="0" smtClean="0"/>
              <a:t>?</a:t>
            </a:r>
            <a:endParaRPr lang="de-DE" dirty="0" smtClean="0"/>
          </a:p>
          <a:p>
            <a:pPr lvl="1"/>
            <a:r>
              <a:rPr lang="de-DE" dirty="0" smtClean="0"/>
              <a:t>How expensive is the retry operation?</a:t>
            </a:r>
            <a:br>
              <a:rPr lang="de-DE" dirty="0" smtClean="0"/>
            </a:br>
            <a:r>
              <a:rPr lang="de-DE" dirty="0" smtClean="0"/>
              <a:t>Tradeoff communication complexity vs detection/recovery time</a:t>
            </a:r>
          </a:p>
        </p:txBody>
      </p:sp>
      <p:sp>
        <p:nvSpPr>
          <p:cNvPr id="3" name="Title 2"/>
          <p:cNvSpPr>
            <a:spLocks noGrp="1"/>
          </p:cNvSpPr>
          <p:nvPr>
            <p:ph type="title"/>
          </p:nvPr>
        </p:nvSpPr>
        <p:spPr/>
        <p:txBody>
          <a:bodyPr/>
          <a:lstStyle/>
          <a:p>
            <a:r>
              <a:rPr lang="de-DE" dirty="0" smtClean="0"/>
              <a:t>Retry on transient errors</a:t>
            </a:r>
            <a:endParaRPr lang="de-DE" dirty="0"/>
          </a:p>
        </p:txBody>
      </p:sp>
      <p:pic>
        <p:nvPicPr>
          <p:cNvPr id="7" name="Leaky Buck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267267" cy="2695951"/>
          </a:xfrm>
          <a:prstGeom prst="rect">
            <a:avLst/>
          </a:prstGeom>
        </p:spPr>
      </p:pic>
      <p:grpSp>
        <p:nvGrpSpPr>
          <p:cNvPr id="12" name="Scala Example"/>
          <p:cNvGrpSpPr/>
          <p:nvPr/>
        </p:nvGrpSpPr>
        <p:grpSpPr>
          <a:xfrm>
            <a:off x="2819400" y="5105400"/>
            <a:ext cx="5812491" cy="1600200"/>
            <a:chOff x="2819400" y="5105400"/>
            <a:chExt cx="5812491" cy="160020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5105400"/>
              <a:ext cx="5812491" cy="1600200"/>
            </a:xfrm>
            <a:prstGeom prst="rect">
              <a:avLst/>
            </a:prstGeom>
          </p:spPr>
        </p:pic>
        <p:cxnSp>
          <p:nvCxnSpPr>
            <p:cNvPr id="11" name="Straight Connector 10"/>
            <p:cNvCxnSpPr/>
            <p:nvPr/>
          </p:nvCxnSpPr>
          <p:spPr>
            <a:xfrm>
              <a:off x="4495800" y="5545016"/>
              <a:ext cx="3886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980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6200" y="2009625"/>
            <a:ext cx="8994334" cy="3355253"/>
          </a:xfrm>
        </p:spPr>
      </p:pic>
      <p:sp>
        <p:nvSpPr>
          <p:cNvPr id="3" name="Title 2"/>
          <p:cNvSpPr>
            <a:spLocks noGrp="1"/>
          </p:cNvSpPr>
          <p:nvPr>
            <p:ph type="title"/>
          </p:nvPr>
        </p:nvSpPr>
        <p:spPr/>
        <p:txBody>
          <a:bodyPr/>
          <a:lstStyle/>
          <a:p>
            <a:endParaRPr lang="de-DE"/>
          </a:p>
        </p:txBody>
      </p:sp>
    </p:spTree>
    <p:extLst>
      <p:ext uri="{BB962C8B-B14F-4D97-AF65-F5344CB8AC3E}">
        <p14:creationId xmlns:p14="http://schemas.microsoft.com/office/powerpoint/2010/main" val="1028060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20000"/>
          </a:bodyPr>
          <a:lstStyle/>
          <a:p>
            <a:r>
              <a:rPr lang="de-DE" dirty="0" err="1" smtClean="0"/>
              <a:t>Use</a:t>
            </a:r>
            <a:r>
              <a:rPr lang="de-DE" dirty="0" smtClean="0"/>
              <a:t> </a:t>
            </a:r>
            <a:r>
              <a:rPr lang="de-DE" dirty="0" err="1" smtClean="0"/>
              <a:t>well</a:t>
            </a:r>
            <a:r>
              <a:rPr lang="de-DE" dirty="0" smtClean="0"/>
              <a:t> </a:t>
            </a:r>
            <a:r>
              <a:rPr lang="de-DE" dirty="0" err="1" smtClean="0"/>
              <a:t>established</a:t>
            </a:r>
            <a:r>
              <a:rPr lang="de-DE" dirty="0" smtClean="0"/>
              <a:t> </a:t>
            </a:r>
            <a:r>
              <a:rPr lang="de-DE" dirty="0" err="1" smtClean="0"/>
              <a:t>concurrency</a:t>
            </a:r>
            <a:r>
              <a:rPr lang="de-DE" dirty="0" smtClean="0"/>
              <a:t> </a:t>
            </a:r>
            <a:r>
              <a:rPr lang="de-DE" dirty="0" err="1" smtClean="0"/>
              <a:t>model</a:t>
            </a:r>
            <a:endParaRPr lang="de-DE" dirty="0" smtClean="0"/>
          </a:p>
          <a:p>
            <a:pPr lvl="1"/>
            <a:r>
              <a:rPr lang="de-DE" dirty="0" smtClean="0"/>
              <a:t>Event </a:t>
            </a:r>
            <a:r>
              <a:rPr lang="de-DE" dirty="0" err="1" smtClean="0"/>
              <a:t>loop</a:t>
            </a:r>
            <a:r>
              <a:rPr lang="de-DE" dirty="0" smtClean="0"/>
              <a:t>, </a:t>
            </a:r>
            <a:r>
              <a:rPr lang="de-DE" dirty="0" err="1" smtClean="0"/>
              <a:t>Actor</a:t>
            </a:r>
            <a:r>
              <a:rPr lang="de-DE" dirty="0" err="1"/>
              <a:t>s</a:t>
            </a:r>
            <a:r>
              <a:rPr lang="de-DE" dirty="0" smtClean="0"/>
              <a:t>, CSP, SEDA, ..</a:t>
            </a:r>
          </a:p>
          <a:p>
            <a:r>
              <a:rPr lang="de-DE" dirty="0" smtClean="0">
                <a:solidFill>
                  <a:srgbClr val="00B050"/>
                </a:solidFill>
              </a:rPr>
              <a:t>Immutability</a:t>
            </a:r>
            <a:r>
              <a:rPr lang="de-DE" dirty="0" smtClean="0"/>
              <a:t> is your </a:t>
            </a:r>
            <a:r>
              <a:rPr lang="de-DE" dirty="0" smtClean="0">
                <a:solidFill>
                  <a:srgbClr val="00B050"/>
                </a:solidFill>
              </a:rPr>
              <a:t>friend</a:t>
            </a:r>
          </a:p>
          <a:p>
            <a:r>
              <a:rPr lang="de-DE" dirty="0" smtClean="0"/>
              <a:t>(Shared) </a:t>
            </a:r>
            <a:r>
              <a:rPr lang="de-DE" dirty="0" smtClean="0">
                <a:solidFill>
                  <a:srgbClr val="FF0000"/>
                </a:solidFill>
              </a:rPr>
              <a:t>Mutable</a:t>
            </a:r>
            <a:r>
              <a:rPr lang="de-DE" dirty="0" smtClean="0"/>
              <a:t> state is your </a:t>
            </a:r>
            <a:r>
              <a:rPr lang="de-DE" dirty="0" smtClean="0">
                <a:solidFill>
                  <a:srgbClr val="FF0000"/>
                </a:solidFill>
              </a:rPr>
              <a:t>enemy</a:t>
            </a:r>
          </a:p>
          <a:p>
            <a:r>
              <a:rPr lang="de-DE" dirty="0"/>
              <a:t>Look </a:t>
            </a:r>
            <a:r>
              <a:rPr lang="de-DE" dirty="0" err="1"/>
              <a:t>carefully</a:t>
            </a:r>
            <a:r>
              <a:rPr lang="de-DE" dirty="0"/>
              <a:t> </a:t>
            </a:r>
            <a:r>
              <a:rPr lang="de-DE" dirty="0" err="1"/>
              <a:t>for</a:t>
            </a:r>
            <a:r>
              <a:rPr lang="de-DE" dirty="0"/>
              <a:t> </a:t>
            </a:r>
            <a:r>
              <a:rPr lang="de-DE" dirty="0" err="1">
                <a:solidFill>
                  <a:srgbClr val="FF0000"/>
                </a:solidFill>
              </a:rPr>
              <a:t>blocking</a:t>
            </a:r>
            <a:r>
              <a:rPr lang="de-DE" dirty="0">
                <a:solidFill>
                  <a:srgbClr val="FF0000"/>
                </a:solidFill>
              </a:rPr>
              <a:t> </a:t>
            </a:r>
            <a:r>
              <a:rPr lang="de-DE" dirty="0" err="1">
                <a:solidFill>
                  <a:srgbClr val="FF0000"/>
                </a:solidFill>
              </a:rPr>
              <a:t>calls</a:t>
            </a:r>
            <a:r>
              <a:rPr lang="de-DE" dirty="0" smtClean="0"/>
              <a:t>!</a:t>
            </a:r>
          </a:p>
          <a:p>
            <a:r>
              <a:rPr lang="de-DE" dirty="0" smtClean="0"/>
              <a:t>Model </a:t>
            </a:r>
            <a:r>
              <a:rPr lang="de-DE" dirty="0" err="1" smtClean="0"/>
              <a:t>your</a:t>
            </a:r>
            <a:r>
              <a:rPr lang="de-DE" dirty="0" smtClean="0"/>
              <a:t> </a:t>
            </a:r>
            <a:r>
              <a:rPr lang="de-DE" dirty="0" err="1" smtClean="0"/>
              <a:t>solution</a:t>
            </a:r>
            <a:r>
              <a:rPr lang="de-DE" dirty="0" smtClean="0"/>
              <a:t> </a:t>
            </a:r>
            <a:r>
              <a:rPr lang="de-DE" dirty="0" err="1" smtClean="0"/>
              <a:t>close</a:t>
            </a:r>
            <a:r>
              <a:rPr lang="de-DE" dirty="0" smtClean="0"/>
              <a:t> </a:t>
            </a:r>
            <a:r>
              <a:rPr lang="de-DE" dirty="0" err="1" smtClean="0"/>
              <a:t>to</a:t>
            </a:r>
            <a:r>
              <a:rPr lang="de-DE" dirty="0" smtClean="0"/>
              <a:t> </a:t>
            </a:r>
            <a:r>
              <a:rPr lang="de-DE" dirty="0" err="1" smtClean="0"/>
              <a:t>your</a:t>
            </a:r>
            <a:r>
              <a:rPr lang="de-DE" dirty="0" smtClean="0"/>
              <a:t> </a:t>
            </a:r>
            <a:r>
              <a:rPr lang="de-DE" dirty="0" err="1" smtClean="0"/>
              <a:t>problem</a:t>
            </a:r>
            <a:endParaRPr lang="de-DE" dirty="0"/>
          </a:p>
          <a:p>
            <a:r>
              <a:rPr lang="de-DE" dirty="0" err="1" smtClean="0"/>
              <a:t>Be</a:t>
            </a:r>
            <a:r>
              <a:rPr lang="de-DE" dirty="0" smtClean="0"/>
              <a:t> restrictive!</a:t>
            </a:r>
          </a:p>
          <a:p>
            <a:pPr lvl="1"/>
            <a:r>
              <a:rPr lang="de-DE" dirty="0" smtClean="0"/>
              <a:t>web </a:t>
            </a:r>
            <a:r>
              <a:rPr lang="de-DE" dirty="0" err="1" smtClean="0"/>
              <a:t>workers</a:t>
            </a:r>
            <a:r>
              <a:rPr lang="de-DE" dirty="0" smtClean="0"/>
              <a:t>,  OTP </a:t>
            </a:r>
            <a:r>
              <a:rPr lang="de-DE" dirty="0" err="1" smtClean="0"/>
              <a:t>gen_server</a:t>
            </a:r>
            <a:endParaRPr lang="de-DE" dirty="0" smtClean="0"/>
          </a:p>
          <a:p>
            <a:r>
              <a:rPr lang="de-DE" dirty="0" smtClean="0"/>
              <a:t>Get inspired</a:t>
            </a:r>
          </a:p>
          <a:p>
            <a:pPr lvl="1"/>
            <a:r>
              <a:rPr lang="de-DE" dirty="0" smtClean="0"/>
              <a:t>Event Loop -&gt; Node.js, </a:t>
            </a:r>
            <a:r>
              <a:rPr lang="de-DE" dirty="0" err="1" smtClean="0"/>
              <a:t>Netty</a:t>
            </a:r>
            <a:r>
              <a:rPr lang="de-DE" dirty="0" smtClean="0"/>
              <a:t>, UI Frameworks</a:t>
            </a:r>
          </a:p>
          <a:p>
            <a:pPr lvl="1"/>
            <a:r>
              <a:rPr lang="de-DE" dirty="0" err="1" smtClean="0"/>
              <a:t>Actor</a:t>
            </a:r>
            <a:r>
              <a:rPr lang="de-DE" dirty="0" smtClean="0"/>
              <a:t> Model -&gt; Erlang</a:t>
            </a:r>
          </a:p>
          <a:p>
            <a:pPr lvl="1"/>
            <a:r>
              <a:rPr lang="de-DE" dirty="0" err="1" smtClean="0"/>
              <a:t>Functional</a:t>
            </a:r>
            <a:r>
              <a:rPr lang="de-DE" dirty="0" smtClean="0"/>
              <a:t> -&gt; </a:t>
            </a:r>
            <a:r>
              <a:rPr lang="de-DE" dirty="0" err="1" smtClean="0"/>
              <a:t>Haskel</a:t>
            </a:r>
            <a:r>
              <a:rPr lang="de-DE" dirty="0" smtClean="0"/>
              <a:t>, </a:t>
            </a:r>
            <a:r>
              <a:rPr lang="de-DE" dirty="0" err="1" smtClean="0"/>
              <a:t>Clojure</a:t>
            </a:r>
            <a:r>
              <a:rPr lang="de-DE" dirty="0" smtClean="0"/>
              <a:t> core async, </a:t>
            </a:r>
          </a:p>
          <a:p>
            <a:pPr lvl="1"/>
            <a:r>
              <a:rPr lang="de-DE" dirty="0" err="1" smtClean="0"/>
              <a:t>Async</a:t>
            </a:r>
            <a:r>
              <a:rPr lang="de-DE" dirty="0" smtClean="0"/>
              <a:t> </a:t>
            </a:r>
            <a:r>
              <a:rPr lang="de-DE" dirty="0" err="1" smtClean="0"/>
              <a:t>done</a:t>
            </a:r>
            <a:r>
              <a:rPr lang="de-DE" dirty="0" smtClean="0"/>
              <a:t> </a:t>
            </a:r>
            <a:r>
              <a:rPr lang="de-DE" dirty="0" err="1" smtClean="0"/>
              <a:t>sequential</a:t>
            </a:r>
            <a:r>
              <a:rPr lang="de-DE" dirty="0" smtClean="0"/>
              <a:t> -&gt; C# </a:t>
            </a:r>
            <a:r>
              <a:rPr lang="de-DE" dirty="0" err="1" smtClean="0"/>
              <a:t>async</a:t>
            </a:r>
            <a:r>
              <a:rPr lang="de-DE" dirty="0" smtClean="0"/>
              <a:t>/</a:t>
            </a:r>
            <a:r>
              <a:rPr lang="de-DE" dirty="0" err="1" smtClean="0"/>
              <a:t>await</a:t>
            </a:r>
            <a:endParaRPr lang="de-DE" dirty="0" smtClean="0"/>
          </a:p>
          <a:p>
            <a:pPr lvl="1"/>
            <a:r>
              <a:rPr lang="de-DE" dirty="0" smtClean="0"/>
              <a:t>CSP -&gt; </a:t>
            </a:r>
            <a:r>
              <a:rPr lang="de-DE" dirty="0" err="1" smtClean="0"/>
              <a:t>Golang</a:t>
            </a:r>
            <a:endParaRPr lang="de-DE" dirty="0"/>
          </a:p>
          <a:p>
            <a:pPr lvl="1"/>
            <a:endParaRPr lang="de-DE" dirty="0"/>
          </a:p>
        </p:txBody>
      </p:sp>
      <p:sp>
        <p:nvSpPr>
          <p:cNvPr id="3" name="Title 2"/>
          <p:cNvSpPr>
            <a:spLocks noGrp="1"/>
          </p:cNvSpPr>
          <p:nvPr>
            <p:ph type="title"/>
          </p:nvPr>
        </p:nvSpPr>
        <p:spPr/>
        <p:txBody>
          <a:bodyPr>
            <a:normAutofit fontScale="90000"/>
          </a:bodyPr>
          <a:lstStyle/>
          <a:p>
            <a:r>
              <a:rPr lang="de-DE" dirty="0" err="1" smtClean="0"/>
              <a:t>Provide</a:t>
            </a:r>
            <a:r>
              <a:rPr lang="de-DE" dirty="0" smtClean="0"/>
              <a:t> </a:t>
            </a:r>
            <a:r>
              <a:rPr lang="de-DE" dirty="0" err="1" smtClean="0"/>
              <a:t>awesome</a:t>
            </a:r>
            <a:r>
              <a:rPr lang="de-DE" dirty="0" smtClean="0"/>
              <a:t> </a:t>
            </a:r>
            <a:r>
              <a:rPr lang="de-DE" dirty="0" err="1" smtClean="0"/>
              <a:t>support</a:t>
            </a:r>
            <a:r>
              <a:rPr lang="de-DE" dirty="0" smtClean="0"/>
              <a:t> </a:t>
            </a:r>
            <a:r>
              <a:rPr lang="de-DE" dirty="0" err="1" smtClean="0"/>
              <a:t>for</a:t>
            </a:r>
            <a:r>
              <a:rPr lang="de-DE" dirty="0" smtClean="0"/>
              <a:t> </a:t>
            </a:r>
            <a:r>
              <a:rPr lang="de-DE" dirty="0" err="1" smtClean="0"/>
              <a:t>concurrency</a:t>
            </a:r>
            <a:endParaRPr lang="de-DE" dirty="0"/>
          </a:p>
        </p:txBody>
      </p:sp>
    </p:spTree>
    <p:extLst>
      <p:ext uri="{BB962C8B-B14F-4D97-AF65-F5344CB8AC3E}">
        <p14:creationId xmlns:p14="http://schemas.microsoft.com/office/powerpoint/2010/main" val="88739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500"/>
                                        <p:tgtEl>
                                          <p:spTgt spid="2">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fade">
                                      <p:cBhvr>
                                        <p:cTn id="46" dur="500"/>
                                        <p:tgtEl>
                                          <p:spTgt spid="2">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fade">
                                      <p:cBhvr>
                                        <p:cTn id="49" dur="500"/>
                                        <p:tgtEl>
                                          <p:spTgt spid="2">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fade">
                                      <p:cBhvr>
                                        <p:cTn id="55" dur="500"/>
                                        <p:tgtEl>
                                          <p:spTgt spid="2">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fade">
                                      <p:cBhvr>
                                        <p:cTn id="5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smtClean="0"/>
              <a:t>Programming</a:t>
            </a:r>
            <a:r>
              <a:rPr lang="de-DE" dirty="0" smtClean="0"/>
              <a:t> </a:t>
            </a:r>
            <a:r>
              <a:rPr lang="de-DE" dirty="0" err="1" smtClean="0"/>
              <a:t>techniques</a:t>
            </a:r>
            <a:endParaRPr lang="de-DE" dirty="0"/>
          </a:p>
        </p:txBody>
      </p:sp>
      <p:sp>
        <p:nvSpPr>
          <p:cNvPr id="10" name="Content Placeholder 9"/>
          <p:cNvSpPr>
            <a:spLocks noGrp="1"/>
          </p:cNvSpPr>
          <p:nvPr>
            <p:ph sz="quarter" idx="1"/>
          </p:nvPr>
        </p:nvSpPr>
        <p:spPr>
          <a:xfrm>
            <a:off x="457200" y="1219200"/>
            <a:ext cx="8382000" cy="4937760"/>
          </a:xfrm>
        </p:spPr>
        <p:txBody>
          <a:bodyPr>
            <a:normAutofit/>
          </a:bodyPr>
          <a:lstStyle/>
          <a:p>
            <a:r>
              <a:rPr lang="de-AT" dirty="0" smtClean="0"/>
              <a:t>Check input at </a:t>
            </a:r>
            <a:r>
              <a:rPr lang="de-AT" dirty="0" err="1" smtClean="0"/>
              <a:t>untrusted</a:t>
            </a:r>
            <a:r>
              <a:rPr lang="de-AT" dirty="0" smtClean="0"/>
              <a:t> „</a:t>
            </a:r>
            <a:r>
              <a:rPr lang="de-AT" dirty="0" err="1" smtClean="0"/>
              <a:t>boundary</a:t>
            </a:r>
            <a:r>
              <a:rPr lang="de-AT" dirty="0" smtClean="0"/>
              <a:t>“</a:t>
            </a:r>
          </a:p>
          <a:p>
            <a:r>
              <a:rPr lang="de-AT" dirty="0"/>
              <a:t>Fail </a:t>
            </a:r>
            <a:r>
              <a:rPr lang="de-AT" dirty="0" smtClean="0"/>
              <a:t>fast but </a:t>
            </a:r>
            <a:r>
              <a:rPr lang="de-AT" dirty="0" err="1" smtClean="0"/>
              <a:t>don‘t</a:t>
            </a:r>
            <a:r>
              <a:rPr lang="de-AT" dirty="0" smtClean="0"/>
              <a:t> clutter your code with defensive </a:t>
            </a:r>
            <a:r>
              <a:rPr lang="de-AT" dirty="0" err="1" smtClean="0"/>
              <a:t>checks</a:t>
            </a:r>
            <a:endParaRPr lang="de-AT" dirty="0" smtClean="0"/>
          </a:p>
          <a:p>
            <a:r>
              <a:rPr lang="de-DE" dirty="0"/>
              <a:t>Separate </a:t>
            </a:r>
            <a:r>
              <a:rPr lang="de-DE" dirty="0" err="1"/>
              <a:t>error</a:t>
            </a:r>
            <a:r>
              <a:rPr lang="de-DE" dirty="0"/>
              <a:t> </a:t>
            </a:r>
            <a:r>
              <a:rPr lang="de-DE" dirty="0" err="1"/>
              <a:t>handling</a:t>
            </a:r>
            <a:r>
              <a:rPr lang="de-DE" dirty="0"/>
              <a:t> </a:t>
            </a:r>
            <a:r>
              <a:rPr lang="de-DE" dirty="0" err="1"/>
              <a:t>code</a:t>
            </a:r>
            <a:r>
              <a:rPr lang="de-DE" dirty="0"/>
              <a:t> </a:t>
            </a:r>
            <a:r>
              <a:rPr lang="de-DE" dirty="0" err="1"/>
              <a:t>from</a:t>
            </a:r>
            <a:r>
              <a:rPr lang="de-DE" dirty="0"/>
              <a:t> „</a:t>
            </a:r>
            <a:r>
              <a:rPr lang="de-DE" dirty="0" err="1"/>
              <a:t>business</a:t>
            </a:r>
            <a:r>
              <a:rPr lang="de-DE" dirty="0"/>
              <a:t>“ </a:t>
            </a:r>
            <a:r>
              <a:rPr lang="de-DE" dirty="0" err="1" smtClean="0"/>
              <a:t>code</a:t>
            </a:r>
            <a:endParaRPr lang="de-AT" dirty="0" smtClean="0"/>
          </a:p>
          <a:p>
            <a:r>
              <a:rPr lang="de-AT" dirty="0" smtClean="0"/>
              <a:t>Who </a:t>
            </a:r>
            <a:r>
              <a:rPr lang="de-AT" dirty="0" err="1" smtClean="0"/>
              <a:t>should</a:t>
            </a:r>
            <a:r>
              <a:rPr lang="de-AT" dirty="0" smtClean="0"/>
              <a:t> fix </a:t>
            </a:r>
            <a:r>
              <a:rPr lang="de-AT" dirty="0" err="1" smtClean="0"/>
              <a:t>the</a:t>
            </a:r>
            <a:r>
              <a:rPr lang="de-AT" dirty="0" smtClean="0"/>
              <a:t> </a:t>
            </a:r>
            <a:r>
              <a:rPr lang="de-AT" dirty="0" err="1" smtClean="0"/>
              <a:t>problem</a:t>
            </a:r>
            <a:r>
              <a:rPr lang="de-AT" dirty="0" smtClean="0"/>
              <a:t>? (</a:t>
            </a:r>
            <a:r>
              <a:rPr lang="de-AT" dirty="0" err="1" smtClean="0"/>
              <a:t>you</a:t>
            </a:r>
            <a:r>
              <a:rPr lang="de-AT" dirty="0" smtClean="0"/>
              <a:t> </a:t>
            </a:r>
            <a:r>
              <a:rPr lang="de-AT" dirty="0" err="1" smtClean="0"/>
              <a:t>or</a:t>
            </a:r>
            <a:r>
              <a:rPr lang="de-AT" dirty="0" smtClean="0"/>
              <a:t> </a:t>
            </a:r>
            <a:r>
              <a:rPr lang="de-AT" dirty="0" err="1"/>
              <a:t>supervisor</a:t>
            </a:r>
            <a:r>
              <a:rPr lang="de-AT" dirty="0"/>
              <a:t>)</a:t>
            </a:r>
            <a:endParaRPr lang="de-AT" dirty="0" smtClean="0"/>
          </a:p>
          <a:p>
            <a:r>
              <a:rPr lang="de-AT" dirty="0" err="1" smtClean="0"/>
              <a:t>Make</a:t>
            </a:r>
            <a:r>
              <a:rPr lang="de-AT" dirty="0" smtClean="0"/>
              <a:t> </a:t>
            </a:r>
            <a:r>
              <a:rPr lang="de-AT" dirty="0" err="1" smtClean="0"/>
              <a:t>failures</a:t>
            </a:r>
            <a:r>
              <a:rPr lang="de-AT" dirty="0" smtClean="0"/>
              <a:t> explicit in </a:t>
            </a:r>
            <a:r>
              <a:rPr lang="de-AT" dirty="0" err="1" smtClean="0"/>
              <a:t>your</a:t>
            </a:r>
            <a:r>
              <a:rPr lang="de-AT" dirty="0" smtClean="0"/>
              <a:t> </a:t>
            </a:r>
            <a:r>
              <a:rPr lang="de-AT" dirty="0" err="1" smtClean="0"/>
              <a:t>abstractions</a:t>
            </a:r>
            <a:r>
              <a:rPr lang="de-AT" dirty="0" smtClean="0"/>
              <a:t> (API)</a:t>
            </a:r>
          </a:p>
          <a:p>
            <a:r>
              <a:rPr lang="de-DE" dirty="0" smtClean="0"/>
              <a:t>Intention </a:t>
            </a:r>
            <a:r>
              <a:rPr lang="de-DE" dirty="0"/>
              <a:t>revealing </a:t>
            </a:r>
            <a:r>
              <a:rPr lang="de-DE" dirty="0" err="1" smtClean="0"/>
              <a:t>programming</a:t>
            </a:r>
            <a:r>
              <a:rPr lang="de-DE" dirty="0" smtClean="0"/>
              <a:t> </a:t>
            </a:r>
            <a:r>
              <a:rPr lang="de-DE" dirty="0"/>
              <a:t>(</a:t>
            </a:r>
            <a:r>
              <a:rPr lang="de-DE" dirty="0" err="1" smtClean="0"/>
              <a:t>naming</a:t>
            </a:r>
            <a:r>
              <a:rPr lang="de-DE" dirty="0" smtClean="0"/>
              <a:t> + </a:t>
            </a:r>
            <a:r>
              <a:rPr lang="de-DE" dirty="0" err="1" smtClean="0"/>
              <a:t>patterns</a:t>
            </a:r>
            <a:r>
              <a:rPr lang="de-DE" dirty="0" smtClean="0"/>
              <a:t> </a:t>
            </a:r>
            <a:r>
              <a:rPr lang="de-DE" dirty="0" err="1" smtClean="0"/>
              <a:t>again</a:t>
            </a:r>
            <a:r>
              <a:rPr lang="de-DE" dirty="0" smtClean="0"/>
              <a:t>!)</a:t>
            </a:r>
          </a:p>
          <a:p>
            <a:r>
              <a:rPr lang="de-DE" dirty="0" err="1" smtClean="0"/>
              <a:t>Avoid</a:t>
            </a:r>
            <a:r>
              <a:rPr lang="de-DE" dirty="0" smtClean="0"/>
              <a:t> „null“ – </a:t>
            </a:r>
            <a:r>
              <a:rPr lang="de-DE" dirty="0"/>
              <a:t>prefer types</a:t>
            </a:r>
          </a:p>
          <a:p>
            <a:r>
              <a:rPr lang="de-DE" dirty="0" err="1" smtClean="0"/>
              <a:t>Prefer</a:t>
            </a:r>
            <a:r>
              <a:rPr lang="de-DE" dirty="0" smtClean="0"/>
              <a:t> </a:t>
            </a:r>
            <a:r>
              <a:rPr lang="de-DE" dirty="0" err="1"/>
              <a:t>return</a:t>
            </a:r>
            <a:r>
              <a:rPr lang="de-DE" dirty="0"/>
              <a:t> </a:t>
            </a:r>
            <a:r>
              <a:rPr lang="de-DE" dirty="0" err="1" smtClean="0"/>
              <a:t>values</a:t>
            </a:r>
            <a:r>
              <a:rPr lang="de-DE" dirty="0" smtClean="0"/>
              <a:t> </a:t>
            </a:r>
            <a:r>
              <a:rPr lang="de-DE" dirty="0" err="1" smtClean="0"/>
              <a:t>over</a:t>
            </a:r>
            <a:r>
              <a:rPr lang="de-DE" dirty="0" smtClean="0"/>
              <a:t> </a:t>
            </a:r>
            <a:r>
              <a:rPr lang="de-DE" dirty="0" err="1" smtClean="0"/>
              <a:t>exceptions</a:t>
            </a:r>
            <a:endParaRPr lang="de-DE" dirty="0" smtClean="0"/>
          </a:p>
          <a:p>
            <a:r>
              <a:rPr lang="de-DE" b="1" dirty="0" err="1" smtClean="0"/>
              <a:t>Avoid</a:t>
            </a:r>
            <a:r>
              <a:rPr lang="de-DE" b="1" dirty="0" smtClean="0"/>
              <a:t> </a:t>
            </a:r>
            <a:r>
              <a:rPr lang="de-DE" b="1" dirty="0" err="1" smtClean="0"/>
              <a:t>state</a:t>
            </a:r>
            <a:r>
              <a:rPr lang="de-DE" b="1" dirty="0" smtClean="0"/>
              <a:t> </a:t>
            </a:r>
            <a:r>
              <a:rPr lang="de-DE" dirty="0" smtClean="0"/>
              <a:t>– </a:t>
            </a:r>
            <a:r>
              <a:rPr lang="de-DE" dirty="0" err="1" smtClean="0"/>
              <a:t>go</a:t>
            </a:r>
            <a:r>
              <a:rPr lang="de-DE" dirty="0" smtClean="0"/>
              <a:t> </a:t>
            </a:r>
            <a:r>
              <a:rPr lang="de-DE" dirty="0" err="1" smtClean="0"/>
              <a:t>functional</a:t>
            </a:r>
            <a:endParaRPr lang="en-GB" dirty="0" smtClean="0"/>
          </a:p>
          <a:p>
            <a:endParaRPr lang="en-GB" dirty="0"/>
          </a:p>
        </p:txBody>
      </p:sp>
      <p:sp>
        <p:nvSpPr>
          <p:cNvPr id="3" name="TextBox 2"/>
          <p:cNvSpPr txBox="1"/>
          <p:nvPr/>
        </p:nvSpPr>
        <p:spPr>
          <a:xfrm>
            <a:off x="35169" y="6400800"/>
            <a:ext cx="7219284" cy="369332"/>
          </a:xfrm>
          <a:prstGeom prst="rect">
            <a:avLst/>
          </a:prstGeom>
          <a:noFill/>
        </p:spPr>
        <p:txBody>
          <a:bodyPr wrap="none" rtlCol="0">
            <a:spAutoFit/>
          </a:bodyPr>
          <a:lstStyle/>
          <a:p>
            <a:pPr marL="0" lvl="1"/>
            <a:r>
              <a:rPr lang="de-DE" dirty="0">
                <a:hlinkClick r:id="rId3"/>
              </a:rPr>
              <a:t>https://blogs.msdn.microsoft.com/ericlippert/2008/09/10/vexing-exceptions</a:t>
            </a:r>
            <a:r>
              <a:rPr lang="de-DE" dirty="0" smtClean="0">
                <a:hlinkClick r:id="rId3"/>
              </a:rPr>
              <a:t>/</a:t>
            </a:r>
            <a:endParaRPr lang="de-DE" dirty="0"/>
          </a:p>
        </p:txBody>
      </p:sp>
      <p:pic>
        <p:nvPicPr>
          <p:cNvPr id="4" name="Optiona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 y="5410200"/>
            <a:ext cx="3728747" cy="910839"/>
          </a:xfrm>
          <a:prstGeom prst="rect">
            <a:avLst/>
          </a:prstGeom>
        </p:spPr>
      </p:pic>
      <p:pic>
        <p:nvPicPr>
          <p:cNvPr id="5" name="Nul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9558" y="5372100"/>
            <a:ext cx="3629124" cy="910839"/>
          </a:xfrm>
          <a:prstGeom prst="rect">
            <a:avLst/>
          </a:prstGeom>
        </p:spPr>
      </p:pic>
    </p:spTree>
    <p:extLst>
      <p:ext uri="{BB962C8B-B14F-4D97-AF65-F5344CB8AC3E}">
        <p14:creationId xmlns:p14="http://schemas.microsoft.com/office/powerpoint/2010/main" val="100203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xEl>
                                              <p:pRg st="7" end="7"/>
                                            </p:txEl>
                                          </p:spTgt>
                                        </p:tgtEl>
                                        <p:attrNameLst>
                                          <p:attrName>style.visibility</p:attrName>
                                        </p:attrNameLst>
                                      </p:cBhvr>
                                      <p:to>
                                        <p:strVal val="visible"/>
                                      </p:to>
                                    </p:set>
                                    <p:animEffect transition="in" filter="fade">
                                      <p:cBhvr>
                                        <p:cTn id="50" dur="500"/>
                                        <p:tgtEl>
                                          <p:spTgt spid="10">
                                            <p:txEl>
                                              <p:pRg st="7" end="7"/>
                                            </p:txEl>
                                          </p:spTgt>
                                        </p:tgtEl>
                                      </p:cBhvr>
                                    </p:animEffect>
                                  </p:childTnLst>
                                </p:cTn>
                              </p:par>
                              <p:par>
                                <p:cTn id="51" presetID="10" presetClass="exit" presetSubtype="0" fill="hold" nodeType="withEffect">
                                  <p:stCondLst>
                                    <p:cond delay="0"/>
                                  </p:stCondLst>
                                  <p:childTnLst>
                                    <p:animEffect transition="out" filter="fade">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
                                            <p:txEl>
                                              <p:pRg st="8" end="8"/>
                                            </p:txEl>
                                          </p:spTgt>
                                        </p:tgtEl>
                                        <p:attrNameLst>
                                          <p:attrName>style.visibility</p:attrName>
                                        </p:attrNameLst>
                                      </p:cBhvr>
                                      <p:to>
                                        <p:strVal val="visible"/>
                                      </p:to>
                                    </p:set>
                                    <p:animEffect transition="in" filter="fade">
                                      <p:cBhvr>
                                        <p:cTn id="64"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533400" y="1447800"/>
            <a:ext cx="6185244" cy="2590800"/>
          </a:xfrm>
        </p:spPr>
      </p:pic>
      <p:sp>
        <p:nvSpPr>
          <p:cNvPr id="3" name="Title 2"/>
          <p:cNvSpPr>
            <a:spLocks noGrp="1"/>
          </p:cNvSpPr>
          <p:nvPr>
            <p:ph type="title"/>
          </p:nvPr>
        </p:nvSpPr>
        <p:spPr/>
        <p:txBody>
          <a:bodyPr/>
          <a:lstStyle/>
          <a:p>
            <a:r>
              <a:rPr lang="de-AT" dirty="0" err="1" smtClean="0"/>
              <a:t>Erlangs</a:t>
            </a:r>
            <a:r>
              <a:rPr lang="de-AT" dirty="0" smtClean="0"/>
              <a:t> „</a:t>
            </a:r>
            <a:r>
              <a:rPr lang="de-AT" dirty="0" err="1" smtClean="0"/>
              <a:t>Let</a:t>
            </a:r>
            <a:r>
              <a:rPr lang="de-AT" dirty="0" smtClean="0"/>
              <a:t> </a:t>
            </a:r>
            <a:r>
              <a:rPr lang="de-AT" dirty="0" err="1" smtClean="0"/>
              <a:t>it</a:t>
            </a:r>
            <a:r>
              <a:rPr lang="de-AT" dirty="0" smtClean="0"/>
              <a:t> </a:t>
            </a:r>
            <a:r>
              <a:rPr lang="de-AT" dirty="0" err="1" smtClean="0"/>
              <a:t>crash</a:t>
            </a:r>
            <a:r>
              <a:rPr lang="de-AT" dirty="0" smtClean="0"/>
              <a:t>“ </a:t>
            </a:r>
            <a:r>
              <a:rPr lang="de-AT" dirty="0" err="1" smtClean="0"/>
              <a:t>philosophy</a:t>
            </a:r>
            <a:endParaRPr lang="en-GB" dirty="0"/>
          </a:p>
        </p:txBody>
      </p:sp>
      <p:pic>
        <p:nvPicPr>
          <p:cNvPr id="6" name="Violate spe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 y="1447799"/>
            <a:ext cx="4419601" cy="1269631"/>
          </a:xfrm>
          <a:prstGeom prst="rect">
            <a:avLst/>
          </a:prstGeom>
        </p:spPr>
      </p:pic>
      <p:pic>
        <p:nvPicPr>
          <p:cNvPr id="7" name="Correct spec"/>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3358977"/>
            <a:ext cx="1219200" cy="527223"/>
          </a:xfrm>
          <a:prstGeom prst="rect">
            <a:avLst/>
          </a:prstGeom>
        </p:spPr>
      </p:pic>
      <p:pic>
        <p:nvPicPr>
          <p:cNvPr id="8" name="Correct spec bette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 y="4267200"/>
            <a:ext cx="5251177" cy="762000"/>
          </a:xfrm>
          <a:prstGeom prst="rect">
            <a:avLst/>
          </a:prstGeom>
        </p:spPr>
      </p:pic>
      <p:sp>
        <p:nvSpPr>
          <p:cNvPr id="9" name="Violates spec Text"/>
          <p:cNvSpPr txBox="1"/>
          <p:nvPr/>
        </p:nvSpPr>
        <p:spPr>
          <a:xfrm>
            <a:off x="5219700" y="1764082"/>
            <a:ext cx="1676400" cy="369332"/>
          </a:xfrm>
          <a:prstGeom prst="rect">
            <a:avLst/>
          </a:prstGeom>
          <a:noFill/>
        </p:spPr>
        <p:txBody>
          <a:bodyPr wrap="square" rtlCol="0">
            <a:spAutoFit/>
          </a:bodyPr>
          <a:lstStyle/>
          <a:p>
            <a:r>
              <a:rPr lang="de-AT" dirty="0" err="1" smtClean="0">
                <a:solidFill>
                  <a:srgbClr val="FF0000"/>
                </a:solidFill>
              </a:rPr>
              <a:t>Violates</a:t>
            </a:r>
            <a:r>
              <a:rPr lang="de-AT" dirty="0" smtClean="0">
                <a:solidFill>
                  <a:srgbClr val="FF0000"/>
                </a:solidFill>
              </a:rPr>
              <a:t> </a:t>
            </a:r>
            <a:r>
              <a:rPr lang="de-AT" dirty="0" err="1" smtClean="0">
                <a:solidFill>
                  <a:srgbClr val="FF0000"/>
                </a:solidFill>
              </a:rPr>
              <a:t>spec</a:t>
            </a:r>
            <a:endParaRPr lang="en-GB" dirty="0">
              <a:solidFill>
                <a:srgbClr val="FF0000"/>
              </a:solidFill>
            </a:endParaRPr>
          </a:p>
        </p:txBody>
      </p:sp>
      <p:sp>
        <p:nvSpPr>
          <p:cNvPr id="10" name="Correct Text"/>
          <p:cNvSpPr txBox="1"/>
          <p:nvPr/>
        </p:nvSpPr>
        <p:spPr>
          <a:xfrm>
            <a:off x="5257800" y="3320691"/>
            <a:ext cx="1981200" cy="369332"/>
          </a:xfrm>
          <a:prstGeom prst="rect">
            <a:avLst/>
          </a:prstGeom>
          <a:noFill/>
        </p:spPr>
        <p:txBody>
          <a:bodyPr wrap="square" rtlCol="0">
            <a:spAutoFit/>
          </a:bodyPr>
          <a:lstStyle/>
          <a:p>
            <a:r>
              <a:rPr lang="de-AT" dirty="0" err="1" smtClean="0">
                <a:solidFill>
                  <a:srgbClr val="00B050"/>
                </a:solidFill>
              </a:rPr>
              <a:t>Correct</a:t>
            </a:r>
            <a:endParaRPr lang="en-GB" dirty="0">
              <a:solidFill>
                <a:srgbClr val="00B050"/>
              </a:solidFill>
            </a:endParaRPr>
          </a:p>
        </p:txBody>
      </p:sp>
      <p:sp>
        <p:nvSpPr>
          <p:cNvPr id="2" name="TextBox 1"/>
          <p:cNvSpPr txBox="1"/>
          <p:nvPr/>
        </p:nvSpPr>
        <p:spPr>
          <a:xfrm>
            <a:off x="532940" y="1447799"/>
            <a:ext cx="7544260" cy="1938992"/>
          </a:xfrm>
          <a:prstGeom prst="rect">
            <a:avLst/>
          </a:prstGeom>
          <a:noFill/>
        </p:spPr>
        <p:txBody>
          <a:bodyPr wrap="square" rtlCol="0">
            <a:spAutoFit/>
          </a:bodyPr>
          <a:lstStyle/>
          <a:p>
            <a:pPr marL="228600" indent="-228600">
              <a:buAutoNum type="arabicParenR"/>
            </a:pPr>
            <a:r>
              <a:rPr lang="en-GB" sz="2400" dirty="0" smtClean="0"/>
              <a:t> shorted </a:t>
            </a:r>
            <a:r>
              <a:rPr lang="en-GB" sz="2400" dirty="0"/>
              <a:t>code </a:t>
            </a:r>
          </a:p>
          <a:p>
            <a:r>
              <a:rPr lang="en-GB" sz="2400" dirty="0"/>
              <a:t>2) clearer code </a:t>
            </a:r>
          </a:p>
          <a:p>
            <a:r>
              <a:rPr lang="en-GB" sz="2400" dirty="0"/>
              <a:t>3) no chance of accidentally violating the </a:t>
            </a:r>
            <a:r>
              <a:rPr lang="en-GB" sz="2400" dirty="0" smtClean="0"/>
              <a:t>spec</a:t>
            </a:r>
          </a:p>
          <a:p>
            <a:r>
              <a:rPr lang="en-GB" sz="2400" dirty="0" smtClean="0"/>
              <a:t>4</a:t>
            </a:r>
            <a:r>
              <a:rPr lang="en-GB" sz="2400" dirty="0"/>
              <a:t>) perfectly acceptable error diagnostic</a:t>
            </a:r>
          </a:p>
          <a:p>
            <a:endParaRPr lang="en-GB" sz="2400" dirty="0"/>
          </a:p>
        </p:txBody>
      </p:sp>
    </p:spTree>
    <p:extLst>
      <p:ext uri="{BB962C8B-B14F-4D97-AF65-F5344CB8AC3E}">
        <p14:creationId xmlns:p14="http://schemas.microsoft.com/office/powerpoint/2010/main" val="350254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xit" presetSubtype="0" fill="hold"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xit" presetSubtype="0" fill="hold" nodeType="withEffect">
                                  <p:stCondLst>
                                    <p:cond delay="0"/>
                                  </p:stCondLst>
                                  <p:childTnLst>
                                    <p:animEffect transition="out" filter="fade">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DE" dirty="0" smtClean="0"/>
              <a:t>Domain Language</a:t>
            </a:r>
            <a:endParaRPr lang="de-DE" dirty="0"/>
          </a:p>
        </p:txBody>
      </p:sp>
      <p:sp>
        <p:nvSpPr>
          <p:cNvPr id="3" name="Content Placeholder 2"/>
          <p:cNvSpPr>
            <a:spLocks noGrp="1"/>
          </p:cNvSpPr>
          <p:nvPr>
            <p:ph sz="quarter" idx="1"/>
          </p:nvPr>
        </p:nvSpPr>
        <p:spPr/>
        <p:txBody>
          <a:bodyPr>
            <a:normAutofit/>
          </a:bodyPr>
          <a:lstStyle/>
          <a:p>
            <a:r>
              <a:rPr lang="de-DE" sz="2400" b="1" dirty="0" err="1" smtClean="0"/>
              <a:t>Reliability</a:t>
            </a:r>
            <a:r>
              <a:rPr lang="de-DE" sz="2400" dirty="0" smtClean="0"/>
              <a:t>:</a:t>
            </a:r>
          </a:p>
          <a:p>
            <a:pPr lvl="1"/>
            <a:r>
              <a:rPr lang="de-DE" dirty="0" smtClean="0"/>
              <a:t>is </a:t>
            </a:r>
            <a:r>
              <a:rPr lang="de-DE" dirty="0" err="1" smtClean="0"/>
              <a:t>it</a:t>
            </a:r>
            <a:r>
              <a:rPr lang="de-DE" dirty="0" smtClean="0"/>
              <a:t> not </a:t>
            </a:r>
            <a:r>
              <a:rPr lang="de-DE" dirty="0" err="1" smtClean="0"/>
              <a:t>going</a:t>
            </a:r>
            <a:r>
              <a:rPr lang="de-DE" dirty="0" smtClean="0"/>
              <a:t> </a:t>
            </a:r>
            <a:r>
              <a:rPr lang="de-DE" dirty="0" err="1" smtClean="0"/>
              <a:t>to</a:t>
            </a:r>
            <a:r>
              <a:rPr lang="de-DE" dirty="0" smtClean="0"/>
              <a:t> </a:t>
            </a:r>
            <a:r>
              <a:rPr lang="de-DE" dirty="0" err="1" smtClean="0"/>
              <a:t>fail</a:t>
            </a:r>
            <a:r>
              <a:rPr lang="de-DE" dirty="0" smtClean="0"/>
              <a:t> in </a:t>
            </a:r>
            <a:r>
              <a:rPr lang="de-DE" dirty="0" err="1" smtClean="0"/>
              <a:t>the</a:t>
            </a:r>
            <a:r>
              <a:rPr lang="de-DE" dirty="0" smtClean="0"/>
              <a:t> </a:t>
            </a:r>
            <a:r>
              <a:rPr lang="de-DE" dirty="0" err="1" smtClean="0"/>
              <a:t>next</a:t>
            </a:r>
            <a:r>
              <a:rPr lang="de-DE" dirty="0" smtClean="0"/>
              <a:t> N hours? </a:t>
            </a:r>
            <a:br>
              <a:rPr lang="de-DE" dirty="0" smtClean="0"/>
            </a:br>
            <a:r>
              <a:rPr lang="de-DE" dirty="0" smtClean="0"/>
              <a:t>= Continuity of correct service</a:t>
            </a:r>
          </a:p>
          <a:p>
            <a:r>
              <a:rPr lang="de-DE" sz="2400" b="1" dirty="0" err="1" smtClean="0"/>
              <a:t>Availability</a:t>
            </a:r>
            <a:r>
              <a:rPr lang="de-DE" sz="2400" b="1" dirty="0"/>
              <a:t>:</a:t>
            </a:r>
            <a:r>
              <a:rPr lang="de-DE" sz="2400" dirty="0" smtClean="0"/>
              <a:t> </a:t>
            </a:r>
          </a:p>
          <a:p>
            <a:pPr lvl="1"/>
            <a:r>
              <a:rPr lang="de-DE" dirty="0" err="1" smtClean="0"/>
              <a:t>can</a:t>
            </a:r>
            <a:r>
              <a:rPr lang="de-DE" dirty="0" smtClean="0"/>
              <a:t> I use it now? </a:t>
            </a:r>
            <a:br>
              <a:rPr lang="de-DE" dirty="0" smtClean="0"/>
            </a:br>
            <a:r>
              <a:rPr lang="de-DE" dirty="0" smtClean="0"/>
              <a:t>= Readiness for correct service</a:t>
            </a:r>
          </a:p>
          <a:p>
            <a:r>
              <a:rPr lang="de-DE" sz="2400" b="1" dirty="0" err="1" smtClean="0"/>
              <a:t>Safety</a:t>
            </a:r>
            <a:r>
              <a:rPr lang="de-DE" sz="2400" b="1" dirty="0"/>
              <a:t>:</a:t>
            </a:r>
            <a:r>
              <a:rPr lang="de-DE" sz="2400" dirty="0" smtClean="0"/>
              <a:t> non-</a:t>
            </a:r>
            <a:r>
              <a:rPr lang="de-DE" sz="2400" dirty="0" err="1" smtClean="0"/>
              <a:t>occurence</a:t>
            </a:r>
            <a:r>
              <a:rPr lang="de-DE" sz="2400" dirty="0" smtClean="0"/>
              <a:t> of </a:t>
            </a:r>
            <a:r>
              <a:rPr lang="de-DE" sz="2400" dirty="0" err="1" smtClean="0"/>
              <a:t>catastrophic</a:t>
            </a:r>
            <a:r>
              <a:rPr lang="de-DE" sz="2400" dirty="0" smtClean="0"/>
              <a:t> </a:t>
            </a:r>
            <a:r>
              <a:rPr lang="de-DE" sz="2400" dirty="0" err="1" smtClean="0"/>
              <a:t>failures</a:t>
            </a:r>
            <a:endParaRPr lang="de-DE" sz="2400" dirty="0" smtClean="0"/>
          </a:p>
        </p:txBody>
      </p:sp>
      <p:pic>
        <p:nvPicPr>
          <p:cNvPr id="6" name="MTTx"/>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2" y="4514462"/>
            <a:ext cx="6172196" cy="2267338"/>
          </a:xfrm>
          <a:prstGeom prst="rect">
            <a:avLst/>
          </a:prstGeom>
        </p:spPr>
      </p:pic>
    </p:spTree>
    <p:extLst>
      <p:ext uri="{BB962C8B-B14F-4D97-AF65-F5344CB8AC3E}">
        <p14:creationId xmlns:p14="http://schemas.microsoft.com/office/powerpoint/2010/main" val="15121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04800" y="2971800"/>
            <a:ext cx="8134574" cy="990600"/>
          </a:xfrm>
        </p:spPr>
      </p:pic>
      <p:sp>
        <p:nvSpPr>
          <p:cNvPr id="3" name="Title 2"/>
          <p:cNvSpPr>
            <a:spLocks noGrp="1"/>
          </p:cNvSpPr>
          <p:nvPr>
            <p:ph type="title"/>
          </p:nvPr>
        </p:nvSpPr>
        <p:spPr/>
        <p:txBody>
          <a:bodyPr/>
          <a:lstStyle/>
          <a:p>
            <a:endParaRPr lang="en-GB" dirty="0"/>
          </a:p>
        </p:txBody>
      </p:sp>
      <p:pic>
        <p:nvPicPr>
          <p:cNvPr id="4" name="less verbos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99" y="1371600"/>
            <a:ext cx="8839393" cy="4191000"/>
          </a:xfrm>
          <a:prstGeom prst="rect">
            <a:avLst/>
          </a:prstGeom>
        </p:spPr>
      </p:pic>
      <p:pic>
        <p:nvPicPr>
          <p:cNvPr id="5" name="getOrTrow"/>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2209800"/>
            <a:ext cx="8721561" cy="2133600"/>
          </a:xfrm>
          <a:prstGeom prst="rect">
            <a:avLst/>
          </a:prstGeom>
        </p:spPr>
      </p:pic>
      <p:grpSp>
        <p:nvGrpSpPr>
          <p:cNvPr id="16" name="TwoActors"/>
          <p:cNvGrpSpPr/>
          <p:nvPr/>
        </p:nvGrpSpPr>
        <p:grpSpPr>
          <a:xfrm>
            <a:off x="180047" y="838200"/>
            <a:ext cx="8781680" cy="3886200"/>
            <a:chOff x="180047" y="838200"/>
            <a:chExt cx="8781680" cy="3886200"/>
          </a:xfrm>
        </p:grpSpPr>
        <p:pic>
          <p:nvPicPr>
            <p:cNvPr id="8" name="TwoActor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047" y="2171700"/>
              <a:ext cx="8781680" cy="2552700"/>
            </a:xfrm>
            <a:prstGeom prst="rect">
              <a:avLst/>
            </a:prstGeom>
          </p:spPr>
        </p:pic>
        <p:cxnSp>
          <p:nvCxnSpPr>
            <p:cNvPr id="10" name="Connector 9"/>
            <p:cNvCxnSpPr/>
            <p:nvPr/>
          </p:nvCxnSpPr>
          <p:spPr>
            <a:xfrm>
              <a:off x="2819400" y="3291191"/>
              <a:ext cx="214009"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or 12"/>
            <p:cNvCxnSpPr/>
            <p:nvPr/>
          </p:nvCxnSpPr>
          <p:spPr>
            <a:xfrm>
              <a:off x="2133600" y="1676400"/>
              <a:ext cx="228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052209" y="838200"/>
              <a:ext cx="1600200" cy="7620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Operator</a:t>
              </a:r>
              <a:endParaRPr lang="de-DE" dirty="0">
                <a:solidFill>
                  <a:schemeClr val="tx1"/>
                </a:solidFill>
              </a:endParaRPr>
            </a:p>
          </p:txBody>
        </p:sp>
      </p:grpSp>
      <p:grpSp>
        <p:nvGrpSpPr>
          <p:cNvPr id="19" name="Group 18"/>
          <p:cNvGrpSpPr/>
          <p:nvPr/>
        </p:nvGrpSpPr>
        <p:grpSpPr>
          <a:xfrm>
            <a:off x="98898" y="1143000"/>
            <a:ext cx="9023686" cy="4953000"/>
            <a:chOff x="98898" y="1143000"/>
            <a:chExt cx="9023686" cy="4953000"/>
          </a:xfrm>
        </p:grpSpPr>
        <p:pic>
          <p:nvPicPr>
            <p:cNvPr id="6" name="very verbos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98" y="1143000"/>
              <a:ext cx="9023686" cy="4953000"/>
            </a:xfrm>
            <a:prstGeom prst="rect">
              <a:avLst/>
            </a:prstGeom>
          </p:spPr>
        </p:pic>
        <p:cxnSp>
          <p:nvCxnSpPr>
            <p:cNvPr id="18" name="Show Exception"/>
            <p:cNvCxnSpPr/>
            <p:nvPr/>
          </p:nvCxnSpPr>
          <p:spPr>
            <a:xfrm>
              <a:off x="1600200" y="3505200"/>
              <a:ext cx="2667000" cy="0"/>
            </a:xfrm>
            <a:prstGeom prst="line">
              <a:avLst/>
            </a:prstGeom>
            <a:ln w="12700">
              <a:solidFill>
                <a:srgbClr val="EE323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75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xit" presetSubtype="0" fill="hold"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de-DE" dirty="0" err="1" smtClean="0"/>
              <a:t>Overload</a:t>
            </a:r>
            <a:r>
              <a:rPr lang="de-DE" dirty="0" smtClean="0"/>
              <a:t> </a:t>
            </a:r>
            <a:r>
              <a:rPr lang="de-DE" dirty="0" err="1" smtClean="0"/>
              <a:t>Mitigation</a:t>
            </a:r>
            <a:endParaRPr lang="de-DE" dirty="0"/>
          </a:p>
        </p:txBody>
      </p:sp>
      <p:sp>
        <p:nvSpPr>
          <p:cNvPr id="3" name="Content Placeholder 2" hidden="1"/>
          <p:cNvSpPr>
            <a:spLocks noGrp="1"/>
          </p:cNvSpPr>
          <p:nvPr>
            <p:ph sz="quarter" idx="1"/>
          </p:nvPr>
        </p:nvSpPr>
        <p:spPr/>
        <p:txBody>
          <a:bodyPr>
            <a:normAutofit lnSpcReduction="10000"/>
          </a:bodyPr>
          <a:lstStyle/>
          <a:p>
            <a:r>
              <a:rPr lang="de-DE" dirty="0" err="1"/>
              <a:t>Prevent</a:t>
            </a:r>
            <a:r>
              <a:rPr lang="de-DE" dirty="0"/>
              <a:t> </a:t>
            </a:r>
            <a:r>
              <a:rPr lang="de-DE" dirty="0" err="1"/>
              <a:t>chain</a:t>
            </a:r>
            <a:r>
              <a:rPr lang="de-DE" dirty="0"/>
              <a:t> </a:t>
            </a:r>
            <a:r>
              <a:rPr lang="de-DE" dirty="0" err="1" smtClean="0"/>
              <a:t>reactions</a:t>
            </a:r>
            <a:r>
              <a:rPr lang="de-AT" dirty="0" smtClean="0"/>
              <a:t>!</a:t>
            </a:r>
            <a:endParaRPr lang="de-DE" dirty="0" smtClean="0"/>
          </a:p>
          <a:p>
            <a:r>
              <a:rPr lang="de-DE" dirty="0" err="1" smtClean="0"/>
              <a:t>Fresh</a:t>
            </a:r>
            <a:r>
              <a:rPr lang="de-DE" dirty="0" smtClean="0"/>
              <a:t> </a:t>
            </a:r>
            <a:r>
              <a:rPr lang="de-DE" dirty="0" err="1" smtClean="0"/>
              <a:t>work</a:t>
            </a:r>
            <a:r>
              <a:rPr lang="de-DE" dirty="0" smtClean="0"/>
              <a:t> </a:t>
            </a:r>
            <a:r>
              <a:rPr lang="de-DE" dirty="0" err="1" smtClean="0"/>
              <a:t>before</a:t>
            </a:r>
            <a:r>
              <a:rPr lang="de-DE" dirty="0" smtClean="0"/>
              <a:t> </a:t>
            </a:r>
            <a:r>
              <a:rPr lang="de-DE" dirty="0" err="1" smtClean="0"/>
              <a:t>stale</a:t>
            </a:r>
            <a:r>
              <a:rPr lang="de-DE" dirty="0" smtClean="0"/>
              <a:t> </a:t>
            </a:r>
            <a:r>
              <a:rPr lang="de-DE" dirty="0"/>
              <a:t>(</a:t>
            </a:r>
            <a:r>
              <a:rPr lang="de-DE" dirty="0" smtClean="0"/>
              <a:t>Dashboard@G7)</a:t>
            </a:r>
          </a:p>
          <a:p>
            <a:r>
              <a:rPr lang="de-DE" dirty="0" err="1" smtClean="0"/>
              <a:t>Shed</a:t>
            </a:r>
            <a:r>
              <a:rPr lang="de-DE" dirty="0" smtClean="0"/>
              <a:t> </a:t>
            </a:r>
            <a:r>
              <a:rPr lang="de-DE" dirty="0" err="1" smtClean="0"/>
              <a:t>load</a:t>
            </a:r>
            <a:r>
              <a:rPr lang="de-DE" dirty="0" smtClean="0"/>
              <a:t> (at </a:t>
            </a:r>
            <a:r>
              <a:rPr lang="de-DE" dirty="0" err="1" smtClean="0"/>
              <a:t>system</a:t>
            </a:r>
            <a:r>
              <a:rPr lang="de-DE" dirty="0" smtClean="0"/>
              <a:t> </a:t>
            </a:r>
            <a:r>
              <a:rPr lang="de-DE" dirty="0" err="1" smtClean="0"/>
              <a:t>boundary</a:t>
            </a:r>
            <a:r>
              <a:rPr lang="de-DE" dirty="0" smtClean="0"/>
              <a:t> </a:t>
            </a:r>
            <a:r>
              <a:rPr lang="de-DE" dirty="0" err="1" smtClean="0"/>
              <a:t>if</a:t>
            </a:r>
            <a:r>
              <a:rPr lang="de-DE" dirty="0" smtClean="0"/>
              <a:t> </a:t>
            </a:r>
            <a:r>
              <a:rPr lang="de-DE" dirty="0" err="1" smtClean="0"/>
              <a:t>possible</a:t>
            </a:r>
            <a:r>
              <a:rPr lang="de-DE" dirty="0" smtClean="0"/>
              <a:t>)</a:t>
            </a:r>
            <a:endParaRPr lang="de-DE" dirty="0"/>
          </a:p>
          <a:p>
            <a:r>
              <a:rPr lang="de-DE" dirty="0" smtClean="0"/>
              <a:t>Slow down</a:t>
            </a:r>
          </a:p>
          <a:p>
            <a:r>
              <a:rPr lang="de-DE" dirty="0" err="1" smtClean="0"/>
              <a:t>Degrading</a:t>
            </a:r>
            <a:r>
              <a:rPr lang="de-DE" dirty="0" smtClean="0"/>
              <a:t> </a:t>
            </a:r>
            <a:r>
              <a:rPr lang="de-DE" dirty="0" err="1" smtClean="0"/>
              <a:t>service</a:t>
            </a:r>
            <a:endParaRPr lang="de-DE" dirty="0" smtClean="0"/>
          </a:p>
          <a:p>
            <a:pPr lvl="1"/>
            <a:r>
              <a:rPr lang="de-DE" dirty="0" err="1" smtClean="0"/>
              <a:t>Priority</a:t>
            </a:r>
            <a:r>
              <a:rPr lang="de-DE" dirty="0" smtClean="0"/>
              <a:t> </a:t>
            </a:r>
            <a:r>
              <a:rPr lang="de-DE" dirty="0" err="1" smtClean="0"/>
              <a:t>messagse</a:t>
            </a:r>
            <a:r>
              <a:rPr lang="de-DE" dirty="0" smtClean="0"/>
              <a:t> </a:t>
            </a:r>
            <a:r>
              <a:rPr lang="de-DE" dirty="0" err="1" smtClean="0"/>
              <a:t>first</a:t>
            </a:r>
            <a:endParaRPr lang="de-DE" dirty="0" smtClean="0"/>
          </a:p>
          <a:p>
            <a:pPr lvl="1"/>
            <a:r>
              <a:rPr lang="de-DE" dirty="0" smtClean="0"/>
              <a:t>H</a:t>
            </a:r>
            <a:r>
              <a:rPr lang="de-AT" dirty="0" err="1" smtClean="0"/>
              <a:t>andle</a:t>
            </a:r>
            <a:r>
              <a:rPr lang="de-AT" dirty="0" smtClean="0"/>
              <a:t> </a:t>
            </a:r>
            <a:r>
              <a:rPr lang="de-AT" dirty="0" err="1" smtClean="0"/>
              <a:t>only</a:t>
            </a:r>
            <a:r>
              <a:rPr lang="de-AT" dirty="0" smtClean="0"/>
              <a:t> </a:t>
            </a:r>
            <a:r>
              <a:rPr lang="de-AT" dirty="0"/>
              <a:t>high </a:t>
            </a:r>
            <a:r>
              <a:rPr lang="de-AT" dirty="0" err="1"/>
              <a:t>prio</a:t>
            </a:r>
            <a:r>
              <a:rPr lang="de-AT" dirty="0"/>
              <a:t> </a:t>
            </a:r>
            <a:r>
              <a:rPr lang="de-AT" dirty="0" err="1" smtClean="0"/>
              <a:t>messages</a:t>
            </a:r>
            <a:r>
              <a:rPr lang="de-AT" dirty="0" smtClean="0"/>
              <a:t> (</a:t>
            </a:r>
            <a:r>
              <a:rPr lang="de-AT" dirty="0" err="1" smtClean="0"/>
              <a:t>discard</a:t>
            </a:r>
            <a:r>
              <a:rPr lang="de-AT" dirty="0" smtClean="0"/>
              <a:t> </a:t>
            </a:r>
            <a:r>
              <a:rPr lang="de-AT" dirty="0" err="1" smtClean="0"/>
              <a:t>low</a:t>
            </a:r>
            <a:r>
              <a:rPr lang="de-AT" dirty="0" smtClean="0"/>
              <a:t> </a:t>
            </a:r>
            <a:r>
              <a:rPr lang="de-AT" dirty="0" err="1"/>
              <a:t>prio</a:t>
            </a:r>
            <a:r>
              <a:rPr lang="de-AT" dirty="0"/>
              <a:t> </a:t>
            </a:r>
            <a:r>
              <a:rPr lang="de-AT" dirty="0" err="1" smtClean="0"/>
              <a:t>messages</a:t>
            </a:r>
            <a:r>
              <a:rPr lang="de-AT" dirty="0" smtClean="0"/>
              <a:t>)</a:t>
            </a:r>
          </a:p>
          <a:p>
            <a:r>
              <a:rPr lang="de-AT" dirty="0" err="1" smtClean="0"/>
              <a:t>Unbounded</a:t>
            </a:r>
            <a:r>
              <a:rPr lang="de-AT" dirty="0" smtClean="0"/>
              <a:t> </a:t>
            </a:r>
            <a:r>
              <a:rPr lang="de-AT" dirty="0" err="1" smtClean="0"/>
              <a:t>queues</a:t>
            </a:r>
            <a:r>
              <a:rPr lang="de-AT" dirty="0" smtClean="0"/>
              <a:t> </a:t>
            </a:r>
            <a:r>
              <a:rPr lang="de-AT" dirty="0" err="1" smtClean="0"/>
              <a:t>are</a:t>
            </a:r>
            <a:r>
              <a:rPr lang="de-AT" dirty="0" smtClean="0"/>
              <a:t> </a:t>
            </a:r>
            <a:r>
              <a:rPr lang="de-AT" dirty="0" err="1" smtClean="0"/>
              <a:t>bad</a:t>
            </a:r>
            <a:r>
              <a:rPr lang="de-AT" dirty="0" smtClean="0"/>
              <a:t>! – </a:t>
            </a:r>
            <a:r>
              <a:rPr lang="de-AT" dirty="0" err="1" smtClean="0"/>
              <a:t>mkay</a:t>
            </a:r>
            <a:endParaRPr lang="de-AT" dirty="0" smtClean="0"/>
          </a:p>
          <a:p>
            <a:r>
              <a:rPr lang="de-AT" dirty="0" smtClean="0"/>
              <a:t>Flow Control – do </a:t>
            </a:r>
            <a:r>
              <a:rPr lang="de-AT" dirty="0" err="1" smtClean="0"/>
              <a:t>you</a:t>
            </a:r>
            <a:r>
              <a:rPr lang="de-AT" dirty="0" smtClean="0"/>
              <a:t> </a:t>
            </a:r>
            <a:r>
              <a:rPr lang="de-AT" dirty="0" err="1" smtClean="0"/>
              <a:t>want</a:t>
            </a:r>
            <a:r>
              <a:rPr lang="de-AT" dirty="0" smtClean="0"/>
              <a:t> </a:t>
            </a:r>
            <a:r>
              <a:rPr lang="de-AT" dirty="0" err="1" smtClean="0"/>
              <a:t>me</a:t>
            </a:r>
            <a:r>
              <a:rPr lang="de-AT" dirty="0" smtClean="0"/>
              <a:t> </a:t>
            </a:r>
            <a:r>
              <a:rPr lang="de-AT" dirty="0" err="1" smtClean="0"/>
              <a:t>to</a:t>
            </a:r>
            <a:r>
              <a:rPr lang="de-AT" dirty="0" smtClean="0"/>
              <a:t> </a:t>
            </a:r>
            <a:r>
              <a:rPr lang="de-AT" dirty="0" err="1" smtClean="0"/>
              <a:t>rebuild</a:t>
            </a:r>
            <a:r>
              <a:rPr lang="de-AT" dirty="0" smtClean="0"/>
              <a:t> TCP?</a:t>
            </a:r>
          </a:p>
          <a:p>
            <a:r>
              <a:rPr lang="de-AT" dirty="0" err="1" smtClean="0"/>
              <a:t>Backpressure</a:t>
            </a:r>
            <a:endParaRPr lang="de-AT" dirty="0" smtClean="0"/>
          </a:p>
          <a:p>
            <a:r>
              <a:rPr lang="de-AT" dirty="0"/>
              <a:t>More </a:t>
            </a:r>
            <a:r>
              <a:rPr lang="de-AT" dirty="0" err="1"/>
              <a:t>threads</a:t>
            </a:r>
            <a:r>
              <a:rPr lang="de-AT" dirty="0"/>
              <a:t>, </a:t>
            </a:r>
            <a:r>
              <a:rPr lang="de-AT" dirty="0" err="1"/>
              <a:t>processes</a:t>
            </a:r>
            <a:r>
              <a:rPr lang="de-AT" dirty="0"/>
              <a:t>, </a:t>
            </a:r>
            <a:r>
              <a:rPr lang="de-AT" dirty="0" err="1"/>
              <a:t>machines</a:t>
            </a:r>
            <a:r>
              <a:rPr lang="de-AT" dirty="0"/>
              <a:t> -&gt; </a:t>
            </a:r>
            <a:r>
              <a:rPr lang="de-AT" dirty="0" err="1"/>
              <a:t>more</a:t>
            </a:r>
            <a:r>
              <a:rPr lang="de-AT" dirty="0"/>
              <a:t> </a:t>
            </a:r>
            <a:r>
              <a:rPr lang="de-AT" dirty="0" err="1" smtClean="0"/>
              <a:t>problems</a:t>
            </a:r>
            <a:endParaRPr lang="en-GB" dirty="0"/>
          </a:p>
          <a:p>
            <a:endParaRPr lang="de-DE" dirty="0"/>
          </a:p>
        </p:txBody>
      </p:sp>
    </p:spTree>
    <p:extLst>
      <p:ext uri="{BB962C8B-B14F-4D97-AF65-F5344CB8AC3E}">
        <p14:creationId xmlns:p14="http://schemas.microsoft.com/office/powerpoint/2010/main" val="239085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AT" dirty="0" err="1" smtClean="0"/>
              <a:t>Testing</a:t>
            </a:r>
            <a:endParaRPr lang="en-GB" dirty="0"/>
          </a:p>
        </p:txBody>
      </p:sp>
      <p:sp>
        <p:nvSpPr>
          <p:cNvPr id="3" name="Content Placeholder 2"/>
          <p:cNvSpPr>
            <a:spLocks noGrp="1"/>
          </p:cNvSpPr>
          <p:nvPr>
            <p:ph sz="quarter" idx="1"/>
          </p:nvPr>
        </p:nvSpPr>
        <p:spPr/>
        <p:txBody>
          <a:bodyPr/>
          <a:lstStyle/>
          <a:p>
            <a:r>
              <a:rPr lang="en-GB" i="1" dirty="0" smtClean="0"/>
              <a:t>Everything that is not tested, is a rumour</a:t>
            </a:r>
          </a:p>
          <a:p>
            <a:r>
              <a:rPr lang="de-AT" dirty="0" smtClean="0"/>
              <a:t>Fault </a:t>
            </a:r>
            <a:r>
              <a:rPr lang="de-AT" dirty="0" err="1"/>
              <a:t>insertion</a:t>
            </a:r>
            <a:r>
              <a:rPr lang="de-AT" dirty="0"/>
              <a:t> </a:t>
            </a:r>
            <a:r>
              <a:rPr lang="de-AT" dirty="0" err="1" smtClean="0"/>
              <a:t>testing</a:t>
            </a:r>
            <a:endParaRPr lang="de-AT" dirty="0" smtClean="0"/>
          </a:p>
          <a:p>
            <a:pPr lvl="1"/>
            <a:r>
              <a:rPr lang="de-AT" dirty="0" err="1" smtClean="0"/>
              <a:t>try</a:t>
            </a:r>
            <a:r>
              <a:rPr lang="de-AT" dirty="0" smtClean="0"/>
              <a:t> </a:t>
            </a:r>
            <a:r>
              <a:rPr lang="de-AT" dirty="0" err="1" smtClean="0"/>
              <a:t>to</a:t>
            </a:r>
            <a:r>
              <a:rPr lang="de-AT" dirty="0" smtClean="0"/>
              <a:t> f*</a:t>
            </a:r>
            <a:r>
              <a:rPr lang="de-AT" dirty="0" err="1" smtClean="0"/>
              <a:t>ck</a:t>
            </a:r>
            <a:r>
              <a:rPr lang="de-AT" dirty="0" smtClean="0"/>
              <a:t> </a:t>
            </a:r>
            <a:r>
              <a:rPr lang="de-AT" dirty="0" err="1" smtClean="0"/>
              <a:t>up</a:t>
            </a:r>
            <a:r>
              <a:rPr lang="de-AT" dirty="0" smtClean="0"/>
              <a:t> </a:t>
            </a:r>
            <a:r>
              <a:rPr lang="de-AT" dirty="0" err="1" smtClean="0"/>
              <a:t>the</a:t>
            </a:r>
            <a:r>
              <a:rPr lang="de-AT" dirty="0" smtClean="0"/>
              <a:t> </a:t>
            </a:r>
            <a:r>
              <a:rPr lang="de-AT" dirty="0" err="1" smtClean="0"/>
              <a:t>system</a:t>
            </a:r>
            <a:endParaRPr lang="de-AT" dirty="0" smtClean="0"/>
          </a:p>
          <a:p>
            <a:r>
              <a:rPr lang="en-GB" dirty="0" smtClean="0"/>
              <a:t>Continuous regression </a:t>
            </a:r>
            <a:r>
              <a:rPr lang="en-GB" dirty="0" smtClean="0"/>
              <a:t>tests</a:t>
            </a:r>
          </a:p>
          <a:p>
            <a:r>
              <a:rPr lang="de-AT" dirty="0"/>
              <a:t>Property </a:t>
            </a:r>
            <a:r>
              <a:rPr lang="de-AT" dirty="0" err="1"/>
              <a:t>based</a:t>
            </a:r>
            <a:r>
              <a:rPr lang="de-AT" dirty="0"/>
              <a:t> </a:t>
            </a:r>
            <a:r>
              <a:rPr lang="de-AT" dirty="0" err="1" smtClean="0"/>
              <a:t>testing</a:t>
            </a:r>
            <a:endParaRPr lang="en-GB" dirty="0" smtClean="0"/>
          </a:p>
          <a:p>
            <a:r>
              <a:rPr lang="de-AT" dirty="0" err="1" smtClean="0"/>
              <a:t>don‘t</a:t>
            </a:r>
            <a:r>
              <a:rPr lang="de-AT" dirty="0" smtClean="0"/>
              <a:t> </a:t>
            </a:r>
            <a:r>
              <a:rPr lang="de-AT" dirty="0" err="1" smtClean="0"/>
              <a:t>forget</a:t>
            </a:r>
            <a:r>
              <a:rPr lang="de-AT" dirty="0" smtClean="0"/>
              <a:t> </a:t>
            </a:r>
            <a:r>
              <a:rPr lang="de-AT" dirty="0" err="1" smtClean="0"/>
              <a:t>to</a:t>
            </a:r>
            <a:r>
              <a:rPr lang="de-AT" dirty="0" smtClean="0"/>
              <a:t> </a:t>
            </a:r>
            <a:r>
              <a:rPr lang="de-AT" dirty="0" err="1" smtClean="0"/>
              <a:t>test</a:t>
            </a:r>
            <a:r>
              <a:rPr lang="de-AT" dirty="0" smtClean="0"/>
              <a:t> </a:t>
            </a:r>
            <a:r>
              <a:rPr lang="de-AT" dirty="0" err="1" smtClean="0"/>
              <a:t>your</a:t>
            </a:r>
            <a:r>
              <a:rPr lang="de-AT" dirty="0" smtClean="0"/>
              <a:t> </a:t>
            </a:r>
            <a:r>
              <a:rPr lang="de-AT" dirty="0" err="1" smtClean="0"/>
              <a:t>backups</a:t>
            </a:r>
            <a:r>
              <a:rPr lang="de-AT" dirty="0" smtClean="0"/>
              <a:t> </a:t>
            </a:r>
            <a:r>
              <a:rPr lang="de-AT" dirty="0" err="1" smtClean="0"/>
              <a:t>and</a:t>
            </a:r>
            <a:r>
              <a:rPr lang="de-AT" dirty="0" smtClean="0"/>
              <a:t> redundant </a:t>
            </a:r>
            <a:r>
              <a:rPr lang="de-AT" smtClean="0"/>
              <a:t>components</a:t>
            </a:r>
            <a:endParaRPr lang="de-AT" sz="1400" dirty="0" smtClean="0"/>
          </a:p>
          <a:p>
            <a:pPr lvl="1"/>
            <a:endParaRPr lang="de-AT" dirty="0" smtClean="0"/>
          </a:p>
          <a:p>
            <a:pPr marL="274320" lvl="1" indent="0">
              <a:buNone/>
            </a:pPr>
            <a:endParaRPr lang="de-AT" dirty="0" smtClean="0"/>
          </a:p>
          <a:p>
            <a:pPr lvl="1"/>
            <a:endParaRPr lang="de-AT" dirty="0"/>
          </a:p>
        </p:txBody>
      </p:sp>
      <p:graphicFrame>
        <p:nvGraphicFramePr>
          <p:cNvPr id="4" name="Table 3" hidden="1"/>
          <p:cNvGraphicFramePr>
            <a:graphicFrameLocks noGrp="1"/>
          </p:cNvGraphicFramePr>
          <p:nvPr>
            <p:extLst>
              <p:ext uri="{D42A27DB-BD31-4B8C-83A1-F6EECF244321}">
                <p14:modId xmlns:p14="http://schemas.microsoft.com/office/powerpoint/2010/main" val="984394107"/>
              </p:ext>
            </p:extLst>
          </p:nvPr>
        </p:nvGraphicFramePr>
        <p:xfrm>
          <a:off x="467545" y="5013175"/>
          <a:ext cx="8208912" cy="1385313"/>
        </p:xfrm>
        <a:graphic>
          <a:graphicData uri="http://schemas.openxmlformats.org/drawingml/2006/table">
            <a:tbl>
              <a:tblPr/>
              <a:tblGrid>
                <a:gridCol w="2736304"/>
                <a:gridCol w="2736304"/>
                <a:gridCol w="2736304"/>
              </a:tblGrid>
              <a:tr h="461771">
                <a:tc>
                  <a:txBody>
                    <a:bodyPr/>
                    <a:lstStyle/>
                    <a:p>
                      <a:pPr algn="l"/>
                      <a:endParaRPr lang="en-GB" b="1" dirty="0">
                        <a:solidFill>
                          <a:srgbClr val="555555"/>
                        </a:solidFill>
                        <a:effectLst/>
                      </a:endParaRPr>
                    </a:p>
                  </a:txBody>
                  <a:tcPr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ctr"/>
                      <a:r>
                        <a:rPr lang="en-GB" b="1">
                          <a:solidFill>
                            <a:srgbClr val="555555"/>
                          </a:solidFill>
                          <a:effectLst/>
                        </a:rPr>
                        <a:t>Example-based</a:t>
                      </a:r>
                    </a:p>
                  </a:txBody>
                  <a:tcPr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ctr"/>
                      <a:r>
                        <a:rPr lang="en-GB" b="1" dirty="0">
                          <a:solidFill>
                            <a:srgbClr val="555555"/>
                          </a:solidFill>
                          <a:effectLst/>
                        </a:rPr>
                        <a:t>Property-based</a:t>
                      </a:r>
                    </a:p>
                  </a:txBody>
                  <a:tcPr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61771">
                <a:tc>
                  <a:txBody>
                    <a:bodyPr/>
                    <a:lstStyle/>
                    <a:p>
                      <a:pPr algn="l"/>
                      <a:r>
                        <a:rPr lang="en-GB" b="1">
                          <a:effectLst/>
                        </a:rPr>
                        <a:t>White-box</a:t>
                      </a:r>
                      <a:endParaRPr lang="en-GB">
                        <a:effectLst/>
                      </a:endParaRPr>
                    </a:p>
                  </a:txBody>
                  <a:tcPr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ctr"/>
                      <a:r>
                        <a:rPr lang="en-GB" dirty="0">
                          <a:effectLst/>
                        </a:rPr>
                        <a:t>Traditional unit tests</a:t>
                      </a:r>
                    </a:p>
                  </a:txBody>
                  <a:tcPr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ctr"/>
                      <a:r>
                        <a:rPr lang="en-GB" dirty="0">
                          <a:effectLst/>
                        </a:rPr>
                        <a:t>Generative Tests</a:t>
                      </a:r>
                    </a:p>
                  </a:txBody>
                  <a:tcPr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61771">
                <a:tc>
                  <a:txBody>
                    <a:bodyPr/>
                    <a:lstStyle/>
                    <a:p>
                      <a:pPr algn="l"/>
                      <a:r>
                        <a:rPr lang="en-GB" b="1" dirty="0">
                          <a:effectLst/>
                        </a:rPr>
                        <a:t>Black-box</a:t>
                      </a:r>
                      <a:endParaRPr lang="en-GB" dirty="0">
                        <a:effectLst/>
                      </a:endParaRPr>
                    </a:p>
                  </a:txBody>
                  <a:tcPr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ctr"/>
                      <a:r>
                        <a:rPr lang="en-GB" dirty="0">
                          <a:effectLst/>
                        </a:rPr>
                        <a:t>Integration tests</a:t>
                      </a:r>
                    </a:p>
                  </a:txBody>
                  <a:tcPr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ctr"/>
                      <a:r>
                        <a:rPr lang="en-GB" i="1" dirty="0">
                          <a:effectLst/>
                        </a:rPr>
                        <a:t>Simulation Testing</a:t>
                      </a:r>
                      <a:endParaRPr lang="en-GB" dirty="0">
                        <a:effectLst/>
                      </a:endParaRPr>
                    </a:p>
                  </a:txBody>
                  <a:tcPr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482600" y="4526340"/>
            <a:ext cx="7003199" cy="1569660"/>
          </a:xfrm>
          <a:prstGeom prst="rect">
            <a:avLst/>
          </a:prstGeom>
          <a:noFill/>
        </p:spPr>
        <p:txBody>
          <a:bodyPr wrap="none" rtlCol="0">
            <a:spAutoFit/>
          </a:bodyPr>
          <a:lstStyle/>
          <a:p>
            <a:r>
              <a:rPr lang="de-DE" sz="1600" dirty="0" smtClean="0">
                <a:solidFill>
                  <a:schemeClr val="bg1">
                    <a:lumMod val="50000"/>
                  </a:schemeClr>
                </a:solidFill>
                <a:latin typeface="Arial" panose="020B0604020202020204" pitchFamily="34" charset="0"/>
                <a:cs typeface="Arial" panose="020B0604020202020204" pitchFamily="34" charset="0"/>
              </a:rPr>
              <a:t>// </a:t>
            </a:r>
            <a:r>
              <a:rPr lang="de-DE" sz="1600" dirty="0" err="1" smtClean="0">
                <a:solidFill>
                  <a:schemeClr val="bg1">
                    <a:lumMod val="50000"/>
                  </a:schemeClr>
                </a:solidFill>
                <a:latin typeface="Arial" panose="020B0604020202020204" pitchFamily="34" charset="0"/>
                <a:cs typeface="Arial" panose="020B0604020202020204" pitchFamily="34" charset="0"/>
              </a:rPr>
              <a:t>add</a:t>
            </a:r>
            <a:r>
              <a:rPr lang="de-DE" sz="1600" dirty="0" smtClean="0">
                <a:solidFill>
                  <a:schemeClr val="bg1">
                    <a:lumMod val="50000"/>
                  </a:schemeClr>
                </a:solidFill>
                <a:latin typeface="Arial" panose="020B0604020202020204" pitchFamily="34" charset="0"/>
                <a:cs typeface="Arial" panose="020B0604020202020204" pitchFamily="34" charset="0"/>
              </a:rPr>
              <a:t> </a:t>
            </a:r>
            <a:r>
              <a:rPr lang="de-DE" sz="1600" dirty="0" err="1" smtClean="0">
                <a:solidFill>
                  <a:schemeClr val="bg1">
                    <a:lumMod val="50000"/>
                  </a:schemeClr>
                </a:solidFill>
                <a:latin typeface="Arial" panose="020B0604020202020204" pitchFamily="34" charset="0"/>
                <a:cs typeface="Arial" panose="020B0604020202020204" pitchFamily="34" charset="0"/>
              </a:rPr>
              <a:t>random</a:t>
            </a:r>
            <a:r>
              <a:rPr lang="de-DE" sz="1600" dirty="0" smtClean="0">
                <a:solidFill>
                  <a:schemeClr val="bg1">
                    <a:lumMod val="50000"/>
                  </a:schemeClr>
                </a:solidFill>
                <a:latin typeface="Arial" panose="020B0604020202020204" pitchFamily="34" charset="0"/>
                <a:cs typeface="Arial" panose="020B0604020202020204" pitchFamily="34" charset="0"/>
              </a:rPr>
              <a:t> </a:t>
            </a:r>
            <a:r>
              <a:rPr lang="de-DE" sz="1600" dirty="0" err="1" smtClean="0">
                <a:solidFill>
                  <a:schemeClr val="bg1">
                    <a:lumMod val="50000"/>
                  </a:schemeClr>
                </a:solidFill>
                <a:latin typeface="Arial" panose="020B0604020202020204" pitchFamily="34" charset="0"/>
                <a:cs typeface="Arial" panose="020B0604020202020204" pitchFamily="34" charset="0"/>
              </a:rPr>
              <a:t>loss</a:t>
            </a:r>
            <a:endParaRPr lang="de-DE" sz="1600" dirty="0" smtClean="0">
              <a:solidFill>
                <a:schemeClr val="bg1">
                  <a:lumMod val="50000"/>
                </a:schemeClr>
              </a:solidFill>
              <a:latin typeface="Arial" panose="020B0604020202020204" pitchFamily="34" charset="0"/>
              <a:cs typeface="Arial" panose="020B0604020202020204" pitchFamily="34" charset="0"/>
            </a:endParaRPr>
          </a:p>
          <a:p>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iptables -A INPUT -m statistic --mode random --probability 0.1 -j DROP </a:t>
            </a:r>
            <a:r>
              <a:rPr lang="de-DE" sz="1600" dirty="0" smtClean="0">
                <a:latin typeface="Arial" panose="020B0604020202020204" pitchFamily="34" charset="0"/>
                <a:cs typeface="Arial" panose="020B0604020202020204" pitchFamily="34" charset="0"/>
              </a:rPr>
              <a:t/>
            </a:r>
            <a:br>
              <a:rPr lang="de-DE" sz="1600" dirty="0" smtClean="0">
                <a:latin typeface="Arial" panose="020B0604020202020204" pitchFamily="34" charset="0"/>
                <a:cs typeface="Arial" panose="020B0604020202020204" pitchFamily="34" charset="0"/>
              </a:rPr>
            </a:b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iptables -A OUTPUT -m statistic --mode random --probability 0.1 -j </a:t>
            </a:r>
            <a:r>
              <a:rPr lang="de-DE" sz="1600" dirty="0" smtClean="0">
                <a:latin typeface="Arial" panose="020B0604020202020204" pitchFamily="34" charset="0"/>
                <a:cs typeface="Arial" panose="020B0604020202020204" pitchFamily="34" charset="0"/>
              </a:rPr>
              <a:t>DROP</a:t>
            </a:r>
          </a:p>
          <a:p>
            <a:endParaRPr lang="de-DE" sz="1600" dirty="0" smtClean="0">
              <a:latin typeface="Arial" panose="020B0604020202020204" pitchFamily="34" charset="0"/>
              <a:cs typeface="Arial" panose="020B0604020202020204" pitchFamily="34" charset="0"/>
            </a:endParaRPr>
          </a:p>
          <a:p>
            <a:r>
              <a:rPr lang="de-DE" sz="1600" dirty="0" smtClean="0">
                <a:solidFill>
                  <a:schemeClr val="bg1">
                    <a:lumMod val="50000"/>
                  </a:schemeClr>
                </a:solidFill>
                <a:latin typeface="Arial" panose="020B0604020202020204" pitchFamily="34" charset="0"/>
                <a:cs typeface="Arial" panose="020B0604020202020204" pitchFamily="34" charset="0"/>
              </a:rPr>
              <a:t>// </a:t>
            </a:r>
            <a:r>
              <a:rPr lang="de-DE" sz="1600" dirty="0" err="1" smtClean="0">
                <a:solidFill>
                  <a:schemeClr val="bg1">
                    <a:lumMod val="50000"/>
                  </a:schemeClr>
                </a:solidFill>
                <a:latin typeface="Arial" panose="020B0604020202020204" pitchFamily="34" charset="0"/>
                <a:cs typeface="Arial" panose="020B0604020202020204" pitchFamily="34" charset="0"/>
              </a:rPr>
              <a:t>limit</a:t>
            </a:r>
            <a:r>
              <a:rPr lang="de-DE" sz="1600" dirty="0" smtClean="0">
                <a:solidFill>
                  <a:schemeClr val="bg1">
                    <a:lumMod val="50000"/>
                  </a:schemeClr>
                </a:solidFill>
                <a:latin typeface="Arial" panose="020B0604020202020204" pitchFamily="34" charset="0"/>
                <a:cs typeface="Arial" panose="020B0604020202020204" pitchFamily="34" charset="0"/>
              </a:rPr>
              <a:t> </a:t>
            </a:r>
            <a:r>
              <a:rPr lang="de-DE" sz="1600" dirty="0" err="1" smtClean="0">
                <a:solidFill>
                  <a:schemeClr val="bg1">
                    <a:lumMod val="50000"/>
                  </a:schemeClr>
                </a:solidFill>
                <a:latin typeface="Arial" panose="020B0604020202020204" pitchFamily="34" charset="0"/>
                <a:cs typeface="Arial" panose="020B0604020202020204" pitchFamily="34" charset="0"/>
              </a:rPr>
              <a:t>bandwitdh</a:t>
            </a:r>
            <a:r>
              <a:rPr lang="de-DE" sz="1600" dirty="0" smtClean="0">
                <a:solidFill>
                  <a:schemeClr val="bg1">
                    <a:lumMod val="50000"/>
                  </a:schemeClr>
                </a:solidFill>
                <a:latin typeface="Arial" panose="020B0604020202020204" pitchFamily="34" charset="0"/>
                <a:cs typeface="Arial" panose="020B0604020202020204" pitchFamily="34" charset="0"/>
              </a:rPr>
              <a:t>, </a:t>
            </a:r>
            <a:r>
              <a:rPr lang="de-DE" sz="1600" dirty="0" err="1" smtClean="0">
                <a:solidFill>
                  <a:schemeClr val="bg1">
                    <a:lumMod val="50000"/>
                  </a:schemeClr>
                </a:solidFill>
                <a:latin typeface="Arial" panose="020B0604020202020204" pitchFamily="34" charset="0"/>
                <a:cs typeface="Arial" panose="020B0604020202020204" pitchFamily="34" charset="0"/>
              </a:rPr>
              <a:t>add</a:t>
            </a:r>
            <a:r>
              <a:rPr lang="de-DE" sz="1600" dirty="0" smtClean="0">
                <a:solidFill>
                  <a:schemeClr val="bg1">
                    <a:lumMod val="50000"/>
                  </a:schemeClr>
                </a:solidFill>
                <a:latin typeface="Arial" panose="020B0604020202020204" pitchFamily="34" charset="0"/>
                <a:cs typeface="Arial" panose="020B0604020202020204" pitchFamily="34" charset="0"/>
              </a:rPr>
              <a:t> </a:t>
            </a:r>
            <a:r>
              <a:rPr lang="de-DE" sz="1600" dirty="0" err="1" smtClean="0">
                <a:solidFill>
                  <a:schemeClr val="bg1">
                    <a:lumMod val="50000"/>
                  </a:schemeClr>
                </a:solidFill>
                <a:latin typeface="Arial" panose="020B0604020202020204" pitchFamily="34" charset="0"/>
                <a:cs typeface="Arial" panose="020B0604020202020204" pitchFamily="34" charset="0"/>
              </a:rPr>
              <a:t>delay</a:t>
            </a:r>
            <a:r>
              <a:rPr lang="de-DE" sz="1600" dirty="0" smtClean="0">
                <a:solidFill>
                  <a:schemeClr val="bg1">
                    <a:lumMod val="50000"/>
                  </a:schemeClr>
                </a:solidFill>
                <a:latin typeface="Arial" panose="020B0604020202020204" pitchFamily="34" charset="0"/>
                <a:cs typeface="Arial" panose="020B0604020202020204" pitchFamily="34" charset="0"/>
              </a:rPr>
              <a:t> </a:t>
            </a:r>
            <a:r>
              <a:rPr lang="de-DE" sz="1600" dirty="0" err="1" smtClean="0">
                <a:solidFill>
                  <a:schemeClr val="bg1">
                    <a:lumMod val="50000"/>
                  </a:schemeClr>
                </a:solidFill>
                <a:latin typeface="Arial" panose="020B0604020202020204" pitchFamily="34" charset="0"/>
                <a:cs typeface="Arial" panose="020B0604020202020204" pitchFamily="34" charset="0"/>
              </a:rPr>
              <a:t>and</a:t>
            </a:r>
            <a:r>
              <a:rPr lang="de-DE" sz="1600" dirty="0" smtClean="0">
                <a:solidFill>
                  <a:schemeClr val="bg1">
                    <a:lumMod val="50000"/>
                  </a:schemeClr>
                </a:solidFill>
                <a:latin typeface="Arial" panose="020B0604020202020204" pitchFamily="34" charset="0"/>
                <a:cs typeface="Arial" panose="020B0604020202020204" pitchFamily="34" charset="0"/>
              </a:rPr>
              <a:t> </a:t>
            </a:r>
            <a:r>
              <a:rPr lang="de-DE" sz="1600" dirty="0" err="1" smtClean="0">
                <a:solidFill>
                  <a:schemeClr val="bg1">
                    <a:lumMod val="50000"/>
                  </a:schemeClr>
                </a:solidFill>
                <a:latin typeface="Arial" panose="020B0604020202020204" pitchFamily="34" charset="0"/>
                <a:cs typeface="Arial" panose="020B0604020202020204" pitchFamily="34" charset="0"/>
              </a:rPr>
              <a:t>loss</a:t>
            </a:r>
            <a:endParaRPr lang="de-DE" sz="1600" dirty="0">
              <a:solidFill>
                <a:schemeClr val="bg1">
                  <a:lumMod val="50000"/>
                </a:schemeClr>
              </a:solidFill>
              <a:latin typeface="Arial" panose="020B0604020202020204" pitchFamily="34" charset="0"/>
              <a:cs typeface="Arial" panose="020B0604020202020204" pitchFamily="34" charset="0"/>
            </a:endParaRPr>
          </a:p>
          <a:p>
            <a:r>
              <a:rPr lang="en-GB" sz="1600" dirty="0"/>
              <a:t>$ </a:t>
            </a:r>
            <a:r>
              <a:rPr lang="en-GB" sz="1600" dirty="0" err="1"/>
              <a:t>tc</a:t>
            </a:r>
            <a:r>
              <a:rPr lang="en-GB" sz="1600" dirty="0"/>
              <a:t> </a:t>
            </a:r>
            <a:r>
              <a:rPr lang="en-GB" sz="1600" dirty="0" err="1"/>
              <a:t>qdisc</a:t>
            </a:r>
            <a:r>
              <a:rPr lang="en-GB" sz="1600" dirty="0"/>
              <a:t> add dev eth0 root </a:t>
            </a:r>
            <a:r>
              <a:rPr lang="en-GB" sz="1600" dirty="0" err="1"/>
              <a:t>netem</a:t>
            </a:r>
            <a:r>
              <a:rPr lang="en-GB" sz="1600" dirty="0"/>
              <a:t> delay 250ms loss 10% rate 1mbps</a:t>
            </a:r>
            <a:endParaRPr lang="de-DE" sz="1600" dirty="0">
              <a:latin typeface="Arial" panose="020B0604020202020204" pitchFamily="34" charset="0"/>
              <a:cs typeface="Arial" panose="020B0604020202020204" pitchFamily="34" charset="0"/>
            </a:endParaRPr>
          </a:p>
        </p:txBody>
      </p:sp>
      <p:sp>
        <p:nvSpPr>
          <p:cNvPr id="6" name="Rectangle 5"/>
          <p:cNvSpPr/>
          <p:nvPr/>
        </p:nvSpPr>
        <p:spPr>
          <a:xfrm>
            <a:off x="152400" y="6096000"/>
            <a:ext cx="5257800" cy="646331"/>
          </a:xfrm>
          <a:prstGeom prst="rect">
            <a:avLst/>
          </a:prstGeom>
        </p:spPr>
        <p:txBody>
          <a:bodyPr wrap="square">
            <a:spAutoFit/>
          </a:bodyPr>
          <a:lstStyle/>
          <a:p>
            <a:pPr lvl="1"/>
            <a:r>
              <a:rPr lang="de-AT" dirty="0">
                <a:hlinkClick r:id="rId3"/>
              </a:rPr>
              <a:t>https://github.com/SecurityInnovation/Holodeck</a:t>
            </a:r>
            <a:endParaRPr lang="de-AT" dirty="0"/>
          </a:p>
          <a:p>
            <a:pPr lvl="1"/>
            <a:r>
              <a:rPr lang="de-AT" dirty="0">
                <a:hlinkClick r:id="rId4"/>
              </a:rPr>
              <a:t>https://github.com/aphyr/jepsen</a:t>
            </a:r>
            <a:endParaRPr lang="de-DE" dirty="0"/>
          </a:p>
        </p:txBody>
      </p:sp>
    </p:spTree>
    <p:extLst>
      <p:ext uri="{BB962C8B-B14F-4D97-AF65-F5344CB8AC3E}">
        <p14:creationId xmlns:p14="http://schemas.microsoft.com/office/powerpoint/2010/main" val="269749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Adapter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473" y="1143000"/>
            <a:ext cx="8958716" cy="3886200"/>
          </a:xfrm>
        </p:spPr>
      </p:pic>
      <p:sp>
        <p:nvSpPr>
          <p:cNvPr id="3" name="Title 2" hidden="1"/>
          <p:cNvSpPr>
            <a:spLocks noGrp="1"/>
          </p:cNvSpPr>
          <p:nvPr>
            <p:ph type="title"/>
          </p:nvPr>
        </p:nvSpPr>
        <p:spPr/>
        <p:txBody>
          <a:bodyPr/>
          <a:lstStyle/>
          <a:p>
            <a:endParaRPr lang="de-DE"/>
          </a:p>
        </p:txBody>
      </p:sp>
      <p:pic>
        <p:nvPicPr>
          <p:cNvPr id="5" name="Adapter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4327227"/>
          </a:xfrm>
          <a:prstGeom prst="rect">
            <a:avLst/>
          </a:prstGeom>
        </p:spPr>
      </p:pic>
      <p:pic>
        <p:nvPicPr>
          <p:cNvPr id="6" name="Transpor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3" y="1143000"/>
            <a:ext cx="8995065" cy="3733800"/>
          </a:xfrm>
          <a:prstGeom prst="rect">
            <a:avLst/>
          </a:prstGeom>
        </p:spPr>
      </p:pic>
    </p:spTree>
    <p:extLst>
      <p:ext uri="{BB962C8B-B14F-4D97-AF65-F5344CB8AC3E}">
        <p14:creationId xmlns:p14="http://schemas.microsoft.com/office/powerpoint/2010/main" val="194456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DE" dirty="0" smtClean="0"/>
              <a:t>Monitoring </a:t>
            </a:r>
            <a:r>
              <a:rPr lang="de-DE" dirty="0" err="1" smtClean="0"/>
              <a:t>and</a:t>
            </a:r>
            <a:r>
              <a:rPr lang="de-DE" dirty="0" smtClean="0"/>
              <a:t> </a:t>
            </a:r>
            <a:r>
              <a:rPr lang="de-DE" dirty="0"/>
              <a:t>Post </a:t>
            </a:r>
            <a:r>
              <a:rPr lang="de-DE" dirty="0" err="1"/>
              <a:t>analysis</a:t>
            </a:r>
            <a:endParaRPr lang="de-DE" dirty="0"/>
          </a:p>
        </p:txBody>
      </p:sp>
      <p:sp>
        <p:nvSpPr>
          <p:cNvPr id="3" name="Content Placeholder 2"/>
          <p:cNvSpPr>
            <a:spLocks noGrp="1"/>
          </p:cNvSpPr>
          <p:nvPr>
            <p:ph sz="quarter" idx="1"/>
          </p:nvPr>
        </p:nvSpPr>
        <p:spPr>
          <a:xfrm>
            <a:off x="457200" y="1219200"/>
            <a:ext cx="8229600" cy="5486400"/>
          </a:xfrm>
        </p:spPr>
        <p:txBody>
          <a:bodyPr>
            <a:normAutofit fontScale="92500" lnSpcReduction="10000"/>
          </a:bodyPr>
          <a:lstStyle/>
          <a:p>
            <a:r>
              <a:rPr lang="de-DE" dirty="0" smtClean="0"/>
              <a:t>Real-time</a:t>
            </a:r>
          </a:p>
          <a:p>
            <a:pPr lvl="1"/>
            <a:r>
              <a:rPr lang="de-DE" dirty="0" smtClean="0"/>
              <a:t>Dashboards (</a:t>
            </a:r>
            <a:r>
              <a:rPr lang="de-DE" dirty="0" err="1" smtClean="0"/>
              <a:t>Kibana</a:t>
            </a:r>
            <a:r>
              <a:rPr lang="de-DE" dirty="0" smtClean="0"/>
              <a:t>)</a:t>
            </a:r>
          </a:p>
          <a:p>
            <a:pPr lvl="1"/>
            <a:r>
              <a:rPr lang="de-DE" dirty="0" smtClean="0"/>
              <a:t>Alerting</a:t>
            </a:r>
          </a:p>
          <a:p>
            <a:r>
              <a:rPr lang="de-DE" dirty="0" smtClean="0"/>
              <a:t>Persistent </a:t>
            </a:r>
            <a:r>
              <a:rPr lang="de-DE" dirty="0" err="1" smtClean="0"/>
              <a:t>historical</a:t>
            </a:r>
            <a:r>
              <a:rPr lang="de-DE" dirty="0"/>
              <a:t> </a:t>
            </a:r>
            <a:r>
              <a:rPr lang="de-DE" dirty="0" err="1" smtClean="0"/>
              <a:t>data</a:t>
            </a:r>
            <a:endParaRPr lang="de-DE" dirty="0" smtClean="0"/>
          </a:p>
          <a:p>
            <a:pPr lvl="1"/>
            <a:r>
              <a:rPr lang="de-DE" dirty="0" smtClean="0"/>
              <a:t>Store </a:t>
            </a:r>
            <a:r>
              <a:rPr lang="de-DE" dirty="0" err="1" smtClean="0"/>
              <a:t>everything</a:t>
            </a:r>
            <a:r>
              <a:rPr lang="de-DE" dirty="0" smtClean="0"/>
              <a:t> (</a:t>
            </a:r>
            <a:r>
              <a:rPr lang="de-DE" dirty="0" err="1" smtClean="0"/>
              <a:t>if</a:t>
            </a:r>
            <a:r>
              <a:rPr lang="de-DE" dirty="0" smtClean="0"/>
              <a:t> </a:t>
            </a:r>
            <a:r>
              <a:rPr lang="de-DE" dirty="0" err="1" smtClean="0"/>
              <a:t>feasible</a:t>
            </a:r>
            <a:r>
              <a:rPr lang="de-DE" dirty="0" smtClean="0"/>
              <a:t>)</a:t>
            </a:r>
          </a:p>
          <a:p>
            <a:pPr lvl="1"/>
            <a:r>
              <a:rPr lang="de-DE" dirty="0" smtClean="0"/>
              <a:t>Logs</a:t>
            </a:r>
          </a:p>
          <a:p>
            <a:pPr lvl="1"/>
            <a:r>
              <a:rPr lang="de-DE" dirty="0" err="1" smtClean="0"/>
              <a:t>Zabbix</a:t>
            </a:r>
            <a:r>
              <a:rPr lang="de-DE" dirty="0" smtClean="0"/>
              <a:t>, </a:t>
            </a:r>
            <a:r>
              <a:rPr lang="en-GB" dirty="0" err="1" smtClean="0"/>
              <a:t>Veeam</a:t>
            </a:r>
            <a:r>
              <a:rPr lang="en-GB" dirty="0" smtClean="0"/>
              <a:t> ONE, </a:t>
            </a:r>
            <a:r>
              <a:rPr lang="en-GB" dirty="0" err="1" smtClean="0"/>
              <a:t>Kibana</a:t>
            </a:r>
            <a:endParaRPr lang="en-GB" dirty="0" smtClean="0"/>
          </a:p>
          <a:p>
            <a:pPr lvl="1"/>
            <a:r>
              <a:rPr lang="de-DE" dirty="0" smtClean="0"/>
              <a:t>Message </a:t>
            </a:r>
            <a:r>
              <a:rPr lang="de-DE" dirty="0" err="1" smtClean="0"/>
              <a:t>Logging</a:t>
            </a:r>
            <a:r>
              <a:rPr lang="de-DE" dirty="0" smtClean="0"/>
              <a:t> (Replay)</a:t>
            </a:r>
            <a:endParaRPr lang="de-DE" dirty="0"/>
          </a:p>
          <a:p>
            <a:r>
              <a:rPr lang="de-DE" dirty="0" smtClean="0"/>
              <a:t>Provide an Admin Interface</a:t>
            </a:r>
          </a:p>
          <a:p>
            <a:r>
              <a:rPr lang="de-DE" dirty="0" smtClean="0"/>
              <a:t>Dumps</a:t>
            </a:r>
          </a:p>
          <a:p>
            <a:pPr lvl="1"/>
            <a:r>
              <a:rPr lang="de-DE" dirty="0" smtClean="0"/>
              <a:t>App Error Log should contain: context, message, error description, potential reason </a:t>
            </a:r>
            <a:r>
              <a:rPr lang="de-DE" dirty="0" err="1" smtClean="0"/>
              <a:t>and</a:t>
            </a:r>
            <a:r>
              <a:rPr lang="de-DE" dirty="0" smtClean="0"/>
              <a:t> fix</a:t>
            </a:r>
          </a:p>
          <a:p>
            <a:pPr lvl="1"/>
            <a:r>
              <a:rPr lang="de-DE" dirty="0" smtClean="0"/>
              <a:t>Stack </a:t>
            </a:r>
            <a:r>
              <a:rPr lang="de-DE" dirty="0" err="1" smtClean="0"/>
              <a:t>traces</a:t>
            </a:r>
            <a:r>
              <a:rPr lang="de-DE" dirty="0" smtClean="0"/>
              <a:t> </a:t>
            </a:r>
            <a:r>
              <a:rPr lang="de-DE" dirty="0" err="1" smtClean="0"/>
              <a:t>are</a:t>
            </a:r>
            <a:r>
              <a:rPr lang="de-DE" dirty="0" smtClean="0"/>
              <a:t> </a:t>
            </a:r>
            <a:r>
              <a:rPr lang="de-DE" dirty="0" err="1" smtClean="0"/>
              <a:t>brilliant</a:t>
            </a:r>
            <a:endParaRPr lang="de-DE" dirty="0" smtClean="0"/>
          </a:p>
          <a:p>
            <a:r>
              <a:rPr lang="de-DE" dirty="0" err="1" smtClean="0"/>
              <a:t>Establish</a:t>
            </a:r>
            <a:r>
              <a:rPr lang="de-DE" dirty="0" smtClean="0"/>
              <a:t> </a:t>
            </a:r>
            <a:r>
              <a:rPr lang="de-DE" dirty="0" err="1" smtClean="0"/>
              <a:t>Correlation</a:t>
            </a:r>
            <a:r>
              <a:rPr lang="de-DE" dirty="0" smtClean="0"/>
              <a:t> </a:t>
            </a:r>
            <a:r>
              <a:rPr lang="de-DE" dirty="0" err="1" smtClean="0"/>
              <a:t>between</a:t>
            </a:r>
            <a:r>
              <a:rPr lang="de-DE" dirty="0" smtClean="0"/>
              <a:t> </a:t>
            </a:r>
            <a:r>
              <a:rPr lang="de-DE" dirty="0" err="1" smtClean="0"/>
              <a:t>Metrics</a:t>
            </a:r>
            <a:endParaRPr lang="de-DE" dirty="0"/>
          </a:p>
        </p:txBody>
      </p:sp>
      <p:pic>
        <p:nvPicPr>
          <p:cNvPr id="4" name="Hystrix Metric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107" y="1295398"/>
            <a:ext cx="4901693" cy="3147805"/>
          </a:xfrm>
          <a:prstGeom prst="rect">
            <a:avLst/>
          </a:prstGeom>
        </p:spPr>
      </p:pic>
      <p:grpSp>
        <p:nvGrpSpPr>
          <p:cNvPr id="10" name="Group 9"/>
          <p:cNvGrpSpPr/>
          <p:nvPr/>
        </p:nvGrpSpPr>
        <p:grpSpPr>
          <a:xfrm>
            <a:off x="1006764" y="2126672"/>
            <a:ext cx="6781800" cy="3176286"/>
            <a:chOff x="457200" y="1311562"/>
            <a:chExt cx="6781800" cy="3176286"/>
          </a:xfrm>
        </p:grpSpPr>
        <p:pic>
          <p:nvPicPr>
            <p:cNvPr id="5" name="CATSwhatsup?"/>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200" y="1311562"/>
              <a:ext cx="6781800" cy="3176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2667000" y="2057400"/>
              <a:ext cx="2971800" cy="0"/>
            </a:xfrm>
            <a:prstGeom prst="line">
              <a:avLst/>
            </a:prstGeom>
            <a:ln w="28575">
              <a:solidFill>
                <a:srgbClr val="EE323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3962400"/>
              <a:ext cx="1485900" cy="0"/>
            </a:xfrm>
            <a:prstGeom prst="line">
              <a:avLst/>
            </a:prstGeom>
            <a:ln w="28575">
              <a:solidFill>
                <a:srgbClr val="EE323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244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AT" dirty="0" smtClean="0"/>
              <a:t>References</a:t>
            </a:r>
            <a:endParaRPr lang="en-GB" dirty="0"/>
          </a:p>
        </p:txBody>
      </p:sp>
      <p:sp>
        <p:nvSpPr>
          <p:cNvPr id="3" name="Content Placeholder 2"/>
          <p:cNvSpPr>
            <a:spLocks noGrp="1"/>
          </p:cNvSpPr>
          <p:nvPr>
            <p:ph sz="quarter" idx="1"/>
          </p:nvPr>
        </p:nvSpPr>
        <p:spPr>
          <a:xfrm>
            <a:off x="457200" y="1219200"/>
            <a:ext cx="8229600" cy="5334000"/>
          </a:xfrm>
        </p:spPr>
        <p:txBody>
          <a:bodyPr>
            <a:normAutofit fontScale="55000" lnSpcReduction="20000"/>
          </a:bodyPr>
          <a:lstStyle/>
          <a:p>
            <a:r>
              <a:rPr lang="de-AT" dirty="0" smtClean="0"/>
              <a:t>Robert S. </a:t>
            </a:r>
            <a:r>
              <a:rPr lang="de-AT" dirty="0" err="1" smtClean="0"/>
              <a:t>Hanmer</a:t>
            </a:r>
            <a:r>
              <a:rPr lang="de-AT" dirty="0" smtClean="0"/>
              <a:t>: Patterns </a:t>
            </a:r>
            <a:r>
              <a:rPr lang="de-AT" dirty="0" err="1" smtClean="0"/>
              <a:t>for</a:t>
            </a:r>
            <a:r>
              <a:rPr lang="de-AT" dirty="0" smtClean="0"/>
              <a:t> Fault Tolerant Systems</a:t>
            </a:r>
          </a:p>
          <a:p>
            <a:r>
              <a:rPr lang="de-AT" dirty="0" smtClean="0"/>
              <a:t>Michael T. </a:t>
            </a:r>
            <a:r>
              <a:rPr lang="de-AT" dirty="0" err="1" smtClean="0"/>
              <a:t>Nygard</a:t>
            </a:r>
            <a:r>
              <a:rPr lang="de-AT" dirty="0" smtClean="0"/>
              <a:t>: Release </a:t>
            </a:r>
            <a:r>
              <a:rPr lang="de-AT" dirty="0" err="1" smtClean="0"/>
              <a:t>It</a:t>
            </a:r>
            <a:endParaRPr lang="en-GB" dirty="0" smtClean="0"/>
          </a:p>
          <a:p>
            <a:r>
              <a:rPr lang="en-GB" dirty="0" smtClean="0"/>
              <a:t>Jim </a:t>
            </a:r>
            <a:r>
              <a:rPr lang="en-GB" dirty="0" err="1" smtClean="0"/>
              <a:t>Gray</a:t>
            </a:r>
            <a:r>
              <a:rPr lang="en-GB" dirty="0" smtClean="0"/>
              <a:t>: Why </a:t>
            </a:r>
            <a:r>
              <a:rPr lang="en-GB" dirty="0"/>
              <a:t>Do Computers Stop and What Can Be Done About It?</a:t>
            </a:r>
          </a:p>
          <a:p>
            <a:r>
              <a:rPr lang="en-GB" dirty="0" smtClean="0"/>
              <a:t>Joe Armstrong: Making reliable distributed systems in </a:t>
            </a:r>
            <a:r>
              <a:rPr lang="en-GB" dirty="0"/>
              <a:t>the presence </a:t>
            </a:r>
            <a:r>
              <a:rPr lang="en-GB" dirty="0" smtClean="0"/>
              <a:t>of software errors</a:t>
            </a:r>
          </a:p>
          <a:p>
            <a:r>
              <a:rPr lang="de-AT" dirty="0" smtClean="0"/>
              <a:t>Hamilton - </a:t>
            </a:r>
            <a:r>
              <a:rPr lang="en-GB" dirty="0"/>
              <a:t>On Designing and </a:t>
            </a:r>
            <a:r>
              <a:rPr lang="en-GB" dirty="0" smtClean="0"/>
              <a:t>Deploying Internet-Scale </a:t>
            </a:r>
            <a:r>
              <a:rPr lang="en-GB" dirty="0"/>
              <a:t>Services</a:t>
            </a:r>
            <a:endParaRPr lang="en-GB" dirty="0" smtClean="0"/>
          </a:p>
          <a:p>
            <a:r>
              <a:rPr lang="en-GB" dirty="0" err="1"/>
              <a:t>Candea</a:t>
            </a:r>
            <a:r>
              <a:rPr lang="en-GB" dirty="0"/>
              <a:t> and Fox: Crash-Only Software</a:t>
            </a:r>
          </a:p>
          <a:p>
            <a:r>
              <a:rPr lang="en-GB" dirty="0" err="1"/>
              <a:t>Candea</a:t>
            </a:r>
            <a:r>
              <a:rPr lang="en-GB" dirty="0"/>
              <a:t> Armando : Recursive </a:t>
            </a:r>
            <a:r>
              <a:rPr lang="en-GB" dirty="0" err="1"/>
              <a:t>Restartability</a:t>
            </a:r>
            <a:r>
              <a:rPr lang="en-GB" dirty="0"/>
              <a:t>: Turning the Reboot Sledgehammer into a </a:t>
            </a:r>
            <a:r>
              <a:rPr lang="en-GB" dirty="0" smtClean="0"/>
              <a:t>Scalpel</a:t>
            </a:r>
          </a:p>
          <a:p>
            <a:r>
              <a:rPr lang="de-DE" dirty="0" err="1"/>
              <a:t>Reactive</a:t>
            </a:r>
            <a:r>
              <a:rPr lang="de-DE" dirty="0"/>
              <a:t> Design Patterns</a:t>
            </a:r>
            <a:r>
              <a:rPr lang="de-DE" i="1" dirty="0"/>
              <a:t> </a:t>
            </a:r>
            <a:r>
              <a:rPr lang="de-DE" i="1" dirty="0" smtClean="0"/>
              <a:t>EAP</a:t>
            </a:r>
          </a:p>
          <a:p>
            <a:r>
              <a:rPr lang="de-DE" dirty="0"/>
              <a:t>Cristian: Understanding Fault Tolerant Distributed </a:t>
            </a:r>
            <a:r>
              <a:rPr lang="de-DE" dirty="0" smtClean="0"/>
              <a:t>Systems</a:t>
            </a:r>
          </a:p>
          <a:p>
            <a:r>
              <a:rPr lang="de-DE" dirty="0" smtClean="0"/>
              <a:t>Gray, Horst, </a:t>
            </a:r>
            <a:r>
              <a:rPr lang="de-DE" dirty="0" err="1" smtClean="0"/>
              <a:t>Barlett</a:t>
            </a:r>
            <a:r>
              <a:rPr lang="de-DE" dirty="0"/>
              <a:t> - Fault </a:t>
            </a:r>
            <a:r>
              <a:rPr lang="de-DE" dirty="0" err="1"/>
              <a:t>Tolerance</a:t>
            </a:r>
            <a:r>
              <a:rPr lang="de-DE" dirty="0"/>
              <a:t> </a:t>
            </a:r>
            <a:r>
              <a:rPr lang="de-DE" dirty="0" smtClean="0"/>
              <a:t>in Tandem </a:t>
            </a:r>
            <a:r>
              <a:rPr lang="de-DE" dirty="0"/>
              <a:t>Computer Systems</a:t>
            </a:r>
          </a:p>
          <a:p>
            <a:r>
              <a:rPr lang="de-DE" dirty="0"/>
              <a:t>BFT, Chou: </a:t>
            </a:r>
            <a:r>
              <a:rPr lang="de-DE" dirty="0" err="1"/>
              <a:t>Beyond</a:t>
            </a:r>
            <a:r>
              <a:rPr lang="de-DE" dirty="0"/>
              <a:t> Fault </a:t>
            </a:r>
            <a:r>
              <a:rPr lang="de-DE" dirty="0" err="1"/>
              <a:t>Tolerance</a:t>
            </a:r>
            <a:r>
              <a:rPr lang="de-DE" dirty="0"/>
              <a:t>, </a:t>
            </a:r>
            <a:r>
              <a:rPr lang="de-DE" dirty="0" smtClean="0"/>
              <a:t>Chou</a:t>
            </a:r>
            <a:endParaRPr lang="de-AT" dirty="0" smtClean="0"/>
          </a:p>
          <a:p>
            <a:r>
              <a:rPr lang="de-AT" dirty="0" smtClean="0"/>
              <a:t>Schneider: </a:t>
            </a:r>
            <a:r>
              <a:rPr lang="en-GB" dirty="0"/>
              <a:t>Byzantine Generals in Action" Implementing Fail-Stop </a:t>
            </a:r>
            <a:r>
              <a:rPr lang="en-GB" dirty="0" smtClean="0"/>
              <a:t>Processors</a:t>
            </a:r>
          </a:p>
          <a:p>
            <a:r>
              <a:rPr lang="en-GB" dirty="0" err="1" smtClean="0"/>
              <a:t>Somani</a:t>
            </a:r>
            <a:r>
              <a:rPr lang="en-GB" dirty="0" smtClean="0"/>
              <a:t> &amp; Vaidya</a:t>
            </a:r>
            <a:r>
              <a:rPr lang="en-GB" i="1" dirty="0" smtClean="0"/>
              <a:t>: </a:t>
            </a:r>
            <a:r>
              <a:rPr lang="en-GB" dirty="0" smtClean="0"/>
              <a:t>Understanding Fault Tolerance and Reliability</a:t>
            </a:r>
          </a:p>
          <a:p>
            <a:r>
              <a:rPr lang="en-GB" dirty="0" smtClean="0"/>
              <a:t>A survey of software fault tolerance techniques</a:t>
            </a:r>
          </a:p>
          <a:p>
            <a:r>
              <a:rPr lang="en-GB" dirty="0" smtClean="0"/>
              <a:t>Recovery </a:t>
            </a:r>
            <a:r>
              <a:rPr lang="en-GB" dirty="0"/>
              <a:t>Oriented Computing (ROC): Motivation, Definition, Techniques, and Case Studies</a:t>
            </a:r>
          </a:p>
          <a:p>
            <a:r>
              <a:rPr lang="en-GB" dirty="0" smtClean="0"/>
              <a:t>Overcoming </a:t>
            </a:r>
            <a:r>
              <a:rPr lang="en-GB" dirty="0"/>
              <a:t>Byzantine Failures Using </a:t>
            </a:r>
            <a:r>
              <a:rPr lang="en-GB" dirty="0" err="1" smtClean="0"/>
              <a:t>Checkpointing</a:t>
            </a:r>
            <a:endParaRPr lang="en-GB" dirty="0"/>
          </a:p>
          <a:p>
            <a:r>
              <a:rPr lang="en-GB" dirty="0" smtClean="0"/>
              <a:t>Byzantine </a:t>
            </a:r>
            <a:r>
              <a:rPr lang="en-GB" dirty="0"/>
              <a:t>Fault Tolerance, from Theory to </a:t>
            </a:r>
            <a:r>
              <a:rPr lang="en-GB" dirty="0" smtClean="0"/>
              <a:t>Reality</a:t>
            </a:r>
          </a:p>
          <a:p>
            <a:r>
              <a:rPr lang="de-AT" dirty="0" smtClean="0"/>
              <a:t>Out </a:t>
            </a:r>
            <a:r>
              <a:rPr lang="de-AT" dirty="0" err="1" smtClean="0"/>
              <a:t>of</a:t>
            </a:r>
            <a:r>
              <a:rPr lang="de-AT" dirty="0" smtClean="0"/>
              <a:t> </a:t>
            </a:r>
            <a:r>
              <a:rPr lang="de-AT" dirty="0" err="1" smtClean="0"/>
              <a:t>the</a:t>
            </a:r>
            <a:r>
              <a:rPr lang="de-AT" dirty="0" smtClean="0"/>
              <a:t> </a:t>
            </a:r>
            <a:r>
              <a:rPr lang="de-AT" dirty="0" err="1" smtClean="0"/>
              <a:t>Tarpit</a:t>
            </a:r>
            <a:endParaRPr lang="de-AT" dirty="0" smtClean="0"/>
          </a:p>
          <a:p>
            <a:r>
              <a:rPr lang="de-AT" dirty="0" smtClean="0"/>
              <a:t>Dijkstra: Notes on Structured Programming</a:t>
            </a:r>
          </a:p>
          <a:p>
            <a:r>
              <a:rPr lang="en-GB" dirty="0" err="1" smtClean="0"/>
              <a:t>Lyu</a:t>
            </a:r>
            <a:r>
              <a:rPr lang="en-GB" dirty="0" smtClean="0"/>
              <a:t>: Handbook </a:t>
            </a:r>
            <a:r>
              <a:rPr lang="en-GB" dirty="0"/>
              <a:t>of Software Reliability </a:t>
            </a:r>
            <a:r>
              <a:rPr lang="en-GB" dirty="0" smtClean="0"/>
              <a:t>Engineering</a:t>
            </a:r>
            <a:endParaRPr lang="en-GB" b="1" dirty="0"/>
          </a:p>
        </p:txBody>
      </p:sp>
    </p:spTree>
    <p:extLst>
      <p:ext uri="{BB962C8B-B14F-4D97-AF65-F5344CB8AC3E}">
        <p14:creationId xmlns:p14="http://schemas.microsoft.com/office/powerpoint/2010/main" val="13602786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AT" dirty="0" smtClean="0"/>
              <a:t>Videos</a:t>
            </a:r>
            <a:endParaRPr lang="en-GB" dirty="0"/>
          </a:p>
        </p:txBody>
      </p:sp>
      <p:sp>
        <p:nvSpPr>
          <p:cNvPr id="3" name="Content Placeholder 2"/>
          <p:cNvSpPr>
            <a:spLocks noGrp="1"/>
          </p:cNvSpPr>
          <p:nvPr>
            <p:ph sz="quarter" idx="1"/>
          </p:nvPr>
        </p:nvSpPr>
        <p:spPr/>
        <p:txBody>
          <a:bodyPr>
            <a:normAutofit fontScale="92500" lnSpcReduction="10000"/>
          </a:bodyPr>
          <a:lstStyle/>
          <a:p>
            <a:r>
              <a:rPr lang="de-DE" dirty="0" smtClean="0">
                <a:hlinkClick r:id="rId2" tooltip="&quot;Testing Distributed Systems w/ Deterministic Simulation&quot; by Will Wilson"/>
              </a:rPr>
              <a:t>https</a:t>
            </a:r>
            <a:r>
              <a:rPr lang="de-DE" dirty="0">
                <a:hlinkClick r:id="rId2" tooltip="&quot;Testing Distributed Systems w/ Deterministic Simulation&quot; by Will Wilson"/>
              </a:rPr>
              <a:t>://</a:t>
            </a:r>
            <a:r>
              <a:rPr lang="de-DE" dirty="0" smtClean="0">
                <a:hlinkClick r:id="rId2" tooltip="&quot;Testing Distributed Systems w/ Deterministic Simulation&quot; by Will Wilson"/>
              </a:rPr>
              <a:t>www.youtube.com/watch?v=dKWNZnuZhd0</a:t>
            </a:r>
          </a:p>
          <a:p>
            <a:r>
              <a:rPr lang="de-DE" dirty="0">
                <a:hlinkClick r:id="rId2" tooltip="&quot;Testing Distributed Systems w/ Deterministic Simulation&quot; by Will Wilson"/>
              </a:rPr>
              <a:t>https://</a:t>
            </a:r>
            <a:r>
              <a:rPr lang="de-DE" dirty="0" smtClean="0">
                <a:hlinkClick r:id="rId2" tooltip="&quot;Testing Distributed Systems w/ Deterministic Simulation&quot; by Will Wilson"/>
              </a:rPr>
              <a:t>www.youtube.com/watch?v=NjPVJ7ZKLnY</a:t>
            </a:r>
          </a:p>
          <a:p>
            <a:r>
              <a:rPr lang="de-DE" dirty="0">
                <a:hlinkClick r:id="rId2" tooltip="&quot;Testing Distributed Systems w/ Deterministic Simulation&quot; by Will Wilson"/>
              </a:rPr>
              <a:t>https://www.youtube.com/watch?v=T9MPDmw6MNI</a:t>
            </a:r>
          </a:p>
          <a:p>
            <a:r>
              <a:rPr lang="de-DE" dirty="0" smtClean="0">
                <a:hlinkClick r:id="rId3"/>
              </a:rPr>
              <a:t>https</a:t>
            </a:r>
            <a:r>
              <a:rPr lang="de-DE" dirty="0">
                <a:hlinkClick r:id="rId3"/>
              </a:rPr>
              <a:t>://</a:t>
            </a:r>
            <a:r>
              <a:rPr lang="de-DE" dirty="0" smtClean="0">
                <a:hlinkClick r:id="rId3"/>
              </a:rPr>
              <a:t>www.youtube.com/watch?v=YaUPdgtUYko</a:t>
            </a:r>
            <a:endParaRPr lang="de-DE" dirty="0" smtClean="0"/>
          </a:p>
          <a:p>
            <a:r>
              <a:rPr lang="de-DE" dirty="0">
                <a:hlinkClick r:id="rId4"/>
              </a:rPr>
              <a:t>https://</a:t>
            </a:r>
            <a:r>
              <a:rPr lang="de-DE" dirty="0" smtClean="0">
                <a:hlinkClick r:id="rId4"/>
              </a:rPr>
              <a:t>www.youtube.com/watch?v=c8F_TGv1yME</a:t>
            </a:r>
            <a:endParaRPr lang="de-DE" dirty="0" smtClean="0"/>
          </a:p>
          <a:p>
            <a:r>
              <a:rPr lang="en-GB" dirty="0">
                <a:hlinkClick r:id="rId2" tooltip="&quot;Testing Distributed Systems w/ Deterministic Simulation&quot; by Will Wilson"/>
              </a:rPr>
              <a:t>Testing Distributed Systems w/ Deterministic Simulation</a:t>
            </a:r>
            <a:r>
              <a:rPr lang="en-GB" dirty="0"/>
              <a:t> </a:t>
            </a:r>
            <a:r>
              <a:rPr lang="de-AT" dirty="0">
                <a:hlinkClick r:id="rId2"/>
              </a:rPr>
              <a:t>https://</a:t>
            </a:r>
            <a:r>
              <a:rPr lang="de-AT" dirty="0" smtClean="0">
                <a:hlinkClick r:id="rId2"/>
              </a:rPr>
              <a:t>www.youtube.com/watch?v=4fFDFbi3toc</a:t>
            </a:r>
            <a:endParaRPr lang="de-DE" dirty="0" smtClean="0">
              <a:hlinkClick r:id="rId5"/>
            </a:endParaRPr>
          </a:p>
          <a:p>
            <a:r>
              <a:rPr lang="de-DE" dirty="0" smtClean="0">
                <a:hlinkClick r:id="rId5"/>
              </a:rPr>
              <a:t>https</a:t>
            </a:r>
            <a:r>
              <a:rPr lang="de-DE" dirty="0">
                <a:hlinkClick r:id="rId5"/>
              </a:rPr>
              <a:t>://</a:t>
            </a:r>
            <a:r>
              <a:rPr lang="de-DE" dirty="0" smtClean="0">
                <a:hlinkClick r:id="rId5"/>
              </a:rPr>
              <a:t>www.youtube.com/watch?v=ohvPnJYUW1E</a:t>
            </a:r>
            <a:endParaRPr lang="de-DE" dirty="0" smtClean="0"/>
          </a:p>
          <a:p>
            <a:r>
              <a:rPr lang="de-DE" dirty="0">
                <a:hlinkClick r:id="rId6"/>
              </a:rPr>
              <a:t>https://</a:t>
            </a:r>
            <a:r>
              <a:rPr lang="de-DE" dirty="0" smtClean="0">
                <a:hlinkClick r:id="rId6"/>
              </a:rPr>
              <a:t>www.youtube.com/watch?v=9R710ry-Cbo</a:t>
            </a:r>
            <a:endParaRPr lang="de-DE" dirty="0" smtClean="0"/>
          </a:p>
          <a:p>
            <a:r>
              <a:rPr lang="de-DE" dirty="0">
                <a:hlinkClick r:id="rId7"/>
              </a:rPr>
              <a:t>https://</a:t>
            </a:r>
            <a:r>
              <a:rPr lang="de-DE" dirty="0" smtClean="0">
                <a:hlinkClick r:id="rId7"/>
              </a:rPr>
              <a:t>www.youtube.com/watch?v=4dfk3ucthN8</a:t>
            </a:r>
            <a:endParaRPr lang="de-DE" dirty="0" smtClean="0"/>
          </a:p>
          <a:p>
            <a:r>
              <a:rPr lang="de-DE" dirty="0">
                <a:hlinkClick r:id="rId8"/>
              </a:rPr>
              <a:t>https://</a:t>
            </a:r>
            <a:r>
              <a:rPr lang="de-DE" dirty="0" smtClean="0">
                <a:hlinkClick r:id="rId8"/>
              </a:rPr>
              <a:t>www.youtube.com/watch?v=gJRj3vJL4wE</a:t>
            </a:r>
            <a:endParaRPr lang="de-DE" dirty="0" smtClean="0"/>
          </a:p>
          <a:p>
            <a:r>
              <a:rPr lang="de-DE" dirty="0"/>
              <a:t>https://www.youtube.com/watch?v=ZGIAypUUwoQ</a:t>
            </a:r>
            <a:endParaRPr lang="de-DE" dirty="0" smtClean="0"/>
          </a:p>
        </p:txBody>
      </p:sp>
    </p:spTree>
    <p:extLst>
      <p:ext uri="{BB962C8B-B14F-4D97-AF65-F5344CB8AC3E}">
        <p14:creationId xmlns:p14="http://schemas.microsoft.com/office/powerpoint/2010/main" val="3008411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AT" dirty="0" smtClean="0"/>
              <a:t>Availability Examples</a:t>
            </a:r>
            <a:endParaRPr lang="en-GB" dirty="0"/>
          </a:p>
        </p:txBody>
      </p:sp>
      <p:sp>
        <p:nvSpPr>
          <p:cNvPr id="3" name="Content Placeholder 2"/>
          <p:cNvSpPr>
            <a:spLocks noGrp="1"/>
          </p:cNvSpPr>
          <p:nvPr>
            <p:ph sz="quarter" idx="1"/>
          </p:nvPr>
        </p:nvSpPr>
        <p:spPr/>
        <p:txBody>
          <a:bodyPr>
            <a:normAutofit lnSpcReduction="10000"/>
          </a:bodyPr>
          <a:lstStyle/>
          <a:p>
            <a:pPr marL="274320" lvl="1">
              <a:spcBef>
                <a:spcPts val="600"/>
              </a:spcBef>
              <a:buClr>
                <a:schemeClr val="accent1"/>
              </a:buClr>
            </a:pPr>
            <a:r>
              <a:rPr lang="de-AT" sz="2600" dirty="0" err="1" smtClean="0">
                <a:solidFill>
                  <a:schemeClr val="tx1"/>
                </a:solidFill>
              </a:rPr>
              <a:t>Gmail</a:t>
            </a:r>
            <a:r>
              <a:rPr lang="de-AT" sz="2600" dirty="0">
                <a:solidFill>
                  <a:schemeClr val="tx1"/>
                </a:solidFill>
              </a:rPr>
              <a:t>, </a:t>
            </a:r>
            <a:r>
              <a:rPr lang="de-AT" sz="2600" dirty="0" smtClean="0">
                <a:solidFill>
                  <a:schemeClr val="tx1"/>
                </a:solidFill>
              </a:rPr>
              <a:t>MS Hosted </a:t>
            </a:r>
            <a:r>
              <a:rPr lang="de-AT" sz="2600" dirty="0">
                <a:solidFill>
                  <a:schemeClr val="tx1"/>
                </a:solidFill>
              </a:rPr>
              <a:t>Exchange target 3 nines (unscheduled)</a:t>
            </a:r>
            <a:br>
              <a:rPr lang="de-AT" sz="2600" dirty="0">
                <a:solidFill>
                  <a:schemeClr val="tx1"/>
                </a:solidFill>
              </a:rPr>
            </a:br>
            <a:r>
              <a:rPr lang="de-AT" sz="2600" dirty="0">
                <a:solidFill>
                  <a:schemeClr val="tx1"/>
                </a:solidFill>
              </a:rPr>
              <a:t>in </a:t>
            </a:r>
            <a:r>
              <a:rPr lang="de-AT" sz="2600" dirty="0" smtClean="0">
                <a:solidFill>
                  <a:schemeClr val="tx1"/>
                </a:solidFill>
              </a:rPr>
              <a:t>2010</a:t>
            </a:r>
          </a:p>
          <a:p>
            <a:pPr marL="548640" lvl="2">
              <a:spcBef>
                <a:spcPts val="600"/>
              </a:spcBef>
              <a:buClr>
                <a:schemeClr val="accent1"/>
              </a:buClr>
            </a:pPr>
            <a:r>
              <a:rPr lang="de-AT" sz="2300" dirty="0">
                <a:solidFill>
                  <a:schemeClr val="tx2"/>
                </a:solidFill>
              </a:rPr>
              <a:t>Google Gmail (99,984) = 1 hour/year</a:t>
            </a:r>
          </a:p>
          <a:p>
            <a:pPr lvl="1"/>
            <a:r>
              <a:rPr lang="de-AT" dirty="0" smtClean="0"/>
              <a:t>Microsoft Hosted Exchange (&gt;</a:t>
            </a:r>
            <a:r>
              <a:rPr lang="de-AT" dirty="0"/>
              <a:t>99,9) = 8 </a:t>
            </a:r>
            <a:r>
              <a:rPr lang="de-AT" dirty="0" smtClean="0"/>
              <a:t>hours/year</a:t>
            </a:r>
          </a:p>
          <a:p>
            <a:pPr marL="274320" lvl="1">
              <a:spcBef>
                <a:spcPts val="600"/>
              </a:spcBef>
              <a:buClr>
                <a:schemeClr val="accent1"/>
              </a:buClr>
            </a:pPr>
            <a:r>
              <a:rPr lang="de-AT" sz="2600" dirty="0" err="1">
                <a:solidFill>
                  <a:schemeClr val="tx1"/>
                </a:solidFill>
              </a:rPr>
              <a:t>LifeX</a:t>
            </a:r>
            <a:r>
              <a:rPr lang="de-AT" sz="2600" dirty="0">
                <a:solidFill>
                  <a:schemeClr val="tx1"/>
                </a:solidFill>
              </a:rPr>
              <a:t> </a:t>
            </a:r>
            <a:r>
              <a:rPr lang="de-AT" baseline="30000" dirty="0" smtClean="0"/>
              <a:t>[SDD V1.1</a:t>
            </a:r>
            <a:r>
              <a:rPr lang="en-GB" baseline="30000" dirty="0" smtClean="0"/>
              <a:t>]</a:t>
            </a:r>
            <a:endParaRPr lang="de-AT" baseline="30000" dirty="0"/>
          </a:p>
          <a:p>
            <a:pPr marL="548640" lvl="2">
              <a:spcBef>
                <a:spcPts val="600"/>
              </a:spcBef>
              <a:buClr>
                <a:schemeClr val="accent1"/>
              </a:buClr>
            </a:pPr>
            <a:r>
              <a:rPr lang="en-GB" sz="2300" dirty="0" smtClean="0">
                <a:solidFill>
                  <a:schemeClr val="tx2"/>
                </a:solidFill>
              </a:rPr>
              <a:t>99,999 </a:t>
            </a:r>
            <a:r>
              <a:rPr lang="en-GB" sz="2300" dirty="0">
                <a:solidFill>
                  <a:schemeClr val="tx2"/>
                </a:solidFill>
              </a:rPr>
              <a:t>hardware availability</a:t>
            </a:r>
            <a:br>
              <a:rPr lang="en-GB" sz="2300" dirty="0">
                <a:solidFill>
                  <a:schemeClr val="tx2"/>
                </a:solidFill>
              </a:rPr>
            </a:br>
            <a:r>
              <a:rPr lang="de-AT" sz="2300" dirty="0">
                <a:solidFill>
                  <a:schemeClr val="tx2"/>
                </a:solidFill>
              </a:rPr>
              <a:t>= 5.26 min/</a:t>
            </a:r>
            <a:r>
              <a:rPr lang="de-AT" sz="2300" dirty="0" err="1">
                <a:solidFill>
                  <a:schemeClr val="tx2"/>
                </a:solidFill>
              </a:rPr>
              <a:t>year</a:t>
            </a:r>
            <a:r>
              <a:rPr lang="de-AT" sz="2300" dirty="0">
                <a:solidFill>
                  <a:schemeClr val="tx2"/>
                </a:solidFill>
              </a:rPr>
              <a:t> </a:t>
            </a:r>
            <a:r>
              <a:rPr lang="de-AT" sz="2300" dirty="0" err="1">
                <a:solidFill>
                  <a:schemeClr val="tx2"/>
                </a:solidFill>
              </a:rPr>
              <a:t>or</a:t>
            </a:r>
            <a:r>
              <a:rPr lang="de-AT" sz="2300" dirty="0">
                <a:solidFill>
                  <a:schemeClr val="tx2"/>
                </a:solidFill>
              </a:rPr>
              <a:t> 26 sec/</a:t>
            </a:r>
            <a:r>
              <a:rPr lang="de-AT" sz="2300" dirty="0" err="1">
                <a:solidFill>
                  <a:schemeClr val="tx2"/>
                </a:solidFill>
              </a:rPr>
              <a:t>month</a:t>
            </a:r>
            <a:r>
              <a:rPr lang="de-AT" sz="2300" dirty="0">
                <a:solidFill>
                  <a:schemeClr val="tx2"/>
                </a:solidFill>
              </a:rPr>
              <a:t> </a:t>
            </a:r>
            <a:r>
              <a:rPr lang="de-AT" sz="2300" dirty="0" err="1" smtClean="0">
                <a:solidFill>
                  <a:schemeClr val="tx2"/>
                </a:solidFill>
              </a:rPr>
              <a:t>downtime</a:t>
            </a:r>
            <a:endParaRPr lang="de-AT" dirty="0" smtClean="0"/>
          </a:p>
          <a:p>
            <a:r>
              <a:rPr lang="de-AT" dirty="0" smtClean="0"/>
              <a:t>AT&amp;T 4ESS </a:t>
            </a:r>
            <a:r>
              <a:rPr lang="de-AT" dirty="0" smtClean="0"/>
              <a:t>Switch</a:t>
            </a:r>
          </a:p>
          <a:p>
            <a:pPr lvl="1"/>
            <a:r>
              <a:rPr lang="de-AT" dirty="0" err="1" smtClean="0"/>
              <a:t>designed</a:t>
            </a:r>
            <a:r>
              <a:rPr lang="de-AT" dirty="0" smtClean="0"/>
              <a:t> </a:t>
            </a:r>
            <a:r>
              <a:rPr lang="de-AT" dirty="0" smtClean="0"/>
              <a:t>for 5 </a:t>
            </a:r>
            <a:r>
              <a:rPr lang="de-AT" dirty="0" err="1" smtClean="0"/>
              <a:t>nines</a:t>
            </a:r>
            <a:endParaRPr lang="de-AT" sz="2000" baseline="30000" dirty="0">
              <a:solidFill>
                <a:schemeClr val="tx2"/>
              </a:solidFill>
            </a:endParaRPr>
          </a:p>
          <a:p>
            <a:r>
              <a:rPr lang="de-AT" dirty="0" smtClean="0"/>
              <a:t>Ericsons </a:t>
            </a:r>
            <a:r>
              <a:rPr lang="en-GB" dirty="0"/>
              <a:t>AXD301ATM switch achieved</a:t>
            </a:r>
            <a:r>
              <a:rPr lang="de-AT" dirty="0"/>
              <a:t> 9 nines (99,9999999) over 20 years </a:t>
            </a:r>
            <a:r>
              <a:rPr lang="de-AT" sz="2300" baseline="30000" dirty="0">
                <a:solidFill>
                  <a:schemeClr val="tx2"/>
                </a:solidFill>
              </a:rPr>
              <a:t>[https://pragprog.com/articles/erlang]</a:t>
            </a:r>
          </a:p>
          <a:p>
            <a:pPr lvl="1"/>
            <a:r>
              <a:rPr lang="de-AT" sz="2000" dirty="0" smtClean="0">
                <a:solidFill>
                  <a:schemeClr val="tx2"/>
                </a:solidFill>
              </a:rPr>
              <a:t>30 milliseconds/year</a:t>
            </a:r>
            <a:endParaRPr lang="en-GB" sz="2000" dirty="0">
              <a:solidFill>
                <a:schemeClr val="tx2"/>
              </a:solidFill>
            </a:endParaRPr>
          </a:p>
        </p:txBody>
      </p:sp>
    </p:spTree>
    <p:extLst>
      <p:ext uri="{BB962C8B-B14F-4D97-AF65-F5344CB8AC3E}">
        <p14:creationId xmlns:p14="http://schemas.microsoft.com/office/powerpoint/2010/main" val="63996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dirty="0" err="1" smtClean="0"/>
              <a:t>Factors</a:t>
            </a:r>
            <a:r>
              <a:rPr lang="de-AT" dirty="0" smtClean="0"/>
              <a:t> </a:t>
            </a:r>
            <a:r>
              <a:rPr lang="de-AT" dirty="0" err="1" smtClean="0"/>
              <a:t>of</a:t>
            </a:r>
            <a:r>
              <a:rPr lang="de-AT" dirty="0" smtClean="0"/>
              <a:t> </a:t>
            </a:r>
            <a:r>
              <a:rPr lang="de-AT" dirty="0" err="1" smtClean="0"/>
              <a:t>Unavailability</a:t>
            </a:r>
            <a:endParaRPr lang="en-GB" dirty="0"/>
          </a:p>
        </p:txBody>
      </p:sp>
      <p:sp>
        <p:nvSpPr>
          <p:cNvPr id="7" name="Rectangle 6"/>
          <p:cNvSpPr/>
          <p:nvPr/>
        </p:nvSpPr>
        <p:spPr>
          <a:xfrm>
            <a:off x="5638800" y="1775030"/>
            <a:ext cx="3503054" cy="1631216"/>
          </a:xfrm>
          <a:prstGeom prst="rect">
            <a:avLst/>
          </a:prstGeom>
        </p:spPr>
        <p:txBody>
          <a:bodyPr wrap="square">
            <a:spAutoFit/>
          </a:bodyPr>
          <a:lstStyle/>
          <a:p>
            <a:r>
              <a:rPr lang="en-GB" sz="2000" dirty="0">
                <a:solidFill>
                  <a:srgbClr val="FF0000"/>
                </a:solidFill>
              </a:rPr>
              <a:t>40%</a:t>
            </a:r>
            <a:r>
              <a:rPr lang="en-GB" sz="2000" dirty="0"/>
              <a:t> of unplanned downtime in business environments is due to </a:t>
            </a:r>
            <a:r>
              <a:rPr lang="en-GB" sz="2000" dirty="0">
                <a:solidFill>
                  <a:srgbClr val="FF0000"/>
                </a:solidFill>
              </a:rPr>
              <a:t>application failures</a:t>
            </a:r>
            <a:r>
              <a:rPr lang="en-GB" sz="2000" dirty="0"/>
              <a:t>; </a:t>
            </a:r>
            <a:endParaRPr lang="en-GB" sz="2000" dirty="0" smtClean="0"/>
          </a:p>
          <a:p>
            <a:r>
              <a:rPr lang="en-GB" sz="2000" dirty="0" smtClean="0">
                <a:solidFill>
                  <a:srgbClr val="00B050"/>
                </a:solidFill>
              </a:rPr>
              <a:t>20</a:t>
            </a:r>
            <a:r>
              <a:rPr lang="en-GB" sz="2000" dirty="0">
                <a:solidFill>
                  <a:srgbClr val="00B050"/>
                </a:solidFill>
              </a:rPr>
              <a:t>%</a:t>
            </a:r>
            <a:r>
              <a:rPr lang="en-GB" sz="2000" dirty="0"/>
              <a:t> is due to </a:t>
            </a:r>
            <a:r>
              <a:rPr lang="en-GB" sz="2000" dirty="0">
                <a:solidFill>
                  <a:srgbClr val="00B050"/>
                </a:solidFill>
              </a:rPr>
              <a:t>hardware faults</a:t>
            </a:r>
            <a:r>
              <a:rPr lang="en-GB" sz="2000" dirty="0"/>
              <a:t>, of which </a:t>
            </a:r>
            <a:r>
              <a:rPr lang="en-GB" sz="2000" dirty="0">
                <a:solidFill>
                  <a:srgbClr val="FFC000"/>
                </a:solidFill>
              </a:rPr>
              <a:t>80%</a:t>
            </a:r>
            <a:r>
              <a:rPr lang="en-GB" sz="2000" dirty="0"/>
              <a:t> are </a:t>
            </a:r>
            <a:r>
              <a:rPr lang="en-GB" sz="2000" dirty="0" smtClean="0">
                <a:solidFill>
                  <a:srgbClr val="FFC000"/>
                </a:solidFill>
              </a:rPr>
              <a:t>transient</a:t>
            </a:r>
            <a:endParaRPr lang="en-GB" sz="2000" i="1" baseline="30000" dirty="0"/>
          </a:p>
        </p:txBody>
      </p:sp>
      <p:pic>
        <p:nvPicPr>
          <p:cNvPr id="8" name="RO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4800600"/>
            <a:ext cx="5524247" cy="1889528"/>
          </a:xfrm>
          <a:prstGeom prst="rect">
            <a:avLst/>
          </a:prstGeom>
        </p:spPr>
      </p:pic>
      <p:sp>
        <p:nvSpPr>
          <p:cNvPr id="4" name="Content Placeholder 3"/>
          <p:cNvSpPr>
            <a:spLocks noGrp="1"/>
          </p:cNvSpPr>
          <p:nvPr>
            <p:ph sz="quarter" idx="1"/>
          </p:nvPr>
        </p:nvSpPr>
        <p:spPr/>
        <p:txBody>
          <a:bodyPr/>
          <a:lstStyle/>
          <a:p>
            <a:r>
              <a:rPr lang="de-DE" dirty="0"/>
              <a:t>Change </a:t>
            </a:r>
            <a:r>
              <a:rPr lang="de-DE" dirty="0" err="1"/>
              <a:t>control</a:t>
            </a:r>
            <a:r>
              <a:rPr lang="de-DE" dirty="0"/>
              <a:t> (</a:t>
            </a:r>
            <a:r>
              <a:rPr lang="de-DE" dirty="0" err="1"/>
              <a:t>configuration</a:t>
            </a:r>
            <a:r>
              <a:rPr lang="de-DE" dirty="0"/>
              <a:t> </a:t>
            </a:r>
            <a:r>
              <a:rPr lang="de-DE" dirty="0" err="1"/>
              <a:t>change</a:t>
            </a:r>
            <a:r>
              <a:rPr lang="de-DE" dirty="0"/>
              <a:t>, </a:t>
            </a:r>
            <a:r>
              <a:rPr lang="de-DE" dirty="0" err="1"/>
              <a:t>software</a:t>
            </a:r>
            <a:r>
              <a:rPr lang="de-DE" dirty="0"/>
              <a:t> fix)</a:t>
            </a:r>
          </a:p>
          <a:p>
            <a:pPr lvl="1"/>
            <a:r>
              <a:rPr lang="de-DE" dirty="0"/>
              <a:t>Plan </a:t>
            </a:r>
            <a:r>
              <a:rPr lang="de-DE" dirty="0" err="1"/>
              <a:t>for</a:t>
            </a:r>
            <a:r>
              <a:rPr lang="de-DE" dirty="0"/>
              <a:t> </a:t>
            </a:r>
            <a:r>
              <a:rPr lang="de-DE" dirty="0" err="1"/>
              <a:t>un-doing</a:t>
            </a:r>
            <a:r>
              <a:rPr lang="de-DE" dirty="0"/>
              <a:t> a </a:t>
            </a:r>
            <a:r>
              <a:rPr lang="de-DE" dirty="0" err="1"/>
              <a:t>change</a:t>
            </a:r>
            <a:endParaRPr lang="de-DE" dirty="0"/>
          </a:p>
          <a:p>
            <a:r>
              <a:rPr lang="de-DE" dirty="0"/>
              <a:t>Lack </a:t>
            </a:r>
            <a:r>
              <a:rPr lang="de-DE" dirty="0" err="1"/>
              <a:t>of</a:t>
            </a:r>
            <a:r>
              <a:rPr lang="de-DE" dirty="0"/>
              <a:t> </a:t>
            </a:r>
            <a:r>
              <a:rPr lang="de-DE" dirty="0" err="1"/>
              <a:t>monitoring</a:t>
            </a:r>
            <a:r>
              <a:rPr lang="de-DE" dirty="0"/>
              <a:t>/</a:t>
            </a:r>
            <a:r>
              <a:rPr lang="de-DE" dirty="0" err="1"/>
              <a:t>alerting</a:t>
            </a:r>
            <a:endParaRPr lang="de-DE" dirty="0"/>
          </a:p>
          <a:p>
            <a:r>
              <a:rPr lang="de-DE" dirty="0" err="1" smtClean="0"/>
              <a:t>Operations</a:t>
            </a:r>
            <a:endParaRPr lang="de-DE" dirty="0"/>
          </a:p>
          <a:p>
            <a:pPr lvl="1"/>
            <a:r>
              <a:rPr lang="de-DE" sz="2200" dirty="0" err="1"/>
              <a:t>They</a:t>
            </a:r>
            <a:r>
              <a:rPr lang="de-DE" sz="2200" dirty="0"/>
              <a:t> </a:t>
            </a:r>
            <a:r>
              <a:rPr lang="de-DE" sz="2200" dirty="0" err="1"/>
              <a:t>are</a:t>
            </a:r>
            <a:r>
              <a:rPr lang="de-DE" sz="2200" dirty="0"/>
              <a:t> </a:t>
            </a:r>
            <a:r>
              <a:rPr lang="de-DE" sz="2200" dirty="0" err="1"/>
              <a:t>the</a:t>
            </a:r>
            <a:r>
              <a:rPr lang="de-DE" sz="2200" dirty="0"/>
              <a:t> </a:t>
            </a:r>
            <a:r>
              <a:rPr lang="de-DE" sz="2200" dirty="0" err="1"/>
              <a:t>first</a:t>
            </a:r>
            <a:r>
              <a:rPr lang="de-DE" sz="2200" dirty="0"/>
              <a:t> </a:t>
            </a:r>
            <a:r>
              <a:rPr lang="de-DE" sz="2200" dirty="0" err="1"/>
              <a:t>to</a:t>
            </a:r>
            <a:r>
              <a:rPr lang="de-DE" sz="2200" dirty="0"/>
              <a:t> </a:t>
            </a:r>
            <a:r>
              <a:rPr lang="de-DE" sz="2200" dirty="0" err="1"/>
              <a:t>diagnose</a:t>
            </a:r>
            <a:r>
              <a:rPr lang="de-DE" sz="2200" dirty="0"/>
              <a:t> a </a:t>
            </a:r>
            <a:r>
              <a:rPr lang="de-DE" sz="2200" dirty="0" err="1"/>
              <a:t>failure</a:t>
            </a:r>
            <a:endParaRPr lang="de-DE" sz="2200" dirty="0"/>
          </a:p>
          <a:p>
            <a:r>
              <a:rPr lang="de-DE" dirty="0"/>
              <a:t>Network, </a:t>
            </a:r>
            <a:r>
              <a:rPr lang="de-DE" dirty="0" err="1" smtClean="0"/>
              <a:t>software</a:t>
            </a:r>
            <a:r>
              <a:rPr lang="de-DE" dirty="0" smtClean="0"/>
              <a:t>, </a:t>
            </a:r>
            <a:r>
              <a:rPr lang="de-DE" dirty="0" err="1" smtClean="0"/>
              <a:t>storage</a:t>
            </a:r>
            <a:r>
              <a:rPr lang="de-DE" dirty="0" smtClean="0"/>
              <a:t> </a:t>
            </a:r>
            <a:r>
              <a:rPr lang="de-DE" dirty="0" err="1" smtClean="0"/>
              <a:t>architecture</a:t>
            </a:r>
            <a:r>
              <a:rPr lang="de-DE" dirty="0" smtClean="0"/>
              <a:t> </a:t>
            </a:r>
            <a:r>
              <a:rPr lang="de-DE" dirty="0" err="1" smtClean="0"/>
              <a:t>failures</a:t>
            </a:r>
            <a:endParaRPr lang="de-DE" dirty="0"/>
          </a:p>
          <a:p>
            <a:endParaRPr lang="en-GB"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3" y="4014752"/>
            <a:ext cx="3904743" cy="2309848"/>
          </a:xfrm>
          <a:prstGeom prst="rect">
            <a:avLst/>
          </a:prstGeom>
        </p:spPr>
      </p:pic>
    </p:spTree>
    <p:extLst>
      <p:ext uri="{BB962C8B-B14F-4D97-AF65-F5344CB8AC3E}">
        <p14:creationId xmlns:p14="http://schemas.microsoft.com/office/powerpoint/2010/main" val="279679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GB" dirty="0" smtClean="0"/>
              <a:t>The need for Operations-friendly services</a:t>
            </a:r>
            <a:endParaRPr lang="en-GB" dirty="0"/>
          </a:p>
        </p:txBody>
      </p:sp>
      <p:sp>
        <p:nvSpPr>
          <p:cNvPr id="3" name="Content Placeholder 2"/>
          <p:cNvSpPr>
            <a:spLocks noGrp="1"/>
          </p:cNvSpPr>
          <p:nvPr>
            <p:ph sz="quarter" idx="1"/>
          </p:nvPr>
        </p:nvSpPr>
        <p:spPr>
          <a:xfrm>
            <a:off x="457200" y="1219200"/>
            <a:ext cx="8229600" cy="5486400"/>
          </a:xfrm>
        </p:spPr>
        <p:txBody>
          <a:bodyPr>
            <a:normAutofit fontScale="85000" lnSpcReduction="20000"/>
          </a:bodyPr>
          <a:lstStyle/>
          <a:p>
            <a:r>
              <a:rPr lang="de-AT" dirty="0" err="1" smtClean="0"/>
              <a:t>Todays</a:t>
            </a:r>
            <a:r>
              <a:rPr lang="de-AT" dirty="0" smtClean="0"/>
              <a:t> </a:t>
            </a:r>
            <a:r>
              <a:rPr lang="de-AT" dirty="0" err="1" smtClean="0"/>
              <a:t>systems</a:t>
            </a:r>
            <a:r>
              <a:rPr lang="de-AT" dirty="0" smtClean="0"/>
              <a:t> </a:t>
            </a:r>
            <a:r>
              <a:rPr lang="de-AT" dirty="0"/>
              <a:t>are (extremly) </a:t>
            </a:r>
            <a:r>
              <a:rPr lang="de-AT" dirty="0" err="1" smtClean="0"/>
              <a:t>complex</a:t>
            </a:r>
            <a:r>
              <a:rPr lang="de-AT" dirty="0" smtClean="0"/>
              <a:t> </a:t>
            </a:r>
            <a:r>
              <a:rPr lang="de-AT" dirty="0" err="1" smtClean="0"/>
              <a:t>and</a:t>
            </a:r>
            <a:r>
              <a:rPr lang="de-AT" dirty="0" smtClean="0"/>
              <a:t> </a:t>
            </a:r>
            <a:r>
              <a:rPr lang="de-AT" dirty="0" err="1" smtClean="0"/>
              <a:t>evolve</a:t>
            </a:r>
            <a:r>
              <a:rPr lang="de-AT" dirty="0" smtClean="0"/>
              <a:t> fast</a:t>
            </a:r>
            <a:endParaRPr lang="de-AT" dirty="0"/>
          </a:p>
          <a:p>
            <a:r>
              <a:rPr lang="de-AT" sz="2600" dirty="0" smtClean="0">
                <a:solidFill>
                  <a:schemeClr val="tx1"/>
                </a:solidFill>
              </a:rPr>
              <a:t>The </a:t>
            </a:r>
            <a:r>
              <a:rPr lang="de-AT" sz="2600" dirty="0" err="1" smtClean="0">
                <a:solidFill>
                  <a:schemeClr val="tx1"/>
                </a:solidFill>
              </a:rPr>
              <a:t>rise</a:t>
            </a:r>
            <a:r>
              <a:rPr lang="de-AT" sz="2600" dirty="0" smtClean="0">
                <a:solidFill>
                  <a:schemeClr val="tx1"/>
                </a:solidFill>
              </a:rPr>
              <a:t> </a:t>
            </a:r>
            <a:r>
              <a:rPr lang="de-AT" sz="2600" dirty="0" err="1" smtClean="0">
                <a:solidFill>
                  <a:schemeClr val="tx1"/>
                </a:solidFill>
              </a:rPr>
              <a:t>of</a:t>
            </a:r>
            <a:r>
              <a:rPr lang="de-AT" sz="2600" dirty="0" smtClean="0">
                <a:solidFill>
                  <a:schemeClr val="tx1"/>
                </a:solidFill>
              </a:rPr>
              <a:t> Utility </a:t>
            </a:r>
            <a:r>
              <a:rPr lang="de-AT" sz="2600" dirty="0" err="1" smtClean="0">
                <a:solidFill>
                  <a:schemeClr val="tx1"/>
                </a:solidFill>
              </a:rPr>
              <a:t>computing</a:t>
            </a:r>
            <a:r>
              <a:rPr lang="de-AT" sz="2600" dirty="0" smtClean="0">
                <a:solidFill>
                  <a:schemeClr val="tx1"/>
                </a:solidFill>
              </a:rPr>
              <a:t> (</a:t>
            </a:r>
            <a:r>
              <a:rPr lang="de-AT" sz="2600" dirty="0" err="1" smtClean="0">
                <a:solidFill>
                  <a:schemeClr val="tx1"/>
                </a:solidFill>
              </a:rPr>
              <a:t>cloud</a:t>
            </a:r>
            <a:r>
              <a:rPr lang="de-AT" sz="2600" dirty="0" smtClean="0">
                <a:solidFill>
                  <a:schemeClr val="tx1"/>
                </a:solidFill>
              </a:rPr>
              <a:t>) = </a:t>
            </a:r>
            <a:r>
              <a:rPr lang="de-AT" sz="2600" dirty="0" err="1" smtClean="0">
                <a:solidFill>
                  <a:schemeClr val="tx1"/>
                </a:solidFill>
              </a:rPr>
              <a:t>even</a:t>
            </a:r>
            <a:r>
              <a:rPr lang="de-AT" sz="2600" dirty="0" smtClean="0">
                <a:solidFill>
                  <a:schemeClr val="tx1"/>
                </a:solidFill>
              </a:rPr>
              <a:t> </a:t>
            </a:r>
            <a:r>
              <a:rPr lang="de-AT" sz="2600" dirty="0" err="1" smtClean="0">
                <a:solidFill>
                  <a:schemeClr val="tx1"/>
                </a:solidFill>
              </a:rPr>
              <a:t>higher</a:t>
            </a:r>
            <a:r>
              <a:rPr lang="de-AT" sz="2600" dirty="0" smtClean="0">
                <a:solidFill>
                  <a:schemeClr val="tx1"/>
                </a:solidFill>
              </a:rPr>
              <a:t> P </a:t>
            </a:r>
            <a:r>
              <a:rPr lang="de-AT" sz="2600" dirty="0" err="1" smtClean="0">
                <a:solidFill>
                  <a:schemeClr val="tx1"/>
                </a:solidFill>
              </a:rPr>
              <a:t>of</a:t>
            </a:r>
            <a:r>
              <a:rPr lang="de-AT" sz="2600" dirty="0" smtClean="0">
                <a:solidFill>
                  <a:schemeClr val="tx1"/>
                </a:solidFill>
              </a:rPr>
              <a:t> </a:t>
            </a:r>
            <a:r>
              <a:rPr lang="de-AT" sz="2600" dirty="0" err="1" smtClean="0">
                <a:solidFill>
                  <a:schemeClr val="tx1"/>
                </a:solidFill>
              </a:rPr>
              <a:t>failures</a:t>
            </a:r>
            <a:endParaRPr lang="de-AT" sz="2600" dirty="0" smtClean="0">
              <a:solidFill>
                <a:schemeClr val="tx1"/>
              </a:solidFill>
            </a:endParaRPr>
          </a:p>
          <a:p>
            <a:r>
              <a:rPr lang="de-AT" dirty="0" smtClean="0"/>
              <a:t>Fault </a:t>
            </a:r>
            <a:r>
              <a:rPr lang="de-AT" dirty="0"/>
              <a:t>tolerance is a </a:t>
            </a:r>
            <a:r>
              <a:rPr lang="de-AT" dirty="0" err="1"/>
              <a:t>key</a:t>
            </a:r>
            <a:r>
              <a:rPr lang="de-AT" dirty="0"/>
              <a:t> </a:t>
            </a:r>
            <a:r>
              <a:rPr lang="de-AT" dirty="0" err="1" smtClean="0"/>
              <a:t>feature</a:t>
            </a:r>
            <a:endParaRPr lang="de-AT" dirty="0"/>
          </a:p>
          <a:p>
            <a:pPr lvl="1"/>
            <a:r>
              <a:rPr lang="de-AT" dirty="0" err="1" smtClean="0"/>
              <a:t>Dont</a:t>
            </a:r>
            <a:r>
              <a:rPr lang="de-AT" dirty="0" smtClean="0"/>
              <a:t> </a:t>
            </a:r>
            <a:r>
              <a:rPr lang="de-AT" dirty="0" err="1" smtClean="0"/>
              <a:t>let</a:t>
            </a:r>
            <a:r>
              <a:rPr lang="de-AT" dirty="0" smtClean="0"/>
              <a:t> </a:t>
            </a:r>
            <a:r>
              <a:rPr lang="de-AT" dirty="0" err="1" smtClean="0"/>
              <a:t>your</a:t>
            </a:r>
            <a:r>
              <a:rPr lang="de-AT" dirty="0" smtClean="0"/>
              <a:t> </a:t>
            </a:r>
            <a:r>
              <a:rPr lang="de-AT" dirty="0" err="1" smtClean="0"/>
              <a:t>operations</a:t>
            </a:r>
            <a:r>
              <a:rPr lang="de-AT" dirty="0" smtClean="0"/>
              <a:t> </a:t>
            </a:r>
            <a:r>
              <a:rPr lang="de-AT" dirty="0" err="1" smtClean="0"/>
              <a:t>team</a:t>
            </a:r>
            <a:r>
              <a:rPr lang="de-AT" dirty="0" smtClean="0"/>
              <a:t> </a:t>
            </a:r>
            <a:r>
              <a:rPr lang="de-AT" dirty="0" err="1" smtClean="0"/>
              <a:t>compensate</a:t>
            </a:r>
            <a:r>
              <a:rPr lang="de-AT" dirty="0" smtClean="0"/>
              <a:t> </a:t>
            </a:r>
            <a:r>
              <a:rPr lang="de-DE" dirty="0" err="1"/>
              <a:t>poor</a:t>
            </a:r>
            <a:r>
              <a:rPr lang="de-DE" dirty="0"/>
              <a:t> design </a:t>
            </a:r>
            <a:r>
              <a:rPr lang="de-DE" dirty="0" err="1"/>
              <a:t>decisions</a:t>
            </a:r>
            <a:r>
              <a:rPr lang="de-DE" dirty="0"/>
              <a:t> </a:t>
            </a:r>
            <a:r>
              <a:rPr lang="de-DE" dirty="0" err="1"/>
              <a:t>and</a:t>
            </a:r>
            <a:r>
              <a:rPr lang="de-DE" dirty="0"/>
              <a:t> </a:t>
            </a:r>
            <a:r>
              <a:rPr lang="de-DE" dirty="0" err="1"/>
              <a:t>implementation</a:t>
            </a:r>
            <a:endParaRPr lang="de-DE" dirty="0"/>
          </a:p>
          <a:p>
            <a:pPr marL="0" indent="0">
              <a:buNone/>
            </a:pPr>
            <a:endParaRPr lang="de-AT" dirty="0" smtClean="0"/>
          </a:p>
          <a:p>
            <a:r>
              <a:rPr lang="de-DE" dirty="0" smtClean="0"/>
              <a:t>Hamilton, </a:t>
            </a:r>
            <a:r>
              <a:rPr lang="de-DE" i="1" dirty="0" smtClean="0"/>
              <a:t>On </a:t>
            </a:r>
            <a:r>
              <a:rPr lang="de-DE" i="1" dirty="0"/>
              <a:t>Designing and </a:t>
            </a:r>
            <a:r>
              <a:rPr lang="de-DE" i="1" dirty="0" smtClean="0"/>
              <a:t>Deploying Internet-Scale Services</a:t>
            </a:r>
            <a:endParaRPr lang="de-AT" i="1" dirty="0" smtClean="0"/>
          </a:p>
          <a:p>
            <a:pPr lvl="1"/>
            <a:r>
              <a:rPr lang="de-AT" i="1" dirty="0" smtClean="0"/>
              <a:t>System-to-administrator </a:t>
            </a:r>
            <a:r>
              <a:rPr lang="de-AT" i="1" dirty="0"/>
              <a:t>ratio 2:1 </a:t>
            </a:r>
            <a:r>
              <a:rPr lang="de-AT" i="1" dirty="0" smtClean="0"/>
              <a:t>- 2,500:1</a:t>
            </a:r>
          </a:p>
          <a:p>
            <a:pPr lvl="1"/>
            <a:r>
              <a:rPr lang="de-DE" i="1" u="sng" dirty="0"/>
              <a:t>Low-</a:t>
            </a:r>
            <a:r>
              <a:rPr lang="de-DE" i="1" u="sng" dirty="0" err="1"/>
              <a:t>cost</a:t>
            </a:r>
            <a:r>
              <a:rPr lang="de-DE" i="1" u="sng" dirty="0"/>
              <a:t> </a:t>
            </a:r>
            <a:r>
              <a:rPr lang="de-DE" i="1" u="sng" dirty="0" err="1"/>
              <a:t>administration</a:t>
            </a:r>
            <a:r>
              <a:rPr lang="de-DE" i="1" u="sng" dirty="0"/>
              <a:t> </a:t>
            </a:r>
            <a:r>
              <a:rPr lang="de-DE" i="1" u="sng" dirty="0" err="1"/>
              <a:t>correlates</a:t>
            </a:r>
            <a:r>
              <a:rPr lang="de-DE" i="1" u="sng" dirty="0"/>
              <a:t> </a:t>
            </a:r>
            <a:r>
              <a:rPr lang="de-DE" i="1" u="sng" dirty="0" err="1"/>
              <a:t>highly</a:t>
            </a:r>
            <a:r>
              <a:rPr lang="de-DE" i="1" u="sng" dirty="0"/>
              <a:t> </a:t>
            </a:r>
            <a:r>
              <a:rPr lang="de-DE" i="1" u="sng" dirty="0" err="1"/>
              <a:t>with</a:t>
            </a:r>
            <a:r>
              <a:rPr lang="de-DE" i="1" u="sng" dirty="0"/>
              <a:t> </a:t>
            </a:r>
            <a:r>
              <a:rPr lang="de-DE" i="1" u="sng" dirty="0" err="1"/>
              <a:t>how</a:t>
            </a:r>
            <a:r>
              <a:rPr lang="de-DE" i="1" u="sng" dirty="0"/>
              <a:t> </a:t>
            </a:r>
            <a:r>
              <a:rPr lang="de-DE" i="1" u="sng" dirty="0" err="1"/>
              <a:t>closely</a:t>
            </a:r>
            <a:r>
              <a:rPr lang="de-DE" i="1" u="sng" dirty="0"/>
              <a:t> </a:t>
            </a:r>
            <a:r>
              <a:rPr lang="de-DE" i="1" u="sng" dirty="0" err="1"/>
              <a:t>the</a:t>
            </a:r>
            <a:r>
              <a:rPr lang="de-DE" i="1" u="sng" dirty="0"/>
              <a:t> </a:t>
            </a:r>
            <a:r>
              <a:rPr lang="de-DE" i="1" u="sng" dirty="0" err="1"/>
              <a:t>dev</a:t>
            </a:r>
            <a:r>
              <a:rPr lang="de-DE" i="1" u="sng" dirty="0"/>
              <a:t>, </a:t>
            </a:r>
            <a:r>
              <a:rPr lang="de-DE" i="1" u="sng" dirty="0" err="1"/>
              <a:t>test</a:t>
            </a:r>
            <a:r>
              <a:rPr lang="de-DE" i="1" u="sng" dirty="0"/>
              <a:t> </a:t>
            </a:r>
            <a:r>
              <a:rPr lang="de-DE" i="1" u="sng" dirty="0" err="1"/>
              <a:t>and</a:t>
            </a:r>
            <a:r>
              <a:rPr lang="de-DE" i="1" u="sng" dirty="0"/>
              <a:t> </a:t>
            </a:r>
            <a:r>
              <a:rPr lang="de-DE" i="1" u="sng" dirty="0" err="1"/>
              <a:t>operations</a:t>
            </a:r>
            <a:r>
              <a:rPr lang="de-DE" i="1" u="sng" dirty="0"/>
              <a:t> </a:t>
            </a:r>
            <a:r>
              <a:rPr lang="de-DE" i="1" u="sng" dirty="0" err="1"/>
              <a:t>team</a:t>
            </a:r>
            <a:r>
              <a:rPr lang="de-DE" i="1" u="sng" dirty="0"/>
              <a:t> </a:t>
            </a:r>
            <a:r>
              <a:rPr lang="de-DE" i="1" u="sng" dirty="0" err="1"/>
              <a:t>work</a:t>
            </a:r>
            <a:r>
              <a:rPr lang="de-DE" i="1" u="sng" dirty="0"/>
              <a:t> </a:t>
            </a:r>
            <a:r>
              <a:rPr lang="de-DE" i="1" u="sng" dirty="0" err="1" smtClean="0"/>
              <a:t>together</a:t>
            </a:r>
            <a:endParaRPr lang="en-GB" i="1" dirty="0" smtClean="0"/>
          </a:p>
          <a:p>
            <a:pPr lvl="1"/>
            <a:r>
              <a:rPr lang="en-GB" i="1" dirty="0" smtClean="0"/>
              <a:t>If </a:t>
            </a:r>
            <a:r>
              <a:rPr lang="en-GB" i="1" dirty="0"/>
              <a:t>a hardware failure requires any immediate administrative action, the service simply won’t scale cost-effectively and </a:t>
            </a:r>
            <a:r>
              <a:rPr lang="en-GB" i="1" dirty="0" smtClean="0"/>
              <a:t>reliably</a:t>
            </a:r>
            <a:endParaRPr lang="de-DE" i="1" dirty="0" smtClean="0"/>
          </a:p>
          <a:p>
            <a:pPr lvl="1"/>
            <a:r>
              <a:rPr lang="de-AT" i="1" dirty="0" smtClean="0"/>
              <a:t>3 </a:t>
            </a:r>
            <a:r>
              <a:rPr lang="de-AT" i="1" dirty="0" err="1"/>
              <a:t>tenets</a:t>
            </a:r>
            <a:r>
              <a:rPr lang="de-AT" i="1" dirty="0"/>
              <a:t>: </a:t>
            </a:r>
            <a:r>
              <a:rPr lang="de-AT" i="1" dirty="0" err="1"/>
              <a:t>Expect</a:t>
            </a:r>
            <a:r>
              <a:rPr lang="de-AT" i="1" dirty="0"/>
              <a:t> </a:t>
            </a:r>
            <a:r>
              <a:rPr lang="de-AT" i="1" dirty="0" err="1"/>
              <a:t>failures</a:t>
            </a:r>
            <a:r>
              <a:rPr lang="de-AT" i="1" dirty="0"/>
              <a:t>, Keep </a:t>
            </a:r>
            <a:r>
              <a:rPr lang="de-AT" i="1" dirty="0" err="1"/>
              <a:t>things</a:t>
            </a:r>
            <a:r>
              <a:rPr lang="de-AT" i="1" dirty="0"/>
              <a:t> simple, </a:t>
            </a:r>
            <a:r>
              <a:rPr lang="de-AT" i="1" dirty="0" err="1"/>
              <a:t>Automate</a:t>
            </a:r>
            <a:r>
              <a:rPr lang="de-AT" i="1" dirty="0"/>
              <a:t> </a:t>
            </a:r>
            <a:r>
              <a:rPr lang="de-AT" i="1" dirty="0" err="1"/>
              <a:t>everything</a:t>
            </a:r>
            <a:r>
              <a:rPr lang="de-AT" i="1" dirty="0"/>
              <a:t> </a:t>
            </a:r>
            <a:endParaRPr lang="de-DE" i="1" u="sng" dirty="0" smtClean="0"/>
          </a:p>
          <a:p>
            <a:r>
              <a:rPr lang="en-GB" dirty="0" err="1" smtClean="0"/>
              <a:t>Nygard</a:t>
            </a:r>
            <a:r>
              <a:rPr lang="en-GB" dirty="0" smtClean="0"/>
              <a:t>, </a:t>
            </a:r>
            <a:r>
              <a:rPr lang="en-GB" i="1" dirty="0" smtClean="0"/>
              <a:t>Release </a:t>
            </a:r>
            <a:r>
              <a:rPr lang="en-GB" i="1" dirty="0"/>
              <a:t>It!</a:t>
            </a:r>
            <a:endParaRPr lang="en-GB" i="1" dirty="0" smtClean="0"/>
          </a:p>
          <a:p>
            <a:pPr lvl="1"/>
            <a:r>
              <a:rPr lang="en-GB" i="1" dirty="0" smtClean="0"/>
              <a:t>Don’t </a:t>
            </a:r>
            <a:r>
              <a:rPr lang="en-GB" i="1" dirty="0"/>
              <a:t>avoid </a:t>
            </a:r>
            <a:r>
              <a:rPr lang="en-GB" i="1" dirty="0" smtClean="0"/>
              <a:t>one-time development expenses at </a:t>
            </a:r>
            <a:r>
              <a:rPr lang="en-GB" i="1" dirty="0"/>
              <a:t>the </a:t>
            </a:r>
            <a:r>
              <a:rPr lang="en-GB" i="1" dirty="0" smtClean="0"/>
              <a:t>cost of recurring operational expenses.</a:t>
            </a:r>
          </a:p>
          <a:p>
            <a:pPr lvl="1"/>
            <a:r>
              <a:rPr lang="en-GB" i="1" dirty="0" smtClean="0"/>
              <a:t>A </a:t>
            </a:r>
            <a:r>
              <a:rPr lang="en-GB" i="1" dirty="0"/>
              <a:t>highly stable </a:t>
            </a:r>
            <a:r>
              <a:rPr lang="en-GB" i="1" dirty="0" smtClean="0"/>
              <a:t>design usually </a:t>
            </a:r>
            <a:r>
              <a:rPr lang="en-GB" i="1" dirty="0"/>
              <a:t>costs the </a:t>
            </a:r>
            <a:r>
              <a:rPr lang="en-GB" i="1" dirty="0" smtClean="0"/>
              <a:t>same to </a:t>
            </a:r>
            <a:r>
              <a:rPr lang="en-GB" i="1" dirty="0"/>
              <a:t>implement as </a:t>
            </a:r>
            <a:r>
              <a:rPr lang="en-GB" i="1" dirty="0" smtClean="0"/>
              <a:t>an unstable on</a:t>
            </a:r>
            <a:r>
              <a:rPr lang="en-GB" i="1" dirty="0"/>
              <a:t>.</a:t>
            </a:r>
            <a:endParaRPr lang="en-GB" i="1" dirty="0" smtClean="0"/>
          </a:p>
        </p:txBody>
      </p:sp>
    </p:spTree>
    <p:extLst>
      <p:ext uri="{BB962C8B-B14F-4D97-AF65-F5344CB8AC3E}">
        <p14:creationId xmlns:p14="http://schemas.microsoft.com/office/powerpoint/2010/main" val="1515872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e-DE" dirty="0" smtClean="0"/>
              <a:t>Mindset</a:t>
            </a:r>
            <a:endParaRPr lang="de-DE" dirty="0"/>
          </a:p>
        </p:txBody>
      </p:sp>
      <p:sp>
        <p:nvSpPr>
          <p:cNvPr id="3" name="Content Placeholder 2"/>
          <p:cNvSpPr>
            <a:spLocks noGrp="1"/>
          </p:cNvSpPr>
          <p:nvPr>
            <p:ph sz="quarter" idx="1"/>
          </p:nvPr>
        </p:nvSpPr>
        <p:spPr/>
        <p:txBody>
          <a:bodyPr>
            <a:normAutofit/>
          </a:bodyPr>
          <a:lstStyle/>
          <a:p>
            <a:r>
              <a:rPr lang="de-DE" dirty="0" err="1" smtClean="0"/>
              <a:t>Expect</a:t>
            </a:r>
            <a:r>
              <a:rPr lang="de-DE" dirty="0" smtClean="0"/>
              <a:t> </a:t>
            </a:r>
            <a:r>
              <a:rPr lang="de-DE" dirty="0"/>
              <a:t>failures and incorporate it into the </a:t>
            </a:r>
            <a:r>
              <a:rPr lang="de-DE" dirty="0" smtClean="0"/>
              <a:t>design</a:t>
            </a:r>
          </a:p>
          <a:p>
            <a:pPr lvl="1"/>
            <a:r>
              <a:rPr lang="de-DE" dirty="0" smtClean="0"/>
              <a:t>Faults </a:t>
            </a:r>
            <a:r>
              <a:rPr lang="de-DE" dirty="0"/>
              <a:t>cannot be avoided but failures can be </a:t>
            </a:r>
            <a:r>
              <a:rPr lang="de-DE" dirty="0" smtClean="0"/>
              <a:t>prevented</a:t>
            </a:r>
          </a:p>
          <a:p>
            <a:pPr lvl="1"/>
            <a:r>
              <a:rPr lang="de-DE" dirty="0" smtClean="0"/>
              <a:t>Each failure is an opportunity to learn</a:t>
            </a:r>
          </a:p>
          <a:p>
            <a:r>
              <a:rPr lang="de-DE" dirty="0" smtClean="0"/>
              <a:t>Keep </a:t>
            </a:r>
            <a:r>
              <a:rPr lang="de-DE" dirty="0"/>
              <a:t>things </a:t>
            </a:r>
            <a:r>
              <a:rPr lang="de-DE" dirty="0" smtClean="0"/>
              <a:t>simple</a:t>
            </a:r>
          </a:p>
          <a:p>
            <a:r>
              <a:rPr lang="de-DE" dirty="0" smtClean="0"/>
              <a:t>Make Incremental Additions of Reliabilty</a:t>
            </a:r>
          </a:p>
          <a:p>
            <a:pPr lvl="1"/>
            <a:r>
              <a:rPr lang="de-DE" dirty="0" smtClean="0"/>
              <a:t>Commitment to continuous improvement is essential</a:t>
            </a:r>
          </a:p>
          <a:p>
            <a:r>
              <a:rPr lang="de-DE" dirty="0" smtClean="0"/>
              <a:t>Rigorous Testing</a:t>
            </a:r>
          </a:p>
          <a:p>
            <a:pPr lvl="1"/>
            <a:r>
              <a:rPr lang="de-DE" dirty="0" smtClean="0"/>
              <a:t>Even if you get it right at one time – things will change</a:t>
            </a:r>
          </a:p>
          <a:p>
            <a:pPr lvl="1"/>
            <a:r>
              <a:rPr lang="de-DE" dirty="0" smtClean="0"/>
              <a:t>Faults will be in none-tested parts, which are the parts that are hard (or expensive) to test</a:t>
            </a:r>
            <a:endParaRPr lang="de-DE" dirty="0"/>
          </a:p>
        </p:txBody>
      </p:sp>
    </p:spTree>
    <p:extLst>
      <p:ext uri="{BB962C8B-B14F-4D97-AF65-F5344CB8AC3E}">
        <p14:creationId xmlns:p14="http://schemas.microsoft.com/office/powerpoint/2010/main" val="158742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Failure Classification</a:t>
            </a: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524000"/>
            <a:ext cx="4457700" cy="4457700"/>
          </a:xfrm>
          <a:prstGeom prst="rect">
            <a:avLst/>
          </a:prstGeom>
        </p:spPr>
      </p:pic>
    </p:spTree>
    <p:extLst>
      <p:ext uri="{BB962C8B-B14F-4D97-AF65-F5344CB8AC3E}">
        <p14:creationId xmlns:p14="http://schemas.microsoft.com/office/powerpoint/2010/main" val="13619993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974</TotalTime>
  <Words>3559</Words>
  <Application>Microsoft Office PowerPoint</Application>
  <PresentationFormat>On-screen Show (4:3)</PresentationFormat>
  <Paragraphs>606</Paragraphs>
  <Slides>46</Slides>
  <Notes>36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Origin</vt:lpstr>
      <vt:lpstr>Building Reliable Software Systems</vt:lpstr>
      <vt:lpstr>Agenda</vt:lpstr>
      <vt:lpstr>Motivation</vt:lpstr>
      <vt:lpstr>Domain Language</vt:lpstr>
      <vt:lpstr>Availability Examples</vt:lpstr>
      <vt:lpstr>Factors of Unavailability</vt:lpstr>
      <vt:lpstr>The need for Operations-friendly services</vt:lpstr>
      <vt:lpstr>Mindset</vt:lpstr>
      <vt:lpstr>Failure Classification</vt:lpstr>
      <vt:lpstr>Domain Language</vt:lpstr>
      <vt:lpstr>Example: Failure Propagation</vt:lpstr>
      <vt:lpstr>Failure Perception</vt:lpstr>
      <vt:lpstr>Fault masking</vt:lpstr>
      <vt:lpstr>Performance is a Reliability Requirement</vt:lpstr>
      <vt:lpstr>Gracefully degrade</vt:lpstr>
      <vt:lpstr>Fault Model</vt:lpstr>
      <vt:lpstr>Why does software stop working …</vt:lpstr>
      <vt:lpstr>Complexity - State and Code Volume</vt:lpstr>
      <vt:lpstr>Error Handling … </vt:lpstr>
      <vt:lpstr>Communication Points</vt:lpstr>
      <vt:lpstr>what can be done about it </vt:lpstr>
      <vt:lpstr>Architectural Patterns</vt:lpstr>
      <vt:lpstr>Redundancy and Distribution</vt:lpstr>
      <vt:lpstr>Hierachical decomposition  and Supervision</vt:lpstr>
      <vt:lpstr>PowerPoint Presentation</vt:lpstr>
      <vt:lpstr>Failure Detection and Identification</vt:lpstr>
      <vt:lpstr>Error kernel</vt:lpstr>
      <vt:lpstr>Recovering state - the art of crashing</vt:lpstr>
      <vt:lpstr>PowerPoint Presentation</vt:lpstr>
      <vt:lpstr>Requirements for restart-based failure handling</vt:lpstr>
      <vt:lpstr>Isolation</vt:lpstr>
      <vt:lpstr>PowerPoint Presentation</vt:lpstr>
      <vt:lpstr>PowerPoint Presentation</vt:lpstr>
      <vt:lpstr>PowerPoint Presentation</vt:lpstr>
      <vt:lpstr>Retry on transient errors</vt:lpstr>
      <vt:lpstr>PowerPoint Presentation</vt:lpstr>
      <vt:lpstr>Provide awesome support for concurrency</vt:lpstr>
      <vt:lpstr>Programming techniques</vt:lpstr>
      <vt:lpstr>Erlangs „Let it crash“ philosophy</vt:lpstr>
      <vt:lpstr>PowerPoint Presentation</vt:lpstr>
      <vt:lpstr>Overload Mitigation</vt:lpstr>
      <vt:lpstr>Testing</vt:lpstr>
      <vt:lpstr>PowerPoint Presentation</vt:lpstr>
      <vt:lpstr>Monitoring and Post analysis</vt:lpstr>
      <vt:lpstr>References</vt:lpstr>
      <vt:lpstr>Videos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Resilient Software</dc:title>
  <dc:creator>LEONHARTSBERGER David</dc:creator>
  <cp:lastModifiedBy>LEONHARTSBERGER David</cp:lastModifiedBy>
  <cp:revision>803</cp:revision>
  <dcterms:created xsi:type="dcterms:W3CDTF">2006-08-16T00:00:00Z</dcterms:created>
  <dcterms:modified xsi:type="dcterms:W3CDTF">2016-01-14T07:50:55Z</dcterms:modified>
</cp:coreProperties>
</file>