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70" r:id="rId10"/>
    <p:sldId id="265" r:id="rId11"/>
    <p:sldId id="271" r:id="rId12"/>
    <p:sldId id="268" r:id="rId13"/>
    <p:sldId id="269" r:id="rId14"/>
    <p:sldId id="267" r:id="rId15"/>
    <p:sldId id="266" r:id="rId16"/>
    <p:sldId id="274" r:id="rId17"/>
    <p:sldId id="275" r:id="rId18"/>
    <p:sldId id="276" r:id="rId19"/>
    <p:sldId id="279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260" autoAdjust="0"/>
  </p:normalViewPr>
  <p:slideViewPr>
    <p:cSldViewPr snapToGrid="0">
      <p:cViewPr varScale="1">
        <p:scale>
          <a:sx n="77" d="100"/>
          <a:sy n="77" d="100"/>
        </p:scale>
        <p:origin x="979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9706F-D90D-41EE-94B6-F7DC0496D131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BFF2-473C-4D47-80A6-0C57808CA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82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BFF2-473C-4D47-80A6-0C57808CA7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8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Non-RT RIC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BFF2-473C-4D47-80A6-0C57808CA7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50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Maven: </a:t>
            </a:r>
            <a:r>
              <a:rPr lang="zh-TW" altLang="en-US" dirty="0"/>
              <a:t>自動化建構工具，支援</a:t>
            </a:r>
            <a:r>
              <a:rPr lang="en-US" altLang="zh-TW" dirty="0"/>
              <a:t>.jar</a:t>
            </a:r>
            <a:r>
              <a:rPr lang="zh-TW" altLang="en-US" dirty="0"/>
              <a:t>的編譯、</a:t>
            </a:r>
            <a:r>
              <a:rPr lang="en-US" altLang="zh-TW" dirty="0"/>
              <a:t>dependency</a:t>
            </a:r>
            <a:r>
              <a:rPr lang="zh-TW" altLang="en-US" dirty="0"/>
              <a:t>、測試以及打包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BFF2-473C-4D47-80A6-0C57808CA7C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10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他跟</a:t>
            </a:r>
            <a:r>
              <a:rPr lang="en-US" altLang="zh-TW" dirty="0"/>
              <a:t>NETCONF</a:t>
            </a:r>
            <a:r>
              <a:rPr lang="zh-TW" altLang="en-US" dirty="0"/>
              <a:t>的差別應該是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NETCONF</a:t>
            </a:r>
            <a:r>
              <a:rPr lang="zh-TW" altLang="en-US" dirty="0"/>
              <a:t>封裝成</a:t>
            </a:r>
            <a:r>
              <a:rPr lang="en-US" altLang="zh-TW" dirty="0"/>
              <a:t>HTTP Request</a:t>
            </a:r>
            <a:r>
              <a:rPr lang="zh-TW" altLang="en-US" dirty="0"/>
              <a:t>，然後可以透過</a:t>
            </a:r>
            <a:r>
              <a:rPr lang="en-US" altLang="zh-TW" dirty="0"/>
              <a:t>http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en-US" altLang="zh-TW" dirty="0" err="1"/>
              <a:t>api</a:t>
            </a:r>
            <a:r>
              <a:rPr lang="zh-TW" altLang="en-US" dirty="0"/>
              <a:t>的方式</a:t>
            </a:r>
            <a:endParaRPr lang="en-US" altLang="zh-TW" dirty="0"/>
          </a:p>
          <a:p>
            <a:r>
              <a:rPr lang="zh-TW" altLang="en-US" dirty="0"/>
              <a:t>來去對設備做一般的</a:t>
            </a:r>
            <a:r>
              <a:rPr lang="en-US" altLang="zh-TW" dirty="0"/>
              <a:t>CRUD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BFF2-473C-4D47-80A6-0C57808CA7C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97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BFF2-473C-4D47-80A6-0C57808CA7C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BFF2-473C-4D47-80A6-0C57808CA7C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5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23AD-258D-4D1C-B1DC-180E3875A63C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4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A46-8753-45C9-B1E2-D6E7FB996DEB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5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96AB-F29D-4E1C-9CCA-80C63040C4DE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0337-E9B1-46DA-AEC3-1898B6B139CE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41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6736-2F4A-48C3-8A59-C43AE8DF993E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7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70B7-0C59-4F68-8A1A-E25D5989AF42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2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CA15-D3CA-4C53-977C-C7568E04A096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B051-A572-44B7-8D74-84CA1CBA649C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B09-6729-4714-B760-23789C41762E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71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2AB6-E56C-49C8-A8D3-7BEE315FD049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0219-9D22-474D-801C-8ACFAD11F3BF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41D0-7309-4DAA-9739-A95DA708C9D1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04FB-FE17-4A61-8A6E-50115EF35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8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Kevinneck/S1jOeL1J9" TargetMode="External"/><Relationship Id="rId2" Type="http://schemas.openxmlformats.org/officeDocument/2006/relationships/hyperlink" Target="https://github.com/leozzmc/Paths_To_Deploy_O-RA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o-ran-sc.org/display/RICNR/Release+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Internship Progress Report</a:t>
            </a:r>
            <a:endParaRPr lang="zh-TW" altLang="en-US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20537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Date: 2022/02/09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Kevin.Liu</a:t>
            </a:r>
          </a:p>
        </p:txBody>
      </p:sp>
    </p:spTree>
    <p:extLst>
      <p:ext uri="{BB962C8B-B14F-4D97-AF65-F5344CB8AC3E}">
        <p14:creationId xmlns:p14="http://schemas.microsoft.com/office/powerpoint/2010/main" val="385437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Non-RT RIC Control Panel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2050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" y="2739446"/>
            <a:ext cx="3410231" cy="2692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34" y="2867660"/>
            <a:ext cx="3710815" cy="2596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035" y="2790661"/>
            <a:ext cx="4388501" cy="26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1376" y="5798635"/>
            <a:ext cx="464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1. Access the  policy control panel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76653" y="5798635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</a:rPr>
              <a:t>2.Create Policy</a:t>
            </a:r>
          </a:p>
          <a:p>
            <a:r>
              <a:rPr lang="en-US" altLang="zh-TW" dirty="0">
                <a:latin typeface="Cambria Math" panose="02040503050406030204" pitchFamily="18" charset="0"/>
              </a:rPr>
              <a:t>3.Setting Properties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808976" y="5798635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</a:rPr>
              <a:t>4. Successfully create the policy for A1-SIM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Non-RT RIC – manually build via Docker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89667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Prerequire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-compose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Java 11 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Maven 3.6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golang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(v1.13.8)(v.1.17)</a:t>
            </a:r>
          </a:p>
          <a:p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243" y="4343400"/>
            <a:ext cx="3896140" cy="59634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74025" y="3902910"/>
            <a:ext cx="5953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the process of building the </a:t>
            </a:r>
            <a:r>
              <a:rPr lang="en-US" altLang="zh-TW" dirty="0" err="1"/>
              <a:t>Dmaap</a:t>
            </a:r>
            <a:r>
              <a:rPr lang="en-US" altLang="zh-TW" dirty="0"/>
              <a:t> </a:t>
            </a:r>
            <a:r>
              <a:rPr lang="en-US" altLang="zh-TW" dirty="0" err="1"/>
              <a:t>Module:There</a:t>
            </a:r>
            <a:r>
              <a:rPr lang="en-US" altLang="zh-TW" dirty="0"/>
              <a:t> were some errors caused by the </a:t>
            </a:r>
            <a:r>
              <a:rPr lang="en-US" altLang="zh-TW" dirty="0" err="1"/>
              <a:t>golang</a:t>
            </a:r>
            <a:r>
              <a:rPr lang="en-US" altLang="zh-TW" dirty="0"/>
              <a:t> version.</a:t>
            </a:r>
          </a:p>
          <a:p>
            <a:endParaRPr lang="en-US" altLang="zh-TW" dirty="0"/>
          </a:p>
          <a:p>
            <a:r>
              <a:rPr lang="en-US" altLang="zh-TW" dirty="0"/>
              <a:t>You will need to change the “GOROOT” environment variables if you encounter the version error to another go version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02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Helm Manager Issues – My Question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074" name="Picture 2" descr="https://i.imgur.com/aPfA3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1" y="1796739"/>
            <a:ext cx="10530462" cy="48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93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Helm Manager Issues - Response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098" name="Picture 2" descr="https://i.imgur.com/kFeODO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21" y="2834640"/>
            <a:ext cx="10588087" cy="151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70721" y="5014601"/>
            <a:ext cx="11221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 interface (helm manager </a:t>
            </a:r>
            <a:r>
              <a:rPr lang="zh-TW" altLang="en-US" sz="2000" dirty="0"/>
              <a:t>↔ </a:t>
            </a:r>
            <a:r>
              <a:rPr lang="en-US" altLang="zh-TW" sz="2000" dirty="0" err="1"/>
              <a:t>dmaap</a:t>
            </a:r>
            <a:r>
              <a:rPr lang="en-US" altLang="zh-TW" sz="2000" dirty="0"/>
              <a:t> message router) is not used</a:t>
            </a:r>
          </a:p>
          <a:p>
            <a:r>
              <a:rPr lang="en-US" altLang="zh-TW" sz="2000" dirty="0"/>
              <a:t>And It is not possible to disable the interface all together it is configured by default to localhost</a:t>
            </a:r>
          </a:p>
          <a:p>
            <a:endParaRPr lang="en-US" altLang="zh-TW" sz="2000" dirty="0"/>
          </a:p>
          <a:p>
            <a:r>
              <a:rPr lang="en-US" altLang="zh-TW" sz="2000" dirty="0"/>
              <a:t>The O-RAN Alliance will investigate if these interfaces can be  disabled in future release. </a:t>
            </a:r>
          </a:p>
        </p:txBody>
      </p:sp>
    </p:spTree>
    <p:extLst>
      <p:ext uri="{BB962C8B-B14F-4D97-AF65-F5344CB8AC3E}">
        <p14:creationId xmlns:p14="http://schemas.microsoft.com/office/powerpoint/2010/main" val="14293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Policy Delivery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1209675" y="3469648"/>
            <a:ext cx="1133856" cy="1147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01769" y="3469648"/>
            <a:ext cx="1133856" cy="1147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043478" y="3469648"/>
            <a:ext cx="1133856" cy="1147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005019" y="3469475"/>
            <a:ext cx="1133856" cy="1147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897112" y="3475745"/>
            <a:ext cx="1133856" cy="11478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52163" y="3869630"/>
            <a:ext cx="123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Control Panel</a:t>
            </a:r>
            <a:endParaRPr lang="zh-TW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86075" y="3761908"/>
            <a:ext cx="156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ambria Math" panose="02040503050406030204" pitchFamily="18" charset="0"/>
              </a:rPr>
              <a:t>Non-RT RIC</a:t>
            </a:r>
          </a:p>
          <a:p>
            <a:pPr algn="ctr"/>
            <a:r>
              <a:rPr lang="en-US" altLang="zh-TW" sz="1400" dirty="0">
                <a:latin typeface="Cambria Math" panose="02040503050406030204" pitchFamily="18" charset="0"/>
              </a:rPr>
              <a:t>Gateway</a:t>
            </a:r>
            <a:endParaRPr lang="zh-TW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02552" y="3674091"/>
            <a:ext cx="1565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ambria Math" panose="02040503050406030204" pitchFamily="18" charset="0"/>
              </a:rPr>
              <a:t>A1 Policy</a:t>
            </a:r>
          </a:p>
          <a:p>
            <a:pPr algn="ctr"/>
            <a:r>
              <a:rPr lang="en-US" altLang="zh-TW" sz="1400" dirty="0">
                <a:latin typeface="Cambria Math" panose="02040503050406030204" pitchFamily="18" charset="0"/>
              </a:rPr>
              <a:t>Management</a:t>
            </a:r>
          </a:p>
          <a:p>
            <a:pPr algn="ctr"/>
            <a:r>
              <a:rPr lang="en-US" altLang="zh-TW" sz="1400" dirty="0">
                <a:latin typeface="Cambria Math" panose="02040503050406030204" pitchFamily="18" charset="0"/>
              </a:rPr>
              <a:t>Service</a:t>
            </a:r>
            <a:endParaRPr lang="zh-TW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89326" y="3710711"/>
            <a:ext cx="156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ambria Math" panose="02040503050406030204" pitchFamily="18" charset="0"/>
              </a:rPr>
              <a:t>A1</a:t>
            </a:r>
          </a:p>
          <a:p>
            <a:pPr algn="ctr"/>
            <a:r>
              <a:rPr lang="en-US" altLang="zh-TW" sz="1400" dirty="0">
                <a:latin typeface="Cambria Math" panose="02040503050406030204" pitchFamily="18" charset="0"/>
              </a:rPr>
              <a:t>Adapter</a:t>
            </a:r>
            <a:endParaRPr lang="zh-TW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05803" y="3761908"/>
            <a:ext cx="156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ambria Math" panose="02040503050406030204" pitchFamily="18" charset="0"/>
              </a:rPr>
              <a:t>A1</a:t>
            </a:r>
          </a:p>
          <a:p>
            <a:pPr algn="ctr"/>
            <a:r>
              <a:rPr lang="en-US" altLang="zh-TW" sz="1400" dirty="0">
                <a:latin typeface="Cambria Math" panose="02040503050406030204" pitchFamily="18" charset="0"/>
              </a:rPr>
              <a:t>Simulator</a:t>
            </a:r>
          </a:p>
        </p:txBody>
      </p:sp>
      <p:cxnSp>
        <p:nvCxnSpPr>
          <p:cNvPr id="41" name="直線接點 40"/>
          <p:cNvCxnSpPr/>
          <p:nvPr/>
        </p:nvCxnSpPr>
        <p:spPr>
          <a:xfrm>
            <a:off x="1844040" y="3972321"/>
            <a:ext cx="1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" idx="6"/>
            <a:endCxn id="6" idx="2"/>
          </p:cNvCxnSpPr>
          <p:nvPr/>
        </p:nvCxnSpPr>
        <p:spPr>
          <a:xfrm>
            <a:off x="2343531" y="4043597"/>
            <a:ext cx="75823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6" idx="6"/>
            <a:endCxn id="7" idx="2"/>
          </p:cNvCxnSpPr>
          <p:nvPr/>
        </p:nvCxnSpPr>
        <p:spPr>
          <a:xfrm>
            <a:off x="4235625" y="4043597"/>
            <a:ext cx="80785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7" idx="6"/>
            <a:endCxn id="9" idx="2"/>
          </p:cNvCxnSpPr>
          <p:nvPr/>
        </p:nvCxnSpPr>
        <p:spPr>
          <a:xfrm flipV="1">
            <a:off x="6177334" y="4043424"/>
            <a:ext cx="827685" cy="1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9" idx="6"/>
            <a:endCxn id="10" idx="2"/>
          </p:cNvCxnSpPr>
          <p:nvPr/>
        </p:nvCxnSpPr>
        <p:spPr>
          <a:xfrm>
            <a:off x="8138875" y="4043424"/>
            <a:ext cx="758237" cy="627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876603" y="3143423"/>
            <a:ext cx="1800000" cy="180000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729878" y="3143423"/>
            <a:ext cx="1800000" cy="180000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4727326" y="3143423"/>
            <a:ext cx="1800000" cy="180000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655640" y="3143423"/>
            <a:ext cx="1800000" cy="180000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564040" y="3113878"/>
            <a:ext cx="1800000" cy="180000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8921496" y="5208453"/>
            <a:ext cx="1133856" cy="11478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Near-RT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RIC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肘形接點 16"/>
          <p:cNvCxnSpPr>
            <a:stCxn id="7" idx="4"/>
            <a:endCxn id="24" idx="2"/>
          </p:cNvCxnSpPr>
          <p:nvPr/>
        </p:nvCxnSpPr>
        <p:spPr>
          <a:xfrm rot="16200000" flipH="1">
            <a:off x="6683523" y="3544428"/>
            <a:ext cx="1164857" cy="33110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8583954" y="4843307"/>
            <a:ext cx="1800000" cy="180000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4409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O1 Interface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921026" y="1543830"/>
            <a:ext cx="10515600" cy="210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 Containers: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SDNR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SDNR_DB</a:t>
            </a:r>
          </a:p>
          <a:p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They are act as a NETCONF client to the O-RAN Elements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(O-RU,O-DU,O-CU and Near-RT RIC)</a:t>
            </a:r>
          </a:p>
          <a:p>
            <a:r>
              <a:rPr lang="en-US" altLang="zh-TW" sz="2400" dirty="0">
                <a:latin typeface="Cambria Math" panose="02040503050406030204" pitchFamily="18" charset="0"/>
                <a:ea typeface="標楷體" panose="03000509000000000000" pitchFamily="65" charset="-120"/>
              </a:rPr>
              <a:t>They(SDNR, SDNR_DB) Both have GUI and RESTCONF supporting</a:t>
            </a:r>
            <a:endParaRPr lang="zh-TW" altLang="en-US" sz="2400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83" y="3528019"/>
            <a:ext cx="8282609" cy="31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Access the panel - ODLUX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30" y="1452149"/>
            <a:ext cx="6253749" cy="481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87087" y="5893029"/>
            <a:ext cx="43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http://localhost:8181/odlux/index.html</a:t>
            </a:r>
            <a:endParaRPr lang="zh-TW" altLang="en-US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15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RESTCONF API Doc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729" y="1346441"/>
            <a:ext cx="6167871" cy="5650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06448" y="6337792"/>
            <a:ext cx="6108681" cy="3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http://127.0.0.1:8181/apidoc/explorer/index.html</a:t>
            </a:r>
            <a:endParaRPr lang="zh-TW" altLang="en-US" sz="1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1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182" y="514212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Running Test Cases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434430" y="5218043"/>
            <a:ext cx="3515139" cy="44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1182" y="2305878"/>
            <a:ext cx="7540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Automated test-suite</a:t>
            </a:r>
          </a:p>
          <a:p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Bring up simulators (RU &amp; DU)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Bring up SDNR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Simulator to SDNR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Checks connectivity status by fetching the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Updates DU and RU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config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prints the output</a:t>
            </a:r>
          </a:p>
          <a:p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06478" y="5844209"/>
            <a:ext cx="3327952" cy="51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623" y="789887"/>
            <a:ext cx="3817125" cy="49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Running Test Cases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– SDNR GUI(ODLUX)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71" y="2170218"/>
            <a:ext cx="7720729" cy="2573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691088" y="1690688"/>
            <a:ext cx="6787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RU,DU Simulator will be add to SDNR through the REST API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1088" y="4996074"/>
            <a:ext cx="639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also add simulator on the panel, or do it manually. 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7486" y="5617686"/>
            <a:ext cx="1180451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curl -u admin:Kp8bJ4SXszM0WXlhak3eHlcse2gAw84vaoGGmJvUy2U  -X POST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"http://&lt;HOST_IP&gt;:8181/rests/operations/netconf-node-topology:create-device"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-H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"accept: */*"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-H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"Content-Type: application/json"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-d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'{"input":{"pass-through":{},"login-password":{"username":"netconf","password":"netconf!"},"host":"'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"$HOST_IP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"port"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"18310"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"node-id"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"du_sim"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}}')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Goal</a:t>
            </a:r>
            <a:endParaRPr lang="zh-TW" altLang="en-US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690508"/>
            <a:ext cx="10692865" cy="200130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標楷體" panose="03000509000000000000" pitchFamily="65" charset="-120"/>
              </a:rPr>
              <a:t>Deploy the O-RAN components </a:t>
            </a:r>
            <a:r>
              <a:rPr lang="en-US" altLang="zh-TW" dirty="0">
                <a:solidFill>
                  <a:srgbClr val="FF0000"/>
                </a:solidFill>
                <a:latin typeface="Cambria Math" panose="02040503050406030204" pitchFamily="18" charset="0"/>
                <a:ea typeface="標楷體" panose="03000509000000000000" pitchFamily="65" charset="-120"/>
              </a:rPr>
              <a:t>(E Release - Dec,2021)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  <a:ea typeface="標楷體" panose="03000509000000000000" pitchFamily="65" charset="-120"/>
              </a:rPr>
              <a:t>Focus on key components , such as “SMO”, ”Non-RT RIC” and “Near-RT RIC” and relevant interfaces.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標楷體" panose="03000509000000000000" pitchFamily="65" charset="-120"/>
              </a:rPr>
              <a:t>Survey the methods/papers about mitigating the flooding attack utilizing NFV.</a:t>
            </a:r>
          </a:p>
          <a:p>
            <a:pPr marL="0" indent="0">
              <a:buNone/>
            </a:pPr>
            <a:endParaRPr lang="en-US" altLang="zh-TW" dirty="0">
              <a:latin typeface="Cambria Math" panose="020405030504060302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926592" y="347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Cambria Math" panose="02040503050406030204" pitchFamily="18" charset="0"/>
                <a:ea typeface="標楷體" panose="03000509000000000000" pitchFamily="65" charset="-120"/>
              </a:rPr>
              <a:t>Info.</a:t>
            </a:r>
            <a:endParaRPr lang="zh-TW" altLang="en-US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4575641"/>
            <a:ext cx="10515600" cy="200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mbria Math" panose="02040503050406030204" pitchFamily="18" charset="0"/>
                <a:ea typeface="標楷體" panose="03000509000000000000" pitchFamily="65" charset="-120"/>
              </a:rPr>
              <a:t> My repository: </a:t>
            </a:r>
            <a:r>
              <a:rPr lang="en-US" altLang="zh-TW" sz="2400" dirty="0">
                <a:latin typeface="Cambria Math" panose="02040503050406030204" pitchFamily="18" charset="0"/>
                <a:ea typeface="標楷體" panose="03000509000000000000" pitchFamily="65" charset="-120"/>
                <a:hlinkClick r:id="rId2"/>
              </a:rPr>
              <a:t>https://github.com/leozzmc/Paths_To_Deploy_O-RAN</a:t>
            </a:r>
            <a:endParaRPr lang="en-US" altLang="zh-TW" dirty="0">
              <a:latin typeface="Cambria Math" panose="020405030504060302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Cambria Math" panose="02040503050406030204" pitchFamily="18" charset="0"/>
                <a:ea typeface="標楷體" panose="03000509000000000000" pitchFamily="65" charset="-120"/>
              </a:rPr>
              <a:t> Note: </a:t>
            </a:r>
            <a:r>
              <a:rPr lang="en-US" altLang="zh-TW" sz="2400" dirty="0">
                <a:latin typeface="Cambria Math" panose="02040503050406030204" pitchFamily="18" charset="0"/>
                <a:ea typeface="標楷體" panose="03000509000000000000" pitchFamily="65" charset="-120"/>
                <a:hlinkClick r:id="rId3"/>
              </a:rPr>
              <a:t>https://hackmd.io/@Kevinneck/S1jOeL1J9</a:t>
            </a:r>
            <a:endParaRPr lang="en-US" altLang="zh-TW" sz="2400" dirty="0">
              <a:latin typeface="Cambria Math" panose="020405030504060302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923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28" y="777790"/>
            <a:ext cx="10040751" cy="5163271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5088835" y="5416868"/>
            <a:ext cx="2355574" cy="7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>
                <a:latin typeface="Cambria Math" panose="02040503050406030204" pitchFamily="18" charset="0"/>
              </a:rPr>
              <a:t>Event Logs</a:t>
            </a:r>
            <a:endParaRPr lang="zh-TW" altLang="en-US" sz="1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1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Weekly Progress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67766"/>
              </p:ext>
            </p:extLst>
          </p:nvPr>
        </p:nvGraphicFramePr>
        <p:xfrm>
          <a:off x="1255027" y="1786977"/>
          <a:ext cx="9681945" cy="44730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36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6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95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Mon.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Tue.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Wed.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Thur.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Fri.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2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1/17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1/18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1/19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1/20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1/21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2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Near-RT RIC Deployment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(E-Release)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02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1/24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1/25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1/26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1/27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1/28</a:t>
                      </a:r>
                      <a:endParaRPr lang="zh-TW" altLang="en-US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02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SMO + Non-RT RIC Deployment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(E-Release)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02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2/7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2/8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2/9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2/10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2/11</a:t>
                      </a:r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02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O1 Interface Testing + Solution  Survey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</a:rPr>
                        <a:t>Meeting</a:t>
                      </a:r>
                      <a:endParaRPr lang="zh-TW" altLang="en-US" sz="2400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91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</a:rPr>
              <a:t>Environment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0767"/>
          </a:xfrm>
        </p:spPr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VMware ESXi-6.7.0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VMs:</a:t>
            </a:r>
            <a:endParaRPr lang="en-US" altLang="zh-TW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64064" y="3276016"/>
            <a:ext cx="40354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</a:rPr>
              <a:t>SMO: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mbria Math" panose="02040503050406030204" pitchFamily="18" charset="0"/>
              </a:rPr>
              <a:t>CPU: 4 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mbria Math" panose="02040503050406030204" pitchFamily="18" charset="0"/>
              </a:rPr>
              <a:t>Memory: 32GB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mbria Math" panose="02040503050406030204" pitchFamily="18" charset="0"/>
              </a:rPr>
              <a:t>Storage: 160GB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mbria Math" panose="02040503050406030204" pitchFamily="18" charset="0"/>
              </a:rPr>
              <a:t>OS: Ubuntu 18.04 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82731" y="3356374"/>
            <a:ext cx="40354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</a:rPr>
              <a:t>Near-RT RIC: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mbria Math" panose="02040503050406030204" pitchFamily="18" charset="0"/>
              </a:rPr>
              <a:t>CPU: 4 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mbria Math" panose="02040503050406030204" pitchFamily="18" charset="0"/>
              </a:rPr>
              <a:t>Memory: 16GB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mbria Math" panose="02040503050406030204" pitchFamily="18" charset="0"/>
              </a:rPr>
              <a:t>Storage: 160GB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mbria Math" panose="02040503050406030204" pitchFamily="18" charset="0"/>
              </a:rPr>
              <a:t>OS: Ubuntu 18.04 LTS</a:t>
            </a:r>
          </a:p>
          <a:p>
            <a:endParaRPr lang="en-US" altLang="zh-TW" sz="2800" dirty="0">
              <a:latin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2619" y="3192099"/>
            <a:ext cx="4637987" cy="262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02051" y="3165104"/>
            <a:ext cx="4637987" cy="262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02" y="1688291"/>
            <a:ext cx="5277587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41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Near-RT RIC Deployment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62801" y="2584311"/>
            <a:ext cx="5573028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 Math" panose="02040503050406030204" pitchFamily="18" charset="0"/>
              </a:rPr>
              <a:t>Kubernetes Node Setup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 Math" panose="02040503050406030204" pitchFamily="18" charset="0"/>
              </a:rPr>
              <a:t>Near-RT RIC Installation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 Math" panose="02040503050406030204" pitchFamily="18" charset="0"/>
              </a:rPr>
              <a:t>“HelloWorld” </a:t>
            </a:r>
            <a:r>
              <a:rPr lang="en-US" altLang="zh-TW" sz="2400" dirty="0" err="1">
                <a:latin typeface="Cambria Math" panose="02040503050406030204" pitchFamily="18" charset="0"/>
              </a:rPr>
              <a:t>xApp</a:t>
            </a:r>
            <a:r>
              <a:rPr lang="en-US" altLang="zh-TW" sz="2400" dirty="0">
                <a:latin typeface="Cambria Math" panose="02040503050406030204" pitchFamily="18" charset="0"/>
              </a:rPr>
              <a:t> onboarding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87805" y="6077247"/>
            <a:ext cx="1066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Cambria Math" panose="02040503050406030204" pitchFamily="18" charset="0"/>
              </a:rPr>
              <a:t>⚠ </a:t>
            </a:r>
            <a:r>
              <a:rPr lang="en-US" altLang="zh-TW" sz="2400" dirty="0">
                <a:latin typeface="Cambria Math" panose="02040503050406030204" pitchFamily="18" charset="0"/>
              </a:rPr>
              <a:t>NOTICE: the deployment of </a:t>
            </a:r>
            <a:r>
              <a:rPr lang="en-US" altLang="zh-TW" sz="2400" dirty="0" err="1">
                <a:latin typeface="Cambria Math" panose="02040503050406030204" pitchFamily="18" charset="0"/>
              </a:rPr>
              <a:t>xApp</a:t>
            </a:r>
            <a:r>
              <a:rPr lang="en-US" altLang="zh-TW" sz="2400" dirty="0">
                <a:latin typeface="Cambria Math" panose="02040503050406030204" pitchFamily="18" charset="0"/>
              </a:rPr>
              <a:t> is not already implemented in E release</a:t>
            </a:r>
            <a:endParaRPr lang="zh-TW" altLang="en-US" sz="2400" dirty="0">
              <a:latin typeface="Cambria Math" panose="020405030504060302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785" y="1573882"/>
            <a:ext cx="4877629" cy="43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4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SMO Deployment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mbria Math" panose="02040503050406030204" pitchFamily="18" charset="0"/>
              </a:rPr>
              <a:t>Kubernetes Node Setup</a:t>
            </a:r>
          </a:p>
          <a:p>
            <a:r>
              <a:rPr lang="en-US" altLang="zh-TW" sz="2400" dirty="0">
                <a:latin typeface="Cambria Math" panose="02040503050406030204" pitchFamily="18" charset="0"/>
              </a:rPr>
              <a:t>ONAP installation</a:t>
            </a:r>
          </a:p>
          <a:p>
            <a:r>
              <a:rPr lang="en-US" altLang="zh-TW" sz="2400" dirty="0">
                <a:latin typeface="Cambria Math" panose="02040503050406030204" pitchFamily="18" charset="0"/>
              </a:rPr>
              <a:t>Non-RT RIC Deployment 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</a:rPr>
              <a:t>Build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</a:rPr>
              <a:t>Run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31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475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Non-RT RIC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729"/>
            <a:ext cx="9848465" cy="51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360592" y="6534834"/>
            <a:ext cx="4919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https://wiki.o-ran-sc.org/display/RICNR/Release+E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745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Non-RT RIC Deployment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250" y="1761616"/>
            <a:ext cx="7332153" cy="47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8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Non-RT RIC – Build and Run from K8S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4FB-FE17-4A61-8A6E-50115EF3522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26" name="Picture 2" descr="https://i.imgur.com/uJ1Pa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7" y="1895715"/>
            <a:ext cx="88106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156792" y="4104860"/>
            <a:ext cx="839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Lack of  “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common.namespace.nonrtric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” helm template</a:t>
            </a:r>
            <a:endParaRPr lang="zh-TW" altLang="en-US" sz="2000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弧形接點 7"/>
          <p:cNvCxnSpPr>
            <a:endCxn id="5" idx="1"/>
          </p:cNvCxnSpPr>
          <p:nvPr/>
        </p:nvCxnSpPr>
        <p:spPr>
          <a:xfrm>
            <a:off x="1530626" y="3705465"/>
            <a:ext cx="626166" cy="59945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078358" y="4704309"/>
            <a:ext cx="5178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mbria Math" panose="02040503050406030204" pitchFamily="18" charset="0"/>
                <a:ea typeface="標楷體" panose="03000509000000000000" pitchFamily="65" charset="-120"/>
              </a:rPr>
              <a:t>Build + Run  via Docker</a:t>
            </a:r>
            <a:endParaRPr lang="zh-TW" altLang="en-US" sz="2000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弧形接點 11"/>
          <p:cNvCxnSpPr/>
          <p:nvPr/>
        </p:nvCxnSpPr>
        <p:spPr>
          <a:xfrm>
            <a:off x="2872409" y="4606906"/>
            <a:ext cx="1046922" cy="282668"/>
          </a:xfrm>
          <a:prstGeom prst="curvedConnector3">
            <a:avLst>
              <a:gd name="adj1" fmla="val -17405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6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904</Words>
  <Application>Microsoft Office PowerPoint</Application>
  <PresentationFormat>寬螢幕</PresentationFormat>
  <Paragraphs>153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佈景主題</vt:lpstr>
      <vt:lpstr>Internship Progress Report</vt:lpstr>
      <vt:lpstr>Goal</vt:lpstr>
      <vt:lpstr>Weekly Progress</vt:lpstr>
      <vt:lpstr>Environment</vt:lpstr>
      <vt:lpstr>Near-RT RIC Deployment</vt:lpstr>
      <vt:lpstr>SMO Deployment</vt:lpstr>
      <vt:lpstr>Non-RT RIC</vt:lpstr>
      <vt:lpstr>Non-RT RIC Deployment</vt:lpstr>
      <vt:lpstr>Non-RT RIC – Build and Run from K8S</vt:lpstr>
      <vt:lpstr>Non-RT RIC Control Panel</vt:lpstr>
      <vt:lpstr>Non-RT RIC – manually build via Docker </vt:lpstr>
      <vt:lpstr>Helm Manager Issues – My Question</vt:lpstr>
      <vt:lpstr>Helm Manager Issues - Response</vt:lpstr>
      <vt:lpstr>Policy Delivery</vt:lpstr>
      <vt:lpstr>O1 Interface</vt:lpstr>
      <vt:lpstr>Access the panel - ODLUX</vt:lpstr>
      <vt:lpstr>RESTCONF API Doc</vt:lpstr>
      <vt:lpstr>Running Test Cases</vt:lpstr>
      <vt:lpstr>Running Test Cases – SDNR GUI(ODLUX)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實習進度報告</dc:title>
  <dc:creator>劉洸昕(Kevin.Liu)</dc:creator>
  <cp:lastModifiedBy>洸昕 劉</cp:lastModifiedBy>
  <cp:revision>260</cp:revision>
  <dcterms:created xsi:type="dcterms:W3CDTF">2022-02-09T02:01:14Z</dcterms:created>
  <dcterms:modified xsi:type="dcterms:W3CDTF">2022-02-10T08:42:01Z</dcterms:modified>
</cp:coreProperties>
</file>