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3"/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</p:sldIdLst>
  <p:sldSz cy="5143500" cx="9144000"/>
  <p:notesSz cx="6858000" cy="9144000"/>
  <p:embeddedFontLst>
    <p:embeddedFont>
      <p:font typeface="Bree Serif"/>
      <p:regular r:id="rId7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74" Type="http://schemas.openxmlformats.org/officeDocument/2006/relationships/font" Target="fonts/BreeSerif-regular.fntdata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slide" Target="slides/slide61.xml"/><Relationship Id="rId21" Type="http://schemas.openxmlformats.org/officeDocument/2006/relationships/slide" Target="slides/slide16.xml"/><Relationship Id="rId65" Type="http://schemas.openxmlformats.org/officeDocument/2006/relationships/slide" Target="slides/slide60.xml"/><Relationship Id="rId24" Type="http://schemas.openxmlformats.org/officeDocument/2006/relationships/slide" Target="slides/slide19.xml"/><Relationship Id="rId68" Type="http://schemas.openxmlformats.org/officeDocument/2006/relationships/slide" Target="slides/slide63.xml"/><Relationship Id="rId23" Type="http://schemas.openxmlformats.org/officeDocument/2006/relationships/slide" Target="slides/slide18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slide" Target="slides/slide6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Shape 2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Shape 2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Shape 2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Shape 2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Shape 2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Shape 2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Shape 2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Le </a:t>
            </a:r>
            <a:r>
              <a:rPr lang="en"/>
              <a:t>microcrédit</a:t>
            </a:r>
            <a:r>
              <a:rPr lang="en"/>
              <a:t> tangible est un emprunt de </a:t>
            </a:r>
            <a:r>
              <a:rPr lang="en"/>
              <a:t>matériel</a:t>
            </a:r>
            <a:r>
              <a:rPr lang="en"/>
              <a:t> au lieu </a:t>
            </a:r>
            <a:r>
              <a:rPr lang="en"/>
              <a:t>d'argent</a:t>
            </a:r>
            <a:r>
              <a:rPr lang="en"/>
              <a:t> </a:t>
            </a: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Shape 2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Shape 3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Shape 3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Shape 3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Shape 3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Shape 3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Shape 3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Shape 3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Shape 3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Shape 3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Shape 3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Shape 3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Shape 3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hape 3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Shape 3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96" name="Shape 39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Shape 4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Shape 4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Shape 4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12" name="Shape 41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Shape 4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Shape 4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Shape 4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Shape 4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Shape 4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Shape 4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un frais </a:t>
            </a:r>
            <a:r>
              <a:rPr lang="en"/>
              <a:t>linéaire</a:t>
            </a:r>
            <a:r>
              <a:rPr lang="en"/>
              <a:t> est un frais unitaire par mesure tel le </a:t>
            </a:r>
            <a:r>
              <a:rPr lang="en"/>
              <a:t>mètre</a:t>
            </a:r>
            <a:r>
              <a:rPr lang="en"/>
              <a:t> le </a:t>
            </a:r>
            <a:r>
              <a:rPr lang="en"/>
              <a:t>mètre</a:t>
            </a:r>
            <a:r>
              <a:rPr lang="en"/>
              <a:t> </a:t>
            </a:r>
            <a:r>
              <a:rPr lang="en"/>
              <a:t>carré</a:t>
            </a:r>
            <a:r>
              <a:rPr lang="en"/>
              <a:t> le </a:t>
            </a:r>
            <a:r>
              <a:rPr lang="en"/>
              <a:t>mètre</a:t>
            </a:r>
            <a:r>
              <a:rPr lang="en"/>
              <a:t> cube le jour </a:t>
            </a: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Shape 4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Shape 4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Shape 4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Shape 4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Shape 4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Shape 4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Shape 4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Shape 4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71" name="Shape 47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rPr lang="en" sz="1100"/>
              <a:t>le code favorise est le code d'interprétation instantanée et libre   open source  tel html et ses scripts</a:t>
            </a: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Shape 4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Shape 4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Shape 4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Shape 4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Shape 4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Shape 5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Shape 5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Shape 5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Shape 5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Shape 5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Shape 5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Shape 5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Shape 5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Shape 5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Shape 5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Shape 5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" name="Shape 5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Shape 5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Shape 5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Shape 5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3" name="Shape 5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Shape 5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" name="Shape 5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Shape 5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88" name="Shape 58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Shape 5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5" name="Shape 5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Shape 6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01" name="Shape 60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Shape 6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08" name="Shape 60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Shape 6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18" name="Shape 61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Shape 6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3" name="Shape 6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2pPr>
            <a:lvl3pPr indent="0" lvl="2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3pPr>
            <a:lvl4pPr indent="0" lvl="3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4pPr>
            <a:lvl5pPr indent="0" lvl="4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5pPr>
            <a:lvl6pPr indent="0" lvl="5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6pPr>
            <a:lvl7pPr indent="0" lvl="6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7pPr>
            <a:lvl8pPr indent="0" lvl="7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8pPr>
            <a:lvl9pPr indent="0" lvl="8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" type="subTitle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indent="0" lvl="2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indent="0" lvl="3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indent="0" lvl="4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indent="0" lvl="5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indent="0" lvl="6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indent="0" lvl="7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indent="0" lvl="8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2pPr>
            <a:lvl3pPr indent="0" lvl="2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3pPr>
            <a:lvl4pPr indent="0" lvl="3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4pPr>
            <a:lvl5pPr indent="0" lvl="4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5pPr>
            <a:lvl6pPr indent="0" lvl="5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6pPr>
            <a:lvl7pPr indent="0" lvl="6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7pPr>
            <a:lvl8pPr indent="0" lvl="7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8pPr>
            <a:lvl9pPr indent="0" lvl="8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indent="0" lvl="2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indent="0" lvl="3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indent="0" lvl="4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indent="0" lvl="5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indent="0" lvl="6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indent="0" lvl="7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indent="0" lvl="8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indent="0" lvl="2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indent="0" lvl="3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indent="0" lvl="4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indent="0" lvl="5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indent="0" lvl="6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indent="0" lvl="7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indent="0" lvl="8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2pPr>
            <a:lvl3pPr indent="0" lvl="2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3pPr>
            <a:lvl4pPr indent="0" lvl="3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4pPr>
            <a:lvl5pPr indent="0" lvl="4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5pPr>
            <a:lvl6pPr indent="0" lvl="5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6pPr>
            <a:lvl7pPr indent="0" lvl="6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7pPr>
            <a:lvl8pPr indent="0" lvl="7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8pPr>
            <a:lvl9pPr indent="0" lvl="8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2pPr>
            <a:lvl3pPr indent="0" lvl="2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3pPr>
            <a:lvl4pPr indent="0" lvl="3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4pPr>
            <a:lvl5pPr indent="0" lvl="4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5pPr>
            <a:lvl6pPr indent="0" lvl="5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6pPr>
            <a:lvl7pPr indent="0" lvl="6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7pPr>
            <a:lvl8pPr indent="0" lvl="7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8pPr>
            <a:lvl9pPr indent="0" lvl="8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/>
        </p:nvSpPr>
        <p:spPr>
          <a:xfrm>
            <a:off x="4572000" y="-125"/>
            <a:ext cx="4572000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Shape 82"/>
          <p:cNvSpPr txBox="1"/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2pPr>
            <a:lvl3pPr indent="0" lvl="2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3pPr>
            <a:lvl4pPr indent="0" lvl="3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4pPr>
            <a:lvl5pPr indent="0" lvl="4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5pPr>
            <a:lvl6pPr indent="0" lvl="5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6pPr>
            <a:lvl7pPr indent="0" lvl="6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7pPr>
            <a:lvl8pPr indent="0" lvl="7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8pPr>
            <a:lvl9pPr indent="0" lvl="8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" type="subTitle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2" type="body"/>
          </p:nvPr>
        </p:nvSpPr>
        <p:spPr>
          <a:xfrm>
            <a:off x="4939500" y="724075"/>
            <a:ext cx="3837000" cy="369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2pPr>
            <a:lvl3pPr indent="0" lvl="2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3pPr>
            <a:lvl4pPr indent="0" lvl="3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4pPr>
            <a:lvl5pPr indent="0" lvl="4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5pPr>
            <a:lvl6pPr indent="0" lvl="5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6pPr>
            <a:lvl7pPr indent="0" lvl="6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7pPr>
            <a:lvl8pPr indent="0" lvl="7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8pPr>
            <a:lvl9pPr indent="0" lvl="8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2" name="Shape 9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indent="0" lvl="2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indent="0" lvl="3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indent="0" lvl="4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indent="0" lvl="5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indent="0" lvl="6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indent="0" lvl="7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indent="0" lvl="8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Relationship Id="rId4" Type="http://schemas.openxmlformats.org/officeDocument/2006/relationships/image" Target="../media/image3.png"/><Relationship Id="rId11" Type="http://schemas.openxmlformats.org/officeDocument/2006/relationships/image" Target="../media/image11.png"/><Relationship Id="rId10" Type="http://schemas.openxmlformats.org/officeDocument/2006/relationships/image" Target="../media/image6.png"/><Relationship Id="rId9" Type="http://schemas.openxmlformats.org/officeDocument/2006/relationships/image" Target="../media/image12.png"/><Relationship Id="rId5" Type="http://schemas.openxmlformats.org/officeDocument/2006/relationships/image" Target="../media/image18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png"/><Relationship Id="rId4" Type="http://schemas.openxmlformats.org/officeDocument/2006/relationships/image" Target="../media/image7.png"/><Relationship Id="rId11" Type="http://schemas.openxmlformats.org/officeDocument/2006/relationships/image" Target="../media/image19.png"/><Relationship Id="rId10" Type="http://schemas.openxmlformats.org/officeDocument/2006/relationships/image" Target="../media/image23.png"/><Relationship Id="rId9" Type="http://schemas.openxmlformats.org/officeDocument/2006/relationships/image" Target="../media/image10.png"/><Relationship Id="rId5" Type="http://schemas.openxmlformats.org/officeDocument/2006/relationships/image" Target="../media/image13.png"/><Relationship Id="rId6" Type="http://schemas.openxmlformats.org/officeDocument/2006/relationships/image" Target="../media/image8.png"/><Relationship Id="rId7" Type="http://schemas.openxmlformats.org/officeDocument/2006/relationships/image" Target="../media/image16.png"/><Relationship Id="rId8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9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0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7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6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9.png"/><Relationship Id="rId4" Type="http://schemas.openxmlformats.org/officeDocument/2006/relationships/image" Target="../media/image26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7.png"/><Relationship Id="rId4" Type="http://schemas.openxmlformats.org/officeDocument/2006/relationships/image" Target="../media/image45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1.png"/><Relationship Id="rId4" Type="http://schemas.openxmlformats.org/officeDocument/2006/relationships/image" Target="../media/image51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46.png"/><Relationship Id="rId4" Type="http://schemas.openxmlformats.org/officeDocument/2006/relationships/image" Target="../media/image33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5.png"/><Relationship Id="rId4" Type="http://schemas.openxmlformats.org/officeDocument/2006/relationships/image" Target="../media/image54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4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40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44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47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38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41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43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48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4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50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52.png"/><Relationship Id="rId4" Type="http://schemas.openxmlformats.org/officeDocument/2006/relationships/image" Target="../media/image58.png"/><Relationship Id="rId5" Type="http://schemas.openxmlformats.org/officeDocument/2006/relationships/image" Target="../media/image59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56.png"/><Relationship Id="rId4" Type="http://schemas.openxmlformats.org/officeDocument/2006/relationships/image" Target="../media/image53.png"/><Relationship Id="rId5" Type="http://schemas.openxmlformats.org/officeDocument/2006/relationships/image" Target="../media/image62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61.png"/><Relationship Id="rId4" Type="http://schemas.openxmlformats.org/officeDocument/2006/relationships/image" Target="../media/image67.png"/><Relationship Id="rId5" Type="http://schemas.openxmlformats.org/officeDocument/2006/relationships/image" Target="../media/image55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57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60.png"/><Relationship Id="rId4" Type="http://schemas.openxmlformats.org/officeDocument/2006/relationships/image" Target="../media/image76.png"/><Relationship Id="rId5" Type="http://schemas.openxmlformats.org/officeDocument/2006/relationships/image" Target="../media/image63.png"/><Relationship Id="rId6" Type="http://schemas.openxmlformats.org/officeDocument/2006/relationships/image" Target="../media/image64.png"/><Relationship Id="rId7" Type="http://schemas.openxmlformats.org/officeDocument/2006/relationships/image" Target="../media/image84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65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66.png"/><Relationship Id="rId4" Type="http://schemas.openxmlformats.org/officeDocument/2006/relationships/image" Target="../media/image69.png"/><Relationship Id="rId10" Type="http://schemas.openxmlformats.org/officeDocument/2006/relationships/image" Target="../media/image70.png"/><Relationship Id="rId9" Type="http://schemas.openxmlformats.org/officeDocument/2006/relationships/image" Target="../media/image71.png"/><Relationship Id="rId5" Type="http://schemas.openxmlformats.org/officeDocument/2006/relationships/image" Target="../media/image68.png"/><Relationship Id="rId6" Type="http://schemas.openxmlformats.org/officeDocument/2006/relationships/image" Target="../media/image79.png"/><Relationship Id="rId7" Type="http://schemas.openxmlformats.org/officeDocument/2006/relationships/image" Target="../media/image82.png"/><Relationship Id="rId8" Type="http://schemas.openxmlformats.org/officeDocument/2006/relationships/image" Target="../media/image8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72.png"/><Relationship Id="rId4" Type="http://schemas.openxmlformats.org/officeDocument/2006/relationships/image" Target="../media/image73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74.png"/><Relationship Id="rId4" Type="http://schemas.openxmlformats.org/officeDocument/2006/relationships/image" Target="../media/image75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88.png"/><Relationship Id="rId4" Type="http://schemas.openxmlformats.org/officeDocument/2006/relationships/image" Target="../media/image85.png"/><Relationship Id="rId5" Type="http://schemas.openxmlformats.org/officeDocument/2006/relationships/image" Target="../media/image81.pn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78.png"/><Relationship Id="rId4" Type="http://schemas.openxmlformats.org/officeDocument/2006/relationships/hyperlink" Target="https://twitter.com/partipqc" TargetMode="External"/><Relationship Id="rId10" Type="http://schemas.openxmlformats.org/officeDocument/2006/relationships/hyperlink" Target="https://github.com/lepartip" TargetMode="External"/><Relationship Id="rId9" Type="http://schemas.openxmlformats.org/officeDocument/2006/relationships/image" Target="../media/image89.png"/><Relationship Id="rId5" Type="http://schemas.openxmlformats.org/officeDocument/2006/relationships/image" Target="../media/image77.png"/><Relationship Id="rId6" Type="http://schemas.openxmlformats.org/officeDocument/2006/relationships/image" Target="../media/image87.png"/><Relationship Id="rId7" Type="http://schemas.openxmlformats.org/officeDocument/2006/relationships/image" Target="../media/image80.png"/><Relationship Id="rId8" Type="http://schemas.openxmlformats.org/officeDocument/2006/relationships/image" Target="../media/image86.pn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ctrTitle"/>
          </p:nvPr>
        </p:nvSpPr>
        <p:spPr>
          <a:xfrm>
            <a:off x="311700" y="1801675"/>
            <a:ext cx="8520600" cy="975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 parti p  </a:t>
            </a:r>
          </a:p>
        </p:txBody>
      </p:sp>
      <p:sp>
        <p:nvSpPr>
          <p:cNvPr id="100" name="Shape 10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le parti p</a:t>
            </a:r>
          </a:p>
        </p:txBody>
      </p:sp>
      <p:pic>
        <p:nvPicPr>
          <p:cNvPr descr="eco-green-growth-1-300px.png" id="101" name="Shape 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94900" y="1801675"/>
            <a:ext cx="2037400" cy="2037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co-green-growth-1-300px.png" id="102" name="Shape 10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850550"/>
            <a:ext cx="2037400" cy="203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les sujets du parti p</a:t>
            </a:r>
          </a:p>
        </p:txBody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311700" y="1152475"/>
            <a:ext cx="87783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economie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sante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environment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education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participatif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information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moderation des frais</a:t>
            </a:r>
          </a:p>
        </p:txBody>
      </p:sp>
      <p:cxnSp>
        <p:nvCxnSpPr>
          <p:cNvPr id="159" name="Shape 159"/>
          <p:cNvCxnSpPr/>
          <p:nvPr/>
        </p:nvCxnSpPr>
        <p:spPr>
          <a:xfrm flipH="1" rot="10800000">
            <a:off x="355550" y="1054775"/>
            <a:ext cx="8675100" cy="23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pic>
        <p:nvPicPr>
          <p:cNvPr descr="aaha-Gear-300px.png" id="160" name="Shape 1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2925" y="1152474"/>
            <a:ext cx="506950" cy="4106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appy-man-silhouette-300px.png" id="161" name="Shape 1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52425" y="1669750"/>
            <a:ext cx="301629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1392375506-300px.png" id="162" name="Shape 16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00275" y="2162225"/>
            <a:ext cx="351300" cy="4924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raduation-Hat-300px.png" id="163" name="Shape 16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67000" y="2798750"/>
            <a:ext cx="578075" cy="3314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DU-Moodle-icons-Discussion-final-300px.png" id="164" name="Shape 16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810750" y="3799200"/>
            <a:ext cx="351300" cy="3314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zoomicons-300px.png" id="165" name="Shape 16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-1564475" y="4890025"/>
            <a:ext cx="506950" cy="2534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ownload-icon-300px.png" id="166" name="Shape 16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610688" y="4322250"/>
            <a:ext cx="410625" cy="4106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1367934593-300px.png" id="167" name="Shape 16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-1369222" y="3879725"/>
            <a:ext cx="116442" cy="3314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fresh-icon-300px.png" id="168" name="Shape 168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rot="-1900161">
            <a:off x="1775431" y="3242085"/>
            <a:ext cx="421947" cy="4451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type="title"/>
          </p:nvPr>
        </p:nvSpPr>
        <p:spPr>
          <a:xfrm>
            <a:off x="4392300" y="3516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centre modere</a:t>
            </a:r>
          </a:p>
        </p:txBody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311700" y="351625"/>
            <a:ext cx="3965700" cy="361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 sz="2800">
                <a:solidFill>
                  <a:schemeClr val="dk1"/>
                </a:solidFill>
              </a:rPr>
              <a:t>la position du parti est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c'est</a:t>
            </a:r>
            <a:r>
              <a:rPr lang="en"/>
              <a:t> a dire</a:t>
            </a:r>
          </a:p>
          <a:p>
            <a:pPr indent="-6985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multidimensionnelle modere</a:t>
            </a:r>
          </a:p>
          <a:p>
            <a:pPr indent="-6985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donc de </a:t>
            </a:r>
          </a:p>
          <a:p>
            <a:pPr indent="-6985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centre modere </a:t>
            </a:r>
          </a:p>
          <a:p>
            <a:pPr indent="-6985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indent="-6985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indent="-6985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des trucs </a:t>
            </a:r>
            <a:r>
              <a:rPr lang="en"/>
              <a:t>décentralisés</a:t>
            </a:r>
            <a:r>
              <a:rPr lang="en"/>
              <a:t> et des trucs </a:t>
            </a:r>
            <a:r>
              <a:rPr lang="en"/>
              <a:t>centralisés</a:t>
            </a:r>
          </a:p>
          <a:p>
            <a:pPr indent="-6985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indent="-6985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favorise la discussion et  </a:t>
            </a:r>
          </a:p>
          <a:p>
            <a:pPr indent="-6985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la  grande majorite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5" name="Shape 175"/>
          <p:cNvSpPr txBox="1"/>
          <p:nvPr/>
        </p:nvSpPr>
        <p:spPr>
          <a:xfrm>
            <a:off x="4277400" y="928525"/>
            <a:ext cx="4358400" cy="37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faciliter et encourager la participation 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eviter la desinformation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conserver l expertise raisonnable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 </a:t>
            </a:r>
            <a:r>
              <a:rPr lang="en" sz="1800">
                <a:solidFill>
                  <a:schemeClr val="dk2"/>
                </a:solidFill>
              </a:rPr>
              <a:t>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tout en privatisant au besoin    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encourager le non gouv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faire le suivi de la </a:t>
            </a:r>
            <a:r>
              <a:rPr lang="en" sz="1800">
                <a:solidFill>
                  <a:schemeClr val="dk2"/>
                </a:solidFill>
              </a:rPr>
              <a:t>décentralisation</a:t>
            </a:r>
            <a:r>
              <a:rPr lang="en" sz="1800">
                <a:solidFill>
                  <a:schemeClr val="dk2"/>
                </a:solidFill>
              </a:rPr>
              <a:t> et de la centralisation des ressources 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faire une </a:t>
            </a:r>
            <a:r>
              <a:rPr lang="en" sz="1800">
                <a:solidFill>
                  <a:schemeClr val="dk2"/>
                </a:solidFill>
              </a:rPr>
              <a:t>fréquence</a:t>
            </a:r>
            <a:r>
              <a:rPr lang="en" sz="1800">
                <a:solidFill>
                  <a:schemeClr val="dk2"/>
                </a:solidFill>
              </a:rPr>
              <a:t> des consultations pertinentes </a:t>
            </a:r>
            <a:r>
              <a:rPr lang="en" sz="1800">
                <a:solidFill>
                  <a:schemeClr val="dk2"/>
                </a:solidFill>
              </a:rPr>
              <a:t>à l'implication</a:t>
            </a:r>
            <a:r>
              <a:rPr lang="en" sz="1800">
                <a:solidFill>
                  <a:schemeClr val="dk2"/>
                </a:solidFill>
              </a:rPr>
              <a:t> voulu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6" name="Shape 176"/>
          <p:cNvSpPr txBox="1"/>
          <p:nvPr/>
        </p:nvSpPr>
        <p:spPr>
          <a:xfrm>
            <a:off x="3872900" y="351625"/>
            <a:ext cx="1649400" cy="48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800"/>
              <a:t>de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les methodes du parti p  </a:t>
            </a:r>
          </a:p>
        </p:txBody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 le parti p peut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favoriser 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discuter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le parti p</a:t>
            </a:r>
          </a:p>
        </p:txBody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311700" y="1152475"/>
            <a:ext cx="19518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favoriser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c'est  faire des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normes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publicités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reglements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certifications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sp>
        <p:nvSpPr>
          <p:cNvPr id="189" name="Shape 189"/>
          <p:cNvSpPr txBox="1"/>
          <p:nvPr/>
        </p:nvSpPr>
        <p:spPr>
          <a:xfrm>
            <a:off x="2263500" y="2121400"/>
            <a:ext cx="2097900" cy="28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dk2"/>
                </a:solidFill>
              </a:rPr>
              <a:t>rapports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dk2"/>
                </a:solidFill>
              </a:rPr>
              <a:t>guides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dk2"/>
                </a:solidFill>
              </a:rPr>
              <a:t>support reel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dk2"/>
                </a:solidFill>
              </a:rPr>
              <a:t>comites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dk2"/>
                </a:solidFill>
              </a:rPr>
              <a:t>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dk2"/>
                </a:solidFill>
              </a:rPr>
              <a:t> </a:t>
            </a:r>
          </a:p>
          <a:p>
            <a:pPr lvl="0">
              <a:spcBef>
                <a:spcPts val="0"/>
              </a:spcBef>
              <a:buNone/>
            </a:pPr>
            <a:r>
              <a:rPr lang="en" sz="1800">
                <a:solidFill>
                  <a:schemeClr val="dk2"/>
                </a:solidFill>
              </a:rPr>
              <a:t> </a:t>
            </a:r>
          </a:p>
        </p:txBody>
      </p:sp>
      <p:sp>
        <p:nvSpPr>
          <p:cNvPr id="190" name="Shape 190"/>
          <p:cNvSpPr txBox="1"/>
          <p:nvPr/>
        </p:nvSpPr>
        <p:spPr>
          <a:xfrm>
            <a:off x="4242800" y="2162950"/>
            <a:ext cx="2097900" cy="27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>
                <a:solidFill>
                  <a:schemeClr val="dk2"/>
                </a:solidFill>
              </a:rPr>
              <a:t>ligne informative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dk2"/>
                </a:solidFill>
              </a:rPr>
              <a:t>politiques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dk2"/>
                </a:solidFill>
              </a:rPr>
              <a:t>syntheses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dk2"/>
                </a:solidFill>
              </a:rPr>
              <a:t>indices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le parti p</a:t>
            </a:r>
          </a:p>
        </p:txBody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311700" y="1152475"/>
            <a:ext cx="8520600" cy="369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discuter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c'est</a:t>
            </a:r>
            <a:r>
              <a:rPr lang="en"/>
              <a:t> encourager les citoyens à participer aux consultations sur plusieurs sujets dont  processus de </a:t>
            </a:r>
            <a:r>
              <a:rPr lang="en"/>
              <a:t>déclenchement</a:t>
            </a:r>
            <a:r>
              <a:rPr lang="en"/>
              <a:t> d </a:t>
            </a:r>
            <a:r>
              <a:rPr lang="en"/>
              <a:t>élection</a:t>
            </a:r>
            <a:r>
              <a:rPr lang="en"/>
              <a:t> partielle par les citoyens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  voter les ministres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  la congestion du trafic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 depalierisation de l </a:t>
            </a:r>
            <a:r>
              <a:rPr lang="en"/>
              <a:t>impôt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 diversifier les revenus </a:t>
            </a:r>
            <a:r>
              <a:rPr lang="en"/>
              <a:t>d'etat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les programmes du parti p</a:t>
            </a:r>
          </a:p>
        </p:txBody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les programmes </a:t>
            </a:r>
            <a:r>
              <a:rPr lang="en"/>
              <a:t>favorisés</a:t>
            </a:r>
            <a:r>
              <a:rPr lang="en"/>
              <a:t> sont </a:t>
            </a:r>
            <a:r>
              <a:rPr lang="en"/>
              <a:t>identifiés</a:t>
            </a:r>
            <a:r>
              <a:rPr lang="en"/>
              <a:t> selon le sujet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aaha-Gear-300px.png" id="203" name="Shape 2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3575" y="1681138"/>
            <a:ext cx="627550" cy="50831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appy-man-silhouette-300px.png" id="204" name="Shape 20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76163" y="1597113"/>
            <a:ext cx="356167" cy="6762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fresh-icon-300px.png" id="205" name="Shape 205"/>
          <p:cNvPicPr preferRelativeResize="0"/>
          <p:nvPr/>
        </p:nvPicPr>
        <p:blipFill rotWithShape="1">
          <a:blip r:embed="rId5">
            <a:alphaModFix/>
          </a:blip>
          <a:srcRect b="-148676" l="-507109" r="88168" t="-270264"/>
          <a:stretch/>
        </p:blipFill>
        <p:spPr>
          <a:xfrm>
            <a:off x="-651912" y="2694538"/>
            <a:ext cx="627560" cy="6621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DU-Moodle-icons-Discussion-final-300px.png" id="206" name="Shape 20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58812" y="1604225"/>
            <a:ext cx="676275" cy="6621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ownload-icon-300px.png" id="207" name="Shape 20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62200" y="1597125"/>
            <a:ext cx="676275" cy="6762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co-systemedic-leaf-300px (1).png" id="208" name="Shape 20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-2445450" y="3696475"/>
            <a:ext cx="676275" cy="6762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raduation-Hat-300px.png" id="209" name="Shape 20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257425" y="1741394"/>
            <a:ext cx="676275" cy="38773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1392375506-300px.png" id="210" name="Shape 21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016225" y="1630450"/>
            <a:ext cx="434848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fresh-icon-300px.png" id="211" name="Shape 211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rot="-2121176">
            <a:off x="5162722" y="1681404"/>
            <a:ext cx="481247" cy="5077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/>
          <p:nvPr>
            <p:ph type="title"/>
          </p:nvPr>
        </p:nvSpPr>
        <p:spPr>
          <a:xfrm>
            <a:off x="3057725" y="461500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frais</a:t>
            </a:r>
          </a:p>
        </p:txBody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download-icon-300px.png" id="218" name="Shape 2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3250" y="1143000"/>
            <a:ext cx="2857500" cy="2857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Shape 219"/>
          <p:cNvSpPr txBox="1"/>
          <p:nvPr/>
        </p:nvSpPr>
        <p:spPr>
          <a:xfrm>
            <a:off x="403175" y="461500"/>
            <a:ext cx="2492400" cy="5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800"/>
              <a:t>moderation</a:t>
            </a:r>
          </a:p>
        </p:txBody>
      </p:sp>
      <p:sp>
        <p:nvSpPr>
          <p:cNvPr id="220" name="Shape 220"/>
          <p:cNvSpPr txBox="1"/>
          <p:nvPr/>
        </p:nvSpPr>
        <p:spPr>
          <a:xfrm>
            <a:off x="2309075" y="461500"/>
            <a:ext cx="1918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800"/>
              <a:t>des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/>
          <p:nvPr>
            <p:ph type="title"/>
          </p:nvPr>
        </p:nvSpPr>
        <p:spPr>
          <a:xfrm>
            <a:off x="461225" y="46817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 moderation des frais</a:t>
            </a:r>
          </a:p>
        </p:txBody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x="4656575" y="1141200"/>
            <a:ext cx="39522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indent="-6985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indent="-6985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</a:t>
            </a:r>
          </a:p>
          <a:p>
            <a:pPr indent="-6985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</a:t>
            </a:r>
          </a:p>
          <a:p>
            <a:pPr indent="-6985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indent="-6985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27" name="Shape 227"/>
          <p:cNvSpPr txBox="1"/>
          <p:nvPr/>
        </p:nvSpPr>
        <p:spPr>
          <a:xfrm>
            <a:off x="948850" y="1137150"/>
            <a:ext cx="5332800" cy="342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     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les </a:t>
            </a:r>
            <a:r>
              <a:rPr lang="en" sz="1800">
                <a:solidFill>
                  <a:schemeClr val="dk1"/>
                </a:solidFill>
              </a:rPr>
              <a:t>impôt</a:t>
            </a:r>
            <a:r>
              <a:rPr lang="en" sz="1800">
                <a:solidFill>
                  <a:schemeClr val="dk1"/>
                </a:solidFill>
              </a:rPr>
              <a:t> sont exclus des frais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ils servent a la population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pour la sante securite prosperite  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 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favoriser une innovation qui modere les frais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  </a:t>
            </a:r>
            <a:r>
              <a:rPr lang="en" sz="1800">
                <a:solidFill>
                  <a:schemeClr val="dk2"/>
                </a:solidFill>
              </a:rPr>
              <a:t> </a:t>
            </a:r>
          </a:p>
          <a:p>
            <a:pPr indent="-6985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les frais sont </a:t>
            </a:r>
          </a:p>
          <a:p>
            <a:pPr indent="-6985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frais de deficit </a:t>
            </a:r>
          </a:p>
          <a:p>
            <a:pPr indent="-6985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frais scolaires </a:t>
            </a:r>
          </a:p>
          <a:p>
            <a:pPr indent="-6985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frais de services publique </a:t>
            </a:r>
          </a:p>
          <a:p>
            <a:pPr indent="-6985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frais de services divers</a:t>
            </a:r>
          </a:p>
          <a:p>
            <a:pPr indent="-6985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 </a:t>
            </a:r>
          </a:p>
          <a:p>
            <a:pPr indent="-6985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-6985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descr="download-icon-300px.png" id="228" name="Shape 2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975" y="154700"/>
            <a:ext cx="494650" cy="49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/>
          <p:nvPr>
            <p:ph type="title"/>
          </p:nvPr>
        </p:nvSpPr>
        <p:spPr>
          <a:xfrm>
            <a:off x="1168600" y="445025"/>
            <a:ext cx="27897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scolaire</a:t>
            </a:r>
          </a:p>
        </p:txBody>
      </p:sp>
      <p:sp>
        <p:nvSpPr>
          <p:cNvPr id="234" name="Shape 234"/>
          <p:cNvSpPr txBox="1"/>
          <p:nvPr>
            <p:ph idx="1" type="body"/>
          </p:nvPr>
        </p:nvSpPr>
        <p:spPr>
          <a:xfrm>
            <a:off x="423600" y="1096800"/>
            <a:ext cx="37932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frais de scolarite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livres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registraire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ebook livre electr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cheminement refait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en differe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5" name="Shape 235"/>
          <p:cNvSpPr txBox="1"/>
          <p:nvPr/>
        </p:nvSpPr>
        <p:spPr>
          <a:xfrm>
            <a:off x="4673300" y="1143300"/>
            <a:ext cx="4017000" cy="3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download-icon-300px.png" id="236" name="Shape 2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58025" y="445025"/>
            <a:ext cx="845025" cy="845025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Shape 237"/>
          <p:cNvSpPr txBox="1"/>
          <p:nvPr/>
        </p:nvSpPr>
        <p:spPr>
          <a:xfrm>
            <a:off x="423600" y="445025"/>
            <a:ext cx="1142100" cy="6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800"/>
              <a:t>frais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frais de deficit   </a:t>
            </a:r>
          </a:p>
        </p:txBody>
      </p:sp>
      <p:sp>
        <p:nvSpPr>
          <p:cNvPr id="243" name="Shape 2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frais de deficit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frais d </a:t>
            </a:r>
            <a:r>
              <a:rPr lang="en"/>
              <a:t>intérêts</a:t>
            </a:r>
            <a:r>
              <a:rPr lang="en"/>
              <a:t> sur marge de </a:t>
            </a:r>
            <a:r>
              <a:rPr lang="en"/>
              <a:t>crédit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frais </a:t>
            </a:r>
            <a:r>
              <a:rPr lang="en"/>
              <a:t>d'intérêts</a:t>
            </a:r>
            <a:r>
              <a:rPr lang="en"/>
              <a:t> sur dette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en moderant la dette et les deficits </a:t>
            </a:r>
          </a:p>
        </p:txBody>
      </p:sp>
      <p:sp>
        <p:nvSpPr>
          <p:cNvPr id="244" name="Shape 244"/>
          <p:cNvSpPr txBox="1"/>
          <p:nvPr/>
        </p:nvSpPr>
        <p:spPr>
          <a:xfrm>
            <a:off x="4334650" y="1185175"/>
            <a:ext cx="4497600" cy="33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download-icon-300px.png" id="245" name="Shape 2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9100" y="445025"/>
            <a:ext cx="783950" cy="78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idx="1" type="body"/>
          </p:nvPr>
        </p:nvSpPr>
        <p:spPr>
          <a:xfrm>
            <a:off x="213975" y="212900"/>
            <a:ext cx="8520600" cy="48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" sz="3000">
                <a:solidFill>
                  <a:srgbClr val="000000"/>
                </a:solidFill>
              </a:rPr>
              <a:t>le</a:t>
            </a:r>
            <a:r>
              <a:rPr b="0" i="0" lang="en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3000">
                <a:solidFill>
                  <a:srgbClr val="000000"/>
                </a:solidFill>
              </a:rPr>
              <a:t>parti</a:t>
            </a:r>
            <a:r>
              <a:rPr b="0" i="0" lang="en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3000">
                <a:solidFill>
                  <a:srgbClr val="000000"/>
                </a:solidFill>
              </a:rPr>
              <a:t>p</a:t>
            </a:r>
            <a:r>
              <a:rPr b="0" i="0" lang="en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"/>
              <a:t>c'est</a:t>
            </a:r>
            <a:r>
              <a:rPr lang="en"/>
              <a:t> le</a:t>
            </a:r>
            <a: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/>
              <a:t>parti de la </a:t>
            </a:r>
            <a:r>
              <a:rPr lang="en"/>
              <a:t>prospérité</a:t>
            </a:r>
            <a:r>
              <a:rPr lang="en"/>
              <a:t> par la moderation des frais</a:t>
            </a:r>
            <a: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"/>
              <a:t>de </a:t>
            </a:r>
            <a:r>
              <a:rPr lang="en"/>
              <a:t>l'ecoute</a:t>
            </a:r>
            <a:r>
              <a:rPr lang="en"/>
              <a:t> et</a:t>
            </a: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"/>
              <a:t>de</a:t>
            </a:r>
            <a: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/>
              <a:t>la representativite</a:t>
            </a:r>
          </a:p>
          <a:p>
            <a:pPr lvl="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"/>
              <a:t>P</a:t>
            </a:r>
          </a:p>
          <a:p>
            <a:pPr lvl="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"/>
              <a:t>c est pour</a:t>
            </a:r>
          </a:p>
          <a:p>
            <a:pPr lvl="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"/>
              <a:t>Prospere </a:t>
            </a:r>
          </a:p>
          <a:p>
            <a:pPr lvl="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"/>
              <a:t>Participatif</a:t>
            </a:r>
          </a:p>
          <a:p>
            <a:pPr lvl="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"/>
              <a:t>Populaire</a:t>
            </a: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t/>
            </a:r>
            <a:endParaRPr/>
          </a:p>
          <a:p>
            <a:pPr lvl="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08" name="Shape 108"/>
          <p:cNvSpPr txBox="1"/>
          <p:nvPr>
            <p:ph type="title"/>
          </p:nvPr>
        </p:nvSpPr>
        <p:spPr>
          <a:xfrm>
            <a:off x="213975" y="2129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/>
          <p:nvPr>
            <p:ph type="title"/>
          </p:nvPr>
        </p:nvSpPr>
        <p:spPr>
          <a:xfrm>
            <a:off x="379150" y="406225"/>
            <a:ext cx="8453100" cy="611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 frais de services publiques</a:t>
            </a:r>
          </a:p>
        </p:txBody>
      </p:sp>
      <p:sp>
        <p:nvSpPr>
          <p:cNvPr id="251" name="Shape 251"/>
          <p:cNvSpPr txBox="1"/>
          <p:nvPr>
            <p:ph idx="1" type="body"/>
          </p:nvPr>
        </p:nvSpPr>
        <p:spPr>
          <a:xfrm>
            <a:off x="311700" y="1137150"/>
            <a:ext cx="6970500" cy="3735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 </a:t>
            </a:r>
          </a:p>
          <a:p>
            <a:pPr indent="-6985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internet</a:t>
            </a:r>
          </a:p>
          <a:p>
            <a:pPr indent="-6985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telephone</a:t>
            </a:r>
          </a:p>
          <a:p>
            <a:pPr indent="-6985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aqueduc</a:t>
            </a:r>
          </a:p>
          <a:p>
            <a:pPr indent="-6985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electricité</a:t>
            </a:r>
          </a:p>
          <a:p>
            <a:pPr indent="-6985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gaz</a:t>
            </a:r>
          </a:p>
          <a:p>
            <a:pPr indent="-6985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chauffage climatisation</a:t>
            </a:r>
          </a:p>
          <a:p>
            <a:pPr indent="-6985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</a:t>
            </a:r>
          </a:p>
          <a:p>
            <a:pPr indent="-6985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2" name="Shape 252"/>
          <p:cNvSpPr txBox="1"/>
          <p:nvPr/>
        </p:nvSpPr>
        <p:spPr>
          <a:xfrm>
            <a:off x="3072725" y="1150675"/>
            <a:ext cx="5671200" cy="37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encourager une </a:t>
            </a:r>
            <a:r>
              <a:rPr lang="en" sz="1800">
                <a:solidFill>
                  <a:schemeClr val="dk2"/>
                </a:solidFill>
              </a:rPr>
              <a:t>réglementation</a:t>
            </a:r>
            <a:r>
              <a:rPr lang="en" sz="1800">
                <a:solidFill>
                  <a:schemeClr val="dk2"/>
                </a:solidFill>
              </a:rPr>
              <a:t> qui favorise u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encourager les services locaux si avantageux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faciliter </a:t>
            </a:r>
            <a:r>
              <a:rPr lang="en" sz="1800">
                <a:solidFill>
                  <a:schemeClr val="dk2"/>
                </a:solidFill>
              </a:rPr>
              <a:t>l'utilisation</a:t>
            </a:r>
            <a:r>
              <a:rPr lang="en" sz="1800">
                <a:solidFill>
                  <a:schemeClr val="dk2"/>
                </a:solidFill>
              </a:rPr>
              <a:t> des wi fi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favoriser des innovation pour aqueduc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favoriser les exportations </a:t>
            </a:r>
            <a:r>
              <a:rPr lang="en" sz="1800">
                <a:solidFill>
                  <a:schemeClr val="dk2"/>
                </a:solidFill>
              </a:rPr>
              <a:t>d'électricité</a:t>
            </a:r>
            <a:r>
              <a:rPr lang="en" sz="1800">
                <a:solidFill>
                  <a:schemeClr val="dk2"/>
                </a:solidFill>
              </a:rPr>
              <a:t> pour avantager la </a:t>
            </a:r>
            <a:r>
              <a:rPr lang="en" sz="1800">
                <a:solidFill>
                  <a:schemeClr val="dk2"/>
                </a:solidFill>
              </a:rPr>
              <a:t>modération</a:t>
            </a:r>
            <a:r>
              <a:rPr lang="en" sz="1800">
                <a:solidFill>
                  <a:schemeClr val="dk2"/>
                </a:solidFill>
              </a:rPr>
              <a:t> des frais locaux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encourager les innovations qui font moderer les frais et les tarifs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la charge et </a:t>
            </a:r>
            <a:r>
              <a:rPr lang="en" sz="1800">
                <a:solidFill>
                  <a:schemeClr val="dk2"/>
                </a:solidFill>
              </a:rPr>
              <a:t>responsabilité</a:t>
            </a:r>
            <a:r>
              <a:rPr lang="en" sz="1800">
                <a:solidFill>
                  <a:schemeClr val="dk2"/>
                </a:solidFill>
              </a:rPr>
              <a:t> des services publiques non etatises par des </a:t>
            </a:r>
            <a:r>
              <a:rPr lang="en" sz="1800">
                <a:solidFill>
                  <a:schemeClr val="dk2"/>
                </a:solidFill>
              </a:rPr>
              <a:t>comités</a:t>
            </a:r>
            <a:r>
              <a:rPr lang="en" sz="1800">
                <a:solidFill>
                  <a:schemeClr val="dk2"/>
                </a:solidFill>
              </a:rPr>
              <a:t> non gouvernementaux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cxnSp>
        <p:nvCxnSpPr>
          <p:cNvPr id="253" name="Shape 253"/>
          <p:cNvCxnSpPr/>
          <p:nvPr/>
        </p:nvCxnSpPr>
        <p:spPr>
          <a:xfrm>
            <a:off x="2910300" y="1218350"/>
            <a:ext cx="0" cy="362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pic>
        <p:nvPicPr>
          <p:cNvPr descr="download-icon-300px.png" id="254" name="Shape 2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48250" y="406225"/>
            <a:ext cx="811800" cy="81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0" name="Shape 26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6" name="Shape 266"/>
          <p:cNvSpPr txBox="1"/>
          <p:nvPr>
            <p:ph type="title"/>
          </p:nvPr>
        </p:nvSpPr>
        <p:spPr>
          <a:xfrm>
            <a:off x="433900" y="5261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au sujet de </a:t>
            </a:r>
            <a:r>
              <a:rPr lang="en"/>
              <a:t>l'indépendance</a:t>
            </a:r>
            <a:r>
              <a:rPr lang="en"/>
              <a:t> </a:t>
            </a:r>
          </a:p>
        </p:txBody>
      </p:sp>
      <p:sp>
        <p:nvSpPr>
          <p:cNvPr id="272" name="Shape 27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   </a:t>
            </a:r>
          </a:p>
        </p:txBody>
      </p:sp>
      <p:sp>
        <p:nvSpPr>
          <p:cNvPr id="273" name="Shape 273"/>
          <p:cNvSpPr txBox="1"/>
          <p:nvPr/>
        </p:nvSpPr>
        <p:spPr>
          <a:xfrm>
            <a:off x="473900" y="3023575"/>
            <a:ext cx="8358600" cy="119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2"/>
                </a:solidFill>
              </a:rPr>
              <a:t>être</a:t>
            </a:r>
            <a:r>
              <a:rPr lang="en" sz="1800">
                <a:solidFill>
                  <a:schemeClr val="dk2"/>
                </a:solidFill>
              </a:rPr>
              <a:t> pour la non </a:t>
            </a:r>
            <a:r>
              <a:rPr lang="en" sz="1800">
                <a:solidFill>
                  <a:schemeClr val="dk2"/>
                </a:solidFill>
              </a:rPr>
              <a:t>indépendance</a:t>
            </a:r>
            <a:r>
              <a:rPr lang="en" sz="1800">
                <a:solidFill>
                  <a:schemeClr val="dk2"/>
                </a:solidFill>
              </a:rPr>
              <a:t> sans trop la favoriser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2"/>
                </a:solidFill>
              </a:rPr>
              <a:t>en analysant les pouvoirs respectifs des gouvernements il semble </a:t>
            </a:r>
            <a:r>
              <a:rPr lang="en" sz="1800">
                <a:solidFill>
                  <a:schemeClr val="dk2"/>
                </a:solidFill>
              </a:rPr>
              <a:t>préférable</a:t>
            </a:r>
            <a:r>
              <a:rPr lang="en" sz="1800">
                <a:solidFill>
                  <a:schemeClr val="dk2"/>
                </a:solidFill>
              </a:rPr>
              <a:t> de </a:t>
            </a:r>
            <a:r>
              <a:rPr lang="en" sz="1800">
                <a:solidFill>
                  <a:schemeClr val="dk2"/>
                </a:solidFill>
              </a:rPr>
              <a:t>coopérer</a:t>
            </a:r>
            <a:r>
              <a:rPr lang="en" sz="1800">
                <a:solidFill>
                  <a:schemeClr val="dk2"/>
                </a:solidFill>
              </a:rPr>
              <a:t> en </a:t>
            </a:r>
            <a:r>
              <a:rPr lang="en" sz="1800">
                <a:solidFill>
                  <a:schemeClr val="dk2"/>
                </a:solidFill>
              </a:rPr>
              <a:t>évitant</a:t>
            </a:r>
            <a:r>
              <a:rPr lang="en" sz="1800">
                <a:solidFill>
                  <a:schemeClr val="dk2"/>
                </a:solidFill>
              </a:rPr>
              <a:t> l ingerance pour favoriser les accord de libre </a:t>
            </a:r>
            <a:r>
              <a:rPr lang="en" sz="1800">
                <a:solidFill>
                  <a:schemeClr val="dk2"/>
                </a:solidFill>
              </a:rPr>
              <a:t>échange</a:t>
            </a:r>
            <a:r>
              <a:rPr lang="en" sz="1800">
                <a:solidFill>
                  <a:schemeClr val="dk2"/>
                </a:solidFill>
              </a:rPr>
              <a:t> inter provinciaux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2"/>
                </a:solidFill>
              </a:rPr>
              <a:t>la </a:t>
            </a:r>
            <a:r>
              <a:rPr lang="en" sz="1800">
                <a:solidFill>
                  <a:schemeClr val="dk2"/>
                </a:solidFill>
              </a:rPr>
              <a:t>prospérité</a:t>
            </a:r>
            <a:r>
              <a:rPr lang="en" sz="1800">
                <a:solidFill>
                  <a:schemeClr val="dk2"/>
                </a:solidFill>
              </a:rPr>
              <a:t> </a:t>
            </a:r>
            <a:r>
              <a:rPr lang="en" sz="1800">
                <a:solidFill>
                  <a:schemeClr val="dk2"/>
                </a:solidFill>
              </a:rPr>
              <a:t>nécessite</a:t>
            </a:r>
            <a:r>
              <a:rPr lang="en" sz="1800">
                <a:solidFill>
                  <a:schemeClr val="dk2"/>
                </a:solidFill>
              </a:rPr>
              <a:t> un climat </a:t>
            </a:r>
            <a:r>
              <a:rPr lang="en" sz="1800">
                <a:solidFill>
                  <a:schemeClr val="dk2"/>
                </a:solidFill>
              </a:rPr>
              <a:t>économique</a:t>
            </a:r>
            <a:r>
              <a:rPr lang="en" sz="1800">
                <a:solidFill>
                  <a:schemeClr val="dk2"/>
                </a:solidFill>
              </a:rPr>
              <a:t> favorable et des ententes de libre </a:t>
            </a:r>
            <a:r>
              <a:rPr lang="en" sz="1800">
                <a:solidFill>
                  <a:schemeClr val="dk2"/>
                </a:solidFill>
              </a:rPr>
              <a:t>échange</a:t>
            </a:r>
            <a:r>
              <a:rPr lang="en" sz="1800">
                <a:solidFill>
                  <a:schemeClr val="dk2"/>
                </a:solidFill>
              </a:rPr>
              <a:t> internationaux et nationaux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2"/>
                </a:solidFill>
              </a:rPr>
              <a:t>pour un environnement favorable à la satisfaction et la </a:t>
            </a:r>
            <a:r>
              <a:rPr lang="en" sz="1800">
                <a:solidFill>
                  <a:schemeClr val="dk2"/>
                </a:solidFill>
              </a:rPr>
              <a:t>prospérité</a:t>
            </a:r>
            <a:r>
              <a:rPr lang="en" sz="1800">
                <a:solidFill>
                  <a:schemeClr val="dk2"/>
                </a:solidFill>
              </a:rPr>
              <a:t> 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2"/>
                </a:solidFill>
              </a:rPr>
              <a:t>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457200"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457200"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457200"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457200"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74" name="Shape 274"/>
          <p:cNvSpPr txBox="1"/>
          <p:nvPr/>
        </p:nvSpPr>
        <p:spPr>
          <a:xfrm>
            <a:off x="0" y="-60999075"/>
            <a:ext cx="9144000" cy="41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0" name="Shape 280"/>
          <p:cNvSpPr txBox="1"/>
          <p:nvPr>
            <p:ph idx="1" type="body"/>
          </p:nvPr>
        </p:nvSpPr>
        <p:spPr>
          <a:xfrm>
            <a:off x="470525" y="16411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 economie</a:t>
            </a:r>
          </a:p>
        </p:txBody>
      </p:sp>
      <p:sp>
        <p:nvSpPr>
          <p:cNvPr id="286" name="Shape 28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pic>
        <p:nvPicPr>
          <p:cNvPr descr="aaha-Gear-300px.png" id="287" name="Shape 2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3250" y="1414463"/>
            <a:ext cx="2857500" cy="231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/>
          <p:nvPr>
            <p:ph type="title"/>
          </p:nvPr>
        </p:nvSpPr>
        <p:spPr>
          <a:xfrm>
            <a:off x="311700" y="1999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3" name="Shape 293"/>
          <p:cNvSpPr txBox="1"/>
          <p:nvPr>
            <p:ph idx="1" type="body"/>
          </p:nvPr>
        </p:nvSpPr>
        <p:spPr>
          <a:xfrm>
            <a:off x="311700" y="12257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4" name="Shape 294"/>
          <p:cNvSpPr txBox="1"/>
          <p:nvPr/>
        </p:nvSpPr>
        <p:spPr>
          <a:xfrm>
            <a:off x="311700" y="598650"/>
            <a:ext cx="8520600" cy="487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457200"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100">
                <a:solidFill>
                  <a:schemeClr val="dk1"/>
                </a:solidFill>
              </a:rPr>
              <a:t>   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2"/>
                </a:solidFill>
              </a:rPr>
              <a:t>favoriser le confort par </a:t>
            </a:r>
            <a:r>
              <a:rPr lang="en" sz="1800">
                <a:solidFill>
                  <a:schemeClr val="dk2"/>
                </a:solidFill>
              </a:rPr>
              <a:t>l'innovation</a:t>
            </a:r>
            <a:r>
              <a:rPr lang="en" sz="1800">
                <a:solidFill>
                  <a:schemeClr val="dk2"/>
                </a:solidFill>
              </a:rPr>
              <a:t> pour toutes les classes pour </a:t>
            </a:r>
            <a:r>
              <a:rPr lang="en" sz="1800">
                <a:solidFill>
                  <a:schemeClr val="dk2"/>
                </a:solidFill>
              </a:rPr>
              <a:t>séparer</a:t>
            </a:r>
            <a:r>
              <a:rPr lang="en" sz="1800">
                <a:solidFill>
                  <a:schemeClr val="dk2"/>
                </a:solidFill>
              </a:rPr>
              <a:t> le confort  de la classe sociale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2"/>
                </a:solidFill>
              </a:rPr>
              <a:t>favoriser une croissance </a:t>
            </a:r>
            <a:r>
              <a:rPr lang="en" sz="1800">
                <a:solidFill>
                  <a:schemeClr val="dk2"/>
                </a:solidFill>
              </a:rPr>
              <a:t>économique</a:t>
            </a:r>
            <a:r>
              <a:rPr lang="en" sz="1800">
                <a:solidFill>
                  <a:schemeClr val="dk2"/>
                </a:solidFill>
              </a:rPr>
              <a:t> </a:t>
            </a:r>
            <a:r>
              <a:rPr lang="en" sz="1800">
                <a:solidFill>
                  <a:schemeClr val="dk2"/>
                </a:solidFill>
              </a:rPr>
              <a:t>régulière</a:t>
            </a:r>
            <a:r>
              <a:rPr lang="en" sz="1800">
                <a:solidFill>
                  <a:schemeClr val="dk2"/>
                </a:solidFill>
              </a:rPr>
              <a:t> et en moderer les effets cyclique sans les enlever   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2"/>
                </a:solidFill>
              </a:rPr>
              <a:t>faciliter </a:t>
            </a:r>
            <a:r>
              <a:rPr lang="en" sz="1800">
                <a:solidFill>
                  <a:schemeClr val="dk2"/>
                </a:solidFill>
              </a:rPr>
              <a:t>l'exportation</a:t>
            </a:r>
            <a:r>
              <a:rPr lang="en" sz="1800">
                <a:solidFill>
                  <a:schemeClr val="dk2"/>
                </a:solidFill>
              </a:rPr>
              <a:t> en simplifier les </a:t>
            </a:r>
            <a:r>
              <a:rPr lang="en" sz="1800">
                <a:solidFill>
                  <a:schemeClr val="dk2"/>
                </a:solidFill>
              </a:rPr>
              <a:t>procédés</a:t>
            </a:r>
            <a:r>
              <a:rPr lang="en" sz="1800">
                <a:solidFill>
                  <a:schemeClr val="dk2"/>
                </a:solidFill>
              </a:rPr>
              <a:t> et les frais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2"/>
                </a:solidFill>
              </a:rPr>
              <a:t>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2"/>
                </a:solidFill>
              </a:rPr>
              <a:t>favoriser le </a:t>
            </a:r>
            <a:r>
              <a:rPr lang="en" sz="1800">
                <a:solidFill>
                  <a:schemeClr val="dk2"/>
                </a:solidFill>
              </a:rPr>
              <a:t>microcrédit</a:t>
            </a:r>
            <a:r>
              <a:rPr lang="en" sz="1800">
                <a:solidFill>
                  <a:schemeClr val="dk2"/>
                </a:solidFill>
              </a:rPr>
              <a:t> tangible et progressif</a:t>
            </a:r>
          </a:p>
          <a:p>
            <a:pPr indent="457200"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91440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91440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91440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91440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91440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91440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91440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91440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91440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91440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9144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2"/>
                </a:solidFill>
              </a:rPr>
              <a:t>parti pour les salaires le maximum entre les taux unitaire moyen est 2</a:t>
            </a:r>
          </a:p>
          <a:p>
            <a:pPr indent="0" lvl="0" marL="91440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91440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91440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91440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91440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91440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descr="aaha-Gear-300px.png" id="295" name="Shape 2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750" y="280966"/>
            <a:ext cx="832975" cy="67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/>
          <p:nvPr>
            <p:ph type="title"/>
          </p:nvPr>
        </p:nvSpPr>
        <p:spPr>
          <a:xfrm>
            <a:off x="311700" y="433300"/>
            <a:ext cx="8520600" cy="584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sp>
        <p:nvSpPr>
          <p:cNvPr id="301" name="Shape 301"/>
          <p:cNvSpPr txBox="1"/>
          <p:nvPr>
            <p:ph idx="1" type="body"/>
          </p:nvPr>
        </p:nvSpPr>
        <p:spPr>
          <a:xfrm>
            <a:off x="311700" y="456575"/>
            <a:ext cx="8520600" cy="4706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 </a:t>
            </a:r>
            <a:r>
              <a:rPr lang="en"/>
              <a:t>encourager une </a:t>
            </a:r>
            <a:r>
              <a:rPr lang="en"/>
              <a:t>responsabilité</a:t>
            </a:r>
            <a:r>
              <a:rPr lang="en"/>
              <a:t> citoyenne des corporations en encourageant les formes administratives hybrides et par </a:t>
            </a:r>
            <a:r>
              <a:rPr lang="en"/>
              <a:t>comités</a:t>
            </a:r>
            <a:r>
              <a:rPr lang="en"/>
              <a:t> en identifiant et publiant des guides et en en simplifiant l utilisation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en tourisme favoriser les attractions et les lieux propres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suivre la hausse </a:t>
            </a:r>
            <a:r>
              <a:rPr lang="en"/>
              <a:t>cohérente</a:t>
            </a:r>
            <a:r>
              <a:rPr lang="en"/>
              <a:t> du salaire minimum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faire les subventions moderees 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encourager </a:t>
            </a:r>
            <a:r>
              <a:rPr lang="en"/>
              <a:t>l'équité</a:t>
            </a:r>
            <a:r>
              <a:rPr lang="en"/>
              <a:t> des salaires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eviter les mono industrielles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pic>
        <p:nvPicPr>
          <p:cNvPr descr="aaha-Gear-300px.png" id="302" name="Shape 3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11800" y="143140"/>
            <a:ext cx="664000" cy="53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  </a:t>
            </a:r>
          </a:p>
        </p:txBody>
      </p:sp>
      <p:sp>
        <p:nvSpPr>
          <p:cNvPr id="308" name="Shape 308"/>
          <p:cNvSpPr txBox="1"/>
          <p:nvPr>
            <p:ph idx="1" type="body"/>
          </p:nvPr>
        </p:nvSpPr>
        <p:spPr>
          <a:xfrm>
            <a:off x="441950" y="135500"/>
            <a:ext cx="8207100" cy="4934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 </a:t>
            </a:r>
            <a:r>
              <a:rPr lang="en"/>
              <a:t>       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Eviter les suretatisation en favorisant une equite pour les classes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Valoriser les etatisations acquises  saq loto hydro  et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Favoriser les associations non gouvernementales pour les services publiques non acquis en assurant une pérennité de </a:t>
            </a:r>
            <a:r>
              <a:rPr lang="en"/>
              <a:t>l'etat</a:t>
            </a:r>
            <a:r>
              <a:rPr lang="en"/>
              <a:t> par la fiscalité et les sociétés d état acquis et les discussions sur les nouveautés</a:t>
            </a:r>
            <a:r>
              <a:rPr lang="en">
                <a:solidFill>
                  <a:schemeClr val="dk1"/>
                </a:solidFill>
              </a:rPr>
              <a:t>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Eviter la spéculation excessive et moderer la spéculation étrangères hors normes en assurant une </a:t>
            </a:r>
            <a:r>
              <a:rPr lang="en"/>
              <a:t>info</a:t>
            </a:r>
            <a:r>
              <a:rPr lang="en"/>
              <a:t> juste sur la valeur des choses et de </a:t>
            </a:r>
            <a:r>
              <a:rPr lang="en"/>
              <a:t>l'immobilier</a:t>
            </a:r>
            <a:r>
              <a:rPr lang="en"/>
              <a:t>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Informer sur les fonctions de la spéculations et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graduer les modérations de frais pour éviter les surabondance de surplus et la spéculation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discuter pour diversifier les revenus </a:t>
            </a:r>
            <a:r>
              <a:rPr lang="en"/>
              <a:t>d'etat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rgbClr val="434343"/>
                </a:solidFill>
              </a:rPr>
              <a:t>encourager les innovations pour besoins de transports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ec   	favorise confort par innovation 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  pour toutes les classes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inf    	transparence des agendas des rapports et des comptes </a:t>
            </a:r>
          </a:p>
          <a:p>
            <a:pPr indent="387350"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facilite de verification  </a:t>
            </a:r>
          </a:p>
          <a:p>
            <a:pPr indent="387350"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rendre les datas et donnes utilisables et participatives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inf    	faire une fondation pour une bonne information afin         de l expertise en c a </a:t>
            </a:r>
            <a:r>
              <a:rPr lang="en" sz="1100">
                <a:solidFill>
                  <a:schemeClr val="dk1"/>
                </a:solidFill>
              </a:rPr>
              <a:t>décentralisé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 	qui aura  a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     faire des analyses economiques et sociales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     defendre ses droits de le faire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     pu blier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     s autofinancer par dons et retributions pour des produits et services non analyses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     rendre des inf     aux voteurs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inf 	inf     les votants pour se faire une idee et assurer que leurs idees peuvent se faire valoir</a:t>
            </a:r>
          </a:p>
          <a:p>
            <a:pPr indent="387350"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simplifier synthetiser faire des exemples concrets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387350"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 </a:t>
            </a:r>
          </a:p>
          <a:p>
            <a:pPr indent="387350"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 </a:t>
            </a:r>
            <a:r>
              <a:rPr i="1" lang="en" sz="1100">
                <a:solidFill>
                  <a:schemeClr val="dk1"/>
                </a:solidFill>
              </a:rPr>
              <a:t> </a:t>
            </a:r>
          </a:p>
        </p:txBody>
      </p:sp>
      <p:sp>
        <p:nvSpPr>
          <p:cNvPr id="309" name="Shape 309"/>
          <p:cNvSpPr txBox="1"/>
          <p:nvPr/>
        </p:nvSpPr>
        <p:spPr>
          <a:xfrm>
            <a:off x="7842675" y="1152475"/>
            <a:ext cx="989700" cy="35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l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aaha-Gear-300px.png" id="310" name="Shape 3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86475" y="135508"/>
            <a:ext cx="1260975" cy="106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sp>
        <p:nvSpPr>
          <p:cNvPr id="316" name="Shape 316"/>
          <p:cNvSpPr txBox="1"/>
          <p:nvPr>
            <p:ph idx="1" type="body"/>
          </p:nvPr>
        </p:nvSpPr>
        <p:spPr>
          <a:xfrm>
            <a:off x="311700" y="445025"/>
            <a:ext cx="8520600" cy="4616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Favoriser des comités de dynamisme locaux non gouvernementaux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pour les chose </a:t>
            </a:r>
            <a:r>
              <a:rPr lang="en"/>
              <a:t>économiques</a:t>
            </a:r>
            <a:r>
              <a:rPr lang="en"/>
              <a:t> et locales en conservant une expertise nationale </a:t>
            </a:r>
            <a:r>
              <a:rPr lang="en"/>
              <a:t>intercomités</a:t>
            </a:r>
            <a:r>
              <a:rPr lang="en"/>
              <a:t> en guides et support et faciliter les communication inter </a:t>
            </a:r>
            <a:r>
              <a:rPr lang="en"/>
              <a:t>comités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Favoriser plusieurs </a:t>
            </a:r>
            <a:r>
              <a:rPr lang="en"/>
              <a:t>pôles</a:t>
            </a:r>
            <a:r>
              <a:rPr lang="en"/>
              <a:t> ec pour assurer un dynamisme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si un </a:t>
            </a:r>
            <a:r>
              <a:rPr lang="en"/>
              <a:t>pôle</a:t>
            </a:r>
            <a:r>
              <a:rPr lang="en"/>
              <a:t> est lies à des </a:t>
            </a:r>
            <a:r>
              <a:rPr lang="en"/>
              <a:t>réglementations</a:t>
            </a:r>
            <a:r>
              <a:rPr lang="en"/>
              <a:t> </a:t>
            </a:r>
            <a:r>
              <a:rPr lang="en"/>
              <a:t>étranger</a:t>
            </a:r>
            <a:r>
              <a:rPr lang="en"/>
              <a:t> ou un cycle </a:t>
            </a:r>
            <a:r>
              <a:rPr lang="en"/>
              <a:t>économique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Favoriser une </a:t>
            </a:r>
            <a:r>
              <a:rPr lang="en"/>
              <a:t>compétition</a:t>
            </a:r>
            <a:r>
              <a:rPr lang="en"/>
              <a:t> saine de </a:t>
            </a:r>
            <a:r>
              <a:rPr lang="en"/>
              <a:t>pôles</a:t>
            </a:r>
            <a:r>
              <a:rPr lang="en"/>
              <a:t> economique et une synergie adequate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Faciliter le discussions de </a:t>
            </a:r>
            <a:r>
              <a:rPr lang="en"/>
              <a:t>prévisions</a:t>
            </a:r>
            <a:r>
              <a:rPr lang="en"/>
              <a:t> ec </a:t>
            </a:r>
            <a:r>
              <a:rPr lang="en"/>
              <a:t>régionales</a:t>
            </a:r>
            <a:r>
              <a:rPr lang="en"/>
              <a:t> et les ententes de co gestion des </a:t>
            </a:r>
            <a:r>
              <a:rPr lang="en"/>
              <a:t>ressources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indent="387350"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indent="387350"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indent="387350"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descr="aaha-Gear-300px.png" id="317" name="Shape 3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03675" y="345129"/>
            <a:ext cx="953650" cy="77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311700" y="118912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  </a:t>
            </a:r>
          </a:p>
        </p:txBody>
      </p:sp>
      <p:sp>
        <p:nvSpPr>
          <p:cNvPr id="323" name="Shape 323"/>
          <p:cNvSpPr txBox="1"/>
          <p:nvPr>
            <p:ph idx="1" type="body"/>
          </p:nvPr>
        </p:nvSpPr>
        <p:spPr>
          <a:xfrm>
            <a:off x="311700" y="244350"/>
            <a:ext cx="8520600" cy="4605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rgbClr val="666666"/>
                </a:solidFill>
              </a:rPr>
              <a:t>Identifier et encourager des formes de capitalisation hybrides qui font que elite et que classe moyenne cohabitent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rgbClr val="666666"/>
                </a:solidFill>
              </a:rPr>
              <a:t>Eviter les </a:t>
            </a:r>
            <a:r>
              <a:rPr lang="en">
                <a:solidFill>
                  <a:srgbClr val="666666"/>
                </a:solidFill>
              </a:rPr>
              <a:t>déficit</a:t>
            </a:r>
            <a:r>
              <a:rPr lang="en">
                <a:solidFill>
                  <a:srgbClr val="666666"/>
                </a:solidFill>
              </a:rPr>
              <a:t> car ce sont des frais </a:t>
            </a:r>
            <a:r>
              <a:rPr lang="en">
                <a:solidFill>
                  <a:srgbClr val="666666"/>
                </a:solidFill>
              </a:rPr>
              <a:t>intérêts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rgbClr val="666666"/>
                </a:solidFill>
              </a:rPr>
              <a:t>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i="1" lang="en">
                <a:solidFill>
                  <a:srgbClr val="666666"/>
                </a:solidFill>
              </a:rPr>
              <a:t>discuter 	</a:t>
            </a:r>
            <a:r>
              <a:rPr lang="en">
                <a:solidFill>
                  <a:srgbClr val="666666"/>
                </a:solidFill>
              </a:rPr>
              <a:t>simplifier et automatiser fiscalite 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rgbClr val="666666"/>
                </a:solidFill>
              </a:rPr>
              <a:t>par la de palierisation et par la </a:t>
            </a:r>
            <a:r>
              <a:rPr lang="en">
                <a:solidFill>
                  <a:srgbClr val="666666"/>
                </a:solidFill>
              </a:rPr>
              <a:t>modération</a:t>
            </a:r>
            <a:r>
              <a:rPr lang="en">
                <a:solidFill>
                  <a:srgbClr val="666666"/>
                </a:solidFill>
              </a:rPr>
              <a:t> des </a:t>
            </a:r>
            <a:r>
              <a:rPr lang="en">
                <a:solidFill>
                  <a:srgbClr val="666666"/>
                </a:solidFill>
              </a:rPr>
              <a:t>crédits</a:t>
            </a:r>
            <a:r>
              <a:rPr lang="en">
                <a:solidFill>
                  <a:srgbClr val="666666"/>
                </a:solidFill>
              </a:rPr>
              <a:t> et 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rgbClr val="666666"/>
                </a:solidFill>
              </a:rPr>
              <a:t>la </a:t>
            </a:r>
            <a:r>
              <a:rPr lang="en">
                <a:solidFill>
                  <a:srgbClr val="666666"/>
                </a:solidFill>
              </a:rPr>
              <a:t>répartition</a:t>
            </a:r>
            <a:r>
              <a:rPr lang="en">
                <a:solidFill>
                  <a:srgbClr val="666666"/>
                </a:solidFill>
              </a:rPr>
              <a:t> de leur traitement annuelle comme les services ramq saaq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rgbClr val="666666"/>
                </a:solidFill>
              </a:rPr>
              <a:t>Les demandeurs qui n’auraient que peu de choses </a:t>
            </a:r>
            <a:r>
              <a:rPr lang="en">
                <a:solidFill>
                  <a:srgbClr val="666666"/>
                </a:solidFill>
              </a:rPr>
              <a:t>n'auraient</a:t>
            </a:r>
            <a:r>
              <a:rPr lang="en">
                <a:solidFill>
                  <a:srgbClr val="666666"/>
                </a:solidFill>
              </a:rPr>
              <a:t> </a:t>
            </a:r>
            <a:r>
              <a:rPr lang="en">
                <a:solidFill>
                  <a:srgbClr val="666666"/>
                </a:solidFill>
              </a:rPr>
              <a:t>qu'à</a:t>
            </a:r>
            <a:r>
              <a:rPr lang="en">
                <a:solidFill>
                  <a:srgbClr val="666666"/>
                </a:solidFill>
              </a:rPr>
              <a:t> confirmer </a:t>
            </a:r>
            <a:r>
              <a:rPr lang="en">
                <a:solidFill>
                  <a:srgbClr val="666666"/>
                </a:solidFill>
              </a:rPr>
              <a:t>l'automatisation</a:t>
            </a:r>
            <a:r>
              <a:rPr lang="en">
                <a:solidFill>
                  <a:srgbClr val="666666"/>
                </a:solidFill>
              </a:rPr>
              <a:t> sans faire de rapport et etat fait le </a:t>
            </a:r>
            <a:r>
              <a:rPr lang="en">
                <a:solidFill>
                  <a:srgbClr val="666666"/>
                </a:solidFill>
              </a:rPr>
              <a:t>crédit</a:t>
            </a:r>
            <a:r>
              <a:rPr lang="en">
                <a:solidFill>
                  <a:srgbClr val="666666"/>
                </a:solidFill>
              </a:rPr>
              <a:t> optimal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rgbClr val="666666"/>
                </a:solidFill>
              </a:rPr>
              <a:t>Impot transitoire les contribuables peuvent prendre ancienne norme ou la </a:t>
            </a:r>
            <a:r>
              <a:rPr lang="en">
                <a:solidFill>
                  <a:srgbClr val="666666"/>
                </a:solidFill>
              </a:rPr>
              <a:t>réforme</a:t>
            </a:r>
            <a:r>
              <a:rPr lang="en">
                <a:solidFill>
                  <a:srgbClr val="666666"/>
                </a:solidFill>
              </a:rPr>
              <a:t> selon le mieux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rgbClr val="666666"/>
                </a:solidFill>
              </a:rPr>
              <a:t>     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rgbClr val="666666"/>
                </a:solidFill>
              </a:rPr>
              <a:t>    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aaha-Gear-300px.png" id="324" name="Shape 3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84300" y="1237641"/>
            <a:ext cx="848000" cy="68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 txBox="1"/>
          <p:nvPr>
            <p:ph type="title"/>
          </p:nvPr>
        </p:nvSpPr>
        <p:spPr>
          <a:xfrm>
            <a:off x="1593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  </a:t>
            </a:r>
          </a:p>
        </p:txBody>
      </p:sp>
      <p:sp>
        <p:nvSpPr>
          <p:cNvPr id="330" name="Shape 3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  </a:t>
            </a:r>
          </a:p>
        </p:txBody>
      </p:sp>
      <p:sp>
        <p:nvSpPr>
          <p:cNvPr id="331" name="Shape 331"/>
          <p:cNvSpPr txBox="1"/>
          <p:nvPr/>
        </p:nvSpPr>
        <p:spPr>
          <a:xfrm>
            <a:off x="387900" y="304800"/>
            <a:ext cx="8520600" cy="476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457200"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457200"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2"/>
                </a:solidFill>
              </a:rPr>
              <a:t>F</a:t>
            </a:r>
            <a:r>
              <a:rPr lang="en" sz="1800">
                <a:solidFill>
                  <a:schemeClr val="dk2"/>
                </a:solidFill>
              </a:rPr>
              <a:t>avoriser le financement participatif et en faciliter la </a:t>
            </a:r>
            <a:r>
              <a:rPr lang="en" sz="1800">
                <a:solidFill>
                  <a:schemeClr val="dk2"/>
                </a:solidFill>
              </a:rPr>
              <a:t>règlementation</a:t>
            </a:r>
            <a:r>
              <a:rPr lang="en" sz="1800">
                <a:solidFill>
                  <a:schemeClr val="dk2"/>
                </a:solidFill>
              </a:rPr>
              <a:t> et simplifier les </a:t>
            </a:r>
            <a:r>
              <a:rPr lang="en" sz="1800">
                <a:solidFill>
                  <a:schemeClr val="dk2"/>
                </a:solidFill>
              </a:rPr>
              <a:t>étapes</a:t>
            </a:r>
            <a:r>
              <a:rPr lang="en" sz="1800">
                <a:solidFill>
                  <a:schemeClr val="dk2"/>
                </a:solidFill>
              </a:rPr>
              <a:t> requises et les frais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2"/>
                </a:solidFill>
              </a:rPr>
              <a:t>Favoriser les ententes de libre echange internationales 	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2"/>
                </a:solidFill>
              </a:rPr>
              <a:t>Valoriser et simplifier les processus internationaux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2"/>
                </a:solidFill>
              </a:rPr>
              <a:t>Faire des missions commerciales et faire des colloques pertinents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2"/>
                </a:solidFill>
              </a:rPr>
              <a:t>Favoriser une juste valorisation des ressources en en ayant pour les générations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2"/>
                </a:solidFill>
              </a:rPr>
              <a:t>Favoriser une transformation à </a:t>
            </a:r>
            <a:r>
              <a:rPr lang="en" sz="1800">
                <a:solidFill>
                  <a:schemeClr val="dk2"/>
                </a:solidFill>
              </a:rPr>
              <a:t>l'exportation</a:t>
            </a:r>
            <a:r>
              <a:rPr lang="en" sz="1800">
                <a:solidFill>
                  <a:schemeClr val="dk2"/>
                </a:solidFill>
              </a:rPr>
              <a:t> par la discussion avec les intervenants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2"/>
                </a:solidFill>
              </a:rPr>
              <a:t>favoriser la valorisation des avantages </a:t>
            </a:r>
            <a:r>
              <a:rPr lang="en" sz="1800">
                <a:solidFill>
                  <a:schemeClr val="dk2"/>
                </a:solidFill>
              </a:rPr>
              <a:t>géo</a:t>
            </a:r>
            <a:r>
              <a:rPr lang="en" sz="1800">
                <a:solidFill>
                  <a:schemeClr val="dk2"/>
                </a:solidFill>
              </a:rPr>
              <a:t> politico social pour les intervenants internationaux et </a:t>
            </a:r>
            <a:r>
              <a:rPr lang="en" sz="1800">
                <a:solidFill>
                  <a:schemeClr val="dk2"/>
                </a:solidFill>
              </a:rPr>
              <a:t>régionaux</a:t>
            </a:r>
            <a:r>
              <a:rPr lang="en" sz="1800">
                <a:solidFill>
                  <a:schemeClr val="dk2"/>
                </a:solidFill>
              </a:rPr>
              <a:t>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2"/>
                </a:solidFill>
              </a:rPr>
              <a:t>faire des chose inf simple et </a:t>
            </a:r>
            <a:r>
              <a:rPr lang="en" sz="1800">
                <a:solidFill>
                  <a:schemeClr val="dk2"/>
                </a:solidFill>
              </a:rPr>
              <a:t>évidentes</a:t>
            </a:r>
            <a:r>
              <a:rPr lang="en" sz="1800">
                <a:solidFill>
                  <a:schemeClr val="dk2"/>
                </a:solidFill>
              </a:rPr>
              <a:t> pour des dir </a:t>
            </a:r>
            <a:r>
              <a:rPr lang="en" sz="1800">
                <a:solidFill>
                  <a:schemeClr val="dk2"/>
                </a:solidFill>
              </a:rPr>
              <a:t>étrangers</a:t>
            </a:r>
            <a:r>
              <a:rPr lang="en" sz="1800">
                <a:solidFill>
                  <a:schemeClr val="dk2"/>
                </a:solidFill>
              </a:rPr>
              <a:t>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2"/>
                </a:solidFill>
              </a:rPr>
              <a:t> </a:t>
            </a:r>
          </a:p>
        </p:txBody>
      </p:sp>
      <p:pic>
        <p:nvPicPr>
          <p:cNvPr descr="aaha-Gear-300px.png" id="332" name="Shape 3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56400" y="1576017"/>
            <a:ext cx="923500" cy="74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8" name="Shape 3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 txBox="1"/>
          <p:nvPr>
            <p:ph type="title"/>
          </p:nvPr>
        </p:nvSpPr>
        <p:spPr>
          <a:xfrm>
            <a:off x="311700" y="445025"/>
            <a:ext cx="14355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sante</a:t>
            </a:r>
          </a:p>
        </p:txBody>
      </p:sp>
      <p:sp>
        <p:nvSpPr>
          <p:cNvPr id="344" name="Shape 3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1392375506-300px.png" id="345" name="Shape 3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5375" y="1143000"/>
            <a:ext cx="2038350" cy="2857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appy-man-silhouette-300px.png" id="346" name="Shape 3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21325" y="1143000"/>
            <a:ext cx="1504950" cy="2857500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Shape 347"/>
          <p:cNvSpPr txBox="1"/>
          <p:nvPr/>
        </p:nvSpPr>
        <p:spPr>
          <a:xfrm>
            <a:off x="1566550" y="445025"/>
            <a:ext cx="3543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800"/>
              <a:t>environnement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sp>
        <p:nvSpPr>
          <p:cNvPr id="353" name="Shape 353"/>
          <p:cNvSpPr txBox="1"/>
          <p:nvPr>
            <p:ph idx="1" type="body"/>
          </p:nvPr>
        </p:nvSpPr>
        <p:spPr>
          <a:xfrm>
            <a:off x="415950" y="932075"/>
            <a:ext cx="8520600" cy="430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favoriser la </a:t>
            </a:r>
            <a:r>
              <a:rPr lang="en">
                <a:solidFill>
                  <a:srgbClr val="434343"/>
                </a:solidFill>
              </a:rPr>
              <a:t>prévention</a:t>
            </a:r>
            <a:r>
              <a:rPr lang="en">
                <a:solidFill>
                  <a:srgbClr val="434343"/>
                </a:solidFill>
              </a:rPr>
              <a:t> pour les gaz les liquides et les solide  pour  les aliments et </a:t>
            </a:r>
            <a:r>
              <a:rPr lang="en">
                <a:solidFill>
                  <a:srgbClr val="434343"/>
                </a:solidFill>
              </a:rPr>
              <a:t>l'environnement</a:t>
            </a:r>
            <a:r>
              <a:rPr lang="en">
                <a:solidFill>
                  <a:srgbClr val="434343"/>
                </a:solidFill>
              </a:rPr>
              <a:t> 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rgbClr val="434343"/>
                </a:solidFill>
              </a:rPr>
              <a:t>   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rgbClr val="434343"/>
                </a:solidFill>
              </a:rPr>
              <a:t>pour les liquide assurer un </a:t>
            </a:r>
            <a:r>
              <a:rPr lang="en">
                <a:solidFill>
                  <a:srgbClr val="434343"/>
                </a:solidFill>
              </a:rPr>
              <a:t>étiquetage</a:t>
            </a:r>
            <a:r>
              <a:rPr lang="en">
                <a:solidFill>
                  <a:srgbClr val="434343"/>
                </a:solidFill>
              </a:rPr>
              <a:t> qui fait le </a:t>
            </a:r>
            <a:r>
              <a:rPr lang="en">
                <a:solidFill>
                  <a:srgbClr val="434343"/>
                </a:solidFill>
              </a:rPr>
              <a:t>résumé</a:t>
            </a:r>
            <a:r>
              <a:rPr lang="en">
                <a:solidFill>
                  <a:srgbClr val="434343"/>
                </a:solidFill>
              </a:rPr>
              <a:t> des besoins et des traces de </a:t>
            </a:r>
          </a:p>
          <a:p>
            <a:pPr indent="387350"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rgbClr val="434343"/>
                </a:solidFill>
              </a:rPr>
              <a:t>contaminants</a:t>
            </a:r>
          </a:p>
          <a:p>
            <a:pPr indent="387350"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rgbClr val="434343"/>
                </a:solidFill>
              </a:rPr>
              <a:t>pesticides </a:t>
            </a:r>
          </a:p>
          <a:p>
            <a:pPr indent="387350"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rgbClr val="434343"/>
                </a:solidFill>
              </a:rPr>
              <a:t>radioactif </a:t>
            </a:r>
          </a:p>
          <a:p>
            <a:pPr indent="387350"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rgbClr val="434343"/>
                </a:solidFill>
              </a:rPr>
              <a:t>liquides de synthese  </a:t>
            </a:r>
          </a:p>
          <a:p>
            <a:pPr indent="387350"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rgbClr val="434343"/>
                </a:solidFill>
              </a:rPr>
              <a:t>favoriser les methodes et procedes utilisants peu de contaminants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pic>
        <p:nvPicPr>
          <p:cNvPr descr="happy-man-silhouette-300px.png" id="354" name="Shape 3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228" y="445025"/>
            <a:ext cx="301622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1392375506-300px.png" id="355" name="Shape 3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699" y="445025"/>
            <a:ext cx="408526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  </a:t>
            </a:r>
          </a:p>
        </p:txBody>
      </p:sp>
      <p:sp>
        <p:nvSpPr>
          <p:cNvPr id="361" name="Shape 3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  </a:t>
            </a:r>
          </a:p>
        </p:txBody>
      </p:sp>
      <p:sp>
        <p:nvSpPr>
          <p:cNvPr id="362" name="Shape 362"/>
          <p:cNvSpPr txBox="1"/>
          <p:nvPr/>
        </p:nvSpPr>
        <p:spPr>
          <a:xfrm>
            <a:off x="223425" y="445025"/>
            <a:ext cx="8520600" cy="469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100">
                <a:solidFill>
                  <a:schemeClr val="dk1"/>
                </a:solidFill>
              </a:rPr>
              <a:t>  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666666"/>
                </a:solidFill>
              </a:rPr>
              <a:t>informer sur le sucre   et les edulcore   et  le sel  et  les pesticides  en utilisation et en residues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666666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666666"/>
                </a:solidFill>
              </a:rPr>
              <a:t>favoriser des filtre a air d </a:t>
            </a:r>
            <a:r>
              <a:rPr lang="en" sz="1800">
                <a:solidFill>
                  <a:srgbClr val="666666"/>
                </a:solidFill>
              </a:rPr>
              <a:t>échappement</a:t>
            </a:r>
            <a:r>
              <a:rPr lang="en" sz="1800">
                <a:solidFill>
                  <a:srgbClr val="666666"/>
                </a:solidFill>
              </a:rPr>
              <a:t> en  encourager les innovation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666666"/>
                </a:solidFill>
              </a:rPr>
              <a:t>faciliter le fait de </a:t>
            </a:r>
            <a:r>
              <a:rPr lang="en" sz="1800">
                <a:solidFill>
                  <a:srgbClr val="666666"/>
                </a:solidFill>
              </a:rPr>
              <a:t>s'en</a:t>
            </a:r>
            <a:r>
              <a:rPr lang="en" sz="1800">
                <a:solidFill>
                  <a:srgbClr val="666666"/>
                </a:solidFill>
              </a:rPr>
              <a:t> procurer et  faire des normes pour savoir les </a:t>
            </a:r>
            <a:r>
              <a:rPr lang="en" sz="1800">
                <a:solidFill>
                  <a:srgbClr val="666666"/>
                </a:solidFill>
              </a:rPr>
              <a:t>modèles</a:t>
            </a:r>
            <a:r>
              <a:rPr lang="en" sz="1800">
                <a:solidFill>
                  <a:srgbClr val="666666"/>
                </a:solidFill>
              </a:rPr>
              <a:t> valables et en  avoir un </a:t>
            </a:r>
            <a:r>
              <a:rPr lang="en" sz="1800">
                <a:solidFill>
                  <a:srgbClr val="666666"/>
                </a:solidFill>
              </a:rPr>
              <a:t>modèle</a:t>
            </a:r>
            <a:r>
              <a:rPr lang="en" sz="1800">
                <a:solidFill>
                  <a:srgbClr val="666666"/>
                </a:solidFill>
              </a:rPr>
              <a:t>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666666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666666"/>
                </a:solidFill>
              </a:rPr>
              <a:t>assurer que la certification  est  utile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666666"/>
                </a:solidFill>
              </a:rPr>
              <a:t>encourager alimentation bonne par des inf simple et  defaire les fausses et favoriser la </a:t>
            </a:r>
            <a:r>
              <a:rPr lang="en" sz="1800">
                <a:solidFill>
                  <a:srgbClr val="666666"/>
                </a:solidFill>
              </a:rPr>
              <a:t>prévention</a:t>
            </a:r>
            <a:r>
              <a:rPr lang="en" sz="1800">
                <a:solidFill>
                  <a:srgbClr val="666666"/>
                </a:solidFill>
              </a:rPr>
              <a:t>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666666"/>
                </a:solidFill>
              </a:rPr>
              <a:t>  </a:t>
            </a:r>
          </a:p>
        </p:txBody>
      </p:sp>
      <p:pic>
        <p:nvPicPr>
          <p:cNvPr descr="happy-man-silhouette-300px.png" id="363" name="Shape 3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70093" y="2679400"/>
            <a:ext cx="557582" cy="1058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1392375506-300px.png" id="364" name="Shape 3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27675" y="2679400"/>
            <a:ext cx="755200" cy="105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 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0" name="Shape 370"/>
          <p:cNvSpPr txBox="1"/>
          <p:nvPr>
            <p:ph idx="1" type="body"/>
          </p:nvPr>
        </p:nvSpPr>
        <p:spPr>
          <a:xfrm>
            <a:off x="427500" y="-224825"/>
            <a:ext cx="8404800" cy="4824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rgbClr val="666666"/>
                </a:solidFill>
              </a:rPr>
              <a:t>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rgbClr val="666666"/>
                </a:solidFill>
              </a:rPr>
              <a:t>garder des </a:t>
            </a:r>
            <a:r>
              <a:rPr lang="en">
                <a:solidFill>
                  <a:srgbClr val="666666"/>
                </a:solidFill>
              </a:rPr>
              <a:t>régions</a:t>
            </a:r>
            <a:r>
              <a:rPr lang="en">
                <a:solidFill>
                  <a:srgbClr val="666666"/>
                </a:solidFill>
              </a:rPr>
              <a:t> aux industrie sans </a:t>
            </a:r>
            <a:r>
              <a:rPr lang="en">
                <a:solidFill>
                  <a:srgbClr val="666666"/>
                </a:solidFill>
              </a:rPr>
              <a:t>défaillances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rgbClr val="666666"/>
                </a:solidFill>
              </a:rPr>
              <a:t>faire des </a:t>
            </a:r>
            <a:r>
              <a:rPr lang="en">
                <a:solidFill>
                  <a:srgbClr val="666666"/>
                </a:solidFill>
              </a:rPr>
              <a:t>régions</a:t>
            </a:r>
            <a:r>
              <a:rPr lang="en">
                <a:solidFill>
                  <a:srgbClr val="666666"/>
                </a:solidFill>
              </a:rPr>
              <a:t> touristiques sans odeurs et sans risques de </a:t>
            </a:r>
            <a:r>
              <a:rPr lang="en">
                <a:solidFill>
                  <a:srgbClr val="666666"/>
                </a:solidFill>
              </a:rPr>
              <a:t>toxicité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rgbClr val="666666"/>
                </a:solidFill>
              </a:rPr>
              <a:t>reserver des </a:t>
            </a:r>
            <a:r>
              <a:rPr lang="en">
                <a:solidFill>
                  <a:srgbClr val="666666"/>
                </a:solidFill>
              </a:rPr>
              <a:t>régions</a:t>
            </a:r>
            <a:r>
              <a:rPr lang="en">
                <a:solidFill>
                  <a:srgbClr val="666666"/>
                </a:solidFill>
              </a:rPr>
              <a:t> </a:t>
            </a:r>
            <a:r>
              <a:rPr lang="en">
                <a:solidFill>
                  <a:srgbClr val="666666"/>
                </a:solidFill>
              </a:rPr>
              <a:t>résidentielles</a:t>
            </a:r>
            <a:r>
              <a:rPr lang="en">
                <a:solidFill>
                  <a:srgbClr val="666666"/>
                </a:solidFill>
              </a:rPr>
              <a:t>  sans risques de </a:t>
            </a:r>
            <a:r>
              <a:rPr lang="en">
                <a:solidFill>
                  <a:srgbClr val="666666"/>
                </a:solidFill>
              </a:rPr>
              <a:t>déversements</a:t>
            </a:r>
            <a:r>
              <a:rPr lang="en">
                <a:solidFill>
                  <a:srgbClr val="666666"/>
                </a:solidFill>
              </a:rPr>
              <a:t> les identifier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rgbClr val="666666"/>
                </a:solidFill>
              </a:rPr>
              <a:t>pour l air et sa </a:t>
            </a:r>
            <a:r>
              <a:rPr lang="en">
                <a:solidFill>
                  <a:srgbClr val="666666"/>
                </a:solidFill>
              </a:rPr>
              <a:t>qualité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rgbClr val="666666"/>
                </a:solidFill>
              </a:rPr>
              <a:t>favoriser une norme pour des purificateur par superficie de nouvelles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rgbClr val="666666"/>
                </a:solidFill>
              </a:rPr>
              <a:t>constructions  qui purifiront davantage que seulement leur superficie et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rgbClr val="666666"/>
                </a:solidFill>
              </a:rPr>
              <a:t>faciliter de s en procurer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rgbClr val="666666"/>
                </a:solidFill>
              </a:rPr>
              <a:t>faire un indice du contenu de l air par </a:t>
            </a:r>
            <a:r>
              <a:rPr lang="en">
                <a:solidFill>
                  <a:srgbClr val="666666"/>
                </a:solidFill>
              </a:rPr>
              <a:t>régions</a:t>
            </a:r>
            <a:r>
              <a:rPr lang="en">
                <a:solidFill>
                  <a:srgbClr val="666666"/>
                </a:solidFill>
              </a:rPr>
              <a:t> et pour les contaminants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rgbClr val="666666"/>
                </a:solidFill>
              </a:rPr>
              <a:t>faire le suivi </a:t>
            </a:r>
            <a:r>
              <a:rPr lang="en">
                <a:solidFill>
                  <a:srgbClr val="666666"/>
                </a:solidFill>
              </a:rPr>
              <a:t>fréquent</a:t>
            </a:r>
            <a:r>
              <a:rPr lang="en">
                <a:solidFill>
                  <a:srgbClr val="666666"/>
                </a:solidFill>
              </a:rPr>
              <a:t> et le publier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</p:txBody>
      </p:sp>
      <p:pic>
        <p:nvPicPr>
          <p:cNvPr descr="1392375506-300px.png" id="371" name="Shape 3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31475" y="310238"/>
            <a:ext cx="600825" cy="8422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appy-man-silhouette-300px.png" id="372" name="Shape 3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7490" y="310250"/>
            <a:ext cx="443585" cy="84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 txBox="1"/>
          <p:nvPr>
            <p:ph type="title"/>
          </p:nvPr>
        </p:nvSpPr>
        <p:spPr>
          <a:xfrm>
            <a:off x="311700" y="5212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8" name="Shape 378"/>
          <p:cNvSpPr txBox="1"/>
          <p:nvPr>
            <p:ph idx="1" type="body"/>
          </p:nvPr>
        </p:nvSpPr>
        <p:spPr>
          <a:xfrm>
            <a:off x="311700" y="196925"/>
            <a:ext cx="8520600" cy="4641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encourager des bonnes pratiques de </a:t>
            </a:r>
            <a:r>
              <a:rPr lang="en"/>
              <a:t>résidus</a:t>
            </a:r>
            <a:r>
              <a:rPr lang="en"/>
              <a:t> et pour les </a:t>
            </a:r>
            <a:r>
              <a:rPr lang="en"/>
              <a:t>déversements</a:t>
            </a:r>
            <a:r>
              <a:rPr lang="en"/>
              <a:t> par des normes valables opitimisees et par la consultations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faire un fond pour les catastrophe pour </a:t>
            </a:r>
            <a:r>
              <a:rPr lang="en"/>
              <a:t>éviter</a:t>
            </a:r>
            <a:r>
              <a:rPr lang="en"/>
              <a:t> les </a:t>
            </a:r>
            <a:r>
              <a:rPr lang="en"/>
              <a:t>déficit</a:t>
            </a:r>
            <a:r>
              <a:rPr lang="en"/>
              <a:t> et car ces </a:t>
            </a:r>
            <a:r>
              <a:rPr lang="en"/>
              <a:t>événements</a:t>
            </a:r>
            <a:r>
              <a:rPr lang="en"/>
              <a:t> sont recurrent  inter mandat et non </a:t>
            </a:r>
            <a:r>
              <a:rPr lang="en"/>
              <a:t>électorale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soit </a:t>
            </a:r>
            <a:r>
              <a:rPr lang="en"/>
              <a:t>indépendant</a:t>
            </a:r>
            <a:r>
              <a:rPr lang="en"/>
              <a:t> de la politique tels les verglas et les </a:t>
            </a:r>
            <a:r>
              <a:rPr lang="en"/>
              <a:t>tempêtes</a:t>
            </a:r>
            <a:r>
              <a:rPr lang="en"/>
              <a:t>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faire des normes de conditions de </a:t>
            </a:r>
            <a:r>
              <a:rPr lang="en"/>
              <a:t>qualité</a:t>
            </a:r>
            <a:r>
              <a:rPr lang="en"/>
              <a:t> vie pour les animaux 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environnement et la surface </a:t>
            </a:r>
            <a:r>
              <a:rPr lang="en"/>
              <a:t>utilisée</a:t>
            </a:r>
            <a:r>
              <a:rPr lang="en"/>
              <a:t> et en alimentation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identifier des places sans ondes et assurer des wi fi utiles sans exageration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remplacer consigne par un retour au poids</a:t>
            </a:r>
          </a:p>
        </p:txBody>
      </p:sp>
      <p:pic>
        <p:nvPicPr>
          <p:cNvPr descr="happy-man-silhouette-300px.png" id="379" name="Shape 3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24462" y="2938500"/>
            <a:ext cx="507838" cy="9642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1392375506-300px.png" id="380" name="Shape 38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36625" y="2938509"/>
            <a:ext cx="687825" cy="9642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Shape 38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6" name="Shape 38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participatif</a:t>
            </a:r>
          </a:p>
        </p:txBody>
      </p:sp>
      <p:sp>
        <p:nvSpPr>
          <p:cNvPr id="392" name="Shape 39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pic>
        <p:nvPicPr>
          <p:cNvPr descr="refresh-icon-300px.png" id="393" name="Shape 3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2325" y="1295400"/>
            <a:ext cx="2419350" cy="255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 les procedes du parti p</a:t>
            </a:r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311700" y="1152475"/>
            <a:ext cx="3966600" cy="3908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le parti p favorise les principes 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democratie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grande majorite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diligence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transparence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honnêteté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source </a:t>
            </a:r>
            <a:r>
              <a:rPr lang="en"/>
              <a:t>d'énergie</a:t>
            </a:r>
            <a:r>
              <a:rPr lang="en"/>
              <a:t> </a:t>
            </a:r>
            <a:r>
              <a:rPr lang="en"/>
              <a:t>sécuritaire</a:t>
            </a:r>
            <a:r>
              <a:rPr lang="en"/>
              <a:t> en cas  de </a:t>
            </a:r>
            <a:r>
              <a:rPr lang="en"/>
              <a:t>défaillances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1" name="Shape 121"/>
          <p:cNvSpPr txBox="1"/>
          <p:nvPr/>
        </p:nvSpPr>
        <p:spPr>
          <a:xfrm>
            <a:off x="4396875" y="1364425"/>
            <a:ext cx="4171800" cy="34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dk2"/>
                </a:solidFill>
              </a:rPr>
              <a:t>moderation des frais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dk2"/>
                </a:solidFill>
              </a:rPr>
              <a:t>prevention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en" sz="1800">
                <a:solidFill>
                  <a:schemeClr val="dk2"/>
                </a:solidFill>
              </a:rPr>
              <a:t>comites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sp>
        <p:nvSpPr>
          <p:cNvPr id="399" name="Shape 399"/>
          <p:cNvSpPr txBox="1"/>
          <p:nvPr/>
        </p:nvSpPr>
        <p:spPr>
          <a:xfrm flipH="1">
            <a:off x="171000" y="109950"/>
            <a:ext cx="8973000" cy="490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1" sz="1800">
              <a:solidFill>
                <a:schemeClr val="dk2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1" sz="1800">
              <a:solidFill>
                <a:schemeClr val="dk2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favoriser </a:t>
            </a:r>
            <a:r>
              <a:rPr lang="en" sz="1800">
                <a:solidFill>
                  <a:schemeClr val="dk2"/>
                </a:solidFill>
              </a:rPr>
              <a:t>l'innovation</a:t>
            </a:r>
            <a: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participative et en  inclure </a:t>
            </a:r>
            <a:r>
              <a:rPr lang="en" sz="1800">
                <a:solidFill>
                  <a:schemeClr val="dk2"/>
                </a:solidFill>
              </a:rPr>
              <a:t>à</a:t>
            </a:r>
            <a: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des appel de soumissions et identifier des plateformes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faire des </a:t>
            </a:r>
            <a:r>
              <a:rPr lang="en" sz="1800">
                <a:solidFill>
                  <a:schemeClr val="dk2"/>
                </a:solidFill>
              </a:rPr>
              <a:t>fréquences</a:t>
            </a:r>
            <a: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et des processus de consultations </a:t>
            </a:r>
            <a:r>
              <a:rPr lang="en" sz="1800">
                <a:solidFill>
                  <a:schemeClr val="dk2"/>
                </a:solidFill>
              </a:rPr>
              <a:t>cohérentes</a:t>
            </a:r>
            <a: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et evidents pour favoriser une participation optimale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faire des guides de </a:t>
            </a:r>
            <a:r>
              <a:rPr lang="en" sz="1800">
                <a:solidFill>
                  <a:schemeClr val="dk2"/>
                </a:solidFill>
              </a:rPr>
              <a:t>présentation</a:t>
            </a:r>
            <a: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des </a:t>
            </a:r>
            <a:r>
              <a:rPr lang="en" sz="1800">
                <a:solidFill>
                  <a:schemeClr val="dk2"/>
                </a:solidFill>
              </a:rPr>
              <a:t>d'idees</a:t>
            </a:r>
            <a: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et </a:t>
            </a:r>
            <a:r>
              <a:rPr lang="en" sz="1800">
                <a:solidFill>
                  <a:schemeClr val="dk2"/>
                </a:solidFill>
              </a:rPr>
              <a:t>écouter</a:t>
            </a:r>
            <a: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les raisons et motivations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faire la forme des consultations appropriee </a:t>
            </a:r>
            <a:r>
              <a:rPr lang="en" sz="1800">
                <a:solidFill>
                  <a:schemeClr val="dk2"/>
                </a:solidFill>
              </a:rPr>
              <a:t>à l'implication</a:t>
            </a:r>
            <a: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et </a:t>
            </a:r>
            <a:r>
              <a:rPr lang="en" sz="1800">
                <a:solidFill>
                  <a:schemeClr val="dk2"/>
                </a:solidFill>
              </a:rPr>
              <a:t>à</a:t>
            </a:r>
            <a: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qui est </a:t>
            </a:r>
            <a:r>
              <a:rPr lang="en" sz="1800">
                <a:solidFill>
                  <a:schemeClr val="dk2"/>
                </a:solidFill>
              </a:rPr>
              <a:t>concerné</a:t>
            </a:r>
            <a: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identifier les </a:t>
            </a:r>
            <a:r>
              <a:rPr lang="en" sz="1800">
                <a:solidFill>
                  <a:schemeClr val="dk2"/>
                </a:solidFill>
              </a:rPr>
              <a:t>manières</a:t>
            </a:r>
            <a: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de participer </a:t>
            </a:r>
            <a:r>
              <a:rPr lang="en" sz="1800">
                <a:solidFill>
                  <a:schemeClr val="dk2"/>
                </a:solidFill>
              </a:rPr>
              <a:t>à l'etat</a:t>
            </a:r>
            <a: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sans </a:t>
            </a:r>
            <a:r>
              <a:rPr lang="en" sz="1800">
                <a:solidFill>
                  <a:schemeClr val="dk2"/>
                </a:solidFill>
              </a:rPr>
              <a:t>nécessairement</a:t>
            </a:r>
            <a: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voter 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400" name="Shape 400"/>
          <p:cNvSpPr txBox="1"/>
          <p:nvPr>
            <p:ph idx="1" type="body"/>
          </p:nvPr>
        </p:nvSpPr>
        <p:spPr>
          <a:xfrm>
            <a:off x="250600" y="10791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descr="refresh-icon-300px.png" id="401" name="Shape 4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000" y="109950"/>
            <a:ext cx="682650" cy="72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Shape 40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sp>
        <p:nvSpPr>
          <p:cNvPr id="407" name="Shape 40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8" name="Shape 408"/>
          <p:cNvSpPr txBox="1"/>
          <p:nvPr/>
        </p:nvSpPr>
        <p:spPr>
          <a:xfrm flipH="1">
            <a:off x="171000" y="118650"/>
            <a:ext cx="8973000" cy="490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i="1" sz="1800">
              <a:solidFill>
                <a:schemeClr val="dk2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i="1" lang="en" sz="1800">
                <a:solidFill>
                  <a:schemeClr val="dk2"/>
                </a:solidFill>
              </a:rPr>
              <a:t>discuter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2"/>
                </a:solidFill>
              </a:rPr>
              <a:t>un processus de demande de </a:t>
            </a:r>
            <a:r>
              <a:rPr lang="en" sz="1800">
                <a:solidFill>
                  <a:schemeClr val="dk2"/>
                </a:solidFill>
              </a:rPr>
              <a:t>déclenchement</a:t>
            </a:r>
            <a:r>
              <a:rPr lang="en" sz="1800">
                <a:solidFill>
                  <a:schemeClr val="dk2"/>
                </a:solidFill>
              </a:rPr>
              <a:t> de </a:t>
            </a:r>
            <a:r>
              <a:rPr lang="en" sz="1800">
                <a:solidFill>
                  <a:schemeClr val="dk2"/>
                </a:solidFill>
              </a:rPr>
              <a:t>l'élection</a:t>
            </a:r>
            <a:r>
              <a:rPr lang="en" sz="1800">
                <a:solidFill>
                  <a:schemeClr val="dk2"/>
                </a:solidFill>
              </a:rPr>
              <a:t> partielle par les </a:t>
            </a:r>
            <a:r>
              <a:rPr i="1" lang="en" sz="1800">
                <a:solidFill>
                  <a:schemeClr val="dk2"/>
                </a:solidFill>
              </a:rPr>
              <a:t>citoyens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2"/>
                </a:solidFill>
              </a:rPr>
              <a:t>de voter les ministres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2"/>
                </a:solidFill>
              </a:rPr>
              <a:t>pour diversifier les revenus etats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2"/>
                </a:solidFill>
              </a:rPr>
              <a:t>la congestion du traffic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2"/>
                </a:solidFill>
              </a:rPr>
              <a:t>désaisonnalisation</a:t>
            </a:r>
            <a:r>
              <a:rPr lang="en" sz="1800">
                <a:solidFill>
                  <a:schemeClr val="dk2"/>
                </a:solidFill>
              </a:rPr>
              <a:t> et depalierisation </a:t>
            </a:r>
            <a:r>
              <a:rPr lang="en" sz="1800">
                <a:solidFill>
                  <a:schemeClr val="dk2"/>
                </a:solidFill>
              </a:rPr>
              <a:t>impôt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2"/>
                </a:solidFill>
              </a:rPr>
              <a:t>assurer une transparence des agendas des rapports et des </a:t>
            </a:r>
            <a:r>
              <a:rPr lang="en" sz="1800">
                <a:solidFill>
                  <a:schemeClr val="dk2"/>
                </a:solidFill>
              </a:rPr>
              <a:t>comptes   facilite</a:t>
            </a:r>
            <a:r>
              <a:rPr lang="en" sz="1800">
                <a:solidFill>
                  <a:schemeClr val="dk2"/>
                </a:solidFill>
              </a:rPr>
              <a:t> la </a:t>
            </a:r>
            <a:r>
              <a:rPr lang="en" sz="1800">
                <a:solidFill>
                  <a:schemeClr val="dk2"/>
                </a:solidFill>
              </a:rPr>
              <a:t>vérification</a:t>
            </a:r>
            <a:r>
              <a:rPr lang="en" sz="1800">
                <a:solidFill>
                  <a:schemeClr val="dk2"/>
                </a:solidFill>
              </a:rPr>
              <a:t>  et rendre les datas et </a:t>
            </a:r>
            <a:r>
              <a:rPr lang="en" sz="1800">
                <a:solidFill>
                  <a:schemeClr val="dk2"/>
                </a:solidFill>
              </a:rPr>
              <a:t>données</a:t>
            </a:r>
            <a:r>
              <a:rPr lang="en" sz="1800">
                <a:solidFill>
                  <a:schemeClr val="dk2"/>
                </a:solidFill>
              </a:rPr>
              <a:t> utilisables et participatives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descr="refresh-icon-300px.png" id="409" name="Shape 4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99556" y="445025"/>
            <a:ext cx="593820" cy="62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Shape 414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sp>
        <p:nvSpPr>
          <p:cNvPr id="415" name="Shape 415"/>
          <p:cNvSpPr txBox="1"/>
          <p:nvPr/>
        </p:nvSpPr>
        <p:spPr>
          <a:xfrm flipH="1">
            <a:off x="171000" y="109950"/>
            <a:ext cx="8973000" cy="490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1" sz="1800">
              <a:solidFill>
                <a:schemeClr val="dk2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1" sz="1800">
              <a:solidFill>
                <a:schemeClr val="dk2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faciliter </a:t>
            </a:r>
            <a:r>
              <a:rPr lang="en" sz="1800">
                <a:solidFill>
                  <a:schemeClr val="dk2"/>
                </a:solidFill>
              </a:rPr>
              <a:t>l'utilisation</a:t>
            </a:r>
            <a: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de technologie libre et participative sans ou a peu de frais de licences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favoriser la </a:t>
            </a:r>
            <a:r>
              <a:rPr lang="en" sz="1800">
                <a:solidFill>
                  <a:schemeClr val="dk2"/>
                </a:solidFill>
              </a:rPr>
              <a:t>démocratie</a:t>
            </a:r>
            <a: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aux corporations en    faire des guide et une certification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faire categorie obsl but semi pour favoriser la </a:t>
            </a:r>
            <a:r>
              <a:rPr lang="en" sz="1800">
                <a:solidFill>
                  <a:schemeClr val="dk2"/>
                </a:solidFill>
              </a:rPr>
              <a:t>responsabilité</a:t>
            </a:r>
            <a: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citoyenne et la </a:t>
            </a:r>
            <a:r>
              <a:rPr lang="en" sz="1800">
                <a:solidFill>
                  <a:schemeClr val="dk2"/>
                </a:solidFill>
              </a:rPr>
              <a:t>stabilité</a:t>
            </a:r>
            <a: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ec tout en moderant les frais 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au droits de faire moindre de 20 000 ou 10 pourcent  </a:t>
            </a:r>
            <a:r>
              <a:rPr lang="en" sz="1800">
                <a:solidFill>
                  <a:schemeClr val="dk2"/>
                </a:solidFill>
              </a:rPr>
              <a:t>année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faire une plateforme de vote participation   pour demander un vote sur des idee et   pour voter  un vote secret tangible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utiliser les </a:t>
            </a:r>
            <a:r>
              <a:rPr lang="en" sz="1800">
                <a:solidFill>
                  <a:schemeClr val="dk2"/>
                </a:solidFill>
              </a:rPr>
              <a:t>impôts</a:t>
            </a:r>
            <a:r>
              <a:rPr lang="en" sz="1800">
                <a:solidFill>
                  <a:schemeClr val="dk2"/>
                </a:solidFill>
              </a:rPr>
              <a:t> à un taux moyen avec une formule simple et	automatiser les rapports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416" name="Shape 416"/>
          <p:cNvSpPr txBox="1"/>
          <p:nvPr>
            <p:ph idx="1" type="body"/>
          </p:nvPr>
        </p:nvSpPr>
        <p:spPr>
          <a:xfrm>
            <a:off x="311700" y="13048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descr="refresh-icon-300px.png" id="417" name="Shape 4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53825" y="109950"/>
            <a:ext cx="890175" cy="93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Shape 4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  </a:t>
            </a:r>
          </a:p>
        </p:txBody>
      </p:sp>
      <p:sp>
        <p:nvSpPr>
          <p:cNvPr id="423" name="Shape 4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  </a:t>
            </a:r>
          </a:p>
        </p:txBody>
      </p:sp>
      <p:sp>
        <p:nvSpPr>
          <p:cNvPr id="424" name="Shape 424"/>
          <p:cNvSpPr txBox="1"/>
          <p:nvPr/>
        </p:nvSpPr>
        <p:spPr>
          <a:xfrm>
            <a:off x="311700" y="561750"/>
            <a:ext cx="8748300" cy="40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</a:rPr>
              <a:t>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Shape 4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information</a:t>
            </a:r>
          </a:p>
        </p:txBody>
      </p:sp>
      <p:sp>
        <p:nvSpPr>
          <p:cNvPr id="430" name="Shape 4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  </a:t>
            </a:r>
          </a:p>
        </p:txBody>
      </p:sp>
      <p:pic>
        <p:nvPicPr>
          <p:cNvPr descr="EDU-Moodle-icons-Discussion-final-300px.png" id="431" name="Shape 4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5163" y="1233488"/>
            <a:ext cx="2733675" cy="267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Shape 4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sp>
        <p:nvSpPr>
          <p:cNvPr id="437" name="Shape 4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sp>
        <p:nvSpPr>
          <p:cNvPr id="438" name="Shape 438"/>
          <p:cNvSpPr txBox="1"/>
          <p:nvPr/>
        </p:nvSpPr>
        <p:spPr>
          <a:xfrm>
            <a:off x="138475" y="545150"/>
            <a:ext cx="8747400" cy="476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2"/>
                </a:solidFill>
              </a:rPr>
              <a:t>              </a:t>
            </a:r>
            <a:r>
              <a:rPr lang="en" sz="1800">
                <a:solidFill>
                  <a:schemeClr val="dk2"/>
                </a:solidFill>
              </a:rPr>
              <a:t>transparence des agendas des rapports et des comptes  et                                  w            </a:t>
            </a:r>
            <a:r>
              <a:rPr lang="en" sz="1800">
                <a:solidFill>
                  <a:schemeClr val="dk2"/>
                </a:solidFill>
              </a:rPr>
              <a:t>facilité</a:t>
            </a:r>
            <a:r>
              <a:rPr lang="en" sz="1800">
                <a:solidFill>
                  <a:schemeClr val="dk2"/>
                </a:solidFill>
              </a:rPr>
              <a:t> de </a:t>
            </a:r>
            <a:r>
              <a:rPr lang="en" sz="1800">
                <a:solidFill>
                  <a:schemeClr val="dk2"/>
                </a:solidFill>
              </a:rPr>
              <a:t>vérification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2"/>
                </a:solidFill>
              </a:rPr>
              <a:t>faire une </a:t>
            </a:r>
            <a:r>
              <a:rPr lang="en" sz="1800">
                <a:solidFill>
                  <a:schemeClr val="dk2"/>
                </a:solidFill>
              </a:rPr>
              <a:t>fondation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2"/>
                </a:solidFill>
              </a:rPr>
              <a:t>  pour une bonne information afin </a:t>
            </a:r>
            <a:r>
              <a:rPr lang="en" sz="1800">
                <a:solidFill>
                  <a:schemeClr val="dk2"/>
                </a:solidFill>
              </a:rPr>
              <a:t>d'avoir</a:t>
            </a:r>
            <a:r>
              <a:rPr lang="en" sz="1800">
                <a:solidFill>
                  <a:schemeClr val="dk2"/>
                </a:solidFill>
              </a:rPr>
              <a:t> de </a:t>
            </a:r>
            <a:r>
              <a:rPr lang="en" sz="1800">
                <a:solidFill>
                  <a:schemeClr val="dk2"/>
                </a:solidFill>
              </a:rPr>
              <a:t>l'expertise</a:t>
            </a:r>
            <a:r>
              <a:rPr lang="en" sz="1800">
                <a:solidFill>
                  <a:schemeClr val="dk2"/>
                </a:solidFill>
              </a:rPr>
              <a:t> en c a </a:t>
            </a:r>
            <a:r>
              <a:rPr lang="en" sz="1800">
                <a:solidFill>
                  <a:schemeClr val="dk2"/>
                </a:solidFill>
              </a:rPr>
              <a:t>décentralisé</a:t>
            </a:r>
            <a:r>
              <a:rPr lang="en" sz="1800">
                <a:solidFill>
                  <a:schemeClr val="dk2"/>
                </a:solidFill>
              </a:rPr>
              <a:t> qui aura à simplifier </a:t>
            </a:r>
            <a:r>
              <a:rPr lang="en" sz="1800">
                <a:solidFill>
                  <a:schemeClr val="dk2"/>
                </a:solidFill>
              </a:rPr>
              <a:t>synthétiser</a:t>
            </a:r>
            <a:r>
              <a:rPr lang="en" sz="1800">
                <a:solidFill>
                  <a:schemeClr val="dk2"/>
                </a:solidFill>
              </a:rPr>
              <a:t> et faire des exemples concrets des analyses </a:t>
            </a:r>
            <a:r>
              <a:rPr lang="en" sz="1800">
                <a:solidFill>
                  <a:schemeClr val="dk2"/>
                </a:solidFill>
              </a:rPr>
              <a:t>économiques</a:t>
            </a:r>
            <a:r>
              <a:rPr lang="en" sz="1800">
                <a:solidFill>
                  <a:schemeClr val="dk2"/>
                </a:solidFill>
              </a:rPr>
              <a:t> et sociales et rendre des inf aux voteurs sans frais pour se faire une </a:t>
            </a:r>
            <a:r>
              <a:rPr lang="en" sz="1800">
                <a:solidFill>
                  <a:schemeClr val="dk2"/>
                </a:solidFill>
              </a:rPr>
              <a:t>idée</a:t>
            </a:r>
            <a:r>
              <a:rPr lang="en" sz="1800">
                <a:solidFill>
                  <a:schemeClr val="dk2"/>
                </a:solidFill>
              </a:rPr>
              <a:t> et assurer que leurs </a:t>
            </a:r>
            <a:r>
              <a:rPr lang="en" sz="1800">
                <a:solidFill>
                  <a:schemeClr val="dk2"/>
                </a:solidFill>
              </a:rPr>
              <a:t>idées</a:t>
            </a:r>
            <a:r>
              <a:rPr lang="en" sz="1800">
                <a:solidFill>
                  <a:schemeClr val="dk2"/>
                </a:solidFill>
              </a:rPr>
              <a:t> peuvent se faire valoir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2"/>
                </a:solidFill>
              </a:rPr>
              <a:t>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2"/>
                </a:solidFill>
              </a:rPr>
              <a:t>  identifier un comparatif de frais international </a:t>
            </a:r>
            <a:r>
              <a:rPr lang="en" sz="1800">
                <a:solidFill>
                  <a:schemeClr val="dk2"/>
                </a:solidFill>
              </a:rPr>
              <a:t>linéaire</a:t>
            </a:r>
            <a:r>
              <a:rPr lang="en" sz="1800">
                <a:solidFill>
                  <a:schemeClr val="dk2"/>
                </a:solidFill>
              </a:rPr>
              <a:t> de </a:t>
            </a:r>
            <a:r>
              <a:rPr lang="en" sz="1800">
                <a:solidFill>
                  <a:schemeClr val="dk2"/>
                </a:solidFill>
              </a:rPr>
              <a:t>l'etat</a:t>
            </a:r>
            <a:r>
              <a:rPr lang="en" sz="1800">
                <a:solidFill>
                  <a:schemeClr val="dk2"/>
                </a:solidFill>
              </a:rPr>
              <a:t> 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2"/>
                </a:solidFill>
              </a:rPr>
              <a:t>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2"/>
                </a:solidFill>
              </a:rPr>
              <a:t>faire un service inf </a:t>
            </a:r>
            <a:r>
              <a:rPr lang="en" sz="1800">
                <a:solidFill>
                  <a:schemeClr val="dk2"/>
                </a:solidFill>
              </a:rPr>
              <a:t>honnêteté</a:t>
            </a:r>
            <a:r>
              <a:rPr lang="en" sz="1800">
                <a:solidFill>
                  <a:schemeClr val="dk2"/>
                </a:solidFill>
              </a:rPr>
              <a:t> pour </a:t>
            </a:r>
            <a:r>
              <a:rPr lang="en" sz="1800">
                <a:solidFill>
                  <a:schemeClr val="dk2"/>
                </a:solidFill>
              </a:rPr>
              <a:t>vérifier</a:t>
            </a:r>
            <a:r>
              <a:rPr lang="en" sz="1800">
                <a:solidFill>
                  <a:schemeClr val="dk2"/>
                </a:solidFill>
              </a:rPr>
              <a:t> si une entente est </a:t>
            </a:r>
            <a:r>
              <a:rPr lang="en" sz="1800">
                <a:solidFill>
                  <a:schemeClr val="dk2"/>
                </a:solidFill>
              </a:rPr>
              <a:t>honnête</a:t>
            </a:r>
            <a:r>
              <a:rPr lang="en" sz="1800">
                <a:solidFill>
                  <a:schemeClr val="dk2"/>
                </a:solidFill>
              </a:rPr>
              <a:t>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2"/>
                </a:solidFill>
              </a:rPr>
              <a:t>informer sur le </a:t>
            </a:r>
            <a:r>
              <a:rPr lang="en" sz="1800">
                <a:solidFill>
                  <a:schemeClr val="dk2"/>
                </a:solidFill>
              </a:rPr>
              <a:t>crédit</a:t>
            </a:r>
            <a:r>
              <a:rPr lang="en" sz="1800">
                <a:solidFill>
                  <a:schemeClr val="dk2"/>
                </a:solidFill>
              </a:rPr>
              <a:t> la </a:t>
            </a:r>
            <a:r>
              <a:rPr lang="en" sz="1800">
                <a:solidFill>
                  <a:schemeClr val="dk2"/>
                </a:solidFill>
              </a:rPr>
              <a:t>qualité</a:t>
            </a:r>
            <a:r>
              <a:rPr lang="en" sz="1800">
                <a:solidFill>
                  <a:schemeClr val="dk2"/>
                </a:solidFill>
              </a:rPr>
              <a:t> de </a:t>
            </a:r>
            <a:r>
              <a:rPr lang="en" sz="1800">
                <a:solidFill>
                  <a:schemeClr val="dk2"/>
                </a:solidFill>
              </a:rPr>
              <a:t>l'air</a:t>
            </a:r>
            <a:r>
              <a:rPr lang="en" sz="1800">
                <a:solidFill>
                  <a:schemeClr val="dk2"/>
                </a:solidFill>
              </a:rPr>
              <a:t>  et l alimentation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descr="EDU-Moodle-icons-Discussion-final-300px.png" id="439" name="Shape 4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292" y="159392"/>
            <a:ext cx="876650" cy="85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Shape 444"/>
          <p:cNvSpPr txBox="1"/>
          <p:nvPr>
            <p:ph idx="1" type="body"/>
          </p:nvPr>
        </p:nvSpPr>
        <p:spPr>
          <a:xfrm>
            <a:off x="311700" y="12963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 </a:t>
            </a:r>
            <a:r>
              <a:rPr lang="en"/>
              <a:t>pour les solides    assurer une  </a:t>
            </a:r>
            <a:r>
              <a:rPr lang="en"/>
              <a:t>info</a:t>
            </a:r>
            <a:r>
              <a:rPr lang="en"/>
              <a:t> sur la  traceabilite facile à utiliser  par les </a:t>
            </a:r>
            <a:r>
              <a:rPr lang="en"/>
              <a:t>étiquettes</a:t>
            </a:r>
            <a:r>
              <a:rPr lang="en"/>
              <a:t> et des rapports  de suivi utilisables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garder une utilisation normale de  la langue officielle  et  bilingue anglais     second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	   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discuter </a:t>
            </a:r>
            <a:r>
              <a:rPr lang="en"/>
              <a:t>d'un</a:t>
            </a:r>
            <a:r>
              <a:rPr lang="en"/>
              <a:t> processus de demande de </a:t>
            </a:r>
            <a:r>
              <a:rPr lang="en"/>
              <a:t>déclenchement</a:t>
            </a:r>
            <a:r>
              <a:rPr lang="en"/>
              <a:t> citoyen </a:t>
            </a:r>
            <a:r>
              <a:rPr lang="en"/>
              <a:t>d'une</a:t>
            </a:r>
            <a:r>
              <a:rPr lang="en"/>
              <a:t> </a:t>
            </a:r>
            <a:r>
              <a:rPr lang="en"/>
              <a:t>élection</a:t>
            </a:r>
            <a:r>
              <a:rPr lang="en"/>
              <a:t> partielle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 </a:t>
            </a:r>
            <a:r>
              <a:rPr lang="en" sz="1100">
                <a:solidFill>
                  <a:schemeClr val="dk1"/>
                </a:solidFill>
              </a:rPr>
              <a:t> </a:t>
            </a:r>
          </a:p>
        </p:txBody>
      </p:sp>
      <p:sp>
        <p:nvSpPr>
          <p:cNvPr id="445" name="Shape 4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   </a:t>
            </a:r>
          </a:p>
        </p:txBody>
      </p:sp>
      <p:pic>
        <p:nvPicPr>
          <p:cNvPr descr="EDU-Moodle-icons-Discussion-final-300px.png" id="446" name="Shape 4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18212" y="4219240"/>
            <a:ext cx="584928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Shape 4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2" name="Shape 4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Shape 4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8" name="Shape 45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9" name="Shape 459"/>
          <p:cNvSpPr txBox="1"/>
          <p:nvPr/>
        </p:nvSpPr>
        <p:spPr>
          <a:xfrm>
            <a:off x="479025" y="521300"/>
            <a:ext cx="8088000" cy="268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100">
                <a:solidFill>
                  <a:schemeClr val="dk1"/>
                </a:solidFill>
              </a:rPr>
              <a:t> 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434343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434343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434343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434343"/>
              </a:solidFill>
            </a:endParaRPr>
          </a:p>
        </p:txBody>
      </p:sp>
      <p:pic>
        <p:nvPicPr>
          <p:cNvPr descr="Graduation-Hat-300px.png" id="460" name="Shape 4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3250" y="1752600"/>
            <a:ext cx="2857500" cy="163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6" name="Shape 4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7" name="Shape 467"/>
          <p:cNvSpPr txBox="1"/>
          <p:nvPr/>
        </p:nvSpPr>
        <p:spPr>
          <a:xfrm rot="115">
            <a:off x="226175" y="525300"/>
            <a:ext cx="8979600" cy="445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434343"/>
                </a:solidFill>
              </a:rPr>
              <a:t>faire un programme pour  les </a:t>
            </a:r>
            <a:r>
              <a:rPr lang="en" sz="1800">
                <a:solidFill>
                  <a:srgbClr val="434343"/>
                </a:solidFill>
              </a:rPr>
              <a:t>écoles</a:t>
            </a:r>
            <a:r>
              <a:rPr lang="en" sz="1800">
                <a:solidFill>
                  <a:srgbClr val="434343"/>
                </a:solidFill>
              </a:rPr>
              <a:t> primaires et secondaires entreprenantes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434343"/>
                </a:solidFill>
              </a:rPr>
              <a:t>les </a:t>
            </a:r>
            <a:r>
              <a:rPr lang="en" sz="1800">
                <a:solidFill>
                  <a:srgbClr val="434343"/>
                </a:solidFill>
              </a:rPr>
              <a:t>élèves</a:t>
            </a:r>
            <a:r>
              <a:rPr lang="en" sz="1800">
                <a:solidFill>
                  <a:srgbClr val="434343"/>
                </a:solidFill>
              </a:rPr>
              <a:t> y sont partie </a:t>
            </a:r>
            <a:r>
              <a:rPr lang="en" sz="1800">
                <a:solidFill>
                  <a:srgbClr val="434343"/>
                </a:solidFill>
              </a:rPr>
              <a:t>intégrante</a:t>
            </a:r>
            <a:r>
              <a:rPr lang="en" sz="1800">
                <a:solidFill>
                  <a:srgbClr val="434343"/>
                </a:solidFill>
              </a:rPr>
              <a:t> des processus de financements par </a:t>
            </a:r>
            <a:r>
              <a:rPr lang="en" sz="1800">
                <a:solidFill>
                  <a:srgbClr val="434343"/>
                </a:solidFill>
              </a:rPr>
              <a:t>création</a:t>
            </a:r>
            <a:r>
              <a:rPr lang="en" sz="1800">
                <a:solidFill>
                  <a:srgbClr val="434343"/>
                </a:solidFill>
              </a:rPr>
              <a:t> de valeur </a:t>
            </a:r>
            <a:r>
              <a:rPr lang="en" sz="1800">
                <a:solidFill>
                  <a:srgbClr val="434343"/>
                </a:solidFill>
              </a:rPr>
              <a:t>ajoutée</a:t>
            </a:r>
            <a:r>
              <a:rPr lang="en" sz="1800">
                <a:solidFill>
                  <a:srgbClr val="434343"/>
                </a:solidFill>
              </a:rPr>
              <a:t>  pour leur </a:t>
            </a:r>
            <a:r>
              <a:rPr lang="en" sz="1800">
                <a:solidFill>
                  <a:srgbClr val="434343"/>
                </a:solidFill>
              </a:rPr>
              <a:t>établissement</a:t>
            </a:r>
            <a:r>
              <a:rPr lang="en" sz="1800">
                <a:solidFill>
                  <a:srgbClr val="434343"/>
                </a:solidFill>
              </a:rPr>
              <a:t>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434343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434343"/>
                </a:solidFill>
              </a:rPr>
              <a:t>faire les outils </a:t>
            </a:r>
            <a:r>
              <a:rPr lang="en" sz="1800">
                <a:solidFill>
                  <a:srgbClr val="434343"/>
                </a:solidFill>
              </a:rPr>
              <a:t>nécessaires</a:t>
            </a:r>
            <a:r>
              <a:rPr lang="en" sz="1800">
                <a:solidFill>
                  <a:srgbClr val="434343"/>
                </a:solidFill>
              </a:rPr>
              <a:t> et les choses pour </a:t>
            </a:r>
            <a:r>
              <a:rPr lang="en" sz="1800">
                <a:solidFill>
                  <a:srgbClr val="434343"/>
                </a:solidFill>
              </a:rPr>
              <a:t>réaliser</a:t>
            </a:r>
            <a:r>
              <a:rPr lang="en" sz="1800">
                <a:solidFill>
                  <a:srgbClr val="434343"/>
                </a:solidFill>
              </a:rPr>
              <a:t> à leur niveau guides et procedes     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434343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434343"/>
                </a:solidFill>
              </a:rPr>
              <a:t>traiter les frais scolaires par l innovation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434343"/>
                </a:solidFill>
              </a:rPr>
              <a:t>utiliser les </a:t>
            </a:r>
            <a:r>
              <a:rPr lang="en" sz="1800">
                <a:solidFill>
                  <a:srgbClr val="434343"/>
                </a:solidFill>
              </a:rPr>
              <a:t>capacités</a:t>
            </a:r>
            <a:r>
              <a:rPr lang="en" sz="1800">
                <a:solidFill>
                  <a:srgbClr val="434343"/>
                </a:solidFill>
              </a:rPr>
              <a:t> du  à distance du  </a:t>
            </a:r>
            <a:r>
              <a:rPr lang="en" sz="1800">
                <a:solidFill>
                  <a:srgbClr val="434343"/>
                </a:solidFill>
              </a:rPr>
              <a:t>différé</a:t>
            </a:r>
            <a:r>
              <a:rPr lang="en" sz="1800">
                <a:solidFill>
                  <a:srgbClr val="434343"/>
                </a:solidFill>
              </a:rPr>
              <a:t> et du </a:t>
            </a:r>
            <a:r>
              <a:rPr lang="en" sz="1800">
                <a:solidFill>
                  <a:srgbClr val="434343"/>
                </a:solidFill>
              </a:rPr>
              <a:t>réel</a:t>
            </a:r>
            <a:r>
              <a:rPr lang="en" sz="1800">
                <a:solidFill>
                  <a:srgbClr val="434343"/>
                </a:solidFill>
              </a:rPr>
              <a:t> de </a:t>
            </a:r>
            <a:r>
              <a:rPr lang="en" sz="1800">
                <a:solidFill>
                  <a:srgbClr val="434343"/>
                </a:solidFill>
              </a:rPr>
              <a:t>manière</a:t>
            </a:r>
            <a:r>
              <a:rPr lang="en" sz="1800">
                <a:solidFill>
                  <a:srgbClr val="434343"/>
                </a:solidFill>
              </a:rPr>
              <a:t> globale 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434343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434343"/>
                </a:solidFill>
              </a:rPr>
              <a:t>faire que le cheminement est modere si voulu en accorder autant de valeur sociale et academique a aec qu au dec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434343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434343"/>
              </a:solidFill>
            </a:endParaRPr>
          </a:p>
          <a:p>
            <a:pPr indent="457200"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434343"/>
                </a:solidFill>
              </a:rPr>
              <a:t>  </a:t>
            </a:r>
          </a:p>
        </p:txBody>
      </p:sp>
      <p:pic>
        <p:nvPicPr>
          <p:cNvPr descr="Graduation-Hat-300px.png" id="468" name="Shape 4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66080" y="163975"/>
            <a:ext cx="998895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faire le parti p</a:t>
            </a:r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382800" y="1318400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le parti p pour </a:t>
            </a:r>
            <a:r>
              <a:rPr lang="en"/>
              <a:t>être</a:t>
            </a:r>
            <a:r>
              <a:rPr lang="en"/>
              <a:t> fonctionnel doit faire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une fondation pour l information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pour que vous puissiez vous faire vos idees des sujets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et une plateforme de vote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pour faire valoir vos </a:t>
            </a:r>
            <a:r>
              <a:rPr lang="en"/>
              <a:t>idées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Shape 473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4" name="Shape 474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5" name="Shape 475"/>
          <p:cNvSpPr txBox="1"/>
          <p:nvPr/>
        </p:nvSpPr>
        <p:spPr>
          <a:xfrm rot="115">
            <a:off x="164398" y="445175"/>
            <a:ext cx="8979600" cy="445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Arial"/>
              <a:buNone/>
            </a:pPr>
            <a:r>
              <a:t/>
            </a:r>
            <a:endParaRPr sz="1800">
              <a:solidFill>
                <a:srgbClr val="434343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25000"/>
              <a:buFont typeface="Arial"/>
              <a:buNone/>
            </a:pPr>
            <a:r>
              <a:rPr b="0" i="0" lang="en" sz="18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moderer leur dette  par le cheminement et les frais 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Arial"/>
              <a:buNone/>
            </a:pPr>
            <a:r>
              <a:t/>
            </a:r>
            <a:endParaRPr sz="1800">
              <a:solidFill>
                <a:srgbClr val="434343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25000"/>
              <a:buFont typeface="Arial"/>
              <a:buNone/>
            </a:pPr>
            <a:r>
              <a:rPr b="0" i="0" lang="en" sz="18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enlever les freins traditionnels et non traditionnels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Arial"/>
              <a:buNone/>
            </a:pPr>
            <a:r>
              <a:t/>
            </a:r>
            <a:endParaRPr sz="1800">
              <a:solidFill>
                <a:srgbClr val="434343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25000"/>
              <a:buFont typeface="Arial"/>
              <a:buNone/>
            </a:pPr>
            <a:r>
              <a:rPr b="0" i="0" lang="en" sz="18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favoriser la nouvelle </a:t>
            </a:r>
            <a:r>
              <a:rPr lang="en" sz="1800">
                <a:solidFill>
                  <a:srgbClr val="434343"/>
                </a:solidFill>
              </a:rPr>
              <a:t>ère</a:t>
            </a:r>
            <a:r>
              <a:rPr b="0" i="0" lang="en" sz="18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 du peu tangible avec un programme pour la mise </a:t>
            </a:r>
            <a:r>
              <a:rPr lang="en" sz="1800">
                <a:solidFill>
                  <a:srgbClr val="434343"/>
                </a:solidFill>
              </a:rPr>
              <a:t>à</a:t>
            </a:r>
            <a:r>
              <a:rPr b="0" i="0" lang="en" sz="18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 niveau des ressources </a:t>
            </a:r>
            <a:r>
              <a:rPr lang="en" sz="1800">
                <a:solidFill>
                  <a:srgbClr val="434343"/>
                </a:solidFill>
              </a:rPr>
              <a:t>humaine</a:t>
            </a:r>
            <a:r>
              <a:rPr b="0" i="0" lang="en" sz="18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Arial"/>
              <a:buNone/>
            </a:pPr>
            <a:r>
              <a:t/>
            </a:r>
            <a:endParaRPr sz="1800">
              <a:solidFill>
                <a:srgbClr val="434343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25000"/>
              <a:buFont typeface="Arial"/>
              <a:buNone/>
            </a:pPr>
            <a:r>
              <a:rPr b="0" i="0" lang="en" sz="18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encourager </a:t>
            </a:r>
            <a:r>
              <a:rPr lang="en" sz="1800">
                <a:solidFill>
                  <a:srgbClr val="434343"/>
                </a:solidFill>
              </a:rPr>
              <a:t>l'apprentissage</a:t>
            </a:r>
            <a:r>
              <a:rPr b="0" i="0" lang="en" sz="18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 du code</a:t>
            </a:r>
            <a:r>
              <a:rPr lang="en" sz="1800">
                <a:solidFill>
                  <a:srgbClr val="434343"/>
                </a:solidFill>
              </a:rPr>
              <a:t> </a:t>
            </a:r>
            <a:r>
              <a:rPr b="0" i="0" lang="en" sz="18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par des supports </a:t>
            </a:r>
            <a:r>
              <a:rPr lang="en" sz="1800">
                <a:solidFill>
                  <a:srgbClr val="434343"/>
                </a:solidFill>
              </a:rPr>
              <a:t>réels</a:t>
            </a:r>
            <a:r>
              <a:rPr b="0" i="0" lang="en" sz="18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 et des  trucs motivants </a:t>
            </a:r>
            <a:r>
              <a:rPr lang="en" sz="1800">
                <a:solidFill>
                  <a:srgbClr val="434343"/>
                </a:solidFill>
              </a:rPr>
              <a:t>utilisés</a:t>
            </a:r>
            <a:r>
              <a:rPr b="0" i="0" lang="en" sz="18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 par le gouv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Arial"/>
              <a:buNone/>
            </a:pPr>
            <a:r>
              <a:t/>
            </a:r>
            <a:endParaRPr sz="1800">
              <a:solidFill>
                <a:srgbClr val="434343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25000"/>
              <a:buFont typeface="Arial"/>
              <a:buNone/>
            </a:pPr>
            <a:r>
              <a:rPr b="0" i="0" lang="en" sz="18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encourager la diplomation     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25000"/>
              <a:buFont typeface="Arial"/>
              <a:buNone/>
            </a:pPr>
            <a:r>
              <a:rPr b="0" i="0" lang="en" sz="18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cheminement refait 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25000"/>
              <a:buFont typeface="Arial"/>
              <a:buNone/>
            </a:pPr>
            <a:r>
              <a:rPr b="0" i="0" lang="en" sz="18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publier des </a:t>
            </a:r>
            <a:r>
              <a:rPr lang="en" sz="1800">
                <a:solidFill>
                  <a:srgbClr val="434343"/>
                </a:solidFill>
              </a:rPr>
              <a:t>infos</a:t>
            </a:r>
            <a:r>
              <a:rPr b="0" i="0" lang="en" sz="18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 des statistiques et des publicite 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25000"/>
              <a:buFont typeface="Arial"/>
              <a:buNone/>
            </a:pPr>
            <a:r>
              <a:rPr b="0" i="0" lang="en" sz="18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</a:p>
        </p:txBody>
      </p:sp>
      <p:pic>
        <p:nvPicPr>
          <p:cNvPr descr="Graduation-Hat-300px.png" id="476" name="Shape 4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77500" y="333388"/>
            <a:ext cx="1388325" cy="79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Shape 48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2" name="Shape 48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les</a:t>
            </a:r>
            <a:r>
              <a:rPr lang="en"/>
              <a:t>   </a:t>
            </a:r>
            <a:r>
              <a:rPr lang="en" sz="3600">
                <a:solidFill>
                  <a:schemeClr val="dk1"/>
                </a:solidFill>
              </a:rPr>
              <a:t>fonctionnements </a:t>
            </a:r>
            <a:r>
              <a:rPr lang="en"/>
              <a:t>  </a:t>
            </a:r>
            <a:r>
              <a:rPr lang="en" sz="3600">
                <a:solidFill>
                  <a:schemeClr val="dk1"/>
                </a:solidFill>
              </a:rPr>
              <a:t>du</a:t>
            </a:r>
            <a:r>
              <a:rPr lang="en"/>
              <a:t> </a:t>
            </a:r>
            <a:r>
              <a:rPr lang="en" sz="3600">
                <a:solidFill>
                  <a:schemeClr val="dk1"/>
                </a:solidFill>
              </a:rPr>
              <a:t>parti</a:t>
            </a:r>
            <a:r>
              <a:rPr lang="en"/>
              <a:t> </a:t>
            </a:r>
            <a:r>
              <a:rPr lang="en" sz="3600">
                <a:solidFill>
                  <a:schemeClr val="dk1"/>
                </a:solidFill>
              </a:rPr>
              <a:t>p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Shape 48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8" name="Shape 48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 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les deputes </a:t>
            </a:r>
            <a:r>
              <a:rPr lang="en" sz="3600">
                <a:solidFill>
                  <a:schemeClr val="dk1"/>
                </a:solidFill>
              </a:rPr>
              <a:t>deputies</a:t>
            </a:r>
            <a:r>
              <a:rPr lang="en" sz="3600">
                <a:solidFill>
                  <a:schemeClr val="dk1"/>
                </a:solidFill>
              </a:rPr>
              <a:t> et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candidats candidates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ils et elles sont la pour communiquer et </a:t>
            </a:r>
            <a:r>
              <a:rPr lang="en">
                <a:solidFill>
                  <a:schemeClr val="dk1"/>
                </a:solidFill>
              </a:rPr>
              <a:t>représenter</a:t>
            </a:r>
            <a:r>
              <a:rPr lang="en">
                <a:solidFill>
                  <a:schemeClr val="dk1"/>
                </a:solidFill>
              </a:rPr>
              <a:t> leur conte et le parti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en" sz="1100">
                <a:solidFill>
                  <a:schemeClr val="dk1"/>
                </a:solidFill>
              </a:rPr>
              <a:t> </a:t>
            </a:r>
          </a:p>
        </p:txBody>
      </p:sp>
      <p:pic>
        <p:nvPicPr>
          <p:cNvPr descr="eco-green-growth-1-300px.png" id="489" name="Shape 4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5925" y="395000"/>
            <a:ext cx="1821725" cy="18217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1407633503-300px.png" id="490" name="Shape 49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52880" y="1017725"/>
            <a:ext cx="2189220" cy="8027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qubodup-16x16px-capable-black-and-white-icons-15-300px.png" id="491" name="Shape 49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99400" y="395000"/>
            <a:ext cx="1821725" cy="182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Shape 496"/>
          <p:cNvSpPr txBox="1"/>
          <p:nvPr>
            <p:ph type="title"/>
          </p:nvPr>
        </p:nvSpPr>
        <p:spPr>
          <a:xfrm>
            <a:off x="311700" y="-107650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 pour les candidats</a:t>
            </a:r>
          </a:p>
        </p:txBody>
      </p:sp>
      <p:sp>
        <p:nvSpPr>
          <p:cNvPr id="497" name="Shape 49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sp>
        <p:nvSpPr>
          <p:cNvPr id="498" name="Shape 498"/>
          <p:cNvSpPr txBox="1"/>
          <p:nvPr/>
        </p:nvSpPr>
        <p:spPr>
          <a:xfrm>
            <a:off x="536950" y="712275"/>
            <a:ext cx="7938900" cy="450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434343"/>
                </a:solidFill>
              </a:rPr>
              <a:t>Les candidats doivent </a:t>
            </a:r>
            <a:r>
              <a:rPr lang="en" sz="1800">
                <a:solidFill>
                  <a:srgbClr val="434343"/>
                </a:solidFill>
              </a:rPr>
              <a:t>être</a:t>
            </a:r>
            <a:r>
              <a:rPr lang="en" sz="1800">
                <a:solidFill>
                  <a:srgbClr val="434343"/>
                </a:solidFill>
              </a:rPr>
              <a:t> </a:t>
            </a:r>
            <a:r>
              <a:rPr lang="en" sz="1800">
                <a:solidFill>
                  <a:srgbClr val="434343"/>
                </a:solidFill>
              </a:rPr>
              <a:t>honnêtes</a:t>
            </a:r>
            <a:r>
              <a:rPr lang="en" sz="1800">
                <a:solidFill>
                  <a:srgbClr val="434343"/>
                </a:solidFill>
              </a:rPr>
              <a:t> et de grande majorite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434343"/>
                </a:solidFill>
              </a:rPr>
              <a:t>compétents</a:t>
            </a:r>
            <a:r>
              <a:rPr lang="en" sz="1800">
                <a:solidFill>
                  <a:srgbClr val="434343"/>
                </a:solidFill>
              </a:rPr>
              <a:t> pour debattre </a:t>
            </a:r>
            <a:r>
              <a:rPr lang="en" sz="1800">
                <a:solidFill>
                  <a:srgbClr val="434343"/>
                </a:solidFill>
              </a:rPr>
              <a:t>synthétiser</a:t>
            </a:r>
            <a:r>
              <a:rPr lang="en" sz="1800">
                <a:solidFill>
                  <a:srgbClr val="434343"/>
                </a:solidFill>
              </a:rPr>
              <a:t> expliquer en simple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434343"/>
                </a:solidFill>
              </a:rPr>
              <a:t>Etre en </a:t>
            </a:r>
            <a:r>
              <a:rPr lang="en" sz="1800">
                <a:solidFill>
                  <a:srgbClr val="434343"/>
                </a:solidFill>
              </a:rPr>
              <a:t>cohérence</a:t>
            </a:r>
            <a:r>
              <a:rPr lang="en" sz="1800">
                <a:solidFill>
                  <a:srgbClr val="434343"/>
                </a:solidFill>
              </a:rPr>
              <a:t> des principes du parti p 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434343"/>
                </a:solidFill>
              </a:rPr>
              <a:t>Mettre son opinion au vote et favoriser celle du parti qui  celle de la grande </a:t>
            </a:r>
            <a:r>
              <a:rPr lang="en" sz="1800">
                <a:solidFill>
                  <a:srgbClr val="434343"/>
                </a:solidFill>
              </a:rPr>
              <a:t>majorité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434343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434343"/>
                </a:solidFill>
              </a:rPr>
              <a:t>Le parti p </a:t>
            </a:r>
            <a:r>
              <a:rPr lang="en" sz="1800">
                <a:solidFill>
                  <a:srgbClr val="434343"/>
                </a:solidFill>
              </a:rPr>
              <a:t>suggère</a:t>
            </a:r>
            <a:r>
              <a:rPr lang="en" sz="1800">
                <a:solidFill>
                  <a:srgbClr val="434343"/>
                </a:solidFill>
              </a:rPr>
              <a:t> de faire des cartons explicatifs pour les concepts pour que les candidats expliquent simplement et le parti pourra en faire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434343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434343"/>
                </a:solidFill>
              </a:rPr>
              <a:t>Ces choses seront </a:t>
            </a:r>
            <a:r>
              <a:rPr lang="en" sz="1800">
                <a:solidFill>
                  <a:srgbClr val="434343"/>
                </a:solidFill>
              </a:rPr>
              <a:t>accréditées</a:t>
            </a:r>
            <a:r>
              <a:rPr lang="en" sz="1800">
                <a:solidFill>
                  <a:srgbClr val="434343"/>
                </a:solidFill>
              </a:rPr>
              <a:t> d un comite pour </a:t>
            </a:r>
            <a:r>
              <a:rPr lang="en" sz="1800">
                <a:solidFill>
                  <a:srgbClr val="434343"/>
                </a:solidFill>
              </a:rPr>
              <a:t>éviter</a:t>
            </a:r>
            <a:r>
              <a:rPr lang="en" sz="1800">
                <a:solidFill>
                  <a:srgbClr val="434343"/>
                </a:solidFill>
              </a:rPr>
              <a:t> de nuir et pour supporter les candidats et le parti   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434343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434343"/>
                </a:solidFill>
              </a:rPr>
              <a:t>Faire que leur </a:t>
            </a:r>
            <a:r>
              <a:rPr lang="en" sz="1800">
                <a:solidFill>
                  <a:srgbClr val="434343"/>
                </a:solidFill>
              </a:rPr>
              <a:t>evénements</a:t>
            </a:r>
            <a:r>
              <a:rPr lang="en" sz="1800">
                <a:solidFill>
                  <a:srgbClr val="434343"/>
                </a:solidFill>
              </a:rPr>
              <a:t> et leurs discours sont pour tous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434343"/>
                </a:solidFill>
              </a:rPr>
              <a:t>ils et elles doivent </a:t>
            </a:r>
            <a:r>
              <a:rPr lang="en" sz="1800">
                <a:solidFill>
                  <a:srgbClr val="434343"/>
                </a:solidFill>
              </a:rPr>
              <a:t>représenter</a:t>
            </a:r>
            <a:r>
              <a:rPr lang="en" sz="1800">
                <a:solidFill>
                  <a:srgbClr val="434343"/>
                </a:solidFill>
              </a:rPr>
              <a:t> la grande </a:t>
            </a:r>
            <a:r>
              <a:rPr lang="en" sz="1800">
                <a:solidFill>
                  <a:srgbClr val="434343"/>
                </a:solidFill>
              </a:rPr>
              <a:t>majorité</a:t>
            </a:r>
            <a:r>
              <a:rPr lang="en" sz="1800">
                <a:solidFill>
                  <a:srgbClr val="434343"/>
                </a:solidFill>
              </a:rPr>
              <a:t> et le parti sans leur nuire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434343"/>
              </a:solidFill>
            </a:endParaRPr>
          </a:p>
        </p:txBody>
      </p:sp>
      <p:pic>
        <p:nvPicPr>
          <p:cNvPr descr="1407633503-300px.png" id="499" name="Shape 4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20025" y="1974301"/>
            <a:ext cx="725725" cy="2660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co-green-growth-1-300px.png" id="500" name="Shape 5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20025" y="196000"/>
            <a:ext cx="725725" cy="7257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qubodup-16x16px-capable-black-and-white-icons-15-300px.png" id="501" name="Shape 50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20025" y="1085150"/>
            <a:ext cx="725725" cy="72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1407633503-300px.png" id="506" name="Shape 5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54675" y="1910910"/>
            <a:ext cx="688200" cy="252340"/>
          </a:xfrm>
          <a:prstGeom prst="rect">
            <a:avLst/>
          </a:prstGeom>
          <a:noFill/>
          <a:ln>
            <a:noFill/>
          </a:ln>
        </p:spPr>
      </p:pic>
      <p:sp>
        <p:nvSpPr>
          <p:cNvPr id="507" name="Shape 507"/>
          <p:cNvSpPr txBox="1"/>
          <p:nvPr/>
        </p:nvSpPr>
        <p:spPr>
          <a:xfrm rot="-128">
            <a:off x="532200" y="237300"/>
            <a:ext cx="8079600" cy="466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434343"/>
                </a:solidFill>
              </a:rPr>
              <a:t>faire et faire partie d </a:t>
            </a:r>
            <a:r>
              <a:rPr lang="en" sz="1800">
                <a:solidFill>
                  <a:srgbClr val="434343"/>
                </a:solidFill>
              </a:rPr>
              <a:t>événements</a:t>
            </a:r>
            <a:r>
              <a:rPr lang="en" sz="1800">
                <a:solidFill>
                  <a:srgbClr val="434343"/>
                </a:solidFill>
              </a:rPr>
              <a:t> pour tous sans officiellement </a:t>
            </a:r>
            <a:r>
              <a:rPr lang="en" sz="1800">
                <a:solidFill>
                  <a:srgbClr val="434343"/>
                </a:solidFill>
              </a:rPr>
              <a:t>s'associer</a:t>
            </a:r>
            <a:r>
              <a:rPr lang="en" sz="1800">
                <a:solidFill>
                  <a:srgbClr val="434343"/>
                </a:solidFill>
              </a:rPr>
              <a:t> à des ensembles minoritaires pour </a:t>
            </a:r>
            <a:r>
              <a:rPr lang="en" sz="1800">
                <a:solidFill>
                  <a:srgbClr val="434343"/>
                </a:solidFill>
              </a:rPr>
              <a:t>représenter</a:t>
            </a:r>
            <a:r>
              <a:rPr lang="en" sz="1800">
                <a:solidFill>
                  <a:srgbClr val="434343"/>
                </a:solidFill>
              </a:rPr>
              <a:t> la grande </a:t>
            </a:r>
            <a:r>
              <a:rPr lang="en" sz="1800">
                <a:solidFill>
                  <a:srgbClr val="434343"/>
                </a:solidFill>
              </a:rPr>
              <a:t>majorité</a:t>
            </a:r>
            <a:r>
              <a:rPr lang="en" sz="1800">
                <a:solidFill>
                  <a:srgbClr val="434343"/>
                </a:solidFill>
              </a:rPr>
              <a:t> </a:t>
            </a:r>
            <a:r>
              <a:rPr lang="en" sz="1800">
                <a:solidFill>
                  <a:srgbClr val="434343"/>
                </a:solidFill>
              </a:rPr>
              <a:t>étant</a:t>
            </a:r>
            <a:r>
              <a:rPr lang="en" sz="1800">
                <a:solidFill>
                  <a:srgbClr val="434343"/>
                </a:solidFill>
              </a:rPr>
              <a:t> </a:t>
            </a:r>
            <a:r>
              <a:rPr lang="en" sz="1800">
                <a:solidFill>
                  <a:srgbClr val="434343"/>
                </a:solidFill>
              </a:rPr>
              <a:t>donné</a:t>
            </a:r>
            <a:r>
              <a:rPr lang="en" sz="1800">
                <a:solidFill>
                  <a:srgbClr val="434343"/>
                </a:solidFill>
              </a:rPr>
              <a:t> que le parti favorise la  grande </a:t>
            </a:r>
            <a:r>
              <a:rPr lang="en" sz="1800">
                <a:solidFill>
                  <a:srgbClr val="434343"/>
                </a:solidFill>
              </a:rPr>
              <a:t>majorité</a:t>
            </a:r>
            <a:r>
              <a:rPr lang="en" sz="1800">
                <a:solidFill>
                  <a:srgbClr val="434343"/>
                </a:solidFill>
              </a:rPr>
              <a:t>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434343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434343"/>
                </a:solidFill>
              </a:rPr>
              <a:t>Les medias sont aux </a:t>
            </a:r>
            <a:r>
              <a:rPr lang="en" sz="1800">
                <a:solidFill>
                  <a:srgbClr val="434343"/>
                </a:solidFill>
              </a:rPr>
              <a:t>événements</a:t>
            </a:r>
            <a:r>
              <a:rPr lang="en" sz="1800">
                <a:solidFill>
                  <a:srgbClr val="434343"/>
                </a:solidFill>
              </a:rPr>
              <a:t> vous aussi et vous y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434343"/>
                </a:solidFill>
              </a:rPr>
              <a:t>ecouter    noter     discuter    informer      prenez une place   et y utiliser des     message simple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434343"/>
                </a:solidFill>
              </a:rPr>
              <a:t>de centre modere    de grande majorite     de </a:t>
            </a:r>
            <a:r>
              <a:rPr lang="en" sz="1800">
                <a:solidFill>
                  <a:srgbClr val="434343"/>
                </a:solidFill>
              </a:rPr>
              <a:t>modération</a:t>
            </a:r>
            <a:r>
              <a:rPr lang="en" sz="1800">
                <a:solidFill>
                  <a:srgbClr val="434343"/>
                </a:solidFill>
              </a:rPr>
              <a:t> des frais      de participatif     de </a:t>
            </a:r>
            <a:r>
              <a:rPr lang="en" sz="1800">
                <a:solidFill>
                  <a:srgbClr val="434343"/>
                </a:solidFill>
              </a:rPr>
              <a:t>santé</a:t>
            </a:r>
            <a:r>
              <a:rPr lang="en" sz="1800">
                <a:solidFill>
                  <a:srgbClr val="434343"/>
                </a:solidFill>
              </a:rPr>
              <a:t> </a:t>
            </a:r>
            <a:r>
              <a:rPr lang="en" sz="1800">
                <a:solidFill>
                  <a:srgbClr val="434343"/>
                </a:solidFill>
              </a:rPr>
              <a:t>prévention</a:t>
            </a:r>
            <a:r>
              <a:rPr lang="en" sz="1800">
                <a:solidFill>
                  <a:srgbClr val="434343"/>
                </a:solidFill>
              </a:rPr>
              <a:t>     de ec </a:t>
            </a:r>
            <a:r>
              <a:rPr lang="en" sz="1800">
                <a:solidFill>
                  <a:srgbClr val="434343"/>
                </a:solidFill>
              </a:rPr>
              <a:t>prospère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434343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434343"/>
                </a:solidFill>
              </a:rPr>
              <a:t>Vous avez lu et saisi et discutez les politiques du parti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434343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434343"/>
                </a:solidFill>
              </a:rPr>
              <a:t>Les politiques et choses faisables sans </a:t>
            </a:r>
            <a:r>
              <a:rPr lang="en" sz="1800">
                <a:solidFill>
                  <a:srgbClr val="434343"/>
                </a:solidFill>
              </a:rPr>
              <a:t>être</a:t>
            </a:r>
            <a:r>
              <a:rPr lang="en" sz="1800">
                <a:solidFill>
                  <a:srgbClr val="434343"/>
                </a:solidFill>
              </a:rPr>
              <a:t> </a:t>
            </a:r>
            <a:r>
              <a:rPr lang="en" sz="1800">
                <a:solidFill>
                  <a:srgbClr val="434343"/>
                </a:solidFill>
              </a:rPr>
              <a:t>élu</a:t>
            </a:r>
            <a:r>
              <a:rPr lang="en" sz="1800">
                <a:solidFill>
                  <a:srgbClr val="434343"/>
                </a:solidFill>
              </a:rPr>
              <a:t> sont faites sans l </a:t>
            </a:r>
            <a:r>
              <a:rPr lang="en" sz="1800">
                <a:solidFill>
                  <a:srgbClr val="434343"/>
                </a:solidFill>
              </a:rPr>
              <a:t>être</a:t>
            </a:r>
            <a:r>
              <a:rPr lang="en" sz="1800">
                <a:solidFill>
                  <a:srgbClr val="434343"/>
                </a:solidFill>
              </a:rPr>
              <a:t>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434343"/>
                </a:solidFill>
              </a:rPr>
              <a:t>discussions colloques encourager guides fondations non gouv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434343"/>
              </a:solidFill>
            </a:endParaRPr>
          </a:p>
        </p:txBody>
      </p:sp>
      <p:pic>
        <p:nvPicPr>
          <p:cNvPr descr="qubodup-16x16px-capable-black-and-white-icons-15-300px.png" id="508" name="Shape 50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54665" y="1060213"/>
            <a:ext cx="688200" cy="688200"/>
          </a:xfrm>
          <a:prstGeom prst="rect">
            <a:avLst/>
          </a:prstGeom>
          <a:noFill/>
          <a:ln>
            <a:noFill/>
          </a:ln>
        </p:spPr>
      </p:pic>
      <p:sp>
        <p:nvSpPr>
          <p:cNvPr id="509" name="Shape 50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0" name="Shape 510"/>
          <p:cNvSpPr txBox="1"/>
          <p:nvPr>
            <p:ph idx="1" type="body"/>
          </p:nvPr>
        </p:nvSpPr>
        <p:spPr>
          <a:xfrm rot="-121">
            <a:off x="317400" y="4906500"/>
            <a:ext cx="8509200" cy="687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eco-green-growth-1-300px.png" id="511" name="Shape 51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54675" y="209550"/>
            <a:ext cx="688200" cy="68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DU-Moodle-icons-Discussion-final-300px.png" id="516" name="Shape 5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15037" y="4232887"/>
            <a:ext cx="329900" cy="323000"/>
          </a:xfrm>
          <a:prstGeom prst="rect">
            <a:avLst/>
          </a:prstGeom>
          <a:noFill/>
          <a:ln>
            <a:noFill/>
          </a:ln>
        </p:spPr>
      </p:pic>
      <p:sp>
        <p:nvSpPr>
          <p:cNvPr id="517" name="Shape 517"/>
          <p:cNvSpPr txBox="1"/>
          <p:nvPr>
            <p:ph type="title"/>
          </p:nvPr>
        </p:nvSpPr>
        <p:spPr>
          <a:xfrm>
            <a:off x="311700" y="199500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les points a noter  </a:t>
            </a:r>
          </a:p>
        </p:txBody>
      </p:sp>
      <p:sp>
        <p:nvSpPr>
          <p:cNvPr id="518" name="Shape 518"/>
          <p:cNvSpPr txBox="1"/>
          <p:nvPr>
            <p:ph idx="1" type="body"/>
          </p:nvPr>
        </p:nvSpPr>
        <p:spPr>
          <a:xfrm>
            <a:off x="311700" y="475350"/>
            <a:ext cx="7409700" cy="4192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solidFill>
                  <a:srgbClr val="000000"/>
                </a:solidFill>
              </a:rPr>
              <a:t>pour une  </a:t>
            </a:r>
            <a:r>
              <a:rPr lang="en" sz="2400">
                <a:solidFill>
                  <a:srgbClr val="000000"/>
                </a:solidFill>
              </a:rPr>
              <a:t>démocratie</a:t>
            </a:r>
            <a:r>
              <a:rPr lang="en" sz="2400">
                <a:solidFill>
                  <a:srgbClr val="000000"/>
                </a:solidFill>
              </a:rPr>
              <a:t> valable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il faut une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 </a:t>
            </a:r>
            <a:r>
              <a:rPr lang="en"/>
              <a:t>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information    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confirme et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re confirmable 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comprehensible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utilisable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de plusieurs sources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exacte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pertinente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 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519" name="Shape 519"/>
          <p:cNvSpPr txBox="1"/>
          <p:nvPr/>
        </p:nvSpPr>
        <p:spPr>
          <a:xfrm>
            <a:off x="4450075" y="1309050"/>
            <a:ext cx="4304400" cy="31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434343"/>
                </a:solidFill>
              </a:rPr>
              <a:t>et y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eviter de melanger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competence et pertinence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opinions et faits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point de vue et connaissances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sur sous des non information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expertise popularisme et gros bon sens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Shape 5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fondation pour linformation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5" name="Shape 525"/>
          <p:cNvSpPr txBox="1"/>
          <p:nvPr>
            <p:ph idx="1" type="body"/>
          </p:nvPr>
        </p:nvSpPr>
        <p:spPr>
          <a:xfrm>
            <a:off x="623400" y="118912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La fondation pour l information a le mandat de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faire des analyses et </a:t>
            </a:r>
            <a:r>
              <a:rPr lang="en"/>
              <a:t>synthèses</a:t>
            </a:r>
            <a:r>
              <a:rPr lang="en"/>
              <a:t> economiques et sociales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Défendre</a:t>
            </a:r>
            <a:r>
              <a:rPr lang="en"/>
              <a:t> ses droits de le faire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Publier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Faire parvenir les </a:t>
            </a:r>
            <a:r>
              <a:rPr lang="en"/>
              <a:t>résultats</a:t>
            </a:r>
            <a:r>
              <a:rPr lang="en"/>
              <a:t> au votants sans frais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s'autofinancer</a:t>
            </a:r>
            <a:r>
              <a:rPr lang="en"/>
              <a:t> en dons et </a:t>
            </a:r>
            <a:r>
              <a:rPr lang="en"/>
              <a:t>rétributions</a:t>
            </a:r>
            <a:r>
              <a:rPr lang="en"/>
              <a:t> pour biens et services non </a:t>
            </a:r>
            <a:r>
              <a:rPr lang="en"/>
              <a:t>analysés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			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Shape 5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processus de la plateforme de vote </a:t>
            </a:r>
          </a:p>
        </p:txBody>
      </p:sp>
      <p:sp>
        <p:nvSpPr>
          <p:cNvPr id="531" name="Shape 5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mise en valeur et optimisation d </a:t>
            </a:r>
            <a:r>
              <a:rPr lang="en"/>
              <a:t>idées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vote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recommendation au parti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 mandat aux comites</a:t>
            </a:r>
          </a:p>
        </p:txBody>
      </p:sp>
      <p:pic>
        <p:nvPicPr>
          <p:cNvPr descr="Manuscript-300px.png" id="532" name="Shape 5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739078" y="3139850"/>
            <a:ext cx="713275" cy="11772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humbs_up-300px.png" id="533" name="Shape 5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0441" y="1075125"/>
            <a:ext cx="777650" cy="836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vote-yes-icon-300px.png" id="534" name="Shape 5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91750" y="2112264"/>
            <a:ext cx="777650" cy="82663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lder-20110506-300px.png" id="535" name="Shape 5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63542" y="4317116"/>
            <a:ext cx="777650" cy="6421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arxos-Regular-Paper-Sheets-With-Clips-300px.png" id="536" name="Shape 53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889000" y="3139850"/>
            <a:ext cx="777650" cy="77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Shape 541"/>
          <p:cNvSpPr txBox="1"/>
          <p:nvPr>
            <p:ph idx="1" type="body"/>
          </p:nvPr>
        </p:nvSpPr>
        <p:spPr>
          <a:xfrm>
            <a:off x="311700" y="1128025"/>
            <a:ext cx="8520600" cy="38079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pour  faire </a:t>
            </a:r>
            <a:r>
              <a:rPr lang="en"/>
              <a:t>d'une</a:t>
            </a:r>
            <a:r>
              <a:rPr lang="en"/>
              <a:t> </a:t>
            </a:r>
            <a:r>
              <a:rPr lang="en"/>
              <a:t>idée</a:t>
            </a:r>
            <a:r>
              <a:rPr lang="en"/>
              <a:t>    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une idee a voter il y a les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suggestion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idee 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thumbs up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credits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appui officiel </a:t>
            </a:r>
            <a:r>
              <a:rPr lang="en"/>
              <a:t>d'un</a:t>
            </a:r>
            <a:r>
              <a:rPr lang="en"/>
              <a:t> </a:t>
            </a:r>
            <a:r>
              <a:rPr lang="en"/>
              <a:t>comité</a:t>
            </a:r>
            <a:r>
              <a:rPr lang="en"/>
              <a:t>   </a:t>
            </a:r>
          </a:p>
        </p:txBody>
      </p:sp>
      <p:pic>
        <p:nvPicPr>
          <p:cNvPr descr="lightbulb-icon-300px.png" id="542" name="Shape 5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6725" y="1371600"/>
            <a:ext cx="2400350" cy="2400300"/>
          </a:xfrm>
          <a:prstGeom prst="rect">
            <a:avLst/>
          </a:prstGeom>
          <a:noFill/>
          <a:ln>
            <a:noFill/>
          </a:ln>
        </p:spPr>
      </p:pic>
      <p:sp>
        <p:nvSpPr>
          <p:cNvPr id="543" name="Shape 543"/>
          <p:cNvSpPr/>
          <p:nvPr/>
        </p:nvSpPr>
        <p:spPr>
          <a:xfrm>
            <a:off x="-1414525" y="2877163"/>
            <a:ext cx="268800" cy="232200"/>
          </a:xfrm>
          <a:prstGeom prst="homePlate">
            <a:avLst>
              <a:gd fmla="val 50000" name="adj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4" name="Shape 544"/>
          <p:cNvSpPr/>
          <p:nvPr/>
        </p:nvSpPr>
        <p:spPr>
          <a:xfrm flipH="1">
            <a:off x="-1512325" y="2877175"/>
            <a:ext cx="366600" cy="232200"/>
          </a:xfrm>
          <a:prstGeom prst="homePlate">
            <a:avLst>
              <a:gd fmla="val 50000" name="adj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5" name="Shape 5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valorisation des </a:t>
            </a:r>
            <a:r>
              <a:rPr lang="en"/>
              <a:t>idées</a:t>
            </a:r>
            <a:r>
              <a:rPr lang="en"/>
              <a:t> au parti p</a:t>
            </a:r>
          </a:p>
        </p:txBody>
      </p:sp>
      <p:sp>
        <p:nvSpPr>
          <p:cNvPr id="546" name="Shape 546"/>
          <p:cNvSpPr/>
          <p:nvPr/>
        </p:nvSpPr>
        <p:spPr>
          <a:xfrm rot="10800000">
            <a:off x="-1463425" y="2773325"/>
            <a:ext cx="366600" cy="635400"/>
          </a:xfrm>
          <a:prstGeom prst="upArrowCallout">
            <a:avLst>
              <a:gd fmla="val 25000" name="adj1"/>
              <a:gd fmla="val 25000" name="adj2"/>
              <a:gd fmla="val 25000" name="adj3"/>
              <a:gd fmla="val 64977" name="adj4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Shape 551"/>
          <p:cNvSpPr txBox="1"/>
          <p:nvPr>
            <p:ph idx="1" type="body"/>
          </p:nvPr>
        </p:nvSpPr>
        <p:spPr>
          <a:xfrm>
            <a:off x="155500" y="863550"/>
            <a:ext cx="8988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 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 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idees dont le fait d y voter est </a:t>
            </a:r>
            <a:r>
              <a:rPr lang="en"/>
              <a:t>favorisées</a:t>
            </a:r>
            <a:r>
              <a:rPr lang="en"/>
              <a:t> de la majorite seront a voter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celles dont la grande </a:t>
            </a:r>
            <a:r>
              <a:rPr lang="en"/>
              <a:t>majorité</a:t>
            </a:r>
            <a:r>
              <a:rPr lang="en"/>
              <a:t> vote pour sont des recommandations au parti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celui ci en </a:t>
            </a:r>
            <a:r>
              <a:rPr lang="en"/>
              <a:t>vérifie</a:t>
            </a:r>
            <a:r>
              <a:rPr lang="en"/>
              <a:t> leur </a:t>
            </a:r>
            <a:r>
              <a:rPr lang="en"/>
              <a:t>cohérence</a:t>
            </a:r>
            <a:r>
              <a:rPr lang="en"/>
              <a:t> et fait un plan </a:t>
            </a:r>
            <a:r>
              <a:rPr lang="en"/>
              <a:t>d'action</a:t>
            </a:r>
            <a:r>
              <a:rPr lang="en"/>
              <a:t> qui peut inclure  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une proposition de projet de loi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des modifications au fonctionnement du parti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des </a:t>
            </a:r>
            <a:r>
              <a:rPr lang="en"/>
              <a:t>activités</a:t>
            </a:r>
            <a:r>
              <a:rPr lang="en"/>
              <a:t> et des choses a faire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     </a:t>
            </a:r>
          </a:p>
        </p:txBody>
      </p:sp>
      <p:sp>
        <p:nvSpPr>
          <p:cNvPr id="552" name="Shape 552"/>
          <p:cNvSpPr/>
          <p:nvPr/>
        </p:nvSpPr>
        <p:spPr>
          <a:xfrm>
            <a:off x="2901274" y="1446902"/>
            <a:ext cx="124848" cy="105624"/>
          </a:xfrm>
          <a:prstGeom prst="flowChartTerminator">
            <a:avLst/>
          </a:prstGeom>
          <a:solidFill>
            <a:schemeClr val="accent6"/>
          </a:solidFill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3" name="Shape 5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les idees du parti p</a:t>
            </a:r>
          </a:p>
        </p:txBody>
      </p:sp>
      <p:pic>
        <p:nvPicPr>
          <p:cNvPr descr="vote-yes-icon-300px.png" id="554" name="Shape 5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6150" y="971466"/>
            <a:ext cx="713725" cy="75868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ightbulb-icon-300px.png" id="555" name="Shape 5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0650" y="1017744"/>
            <a:ext cx="713725" cy="66614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anuscript-300px.png" id="556" name="Shape 55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24416" y="1152468"/>
            <a:ext cx="713725" cy="54901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humbs_up-300px.png" id="557" name="Shape 55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89929" y="967079"/>
            <a:ext cx="713725" cy="76744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arxos-Regular-Paper-Sheets-With-Clips-300px.png" id="558" name="Shape 55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539275" y="954288"/>
            <a:ext cx="793025" cy="7930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humbs_up-300px.png" id="559" name="Shape 55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flipH="1" rot="10800000">
            <a:off x="1623738" y="1030475"/>
            <a:ext cx="713725" cy="793025"/>
          </a:xfrm>
          <a:prstGeom prst="rect">
            <a:avLst/>
          </a:prstGeom>
          <a:noFill/>
          <a:ln>
            <a:noFill/>
          </a:ln>
        </p:spPr>
      </p:pic>
      <p:sp>
        <p:nvSpPr>
          <p:cNvPr id="560" name="Shape 560"/>
          <p:cNvSpPr/>
          <p:nvPr/>
        </p:nvSpPr>
        <p:spPr>
          <a:xfrm>
            <a:off x="4811275" y="1279827"/>
            <a:ext cx="237276" cy="272700"/>
          </a:xfrm>
          <a:prstGeom prst="flowChartTerminator">
            <a:avLst/>
          </a:prstGeom>
          <a:solidFill>
            <a:schemeClr val="accent6"/>
          </a:solidFill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lightbulb-icon-300px.png" id="561" name="Shape 56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606838" y="1083107"/>
            <a:ext cx="713725" cy="66614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ightbulb-icon-300px.png" id="562" name="Shape 562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4573038" y="1093919"/>
            <a:ext cx="713725" cy="666143"/>
          </a:xfrm>
          <a:prstGeom prst="rect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les formes du parti p</a:t>
            </a:r>
          </a:p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le parti p  a la forme </a:t>
            </a:r>
            <a:r>
              <a:rPr lang="en"/>
              <a:t>d'une</a:t>
            </a:r>
            <a:r>
              <a:rPr lang="en"/>
              <a:t> association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un c a     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des comite       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Shape 5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le vote au parti p</a:t>
            </a:r>
          </a:p>
        </p:txBody>
      </p:sp>
      <p:sp>
        <p:nvSpPr>
          <p:cNvPr id="568" name="Shape 56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le vote se fait en reel pour </a:t>
            </a:r>
            <a:r>
              <a:rPr lang="en"/>
              <a:t>éviter</a:t>
            </a:r>
            <a:r>
              <a:rPr lang="en"/>
              <a:t> les modifications         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les votants ont des identifiants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ils et elles les placent sur un formulaire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y placent leur bordereau de vote rempli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le remettent au bureau de vote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   </a:t>
            </a:r>
          </a:p>
        </p:txBody>
      </p:sp>
      <p:pic>
        <p:nvPicPr>
          <p:cNvPr descr="vote-yes-icon-300px.png" id="569" name="Shape 5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47350" y="2217050"/>
            <a:ext cx="2419350" cy="2571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aper-300px.png" id="570" name="Shape 5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68538" y="177850"/>
            <a:ext cx="1209675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Shape 57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sp>
        <p:nvSpPr>
          <p:cNvPr id="576" name="Shape 576"/>
          <p:cNvSpPr txBox="1"/>
          <p:nvPr>
            <p:ph idx="1" type="body"/>
          </p:nvPr>
        </p:nvSpPr>
        <p:spPr>
          <a:xfrm>
            <a:off x="311700" y="651550"/>
            <a:ext cx="56625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les formulaires de vote y sont </a:t>
            </a:r>
            <a:r>
              <a:rPr lang="en"/>
              <a:t>accumulés</a:t>
            </a:r>
            <a:r>
              <a:rPr lang="en"/>
              <a:t> en </a:t>
            </a:r>
            <a:r>
              <a:rPr lang="en"/>
              <a:t>honnêteté</a:t>
            </a:r>
            <a:r>
              <a:rPr lang="en"/>
              <a:t> et transparence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les formulaires sont </a:t>
            </a:r>
            <a:r>
              <a:rPr lang="en"/>
              <a:t>vérifiés</a:t>
            </a:r>
            <a:r>
              <a:rPr lang="en"/>
              <a:t> et les </a:t>
            </a:r>
            <a:r>
              <a:rPr lang="en"/>
              <a:t>entrées</a:t>
            </a:r>
            <a:r>
              <a:rPr lang="en"/>
              <a:t> qui se </a:t>
            </a:r>
            <a:r>
              <a:rPr lang="en"/>
              <a:t>répètent</a:t>
            </a:r>
            <a:r>
              <a:rPr lang="en"/>
              <a:t> sont revotees ou </a:t>
            </a:r>
            <a:r>
              <a:rPr lang="en"/>
              <a:t>confirmés</a:t>
            </a:r>
            <a:r>
              <a:rPr lang="en"/>
              <a:t> des votant selon le code du formulaire   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les formulaires sont </a:t>
            </a:r>
            <a:r>
              <a:rPr lang="en"/>
              <a:t>jetés</a:t>
            </a:r>
            <a:r>
              <a:rPr lang="en"/>
              <a:t> et les bordereaux replaces 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ceux ci sont </a:t>
            </a:r>
            <a:r>
              <a:rPr lang="en"/>
              <a:t>comptés</a:t>
            </a:r>
            <a:r>
              <a:rPr lang="en"/>
              <a:t> sans rapports aux formulaires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descr="paper-300px.png" id="577" name="Shape 5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4188" y="165575"/>
            <a:ext cx="1209675" cy="2857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vote-yes-icon-300px.png" id="578" name="Shape 5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02200" y="2189950"/>
            <a:ext cx="2419350" cy="25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Shape 58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4" name="Shape 58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5" name="Shape 585"/>
          <p:cNvSpPr txBox="1"/>
          <p:nvPr/>
        </p:nvSpPr>
        <p:spPr>
          <a:xfrm>
            <a:off x="2828475" y="44502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457200"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457200"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Shape 590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/>
              <a:t>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591" name="Shape 591"/>
          <p:cNvSpPr txBox="1"/>
          <p:nvPr>
            <p:ph idx="1" type="body"/>
          </p:nvPr>
        </p:nvSpPr>
        <p:spPr>
          <a:xfrm>
            <a:off x="311700" y="266075"/>
            <a:ext cx="3915600" cy="3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400">
                <a:solidFill>
                  <a:srgbClr val="000000"/>
                </a:solidFill>
              </a:rPr>
              <a:t>les idees et modifications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400">
                <a:solidFill>
                  <a:srgbClr val="000000"/>
                </a:solidFill>
              </a:rPr>
              <a:t>qui sont absentes doivent </a:t>
            </a:r>
            <a:r>
              <a:rPr lang="en" sz="2400">
                <a:solidFill>
                  <a:srgbClr val="000000"/>
                </a:solidFill>
              </a:rPr>
              <a:t>être</a:t>
            </a:r>
            <a:r>
              <a:rPr lang="en" sz="2400">
                <a:solidFill>
                  <a:srgbClr val="000000"/>
                </a:solidFill>
              </a:rPr>
              <a:t> votes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/>
              <a:t>le taux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/>
              <a:t>40 pour que idees soient au vote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/>
              <a:t>la grande majorite est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/>
              <a:t>72 pour que les </a:t>
            </a:r>
            <a:r>
              <a:rPr lang="en"/>
              <a:t>idées</a:t>
            </a:r>
            <a:r>
              <a:rPr lang="en"/>
              <a:t> soient des </a:t>
            </a:r>
            <a:r>
              <a:rPr lang="en"/>
              <a:t>recommandations</a:t>
            </a:r>
            <a:r>
              <a:rPr lang="en"/>
              <a:t> au </a:t>
            </a:r>
            <a:r>
              <a:rPr lang="en"/>
              <a:t>comité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592" name="Shape 592"/>
          <p:cNvSpPr txBox="1"/>
          <p:nvPr/>
        </p:nvSpPr>
        <p:spPr>
          <a:xfrm>
            <a:off x="4398350" y="340250"/>
            <a:ext cx="4813500" cy="37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ce taux sur 100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peut </a:t>
            </a:r>
            <a:r>
              <a:rPr lang="en" sz="1800">
                <a:solidFill>
                  <a:schemeClr val="dk2"/>
                </a:solidFill>
              </a:rPr>
              <a:t>être</a:t>
            </a:r>
            <a:r>
              <a:rPr lang="en" sz="1800">
                <a:solidFill>
                  <a:schemeClr val="dk2"/>
                </a:solidFill>
              </a:rPr>
              <a:t> </a:t>
            </a:r>
            <a:r>
              <a:rPr lang="en" sz="1800">
                <a:solidFill>
                  <a:schemeClr val="dk2"/>
                </a:solidFill>
              </a:rPr>
              <a:t>placé</a:t>
            </a:r>
            <a:r>
              <a:rPr lang="en" sz="1800">
                <a:solidFill>
                  <a:schemeClr val="dk2"/>
                </a:solidFill>
              </a:rPr>
              <a:t> au vote comme le</a:t>
            </a:r>
            <a:r>
              <a:rPr lang="en" sz="1100">
                <a:solidFill>
                  <a:schemeClr val="dk1"/>
                </a:solidFill>
              </a:rPr>
              <a:t> </a:t>
            </a:r>
            <a:r>
              <a:rPr lang="en" sz="1800">
                <a:solidFill>
                  <a:schemeClr val="dk2"/>
                </a:solidFill>
              </a:rPr>
              <a:t>reste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40 parce que la participation active est moderee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72 pour eviter la non representatoivite et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encourager la constance et la discussion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2 au moins</a:t>
            </a:r>
            <a:r>
              <a:rPr lang="en" sz="1800">
                <a:solidFill>
                  <a:schemeClr val="dk2"/>
                </a:solidFill>
              </a:rPr>
              <a:t> </a:t>
            </a:r>
            <a:r>
              <a:rPr lang="en" sz="1800">
                <a:solidFill>
                  <a:schemeClr val="dk2"/>
                </a:solidFill>
              </a:rPr>
              <a:t>de la population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en implication au parti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pour les consultations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50 au parlement est conserve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Shape 59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8" name="Shape 59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Shape 603"/>
          <p:cNvSpPr txBox="1"/>
          <p:nvPr>
            <p:ph type="title"/>
          </p:nvPr>
        </p:nvSpPr>
        <p:spPr>
          <a:xfrm>
            <a:off x="1593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</a:p>
        </p:txBody>
      </p:sp>
      <p:sp>
        <p:nvSpPr>
          <p:cNvPr id="604" name="Shape 604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</a:p>
        </p:txBody>
      </p:sp>
      <p:sp>
        <p:nvSpPr>
          <p:cNvPr id="605" name="Shape 605"/>
          <p:cNvSpPr txBox="1"/>
          <p:nvPr/>
        </p:nvSpPr>
        <p:spPr>
          <a:xfrm>
            <a:off x="424550" y="304800"/>
            <a:ext cx="8520600" cy="476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" sz="2400"/>
              <a:t>pour</a:t>
            </a:r>
            <a:r>
              <a:rPr i="0" lang="en" sz="2400" u="none" cap="none" strike="noStrike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2400"/>
              <a:t>faire</a:t>
            </a:r>
            <a:r>
              <a:rPr i="0" lang="en" sz="2400" u="none" cap="none" strike="noStrike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2400"/>
              <a:t>partie</a:t>
            </a:r>
            <a:r>
              <a:rPr i="0" lang="en" sz="2400" u="none" cap="none" strike="noStrike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2400"/>
              <a:t>du</a:t>
            </a:r>
            <a:r>
              <a:rPr i="0" lang="en" sz="2400" u="none" cap="none" strike="noStrike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2400"/>
              <a:t>parti</a:t>
            </a:r>
            <a:r>
              <a:rPr i="0" lang="en" sz="2400" u="none" cap="none" strike="noStrike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2400"/>
              <a:t>p</a:t>
            </a:r>
            <a: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participatif</a:t>
            </a:r>
            <a: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800">
                <a:solidFill>
                  <a:schemeClr val="dk2"/>
                </a:solidFill>
              </a:rPr>
              <a:t>prospère</a:t>
            </a:r>
            <a: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800">
                <a:solidFill>
                  <a:schemeClr val="dk2"/>
                </a:solidFill>
              </a:rPr>
              <a:t>populaire</a:t>
            </a:r>
            <a: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Font typeface="Arial"/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c'est</a:t>
            </a:r>
            <a:r>
              <a:rPr lang="en" sz="1800">
                <a:solidFill>
                  <a:schemeClr val="dk2"/>
                </a:solidFill>
              </a:rPr>
              <a:t> sans</a:t>
            </a:r>
            <a: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frais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vous</a:t>
            </a:r>
            <a: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800">
                <a:solidFill>
                  <a:schemeClr val="dk2"/>
                </a:solidFill>
              </a:rPr>
              <a:t>suivez</a:t>
            </a:r>
            <a: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800">
                <a:solidFill>
                  <a:schemeClr val="dk2"/>
                </a:solidFill>
              </a:rPr>
              <a:t>sur</a:t>
            </a:r>
            <a: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800">
                <a:solidFill>
                  <a:schemeClr val="dk2"/>
                </a:solidFill>
              </a:rPr>
              <a:t>github</a:t>
            </a:r>
            <a: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800">
                <a:solidFill>
                  <a:schemeClr val="dk2"/>
                </a:solidFill>
              </a:rPr>
              <a:t>ou</a:t>
            </a:r>
            <a: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800">
                <a:solidFill>
                  <a:schemeClr val="dk2"/>
                </a:solidFill>
              </a:rPr>
              <a:t>twitter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vous pourrez valoriser des </a:t>
            </a:r>
            <a:r>
              <a:rPr lang="en" sz="1800">
                <a:solidFill>
                  <a:schemeClr val="dk2"/>
                </a:solidFill>
              </a:rPr>
              <a:t>idées</a:t>
            </a:r>
            <a:r>
              <a:rPr lang="en" sz="1800">
                <a:solidFill>
                  <a:schemeClr val="dk2"/>
                </a:solidFill>
              </a:rPr>
              <a:t> faire des dons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et</a:t>
            </a:r>
            <a: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800">
                <a:solidFill>
                  <a:schemeClr val="dk2"/>
                </a:solidFill>
              </a:rPr>
              <a:t>participer à </a:t>
            </a:r>
            <a: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faire la </a:t>
            </a:r>
            <a:r>
              <a:rPr lang="en" sz="1800">
                <a:solidFill>
                  <a:schemeClr val="dk2"/>
                </a:solidFill>
              </a:rPr>
              <a:t>fondation</a:t>
            </a:r>
            <a: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800">
                <a:solidFill>
                  <a:schemeClr val="dk2"/>
                </a:solidFill>
              </a:rPr>
              <a:t>et</a:t>
            </a:r>
            <a: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800">
                <a:solidFill>
                  <a:schemeClr val="dk2"/>
                </a:solidFill>
              </a:rPr>
              <a:t>les trucs utiles</a:t>
            </a:r>
            <a: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Font typeface="Arial"/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étapes</a:t>
            </a:r>
            <a:r>
              <a:rPr lang="en" sz="1800">
                <a:solidFill>
                  <a:schemeClr val="dk2"/>
                </a:solidFill>
              </a:rPr>
              <a:t> requises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faire</a:t>
            </a:r>
            <a: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800">
                <a:solidFill>
                  <a:schemeClr val="dk2"/>
                </a:solidFill>
              </a:rPr>
              <a:t>une association</a:t>
            </a:r>
            <a: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faire</a:t>
            </a:r>
            <a: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une</a:t>
            </a:r>
            <a:r>
              <a:rPr lang="en" sz="1800">
                <a:solidFill>
                  <a:schemeClr val="dk2"/>
                </a:solidFill>
              </a:rPr>
              <a:t> fondation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faire le parti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Shape 610"/>
          <p:cNvSpPr txBox="1"/>
          <p:nvPr>
            <p:ph type="title"/>
          </p:nvPr>
        </p:nvSpPr>
        <p:spPr>
          <a:xfrm>
            <a:off x="861475" y="432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/>
              <a:t>pour</a:t>
            </a:r>
            <a:r>
              <a:rPr b="0" i="0" lang="en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/>
              <a:t>suivre</a:t>
            </a:r>
          </a:p>
        </p:txBody>
      </p:sp>
      <p:sp>
        <p:nvSpPr>
          <p:cNvPr id="611" name="Shape 611"/>
          <p:cNvSpPr txBox="1"/>
          <p:nvPr>
            <p:ph idx="1" type="body"/>
          </p:nvPr>
        </p:nvSpPr>
        <p:spPr>
          <a:xfrm>
            <a:off x="512800" y="855999"/>
            <a:ext cx="3965700" cy="3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/>
              <a:t>github</a:t>
            </a:r>
            <a: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/>
              <a:t>pour</a:t>
            </a:r>
            <a: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/>
              <a:t>les</a:t>
            </a:r>
            <a: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/>
              <a:t>trucs</a:t>
            </a:r>
            <a: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/>
              <a:t>a</a:t>
            </a:r>
            <a: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faire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/>
              <a:t>  </a:t>
            </a:r>
          </a:p>
        </p:txBody>
      </p:sp>
      <p:pic>
        <p:nvPicPr>
          <p:cNvPr descr="TwitterLogo_#55acee.png" id="612" name="Shape 6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4725" y="1004725"/>
            <a:ext cx="3778800" cy="3778800"/>
          </a:xfrm>
          <a:prstGeom prst="rect">
            <a:avLst/>
          </a:prstGeom>
          <a:noFill/>
          <a:ln>
            <a:noFill/>
          </a:ln>
        </p:spPr>
      </p:pic>
      <p:sp>
        <p:nvSpPr>
          <p:cNvPr id="613" name="Shape 613"/>
          <p:cNvSpPr txBox="1"/>
          <p:nvPr/>
        </p:nvSpPr>
        <p:spPr>
          <a:xfrm>
            <a:off x="5341675" y="1004724"/>
            <a:ext cx="4358400" cy="37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800">
                <a:solidFill>
                  <a:schemeClr val="dk2"/>
                </a:solidFill>
              </a:rPr>
              <a:t>twitter</a:t>
            </a:r>
            <a: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800">
                <a:solidFill>
                  <a:schemeClr val="dk2"/>
                </a:solidFill>
              </a:rPr>
              <a:t>pour</a:t>
            </a:r>
            <a: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800">
                <a:solidFill>
                  <a:schemeClr val="dk2"/>
                </a:solidFill>
              </a:rPr>
              <a:t>les</a:t>
            </a:r>
            <a: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800">
                <a:solidFill>
                  <a:schemeClr val="dk2"/>
                </a:solidFill>
              </a:rPr>
              <a:t>nouvelles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800">
                <a:solidFill>
                  <a:schemeClr val="dk2"/>
                </a:solidFill>
              </a:rPr>
              <a:t>conserver l expertise raisonnable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 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la desinformation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tout en privatisant au besoin     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encourager le non gouv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faire le suivi de la decentralisation et de la centralisation des ressources  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faire une frequence des consultations pertinentes a l implication voulu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GitHub_Logo.png" id="614" name="Shape 6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60850" y="5330425"/>
            <a:ext cx="1197550" cy="4949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itHub-Mark-120px-plus.png" id="615" name="Shape 6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65600" y="1503926"/>
            <a:ext cx="2657900" cy="265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Shape 620"/>
          <p:cNvSpPr txBox="1"/>
          <p:nvPr>
            <p:ph type="title"/>
          </p:nvPr>
        </p:nvSpPr>
        <p:spPr>
          <a:xfrm>
            <a:off x="2138050" y="-5092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lang="en" sz="3600">
                <a:solidFill>
                  <a:srgbClr val="00FFFF"/>
                </a:solidFill>
                <a:latin typeface="Bree Serif"/>
                <a:ea typeface="Bree Serif"/>
                <a:cs typeface="Bree Serif"/>
                <a:sym typeface="Bree Serif"/>
              </a:rPr>
              <a:t>twitter</a:t>
            </a:r>
          </a:p>
        </p:txBody>
      </p:sp>
      <p:sp>
        <p:nvSpPr>
          <p:cNvPr id="621" name="Shape 621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622" name="Shape 6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5225" y="1444675"/>
            <a:ext cx="3124200" cy="3124200"/>
          </a:xfrm>
          <a:prstGeom prst="rect">
            <a:avLst/>
          </a:prstGeom>
          <a:noFill/>
          <a:ln>
            <a:noFill/>
          </a:ln>
        </p:spPr>
      </p:pic>
      <p:sp>
        <p:nvSpPr>
          <p:cNvPr id="623" name="Shape 623"/>
          <p:cNvSpPr txBox="1"/>
          <p:nvPr/>
        </p:nvSpPr>
        <p:spPr>
          <a:xfrm>
            <a:off x="998425" y="4568875"/>
            <a:ext cx="256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https://twitter.com/partipqc</a:t>
            </a:r>
          </a:p>
        </p:txBody>
      </p:sp>
      <p:pic>
        <p:nvPicPr>
          <p:cNvPr id="624" name="Shape 6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41050" y="1444675"/>
            <a:ext cx="3124200" cy="3124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Octocat.png" id="625" name="Shape 6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27303" y="437837"/>
            <a:ext cx="628524" cy="522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itHub-Mark-32px.png" id="626" name="Shape 62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409275" y="960325"/>
            <a:ext cx="304800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itHub_Logo.png" id="627" name="Shape 62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455824" y="245671"/>
            <a:ext cx="2211703" cy="906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witterLogo_#55acee.png" id="628" name="Shape 62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855224" y="245674"/>
            <a:ext cx="906800" cy="906800"/>
          </a:xfrm>
          <a:prstGeom prst="rect">
            <a:avLst/>
          </a:prstGeom>
          <a:noFill/>
          <a:ln>
            <a:noFill/>
          </a:ln>
        </p:spPr>
      </p:pic>
      <p:sp>
        <p:nvSpPr>
          <p:cNvPr id="629" name="Shape 629"/>
          <p:cNvSpPr txBox="1"/>
          <p:nvPr/>
        </p:nvSpPr>
        <p:spPr>
          <a:xfrm>
            <a:off x="6171900" y="4568875"/>
            <a:ext cx="2972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10"/>
              </a:rPr>
              <a:t>https://github.com/lepartip</a:t>
            </a:r>
          </a:p>
        </p:txBody>
      </p:sp>
      <p:sp>
        <p:nvSpPr>
          <p:cNvPr id="630" name="Shape 630"/>
          <p:cNvSpPr txBox="1"/>
          <p:nvPr/>
        </p:nvSpPr>
        <p:spPr>
          <a:xfrm>
            <a:off x="9501863" y="357325"/>
            <a:ext cx="3173100" cy="31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Shape 6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6" name="Shape 6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7" name="Shape 637"/>
          <p:cNvSpPr txBox="1"/>
          <p:nvPr/>
        </p:nvSpPr>
        <p:spPr>
          <a:xfrm>
            <a:off x="3072000" y="101772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100">
                <a:solidFill>
                  <a:schemeClr val="dk1"/>
                </a:solidFill>
              </a:rPr>
              <a:t> </a:t>
            </a:r>
          </a:p>
          <a:p>
            <a:pPr indent="457200"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100">
                <a:solidFill>
                  <a:schemeClr val="dk1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370950" y="373900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le c a et les comites</a:t>
            </a:r>
          </a:p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311700" y="1152475"/>
            <a:ext cx="8520600" cy="3573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 le c a est decentralise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il est </a:t>
            </a:r>
            <a:r>
              <a:rPr lang="en"/>
              <a:t>formé</a:t>
            </a:r>
            <a:r>
              <a:rPr lang="en"/>
              <a:t> des votants ceux qui ont le droit de vote au qc ou qui sont </a:t>
            </a:r>
            <a:r>
              <a:rPr lang="en"/>
              <a:t>résident</a:t>
            </a:r>
            <a:r>
              <a:rPr lang="en"/>
              <a:t>  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il formule ses recommandations </a:t>
            </a:r>
            <a:r>
              <a:rPr lang="en"/>
              <a:t>grâce</a:t>
            </a:r>
            <a:r>
              <a:rPr lang="en"/>
              <a:t> à la  plateforme de vote       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ses </a:t>
            </a:r>
            <a:r>
              <a:rPr lang="en"/>
              <a:t>comités</a:t>
            </a:r>
            <a:r>
              <a:rPr lang="en"/>
              <a:t> ont des mandats de mettre en oeuvre les recommandations du c a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un </a:t>
            </a:r>
            <a:r>
              <a:rPr lang="en"/>
              <a:t>comité</a:t>
            </a:r>
            <a:r>
              <a:rPr lang="en"/>
              <a:t> de </a:t>
            </a:r>
            <a:r>
              <a:rPr lang="en"/>
              <a:t>cohérence</a:t>
            </a:r>
            <a:r>
              <a:rPr lang="en"/>
              <a:t> assure la </a:t>
            </a:r>
            <a:r>
              <a:rPr lang="en"/>
              <a:t>cohérence</a:t>
            </a:r>
            <a:r>
              <a:rPr lang="en"/>
              <a:t> pour le c a et les </a:t>
            </a:r>
            <a:r>
              <a:rPr lang="en"/>
              <a:t>comités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les </a:t>
            </a:r>
            <a:r>
              <a:rPr lang="en"/>
              <a:t>comités</a:t>
            </a:r>
            <a:r>
              <a:rPr lang="en"/>
              <a:t> sont fait d'experts ET </a:t>
            </a:r>
            <a:r>
              <a:rPr lang="en"/>
              <a:t>d'un</a:t>
            </a:r>
            <a:r>
              <a:rPr lang="en"/>
              <a:t> </a:t>
            </a:r>
            <a:r>
              <a:rPr lang="en"/>
              <a:t>mélange</a:t>
            </a:r>
            <a:r>
              <a:rPr lang="en"/>
              <a:t> la pour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leur expertise 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leur gros bon sens  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leur popularite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ils sont </a:t>
            </a:r>
            <a:r>
              <a:rPr lang="en"/>
              <a:t>illimités</a:t>
            </a:r>
            <a:r>
              <a:rPr lang="en"/>
              <a:t>   mais doivent moderer les frais  </a:t>
            </a:r>
          </a:p>
        </p:txBody>
      </p:sp>
      <p:sp>
        <p:nvSpPr>
          <p:cNvPr id="145" name="Shape 1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 les comites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comite de coherence</a:t>
            </a:r>
          </a:p>
        </p:txBody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311700" y="1017725"/>
            <a:ext cx="8520600" cy="3824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le </a:t>
            </a:r>
            <a:r>
              <a:rPr lang="en"/>
              <a:t>comité</a:t>
            </a:r>
            <a:r>
              <a:rPr lang="en"/>
              <a:t> de </a:t>
            </a:r>
            <a:r>
              <a:rPr lang="en"/>
              <a:t>cohérence</a:t>
            </a:r>
            <a:r>
              <a:rPr lang="en"/>
              <a:t> est fait de </a:t>
            </a:r>
            <a:r>
              <a:rPr lang="en"/>
              <a:t>représentants</a:t>
            </a:r>
            <a:r>
              <a:rPr lang="en"/>
              <a:t> votes et 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leurs rapports sont fait de transparence et sont </a:t>
            </a:r>
            <a:r>
              <a:rPr lang="en"/>
              <a:t>vérifiable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il mandate les </a:t>
            </a:r>
            <a:r>
              <a:rPr lang="en"/>
              <a:t>comités</a:t>
            </a:r>
            <a:r>
              <a:rPr lang="en"/>
              <a:t> de </a:t>
            </a:r>
            <a:r>
              <a:rPr lang="en"/>
              <a:t>réaliser</a:t>
            </a:r>
            <a:r>
              <a:rPr lang="en"/>
              <a:t> les recommandations </a:t>
            </a:r>
            <a:r>
              <a:rPr lang="en"/>
              <a:t>reçues</a:t>
            </a:r>
            <a:r>
              <a:rPr lang="en"/>
              <a:t> du c a et assure leur </a:t>
            </a:r>
            <a:r>
              <a:rPr lang="en"/>
              <a:t>cohérence</a:t>
            </a:r>
            <a:r>
              <a:rPr lang="en"/>
              <a:t>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les recommandations sont formulees </a:t>
            </a:r>
            <a:r>
              <a:rPr lang="en"/>
              <a:t>grâce</a:t>
            </a:r>
            <a:r>
              <a:rPr lang="en"/>
              <a:t> une plateforme de vote permettant aux votants </a:t>
            </a:r>
            <a:r>
              <a:rPr lang="en"/>
              <a:t>d'être</a:t>
            </a:r>
            <a:r>
              <a:rPr lang="en"/>
              <a:t> le  c a 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</p:txBody>
      </p:sp>
      <p:cxnSp>
        <p:nvCxnSpPr>
          <p:cNvPr id="152" name="Shape 152"/>
          <p:cNvCxnSpPr/>
          <p:nvPr/>
        </p:nvCxnSpPr>
        <p:spPr>
          <a:xfrm flipH="1" rot="10800000">
            <a:off x="-439800" y="5290175"/>
            <a:ext cx="8478900" cy="3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