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9" r:id="rId12"/>
    <p:sldId id="276" r:id="rId13"/>
    <p:sldId id="277" r:id="rId14"/>
    <p:sldId id="270" r:id="rId15"/>
    <p:sldId id="272" r:id="rId16"/>
    <p:sldId id="27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07F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25063-C646-45BB-B5CF-9F5BA8D88402}">
  <a:tblStyle styleId="{E1125063-C646-45BB-B5CF-9F5BA8D884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EBCDA0-E7F2-4B9E-85EF-35AA4B0678D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None/>
              <a:defRPr sz="2400">
                <a:solidFill>
                  <a:srgbClr val="8B8C8E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2000"/>
              <a:buNone/>
              <a:defRPr sz="2000">
                <a:solidFill>
                  <a:srgbClr val="8B8C8E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Font typeface="Calibri"/>
              <a:buNone/>
              <a:defRPr sz="2400">
                <a:solidFill>
                  <a:srgbClr val="8B8C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Font typeface="Calibri"/>
              <a:buNone/>
              <a:defRPr sz="2400">
                <a:solidFill>
                  <a:srgbClr val="8B8C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Font typeface="Calibri"/>
              <a:buNone/>
              <a:defRPr sz="2400">
                <a:solidFill>
                  <a:srgbClr val="8B8C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Font typeface="Calibri"/>
              <a:buNone/>
              <a:defRPr sz="2400">
                <a:solidFill>
                  <a:srgbClr val="8B8C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Font typeface="Calibri"/>
              <a:buNone/>
              <a:defRPr sz="2400">
                <a:solidFill>
                  <a:srgbClr val="8B8C8E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Helvetica Neue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Helvetica Neue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Helvetica Neue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Helvetica Neue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400"/>
              <a:buFont typeface="Helvetica Neue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 descr="Google Shape;109;p3"/>
          <p:cNvPicPr preferRelativeResize="0"/>
          <p:nvPr/>
        </p:nvPicPr>
        <p:blipFill rotWithShape="1">
          <a:blip r:embed="rId4">
            <a:alphaModFix/>
          </a:blip>
          <a:srcRect l="3991" t="11172" r="4173" b="11329"/>
          <a:stretch/>
        </p:blipFill>
        <p:spPr>
          <a:xfrm>
            <a:off x="0" y="0"/>
            <a:ext cx="12192002" cy="685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2964872" y="953545"/>
            <a:ext cx="5708074" cy="36046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5" descr="Qb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9952" y="1004344"/>
            <a:ext cx="5364988" cy="360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009259" y="2250002"/>
            <a:ext cx="5619300" cy="2025600"/>
          </a:xfrm>
          <a:prstGeom prst="rect">
            <a:avLst/>
          </a:prstGeom>
          <a:noFill/>
          <a:ln>
            <a:noFill/>
          </a:ln>
          <a:effectLst>
            <a:outerShdw blurRad="190500" dist="76200" dir="2700000" rotWithShape="0">
              <a:srgbClr val="000000">
                <a:alpha val="55294"/>
              </a:srgbClr>
            </a:outerShdw>
          </a:effectLst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CONTABILIDADE </a:t>
            </a:r>
            <a:r>
              <a:rPr lang="en-US" sz="4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CONSULTIVA</a:t>
            </a:r>
            <a:r>
              <a:rPr lang="en-US" sz="4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O SEU NEGÓCIO</a:t>
            </a:r>
            <a:endParaRPr dirty="0"/>
          </a:p>
        </p:txBody>
      </p:sp>
      <p:sp>
        <p:nvSpPr>
          <p:cNvPr id="140" name="Google Shape;140;p25"/>
          <p:cNvSpPr/>
          <p:nvPr/>
        </p:nvSpPr>
        <p:spPr>
          <a:xfrm>
            <a:off x="1152538" y="31581"/>
            <a:ext cx="2791800" cy="277506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537AD7-36EE-49BF-AA4A-22C62443C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381" y="902744"/>
            <a:ext cx="2567226" cy="9819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B973-DC3F-4688-8870-98C1F37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955"/>
            <a:ext cx="10515600" cy="94810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FERRAMENTA ESTRATÉGICA: ORÇAMENTO ANUAL</a:t>
            </a:r>
            <a:endParaRPr lang="pt-BR" dirty="0"/>
          </a:p>
        </p:txBody>
      </p:sp>
      <p:pic>
        <p:nvPicPr>
          <p:cNvPr id="4" name="Gráfico 3" descr="Fita de premiação com estrela">
            <a:extLst>
              <a:ext uri="{FF2B5EF4-FFF2-40B4-BE49-F238E27FC236}">
                <a16:creationId xmlns:a16="http://schemas.microsoft.com/office/drawing/2014/main" id="{600B4E73-6E38-442A-B5C0-B2FB0211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187" y="1012665"/>
            <a:ext cx="867806" cy="8678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3E8FD8-7912-4C08-B0BF-2DE9CDB4E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26" y="2324616"/>
            <a:ext cx="11258747" cy="3876429"/>
          </a:xfrm>
          <a:prstGeom prst="rect">
            <a:avLst/>
          </a:prstGeom>
        </p:spPr>
      </p:pic>
      <p:pic>
        <p:nvPicPr>
          <p:cNvPr id="7" name="Gráfico 6" descr="Fita de premiação com estrela">
            <a:extLst>
              <a:ext uri="{FF2B5EF4-FFF2-40B4-BE49-F238E27FC236}">
                <a16:creationId xmlns:a16="http://schemas.microsoft.com/office/drawing/2014/main" id="{EAE00175-026E-4F7F-BBB0-9060BFFAA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927" y="1012665"/>
            <a:ext cx="867806" cy="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1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B973-DC3F-4688-8870-98C1F37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955"/>
            <a:ext cx="10515600" cy="94810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FERRAMENTA ESTRATÉGICA: GPS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C4F53C-6C59-415F-87EC-6069E223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170"/>
            <a:ext cx="10533541" cy="440663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A15769B-BED7-4D21-8B7E-1D6FC5DD249B}"/>
              </a:ext>
            </a:extLst>
          </p:cNvPr>
          <p:cNvSpPr/>
          <p:nvPr/>
        </p:nvSpPr>
        <p:spPr>
          <a:xfrm>
            <a:off x="2003898" y="2480553"/>
            <a:ext cx="2568102" cy="80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Fita de premiação com estrela">
            <a:extLst>
              <a:ext uri="{FF2B5EF4-FFF2-40B4-BE49-F238E27FC236}">
                <a16:creationId xmlns:a16="http://schemas.microsoft.com/office/drawing/2014/main" id="{E42EBCD8-AE26-4F31-8BE0-CC07E6FF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2254" y="737258"/>
            <a:ext cx="867806" cy="867806"/>
          </a:xfrm>
          <a:prstGeom prst="rect">
            <a:avLst/>
          </a:prstGeom>
        </p:spPr>
      </p:pic>
      <p:pic>
        <p:nvPicPr>
          <p:cNvPr id="7" name="Gráfico 6" descr="Fita de premiação com estrela">
            <a:extLst>
              <a:ext uri="{FF2B5EF4-FFF2-40B4-BE49-F238E27FC236}">
                <a16:creationId xmlns:a16="http://schemas.microsoft.com/office/drawing/2014/main" id="{9ADF696D-04A8-4B2F-9299-EC58B832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8907" y="737258"/>
            <a:ext cx="867806" cy="867806"/>
          </a:xfrm>
          <a:prstGeom prst="rect">
            <a:avLst/>
          </a:prstGeom>
        </p:spPr>
      </p:pic>
      <p:pic>
        <p:nvPicPr>
          <p:cNvPr id="8" name="Gráfico 7" descr="Fita de premiação com estrela">
            <a:extLst>
              <a:ext uri="{FF2B5EF4-FFF2-40B4-BE49-F238E27FC236}">
                <a16:creationId xmlns:a16="http://schemas.microsoft.com/office/drawing/2014/main" id="{37B421E1-3300-4B07-BA9D-5A442A252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0061" y="737258"/>
            <a:ext cx="867806" cy="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B973-DC3F-4688-8870-98C1F37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955"/>
            <a:ext cx="10515600" cy="94810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BPO FINANCEIRO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15769B-BED7-4D21-8B7E-1D6FC5DD249B}"/>
              </a:ext>
            </a:extLst>
          </p:cNvPr>
          <p:cNvSpPr/>
          <p:nvPr/>
        </p:nvSpPr>
        <p:spPr>
          <a:xfrm>
            <a:off x="2003898" y="2480553"/>
            <a:ext cx="2568102" cy="80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oogle Shape;234;p28" descr="Imagem">
            <a:extLst>
              <a:ext uri="{FF2B5EF4-FFF2-40B4-BE49-F238E27FC236}">
                <a16:creationId xmlns:a16="http://schemas.microsoft.com/office/drawing/2014/main" id="{B86CBF5F-B055-458C-AE1F-21EEEC0328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2668" y="1605064"/>
            <a:ext cx="10032506" cy="50311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F7BB5EF-C510-4024-9ADF-1D9431208738}"/>
              </a:ext>
            </a:extLst>
          </p:cNvPr>
          <p:cNvSpPr/>
          <p:nvPr/>
        </p:nvSpPr>
        <p:spPr>
          <a:xfrm>
            <a:off x="2607013" y="3356043"/>
            <a:ext cx="933855" cy="2140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3E4EA1-F36B-479F-8465-97E2DEFFAE77}"/>
              </a:ext>
            </a:extLst>
          </p:cNvPr>
          <p:cNvSpPr/>
          <p:nvPr/>
        </p:nvSpPr>
        <p:spPr>
          <a:xfrm>
            <a:off x="3093396" y="2071991"/>
            <a:ext cx="564204" cy="1848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Fita de premiação com estrela">
            <a:extLst>
              <a:ext uri="{FF2B5EF4-FFF2-40B4-BE49-F238E27FC236}">
                <a16:creationId xmlns:a16="http://schemas.microsoft.com/office/drawing/2014/main" id="{DC2576AB-36C0-45A0-871D-1A777A26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0844" y="697107"/>
            <a:ext cx="867806" cy="867806"/>
          </a:xfrm>
          <a:prstGeom prst="rect">
            <a:avLst/>
          </a:prstGeom>
        </p:spPr>
      </p:pic>
      <p:pic>
        <p:nvPicPr>
          <p:cNvPr id="9" name="Gráfico 8" descr="Fita de premiação com estrela">
            <a:extLst>
              <a:ext uri="{FF2B5EF4-FFF2-40B4-BE49-F238E27FC236}">
                <a16:creationId xmlns:a16="http://schemas.microsoft.com/office/drawing/2014/main" id="{883239AB-8134-435A-B80F-8B77AAAAA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7497" y="697107"/>
            <a:ext cx="867806" cy="867806"/>
          </a:xfrm>
          <a:prstGeom prst="rect">
            <a:avLst/>
          </a:prstGeom>
        </p:spPr>
      </p:pic>
      <p:pic>
        <p:nvPicPr>
          <p:cNvPr id="10" name="Gráfico 9" descr="Fita de premiação com estrela">
            <a:extLst>
              <a:ext uri="{FF2B5EF4-FFF2-40B4-BE49-F238E27FC236}">
                <a16:creationId xmlns:a16="http://schemas.microsoft.com/office/drawing/2014/main" id="{ADA17AB3-A0FC-45A9-A24F-2FE501B0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8651" y="697107"/>
            <a:ext cx="867806" cy="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6FA1E-7F15-4F84-939C-38E93924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PLANOS SOB MEDIDA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3E14C4-48B5-4711-B63E-701AA854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6111"/>
            <a:ext cx="1601717" cy="61265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85259D2-CF29-4463-B663-C774CC9655B0}"/>
              </a:ext>
            </a:extLst>
          </p:cNvPr>
          <p:cNvSpPr/>
          <p:nvPr/>
        </p:nvSpPr>
        <p:spPr>
          <a:xfrm>
            <a:off x="719847" y="2448107"/>
            <a:ext cx="2840476" cy="3822971"/>
          </a:xfrm>
          <a:prstGeom prst="rect">
            <a:avLst/>
          </a:prstGeom>
          <a:noFill/>
          <a:ln>
            <a:solidFill>
              <a:srgbClr val="184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r>
              <a:rPr lang="pt-BR" b="1" dirty="0">
                <a:solidFill>
                  <a:srgbClr val="18407F"/>
                </a:solidFill>
              </a:rPr>
              <a:t>BASIC</a:t>
            </a: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Escrituração e apuração de resultados (BALANÇO e DRE);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Tributos e contribuições legalmente exigidos de acordo com o regime tributário;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Obrigações acessórias;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Ferramentas Estratégicas: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 Custo Funcionário;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Cálculo de Imposto;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Assembleia Geral Anual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dirty="0">
              <a:solidFill>
                <a:srgbClr val="545454"/>
              </a:solidFill>
              <a:latin typeface="Source Sans Pro" panose="020B0503030403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545454"/>
              </a:solidFill>
              <a:effectLst/>
              <a:latin typeface="Source Sans Pro" panose="020B0503030403020204" pitchFamily="34" charset="0"/>
            </a:endParaRPr>
          </a:p>
          <a:p>
            <a:pPr algn="ctr"/>
            <a:endParaRPr lang="pt-BR" dirty="0">
              <a:solidFill>
                <a:srgbClr val="18407F"/>
              </a:solidFill>
            </a:endParaRPr>
          </a:p>
          <a:p>
            <a:pPr algn="ctr"/>
            <a:endParaRPr lang="pt-BR" dirty="0">
              <a:solidFill>
                <a:srgbClr val="18407F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2563A1-12D8-4203-9F33-2BB32E5EAF6F}"/>
              </a:ext>
            </a:extLst>
          </p:cNvPr>
          <p:cNvSpPr/>
          <p:nvPr/>
        </p:nvSpPr>
        <p:spPr>
          <a:xfrm>
            <a:off x="8313905" y="2448107"/>
            <a:ext cx="2840476" cy="3822971"/>
          </a:xfrm>
          <a:prstGeom prst="rect">
            <a:avLst/>
          </a:prstGeom>
          <a:noFill/>
          <a:ln>
            <a:solidFill>
              <a:srgbClr val="184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BUSINESS</a:t>
            </a: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r>
              <a:rPr lang="pt-BR" b="1" dirty="0">
                <a:solidFill>
                  <a:srgbClr val="18407F"/>
                </a:solidFill>
              </a:rPr>
              <a:t>Todos previstos no plano Basic +</a:t>
            </a: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Planejamento Tributário Anual</a:t>
            </a:r>
            <a:endParaRPr lang="pt-BR" dirty="0">
              <a:solidFill>
                <a:srgbClr val="545454"/>
              </a:solidFill>
              <a:latin typeface="Source Sans Pro" panose="020B0503030403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Orçamento Anual;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Ferramentas Estratégicas: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 Precificação;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Ponto de Equilíbrio;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Assembleia Geral Semestral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DBA3B2A-E770-465F-BA7A-54E29C970348}"/>
              </a:ext>
            </a:extLst>
          </p:cNvPr>
          <p:cNvSpPr/>
          <p:nvPr/>
        </p:nvSpPr>
        <p:spPr>
          <a:xfrm>
            <a:off x="4516876" y="1695871"/>
            <a:ext cx="2840476" cy="4575207"/>
          </a:xfrm>
          <a:prstGeom prst="rect">
            <a:avLst/>
          </a:prstGeom>
          <a:noFill/>
          <a:ln>
            <a:solidFill>
              <a:srgbClr val="184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PROFESSIONAL</a:t>
            </a: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algn="ctr"/>
            <a:r>
              <a:rPr lang="pt-BR" b="1" dirty="0">
                <a:solidFill>
                  <a:srgbClr val="18407F"/>
                </a:solidFill>
              </a:rPr>
              <a:t>Todos previstos no plano Business +</a:t>
            </a:r>
          </a:p>
          <a:p>
            <a:pPr algn="ctr"/>
            <a:endParaRPr lang="pt-BR" b="1" dirty="0">
              <a:solidFill>
                <a:srgbClr val="18407F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Imposto de Renda Pessoa Física (dos sócios);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GPS (Análise patrimonial, econômica e financeira empresarial);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b="1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BPO Financeiro </a:t>
            </a:r>
            <a:r>
              <a:rPr lang="pt-BR" b="0" i="0" dirty="0">
                <a:solidFill>
                  <a:srgbClr val="545454"/>
                </a:solidFill>
                <a:effectLst/>
                <a:latin typeface="Source Sans Pro" panose="020B0503030403020204" pitchFamily="34" charset="0"/>
              </a:rPr>
              <a:t>(Registro de contas a pagar e a receber, conciliação bancária, fluxo de caixa e DRE Gerencial) *</a:t>
            </a:r>
            <a:endParaRPr lang="pt-BR" dirty="0">
              <a:solidFill>
                <a:srgbClr val="545454"/>
              </a:solidFill>
              <a:latin typeface="Source Sans Pro" panose="020B0503030403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545454"/>
                </a:solidFill>
                <a:latin typeface="Source Sans Pro" panose="020B0503030403020204" pitchFamily="34" charset="0"/>
              </a:rPr>
              <a:t>Assembleia Geral Trimestral</a:t>
            </a:r>
          </a:p>
        </p:txBody>
      </p:sp>
      <p:pic>
        <p:nvPicPr>
          <p:cNvPr id="15" name="Gráfico 14" descr="Fita de premiação com estrela">
            <a:extLst>
              <a:ext uri="{FF2B5EF4-FFF2-40B4-BE49-F238E27FC236}">
                <a16:creationId xmlns:a16="http://schemas.microsoft.com/office/drawing/2014/main" id="{5CDF5FE9-F57B-441A-A80C-38DC18B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647" y="2619093"/>
            <a:ext cx="706876" cy="706876"/>
          </a:xfrm>
          <a:prstGeom prst="rect">
            <a:avLst/>
          </a:prstGeom>
        </p:spPr>
      </p:pic>
      <p:pic>
        <p:nvPicPr>
          <p:cNvPr id="16" name="Gráfico 15" descr="Fita de premiação com estrela">
            <a:extLst>
              <a:ext uri="{FF2B5EF4-FFF2-40B4-BE49-F238E27FC236}">
                <a16:creationId xmlns:a16="http://schemas.microsoft.com/office/drawing/2014/main" id="{BBF68A5A-EF39-4C7A-B789-C1DC0B80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67" y="2546865"/>
            <a:ext cx="706876" cy="706876"/>
          </a:xfrm>
          <a:prstGeom prst="rect">
            <a:avLst/>
          </a:prstGeom>
        </p:spPr>
      </p:pic>
      <p:pic>
        <p:nvPicPr>
          <p:cNvPr id="17" name="Gráfico 16" descr="Fita de premiação com estrela">
            <a:extLst>
              <a:ext uri="{FF2B5EF4-FFF2-40B4-BE49-F238E27FC236}">
                <a16:creationId xmlns:a16="http://schemas.microsoft.com/office/drawing/2014/main" id="{9EDDDD7E-F07C-4220-8F8F-6DA4F5D47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328" y="2546865"/>
            <a:ext cx="706876" cy="706876"/>
          </a:xfrm>
          <a:prstGeom prst="rect">
            <a:avLst/>
          </a:prstGeom>
        </p:spPr>
      </p:pic>
      <p:pic>
        <p:nvPicPr>
          <p:cNvPr id="20" name="Gráfico 19" descr="Fita de premiação com estrela">
            <a:extLst>
              <a:ext uri="{FF2B5EF4-FFF2-40B4-BE49-F238E27FC236}">
                <a16:creationId xmlns:a16="http://schemas.microsoft.com/office/drawing/2014/main" id="{E6C31996-F958-4EEF-B86C-F4ACE7DD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9894" y="1731503"/>
            <a:ext cx="706876" cy="706876"/>
          </a:xfrm>
          <a:prstGeom prst="rect">
            <a:avLst/>
          </a:prstGeom>
        </p:spPr>
      </p:pic>
      <p:pic>
        <p:nvPicPr>
          <p:cNvPr id="21" name="Gráfico 20" descr="Fita de premiação com estrela">
            <a:extLst>
              <a:ext uri="{FF2B5EF4-FFF2-40B4-BE49-F238E27FC236}">
                <a16:creationId xmlns:a16="http://schemas.microsoft.com/office/drawing/2014/main" id="{15F41A5A-A5F2-4EBF-96AB-F4DBBC47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289" y="1731503"/>
            <a:ext cx="706876" cy="706876"/>
          </a:xfrm>
          <a:prstGeom prst="rect">
            <a:avLst/>
          </a:prstGeom>
        </p:spPr>
      </p:pic>
      <p:pic>
        <p:nvPicPr>
          <p:cNvPr id="22" name="Gráfico 21" descr="Fita de premiação com estrela">
            <a:extLst>
              <a:ext uri="{FF2B5EF4-FFF2-40B4-BE49-F238E27FC236}">
                <a16:creationId xmlns:a16="http://schemas.microsoft.com/office/drawing/2014/main" id="{8CAC4334-D73F-4258-8A52-28F814827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9500" y="1731503"/>
            <a:ext cx="706876" cy="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7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382D7-9636-4362-B7C1-68B07CAB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80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A ESCOLHA É SUA!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BCA58F-5831-4A9B-9785-BE54DE5EE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3200" dirty="0">
                <a:highlight>
                  <a:srgbClr val="FF0000"/>
                </a:highlight>
              </a:rPr>
              <a:t>Sem</a:t>
            </a:r>
            <a:r>
              <a:rPr lang="pt-BR" sz="3200" dirty="0"/>
              <a:t> a Lucrumax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C45507-D225-45FA-BC2A-671E6FDCA6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sz="2400" dirty="0"/>
              <a:t>Visão limitada sobre os números da sua empresa, sem tempo e sem poder focar no seu negócio.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61CC3B-E0B6-43F2-8D75-62F078C4915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pt-BR" sz="3200" dirty="0">
                <a:highlight>
                  <a:srgbClr val="00FF00"/>
                </a:highlight>
              </a:rPr>
              <a:t>Com</a:t>
            </a:r>
            <a:r>
              <a:rPr lang="pt-BR" sz="3200" dirty="0"/>
              <a:t> a Lucrumax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04D5C65-BFED-4C93-BAFD-DBBCDFBF6AFC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sz="2400" dirty="0"/>
              <a:t>Nós fazemos tudo para você! Amplie sua visão para além do alcance e foque no resultado!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F322B5-4BDB-4A62-A02C-B16CE395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44" y="3759666"/>
            <a:ext cx="3296991" cy="26808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957443-C9E2-4847-A011-F42EE8CD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81" y="3684820"/>
            <a:ext cx="3490394" cy="26808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1824EE-8791-4E9E-B798-D2716D50D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6111"/>
            <a:ext cx="1601717" cy="6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57C531-A2DC-4BDE-BD04-FF05F8B7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26468"/>
            <a:ext cx="10515600" cy="3550356"/>
          </a:xfrm>
        </p:spPr>
        <p:txBody>
          <a:bodyPr/>
          <a:lstStyle/>
          <a:p>
            <a:pPr marL="114300" indent="0" algn="ctr">
              <a:buNone/>
            </a:pPr>
            <a:endParaRPr lang="pt-BR" sz="4000" b="1" dirty="0">
              <a:solidFill>
                <a:srgbClr val="18407F"/>
              </a:solidFill>
            </a:endParaRPr>
          </a:p>
          <a:p>
            <a:pPr marL="114300" indent="0" algn="ctr">
              <a:buNone/>
            </a:pPr>
            <a:r>
              <a:rPr lang="pt-BR" sz="4000" b="1" dirty="0">
                <a:solidFill>
                  <a:srgbClr val="18407F"/>
                </a:solidFill>
              </a:rPr>
              <a:t>Lucrumax Contabilidade Consultiva</a:t>
            </a:r>
          </a:p>
          <a:p>
            <a:pPr marL="114300" indent="0" algn="ctr">
              <a:buNone/>
            </a:pPr>
            <a:endParaRPr lang="pt-BR" b="1" dirty="0"/>
          </a:p>
          <a:p>
            <a:pPr marL="114300" indent="0" algn="ctr">
              <a:buNone/>
            </a:pPr>
            <a:endParaRPr lang="pt-BR" b="1" dirty="0"/>
          </a:p>
          <a:p>
            <a:pPr marL="114300" indent="0" algn="ctr">
              <a:buNone/>
            </a:pPr>
            <a:r>
              <a:rPr lang="pt-BR" b="1" dirty="0"/>
              <a:t>Avenida Presidente Kennedy, nº 306, Sala 204 – Campinas – São José (SC)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D51C8-2EC7-430D-BE63-0B27940C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70" y="561406"/>
            <a:ext cx="6899326" cy="26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6FA1E-7F15-4F84-939C-38E93924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NOSSO PROPÓSITO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2B57F-314A-4769-BE46-1489FFF6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1984"/>
            <a:ext cx="10515600" cy="4564979"/>
          </a:xfrm>
        </p:spPr>
        <p:txBody>
          <a:bodyPr/>
          <a:lstStyle/>
          <a:p>
            <a:r>
              <a:rPr lang="pt-BR" b="1" dirty="0">
                <a:solidFill>
                  <a:srgbClr val="18407F"/>
                </a:solidFill>
              </a:rPr>
              <a:t>Nossa missão</a:t>
            </a:r>
            <a:r>
              <a:rPr lang="pt-BR" dirty="0">
                <a:solidFill>
                  <a:srgbClr val="18407F"/>
                </a:solidFill>
              </a:rPr>
              <a:t>: </a:t>
            </a:r>
            <a:r>
              <a:rPr lang="pt-BR" dirty="0"/>
              <a:t>Proporcionar crescimento e prosperidade aos nossos clientes, independente do esforço necessário.</a:t>
            </a:r>
          </a:p>
          <a:p>
            <a:pPr marL="50800" indent="0">
              <a:buNone/>
            </a:pPr>
            <a:r>
              <a:rPr lang="pt-BR" dirty="0"/>
              <a:t> </a:t>
            </a:r>
          </a:p>
          <a:p>
            <a:r>
              <a:rPr lang="pt-BR" b="1" dirty="0">
                <a:solidFill>
                  <a:srgbClr val="18407F"/>
                </a:solidFill>
              </a:rPr>
              <a:t>Nossa visão</a:t>
            </a:r>
            <a:r>
              <a:rPr lang="pt-BR" dirty="0">
                <a:solidFill>
                  <a:srgbClr val="18407F"/>
                </a:solidFill>
              </a:rPr>
              <a:t>: </a:t>
            </a:r>
            <a:r>
              <a:rPr lang="pt-BR" dirty="0"/>
              <a:t>Ser empresa de referência no mercado brasileiro na área contábil, pela qualidade dos nossos serviços.</a:t>
            </a:r>
          </a:p>
          <a:p>
            <a:endParaRPr lang="pt-BR" dirty="0"/>
          </a:p>
          <a:p>
            <a:r>
              <a:rPr lang="pt-BR" b="1" dirty="0">
                <a:solidFill>
                  <a:srgbClr val="18407F"/>
                </a:solidFill>
              </a:rPr>
              <a:t>Nossos valores</a:t>
            </a:r>
            <a:r>
              <a:rPr lang="pt-BR" dirty="0">
                <a:solidFill>
                  <a:srgbClr val="18407F"/>
                </a:solidFill>
              </a:rPr>
              <a:t>: </a:t>
            </a:r>
            <a:r>
              <a:rPr lang="pt-BR" dirty="0"/>
              <a:t>Responsabilidade; Transparência; Entrega Extraordinária; Crescer e Contribuir; Desenvolvimento de Talentos.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3E14C4-48B5-4711-B63E-701AA854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837"/>
            <a:ext cx="1914316" cy="7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1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303A6-084B-4E39-A048-E51F8A2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QUEM SOMOS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376A3-C04E-4B55-8814-67DE7EB11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3200" dirty="0">
                <a:solidFill>
                  <a:srgbClr val="18407F"/>
                </a:solidFill>
              </a:rPr>
              <a:t>José Roberto Silva Júnior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1419B-9E84-447F-B031-7A9327DB52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/>
              <a:t>Contador, Pós Graduado em Gestão Estratégica Empresarial, com mais de 10 anos de experiência na área contábil.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849357-DF66-4E20-980E-4CA7E915D52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pt-BR" sz="3200" dirty="0">
                <a:solidFill>
                  <a:srgbClr val="18407F"/>
                </a:solidFill>
              </a:rPr>
              <a:t>Augusto Souza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8BF1160-2BB3-4C27-AC7D-309FA1E56BF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/>
              <a:t>Contador, Especialista em Gestão Empresarial, com mais de 10 anos na área.</a:t>
            </a:r>
          </a:p>
          <a:p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7993709-5C57-4A49-B7C3-3F3C14EFA8A8}"/>
              </a:ext>
            </a:extLst>
          </p:cNvPr>
          <p:cNvSpPr/>
          <p:nvPr/>
        </p:nvSpPr>
        <p:spPr>
          <a:xfrm>
            <a:off x="2419497" y="4358420"/>
            <a:ext cx="1998482" cy="199848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74FB560-BF56-4714-8737-5B7C7979B9DD}"/>
              </a:ext>
            </a:extLst>
          </p:cNvPr>
          <p:cNvSpPr/>
          <p:nvPr/>
        </p:nvSpPr>
        <p:spPr>
          <a:xfrm>
            <a:off x="7774023" y="4347375"/>
            <a:ext cx="1998482" cy="199848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01F795-D9BF-436A-BA18-AF117FFB1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13" y="657031"/>
            <a:ext cx="1914316" cy="7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C83AB-1E7E-423B-81C9-169FCFED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65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ALGUNS DE NOSSOS PARCEIROS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7A6051-10D0-4AF8-AA5C-01843F51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67" y="1211094"/>
            <a:ext cx="8767865" cy="51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6FA1E-7F15-4F84-939C-38E93924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NOSSOS PILARES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3E14C4-48B5-4711-B63E-701AA854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837"/>
            <a:ext cx="1914316" cy="7322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2A201B-301A-4F31-8DA4-0E50EB7BB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67"/>
          <a:stretch/>
        </p:blipFill>
        <p:spPr>
          <a:xfrm>
            <a:off x="446561" y="1689405"/>
            <a:ext cx="5516495" cy="11218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FA94FF-F099-4D83-B92D-5CCDC52A6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12" b="55556"/>
          <a:stretch/>
        </p:blipFill>
        <p:spPr>
          <a:xfrm>
            <a:off x="5812985" y="2714017"/>
            <a:ext cx="5248275" cy="11218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88D49C9-D151-480F-9AE0-E8708E079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50" b="27295"/>
          <a:stretch/>
        </p:blipFill>
        <p:spPr>
          <a:xfrm>
            <a:off x="446561" y="3835906"/>
            <a:ext cx="5248275" cy="12937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ECF308-DF8A-454B-9C69-8F2970127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3" t="75745"/>
          <a:stretch/>
        </p:blipFill>
        <p:spPr>
          <a:xfrm>
            <a:off x="6096000" y="4938340"/>
            <a:ext cx="4965260" cy="12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6FA1E-7F15-4F84-939C-38E93924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RESULTADOS EXPONENCIAIS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3E14C4-48B5-4711-B63E-701AA854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6111"/>
            <a:ext cx="1601717" cy="61265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2354D2-18AD-4B65-90F3-F918729E6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7" t="34042"/>
          <a:stretch/>
        </p:blipFill>
        <p:spPr>
          <a:xfrm>
            <a:off x="1655323" y="1285019"/>
            <a:ext cx="8881353" cy="52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B973-DC3F-4688-8870-98C1F37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690"/>
            <a:ext cx="10515600" cy="94810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FERRAMENTA ESTRATÉGICA: CUSTO FUNCIONÁRIO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BD90E56-7D89-4DBA-8307-59C973B18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3" b="2679"/>
          <a:stretch/>
        </p:blipFill>
        <p:spPr>
          <a:xfrm>
            <a:off x="246650" y="2906156"/>
            <a:ext cx="6122562" cy="33240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161073-4121-4D6C-8ECD-2793A9112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2"/>
          <a:stretch/>
        </p:blipFill>
        <p:spPr>
          <a:xfrm>
            <a:off x="6389146" y="2906157"/>
            <a:ext cx="5342411" cy="3324076"/>
          </a:xfrm>
          <a:prstGeom prst="rect">
            <a:avLst/>
          </a:prstGeom>
        </p:spPr>
      </p:pic>
      <p:pic>
        <p:nvPicPr>
          <p:cNvPr id="5" name="Gráfico 4" descr="Fita de premiação com estrela">
            <a:extLst>
              <a:ext uri="{FF2B5EF4-FFF2-40B4-BE49-F238E27FC236}">
                <a16:creationId xmlns:a16="http://schemas.microsoft.com/office/drawing/2014/main" id="{BFF8D12F-9C65-46D7-B474-EA6926523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0975" y="1054244"/>
            <a:ext cx="984834" cy="9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B973-DC3F-4688-8870-98C1F37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690"/>
            <a:ext cx="10515600" cy="94810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FERRAMENTA ESTRATÉGICA: CÁLCULO DE IMPOSTOS</a:t>
            </a:r>
            <a:endParaRPr lang="pt-BR" dirty="0"/>
          </a:p>
        </p:txBody>
      </p:sp>
      <p:pic>
        <p:nvPicPr>
          <p:cNvPr id="5" name="Gráfico 4" descr="Fita de premiação com estrela">
            <a:extLst>
              <a:ext uri="{FF2B5EF4-FFF2-40B4-BE49-F238E27FC236}">
                <a16:creationId xmlns:a16="http://schemas.microsoft.com/office/drawing/2014/main" id="{DFC95DC9-1056-4C0C-99C6-95D2EB629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143" y="1112857"/>
            <a:ext cx="871711" cy="871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7647AD-7A03-4B95-BBC5-5F3127748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97" y="2060966"/>
            <a:ext cx="5200257" cy="44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5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B973-DC3F-4688-8870-98C1F37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955"/>
            <a:ext cx="10515600" cy="94810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18407F"/>
                </a:solidFill>
              </a:rPr>
              <a:t>FERRAMENTA ESTRATÉGICA: BRIEFING TÉCNICO</a:t>
            </a:r>
            <a:endParaRPr lang="pt-BR" dirty="0"/>
          </a:p>
        </p:txBody>
      </p:sp>
      <p:pic>
        <p:nvPicPr>
          <p:cNvPr id="4" name="Gráfico 3" descr="Fita de premiação com estrela">
            <a:extLst>
              <a:ext uri="{FF2B5EF4-FFF2-40B4-BE49-F238E27FC236}">
                <a16:creationId xmlns:a16="http://schemas.microsoft.com/office/drawing/2014/main" id="{600B4E73-6E38-442A-B5C0-B2FB0211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2615" y="981101"/>
            <a:ext cx="867806" cy="8678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7B926C-1CD2-49A5-8BEC-9AA9845F9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82" y="2092749"/>
            <a:ext cx="3100209" cy="45201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22F3FF-9887-40B0-A170-C8F0447C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644" y="1951348"/>
            <a:ext cx="3138641" cy="45201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C059425-4B2F-423F-80EC-30713D9AE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684" y="1951348"/>
            <a:ext cx="2718545" cy="41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5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282F39"/>
      </a:dk1>
      <a:lt1>
        <a:srgbClr val="FFFFFF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330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Helvetica Neue</vt:lpstr>
      <vt:lpstr>Arial</vt:lpstr>
      <vt:lpstr>Wingdings</vt:lpstr>
      <vt:lpstr>Source Sans Pro</vt:lpstr>
      <vt:lpstr>Calibri</vt:lpstr>
      <vt:lpstr>Office Theme</vt:lpstr>
      <vt:lpstr>Office Theme</vt:lpstr>
      <vt:lpstr>Apresentação do PowerPoint</vt:lpstr>
      <vt:lpstr>NOSSO PROPÓSITO</vt:lpstr>
      <vt:lpstr>QUEM SOMOS</vt:lpstr>
      <vt:lpstr>ALGUNS DE NOSSOS PARCEIROS</vt:lpstr>
      <vt:lpstr>NOSSOS PILARES</vt:lpstr>
      <vt:lpstr>RESULTADOS EXPONENCIAIS</vt:lpstr>
      <vt:lpstr>FERRAMENTA ESTRATÉGICA: CUSTO FUNCIONÁRIO</vt:lpstr>
      <vt:lpstr>FERRAMENTA ESTRATÉGICA: CÁLCULO DE IMPOSTOS</vt:lpstr>
      <vt:lpstr>FERRAMENTA ESTRATÉGICA: BRIEFING TÉCNICO</vt:lpstr>
      <vt:lpstr>FERRAMENTA ESTRATÉGICA: ORÇAMENTO ANUAL</vt:lpstr>
      <vt:lpstr>FERRAMENTA ESTRATÉGICA: GPS</vt:lpstr>
      <vt:lpstr>BPO FINANCEIRO</vt:lpstr>
      <vt:lpstr>PLANOS SOB MEDIDA</vt:lpstr>
      <vt:lpstr>A ESCOLHA É SUA!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Roberto</dc:creator>
  <cp:lastModifiedBy>Jose</cp:lastModifiedBy>
  <cp:revision>5</cp:revision>
  <dcterms:modified xsi:type="dcterms:W3CDTF">2022-06-13T12:01:13Z</dcterms:modified>
</cp:coreProperties>
</file>