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g" ContentType="image/jpeg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5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81" r:id="rId8"/>
    <p:sldId id="279" r:id="rId9"/>
    <p:sldId id="262" r:id="rId10"/>
    <p:sldId id="278" r:id="rId11"/>
    <p:sldId id="267" r:id="rId12"/>
    <p:sldId id="268" r:id="rId13"/>
    <p:sldId id="269" r:id="rId14"/>
    <p:sldId id="263" r:id="rId15"/>
    <p:sldId id="270" r:id="rId16"/>
    <p:sldId id="271" r:id="rId17"/>
    <p:sldId id="273" r:id="rId18"/>
    <p:sldId id="276" r:id="rId19"/>
    <p:sldId id="277" r:id="rId20"/>
    <p:sldId id="266" r:id="rId21"/>
    <p:sldId id="27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21" autoAdjust="0"/>
    <p:restoredTop sz="84142" autoAdjust="0"/>
  </p:normalViewPr>
  <p:slideViewPr>
    <p:cSldViewPr snapToGrid="0" snapToObjects="1">
      <p:cViewPr>
        <p:scale>
          <a:sx n="80" d="100"/>
          <a:sy n="80" d="100"/>
        </p:scale>
        <p:origin x="-1328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933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-80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Running time (in seconds)</a:t>
            </a:r>
            <a:endParaRPr lang="en-US" dirty="0"/>
          </a:p>
        </c:rich>
      </c:tx>
      <c:layout/>
      <c:overlay val="1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Traditional R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Read Census Data</c:v>
                </c:pt>
                <c:pt idx="1">
                  <c:v>Merge Table</c:v>
                </c:pt>
                <c:pt idx="2">
                  <c:v>Logistics Regression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784.9</c:v>
                </c:pt>
                <c:pt idx="1">
                  <c:v>14.5</c:v>
                </c:pt>
                <c:pt idx="2">
                  <c:v>384.2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Spark R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Read Census Data</c:v>
                </c:pt>
                <c:pt idx="1">
                  <c:v>Merge Table</c:v>
                </c:pt>
                <c:pt idx="2">
                  <c:v>Logistics Regression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74.5</c:v>
                </c:pt>
                <c:pt idx="1">
                  <c:v>0.023</c:v>
                </c:pt>
                <c:pt idx="2">
                  <c:v>1584.3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139574760"/>
        <c:axId val="2139488088"/>
      </c:barChart>
      <c:catAx>
        <c:axId val="2139574760"/>
        <c:scaling>
          <c:orientation val="minMax"/>
        </c:scaling>
        <c:delete val="0"/>
        <c:axPos val="b"/>
        <c:majorTickMark val="none"/>
        <c:minorTickMark val="none"/>
        <c:tickLblPos val="nextTo"/>
        <c:crossAx val="2139488088"/>
        <c:crosses val="autoZero"/>
        <c:auto val="1"/>
        <c:lblAlgn val="ctr"/>
        <c:lblOffset val="100"/>
        <c:noMultiLvlLbl val="0"/>
      </c:catAx>
      <c:valAx>
        <c:axId val="21394880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2139574760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F2658-C208-424A-8A66-C846FA86B28B}" type="datetimeFigureOut">
              <a:rPr lang="en-US" smtClean="0"/>
              <a:pPr/>
              <a:t>12/22/15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EE662-A67B-1148-A6B0-04B0380A65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373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 One of the reason why Map Reduced is criticized is –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Restricted programming framework</a:t>
            </a:r>
          </a:p>
          <a:p>
            <a:endParaRPr lang="en-US" dirty="0" smtClean="0"/>
          </a:p>
          <a:p>
            <a:r>
              <a:rPr lang="en-US" baseline="0" dirty="0" smtClean="0"/>
              <a:t> -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MapReduce tasks must be written as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acyclic dataflow programs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Stateless mapper followed by a stateless reducer, that are executed by a batch job scheduler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Repeated querying of datasets become difficult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thus hard to write iterative algorithms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After each iteration of Map-Reduce, data has to be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persisted on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disc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next iteration to proceed with processing.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78DE9-D5B6-4456-B1BE-D851B181E62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39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78DE9-D5B6-4456-B1BE-D851B181E62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55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78DE9-D5B6-4456-B1BE-D851B181E62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06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78DE9-D5B6-4456-B1BE-D851B181E62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25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="1" dirty="0" smtClean="0"/>
              <a:t>SparkContext</a:t>
            </a:r>
            <a:r>
              <a:rPr lang="en-US" dirty="0" smtClean="0"/>
              <a:t>: </a:t>
            </a:r>
          </a:p>
          <a:p>
            <a:pPr marL="628650" lvl="1" indent="-171450">
              <a:buFontTx/>
              <a:buChar char="-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represents the connection to a Spark cluster </a:t>
            </a:r>
          </a:p>
          <a:p>
            <a:pPr marL="628650" lvl="1" indent="-171450">
              <a:buFontTx/>
              <a:buChar char="-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provides the entry point for interacting with Spark. </a:t>
            </a:r>
          </a:p>
          <a:p>
            <a:pPr marL="628650" lvl="1" indent="-171450">
              <a:buFontTx/>
              <a:buChar char="-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interact our jobs.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b="1" dirty="0" smtClean="0"/>
              <a:t>Driver program</a:t>
            </a:r>
            <a:r>
              <a:rPr lang="en-US" b="0" baseline="0" dirty="0" smtClean="0"/>
              <a:t> </a:t>
            </a:r>
            <a:r>
              <a:rPr lang="en-US" dirty="0" smtClean="0"/>
              <a:t>: The process </a:t>
            </a:r>
            <a:r>
              <a:rPr lang="en-US" dirty="0" err="1" smtClean="0"/>
              <a:t>runni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Spark and distribute </a:t>
            </a:r>
            <a:r>
              <a:rPr lang="en-US" dirty="0" err="1" smtClean="0"/>
              <a:t>ng</a:t>
            </a:r>
            <a:r>
              <a:rPr lang="en-US" dirty="0" smtClean="0"/>
              <a:t> the main() function of the application and creating the SparkContext</a:t>
            </a:r>
          </a:p>
          <a:p>
            <a:pPr marL="171450" indent="-171450">
              <a:buFontTx/>
              <a:buChar char="-"/>
            </a:pPr>
            <a:r>
              <a:rPr lang="en-US" b="1" dirty="0" smtClean="0"/>
              <a:t>Cluster manager</a:t>
            </a:r>
            <a:r>
              <a:rPr lang="en-US" b="0" baseline="0" dirty="0" smtClean="0"/>
              <a:t> </a:t>
            </a:r>
            <a:r>
              <a:rPr lang="en-US" dirty="0" smtClean="0"/>
              <a:t>: An external service for acquiring resources on the cluster (e.g. standalone manager, Mesos, YARN)</a:t>
            </a:r>
          </a:p>
          <a:p>
            <a:pPr marL="171450" indent="-171450">
              <a:buFontTx/>
              <a:buChar char="-"/>
            </a:pPr>
            <a:r>
              <a:rPr lang="en-US" b="1" dirty="0" smtClean="0"/>
              <a:t>Worker node</a:t>
            </a:r>
            <a:r>
              <a:rPr lang="en-US" b="0" baseline="0" dirty="0" smtClean="0"/>
              <a:t> </a:t>
            </a:r>
            <a:r>
              <a:rPr lang="en-US" dirty="0" smtClean="0"/>
              <a:t>: Any node that can run application code in the cluster</a:t>
            </a:r>
          </a:p>
          <a:p>
            <a:pPr marL="171450" indent="-171450">
              <a:buFontTx/>
              <a:buChar char="-"/>
            </a:pPr>
            <a:r>
              <a:rPr lang="en-US" b="1" dirty="0" smtClean="0"/>
              <a:t>Executor</a:t>
            </a:r>
            <a:r>
              <a:rPr lang="en-US" b="0" baseline="0" dirty="0" smtClean="0"/>
              <a:t> </a:t>
            </a:r>
            <a:r>
              <a:rPr lang="en-US" dirty="0" smtClean="0"/>
              <a:t>: A process launched for an application on a worker node, that runs tasks and keeps data in memory or disk storage across them. Each application has its own executors.</a:t>
            </a:r>
          </a:p>
          <a:p>
            <a:pPr marL="171450" indent="-171450">
              <a:buFontTx/>
              <a:buChar char="-"/>
            </a:pPr>
            <a:r>
              <a:rPr lang="en-US" b="1" dirty="0" smtClean="0"/>
              <a:t>Task</a:t>
            </a:r>
            <a:r>
              <a:rPr lang="en-US" b="0" baseline="0" dirty="0" smtClean="0"/>
              <a:t> </a:t>
            </a:r>
            <a:r>
              <a:rPr lang="en-US" dirty="0" smtClean="0"/>
              <a:t>: A unit of work that will be sent to one executor</a:t>
            </a:r>
          </a:p>
          <a:p>
            <a:pPr marL="171450" indent="-171450">
              <a:buFontTx/>
              <a:buChar char="-"/>
            </a:pPr>
            <a:r>
              <a:rPr lang="en-US" b="1" dirty="0" smtClean="0"/>
              <a:t>Job</a:t>
            </a:r>
            <a:r>
              <a:rPr lang="en-US" b="0" baseline="0" dirty="0" smtClean="0"/>
              <a:t> </a:t>
            </a:r>
            <a:r>
              <a:rPr lang="en-US" dirty="0" smtClean="0"/>
              <a:t>: A parallel computation consisting of multiple tasks that gets spawned in response to a Spark action (e.g. save, collect); you'll see this term used in the driver's logs.</a:t>
            </a:r>
          </a:p>
          <a:p>
            <a:pPr marL="171450" indent="-171450">
              <a:buFontTx/>
              <a:buChar char="-"/>
            </a:pPr>
            <a:r>
              <a:rPr lang="en-US" b="1" dirty="0" smtClean="0"/>
              <a:t>Stage</a:t>
            </a:r>
            <a:r>
              <a:rPr lang="en-US" b="0" baseline="0" dirty="0" smtClean="0"/>
              <a:t> </a:t>
            </a:r>
            <a:r>
              <a:rPr lang="en-US" dirty="0" smtClean="0"/>
              <a:t>: Each job gets divided into smaller sets of tasks called stages that depend on each other (similar to the map and reduce stages in MapReduce); you'll see this term used in the driver's logs.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78DE9-D5B6-4456-B1BE-D851B181E62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88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="1" dirty="0" smtClean="0"/>
              <a:t>SparkContext</a:t>
            </a:r>
            <a:r>
              <a:rPr lang="en-US" dirty="0" smtClean="0"/>
              <a:t>: </a:t>
            </a:r>
          </a:p>
          <a:p>
            <a:pPr marL="628650" lvl="1" indent="-171450">
              <a:buFontTx/>
              <a:buChar char="-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represents the connection to a Spark cluster </a:t>
            </a:r>
          </a:p>
          <a:p>
            <a:pPr marL="628650" lvl="1" indent="-171450">
              <a:buFontTx/>
              <a:buChar char="-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provides the entry point for interacting with Spark. </a:t>
            </a:r>
          </a:p>
          <a:p>
            <a:pPr marL="628650" lvl="1" indent="-171450">
              <a:buFontTx/>
              <a:buChar char="-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interact our jobs.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b="1" dirty="0" smtClean="0"/>
              <a:t>Driver program</a:t>
            </a:r>
            <a:r>
              <a:rPr lang="en-US" b="0" baseline="0" dirty="0" smtClean="0"/>
              <a:t> </a:t>
            </a:r>
            <a:r>
              <a:rPr lang="en-US" dirty="0" smtClean="0"/>
              <a:t>: The process </a:t>
            </a:r>
            <a:r>
              <a:rPr lang="en-US" dirty="0" err="1" smtClean="0"/>
              <a:t>runni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Spark and distribute </a:t>
            </a:r>
            <a:r>
              <a:rPr lang="en-US" dirty="0" err="1" smtClean="0"/>
              <a:t>ng</a:t>
            </a:r>
            <a:r>
              <a:rPr lang="en-US" dirty="0" smtClean="0"/>
              <a:t> the main() function of the application and creating the SparkContext</a:t>
            </a:r>
          </a:p>
          <a:p>
            <a:pPr marL="171450" indent="-171450">
              <a:buFontTx/>
              <a:buChar char="-"/>
            </a:pPr>
            <a:r>
              <a:rPr lang="en-US" b="1" dirty="0" smtClean="0"/>
              <a:t>Cluster manager</a:t>
            </a:r>
            <a:r>
              <a:rPr lang="en-US" b="0" baseline="0" dirty="0" smtClean="0"/>
              <a:t> </a:t>
            </a:r>
            <a:r>
              <a:rPr lang="en-US" dirty="0" smtClean="0"/>
              <a:t>: An external service for acquiring resources on the cluster (e.g. standalone manager, Mesos, YARN)</a:t>
            </a:r>
          </a:p>
          <a:p>
            <a:pPr marL="171450" indent="-171450">
              <a:buFontTx/>
              <a:buChar char="-"/>
            </a:pPr>
            <a:r>
              <a:rPr lang="en-US" b="1" dirty="0" smtClean="0"/>
              <a:t>Worker node</a:t>
            </a:r>
            <a:r>
              <a:rPr lang="en-US" b="0" baseline="0" dirty="0" smtClean="0"/>
              <a:t> </a:t>
            </a:r>
            <a:r>
              <a:rPr lang="en-US" dirty="0" smtClean="0"/>
              <a:t>: Any node that can run application code in the cluster</a:t>
            </a:r>
          </a:p>
          <a:p>
            <a:pPr marL="171450" indent="-171450">
              <a:buFontTx/>
              <a:buChar char="-"/>
            </a:pPr>
            <a:r>
              <a:rPr lang="en-US" b="1" dirty="0" smtClean="0"/>
              <a:t>Executor</a:t>
            </a:r>
            <a:r>
              <a:rPr lang="en-US" b="0" baseline="0" dirty="0" smtClean="0"/>
              <a:t> </a:t>
            </a:r>
            <a:r>
              <a:rPr lang="en-US" dirty="0" smtClean="0"/>
              <a:t>: A process launched for an application on a worker node, that runs tasks and keeps data in memory or disk storage across them. Each application has its own executors.</a:t>
            </a:r>
          </a:p>
          <a:p>
            <a:pPr marL="171450" indent="-171450">
              <a:buFontTx/>
              <a:buChar char="-"/>
            </a:pPr>
            <a:r>
              <a:rPr lang="en-US" b="1" dirty="0" smtClean="0"/>
              <a:t>Task</a:t>
            </a:r>
            <a:r>
              <a:rPr lang="en-US" b="0" baseline="0" dirty="0" smtClean="0"/>
              <a:t> </a:t>
            </a:r>
            <a:r>
              <a:rPr lang="en-US" dirty="0" smtClean="0"/>
              <a:t>: A unit of work that will be sent to one executor</a:t>
            </a:r>
          </a:p>
          <a:p>
            <a:pPr marL="171450" indent="-171450">
              <a:buFontTx/>
              <a:buChar char="-"/>
            </a:pPr>
            <a:r>
              <a:rPr lang="en-US" b="1" dirty="0" smtClean="0"/>
              <a:t>Job</a:t>
            </a:r>
            <a:r>
              <a:rPr lang="en-US" b="0" baseline="0" dirty="0" smtClean="0"/>
              <a:t> </a:t>
            </a:r>
            <a:r>
              <a:rPr lang="en-US" dirty="0" smtClean="0"/>
              <a:t>: A parallel computation consisting of multiple tasks that gets spawned in response to a Spark action (e.g. save, collect); you'll see this term used in the driver's logs.</a:t>
            </a:r>
          </a:p>
          <a:p>
            <a:pPr marL="171450" indent="-171450">
              <a:buFontTx/>
              <a:buChar char="-"/>
            </a:pPr>
            <a:r>
              <a:rPr lang="en-US" b="1" dirty="0" smtClean="0"/>
              <a:t>Stage</a:t>
            </a:r>
            <a:r>
              <a:rPr lang="en-US" b="0" baseline="0" dirty="0" smtClean="0"/>
              <a:t> </a:t>
            </a:r>
            <a:r>
              <a:rPr lang="en-US" dirty="0" smtClean="0"/>
              <a:t>: Each job gets divided into smaller sets of tasks called stages that depend on each other (similar to the map and reduce stages in MapReduce); you'll see this term used in the driver's logs.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78DE9-D5B6-4456-B1BE-D851B181E62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88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Chapter 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pPr algn="r"/>
            <a:r>
              <a:rPr lang="en-US" smtClean="0"/>
              <a:t>A Semantic Web Primer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A Semantic Web Primer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A Semantic Web Primer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A Semantic Web Primer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r>
              <a:rPr lang="en-US" smtClean="0"/>
              <a:t>Chapter 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pPr algn="r"/>
            <a:r>
              <a:rPr lang="en-US" smtClean="0"/>
              <a:t>A Semantic Web Primer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r>
              <a:rPr lang="en-US" smtClean="0"/>
              <a:t>Chapter 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pPr algn="r"/>
            <a:r>
              <a:rPr lang="en-US" smtClean="0"/>
              <a:t>A Semantic Web Primer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A Semantic Web Primer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Chapter 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smtClean="0"/>
              <a:t>A Semantic Web Primer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Chapter 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smtClean="0"/>
              <a:t>A Semantic Web Primer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r>
              <a:rPr lang="en-US" smtClean="0"/>
              <a:t>Chapter 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pPr algn="r"/>
            <a:r>
              <a:rPr lang="en-US" smtClean="0"/>
              <a:t>A Semantic Web Primer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A Semantic Web Primer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A Semantic Web Primer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A Semantic Web Primer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43A73-D562-49E2-A3BD-E7718835A472}" type="datetimeFigureOut">
              <a:rPr lang="en-US" smtClean="0"/>
              <a:t>12/22/15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49D05-260F-45B1-8268-7A39ED1B6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208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A Semantic Web Primer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Chapter 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pPr algn="r"/>
            <a:r>
              <a:rPr lang="en-US" smtClean="0"/>
              <a:t>A Semantic Web Primer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Chapter 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smtClean="0"/>
              <a:t>A Semantic Web Primer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A Semantic Web Primer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A Semantic Web Primer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A Semantic Web Primer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A Semantic Web Primer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Chapter 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algn="r"/>
            <a:r>
              <a:rPr lang="en-US" smtClean="0"/>
              <a:t>A Semantic Web Primer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6" r:id="rId1"/>
    <p:sldLayoutId id="2147484047" r:id="rId2"/>
    <p:sldLayoutId id="2147484048" r:id="rId3"/>
    <p:sldLayoutId id="2147484049" r:id="rId4"/>
    <p:sldLayoutId id="2147484050" r:id="rId5"/>
    <p:sldLayoutId id="2147484051" r:id="rId6"/>
    <p:sldLayoutId id="2147484052" r:id="rId7"/>
    <p:sldLayoutId id="2147484053" r:id="rId8"/>
    <p:sldLayoutId id="2147484054" r:id="rId9"/>
    <p:sldLayoutId id="2147484055" r:id="rId10"/>
    <p:sldLayoutId id="2147484056" r:id="rId11"/>
    <p:sldLayoutId id="2147484057" r:id="rId12"/>
    <p:sldLayoutId id="2147484058" r:id="rId13"/>
    <p:sldLayoutId id="2147484059" r:id="rId14"/>
    <p:sldLayoutId id="2147484060" r:id="rId15"/>
    <p:sldLayoutId id="2147484061" r:id="rId16"/>
    <p:sldLayoutId id="2147484062" r:id="rId17"/>
    <p:sldLayoutId id="2147484063" r:id="rId18"/>
    <p:sldLayoutId id="2147484064" r:id="rId19"/>
    <p:sldLayoutId id="2147484065" r:id="rId20"/>
    <p:sldLayoutId id="2147484066" r:id="rId2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microsoft.com/office/2007/relationships/hdphoto" Target="../media/hdphoto1.wdp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microsoft.com/office/2007/relationships/hdphoto" Target="../media/hdphoto2.wdp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0884" y="4624668"/>
            <a:ext cx="7688318" cy="93345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Heath </a:t>
            </a:r>
            <a:r>
              <a:rPr lang="en-US" b="1" dirty="0"/>
              <a:t>Insurance </a:t>
            </a:r>
            <a:r>
              <a:rPr lang="en-US" b="1" dirty="0" smtClean="0"/>
              <a:t>Coverage Prediction based </a:t>
            </a:r>
            <a:r>
              <a:rPr lang="en-US" b="1" dirty="0"/>
              <a:t>on the 2013 US Census Data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58119"/>
            <a:ext cx="4038600" cy="1127310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Presented by:</a:t>
            </a:r>
          </a:p>
          <a:p>
            <a:pPr algn="r"/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LE 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PHAM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TUYEN (2014311082)</a:t>
            </a:r>
          </a:p>
          <a:p>
            <a:pPr algn="r"/>
            <a:r>
              <a:rPr lang="ko-KR" alt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김진석</a:t>
            </a:r>
            <a:r>
              <a:rPr lang="en-US" altLang="ko-K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(2015310245)</a:t>
            </a:r>
            <a:endParaRPr 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r"/>
            <a:r>
              <a:rPr lang="ko-KR" alt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정철진</a:t>
            </a:r>
            <a:r>
              <a:rPr lang="en-US" altLang="ko-K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(2015310254)</a:t>
            </a:r>
            <a:endParaRPr 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126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008928"/>
              </p:ext>
            </p:extLst>
          </p:nvPr>
        </p:nvGraphicFramePr>
        <p:xfrm>
          <a:off x="1309796" y="2267585"/>
          <a:ext cx="6744991" cy="2392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9546"/>
                <a:gridCol w="1616373"/>
                <a:gridCol w="1599536"/>
                <a:gridCol w="159953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Logistics</a:t>
                      </a:r>
                      <a:r>
                        <a:rPr lang="en-US" b="1" baseline="0" dirty="0" smtClean="0"/>
                        <a:t> Regression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Decision Tree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Naïve Bayesian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AUC value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b="0" dirty="0" smtClean="0">
                          <a:solidFill>
                            <a:srgbClr val="00AF01"/>
                          </a:solidFill>
                        </a:rPr>
                        <a:t>0.7877123</a:t>
                      </a:r>
                      <a:endParaRPr lang="nb-NO" b="0" dirty="0" smtClean="0">
                        <a:solidFill>
                          <a:srgbClr val="00AF0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b="0" dirty="0" smtClean="0">
                          <a:solidFill>
                            <a:schemeClr val="tx1"/>
                          </a:solidFill>
                        </a:rPr>
                        <a:t>0.7656657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NA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Accuracy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b="0" dirty="0" smtClean="0">
                          <a:solidFill>
                            <a:schemeClr val="tx1"/>
                          </a:solidFill>
                        </a:rPr>
                        <a:t>0.8776312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b="0" dirty="0" smtClean="0">
                          <a:solidFill>
                            <a:srgbClr val="00AF01"/>
                          </a:solidFill>
                        </a:rPr>
                        <a:t>0.8802717</a:t>
                      </a:r>
                      <a:endParaRPr lang="en-US" b="0" dirty="0">
                        <a:solidFill>
                          <a:srgbClr val="00AF0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b="0" dirty="0" smtClean="0">
                          <a:solidFill>
                            <a:schemeClr val="tx1"/>
                          </a:solidFill>
                        </a:rPr>
                        <a:t>0.8372008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Training</a:t>
                      </a:r>
                      <a:r>
                        <a:rPr lang="en-US" b="1" baseline="0" dirty="0" smtClean="0"/>
                        <a:t> time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b="0" dirty="0" smtClean="0">
                          <a:solidFill>
                            <a:schemeClr val="tx1"/>
                          </a:solidFill>
                        </a:rPr>
                        <a:t>544.505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b="0" dirty="0" smtClean="0">
                          <a:solidFill>
                            <a:schemeClr val="tx1"/>
                          </a:solidFill>
                        </a:rPr>
                        <a:t>559.964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b="0" dirty="0" smtClean="0">
                          <a:solidFill>
                            <a:srgbClr val="00AF01"/>
                          </a:solidFill>
                        </a:rPr>
                        <a:t>10.082</a:t>
                      </a:r>
                      <a:endParaRPr lang="en-US" b="0" dirty="0">
                        <a:solidFill>
                          <a:srgbClr val="00AF0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Predicting</a:t>
                      </a:r>
                      <a:r>
                        <a:rPr lang="en-US" b="1" baseline="0" dirty="0" smtClean="0"/>
                        <a:t> time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b="0" dirty="0" smtClean="0">
                          <a:solidFill>
                            <a:schemeClr val="tx1"/>
                          </a:solidFill>
                        </a:rPr>
                        <a:t>3.556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b="0" dirty="0" smtClean="0">
                          <a:solidFill>
                            <a:srgbClr val="00AF01"/>
                          </a:solidFill>
                        </a:rPr>
                        <a:t>2.266</a:t>
                      </a:r>
                      <a:endParaRPr lang="en-US" b="0" dirty="0">
                        <a:solidFill>
                          <a:srgbClr val="00AF0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b="0" dirty="0" smtClean="0">
                          <a:solidFill>
                            <a:schemeClr val="tx1"/>
                          </a:solidFill>
                        </a:rPr>
                        <a:t>413.569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1899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535983" y="4689468"/>
            <a:ext cx="8274641" cy="1754326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Slow due to replication, serialization, and disk IO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Inefficient for: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Iterative algorithms (Machine Learning, Graphs &amp; Network Analysis)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Interactive Data Mining (R, Excel</a:t>
            </a:r>
            <a:r>
              <a:rPr lang="en-US" dirty="0" smtClean="0"/>
              <a:t>, Adhoc Reporting, Searching)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438691" y="1814474"/>
            <a:ext cx="6950965" cy="1433967"/>
            <a:chOff x="1060824" y="1429912"/>
            <a:chExt cx="7487984" cy="1693906"/>
          </a:xfrm>
        </p:grpSpPr>
        <p:sp>
          <p:nvSpPr>
            <p:cNvPr id="19" name="Can 18"/>
            <p:cNvSpPr/>
            <p:nvPr/>
          </p:nvSpPr>
          <p:spPr>
            <a:xfrm>
              <a:off x="1060824" y="1854399"/>
              <a:ext cx="782384" cy="824077"/>
            </a:xfrm>
            <a:prstGeom prst="can">
              <a:avLst/>
            </a:prstGeom>
            <a:ln>
              <a:headEnd type="none" w="med" len="med"/>
              <a:tailEnd type="non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Input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9" idx="4"/>
              <a:endCxn id="21" idx="1"/>
            </p:cNvCxnSpPr>
            <p:nvPr/>
          </p:nvCxnSpPr>
          <p:spPr>
            <a:xfrm>
              <a:off x="1843208" y="2266438"/>
              <a:ext cx="53779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2381003" y="2042588"/>
              <a:ext cx="910005" cy="4476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iter</a:t>
              </a:r>
              <a:r>
                <a:rPr lang="en-US" dirty="0" smtClean="0">
                  <a:solidFill>
                    <a:schemeClr val="tx1"/>
                  </a:solidFill>
                </a:rPr>
                <a:t>.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3"/>
            </p:cNvCxnSpPr>
            <p:nvPr/>
          </p:nvCxnSpPr>
          <p:spPr>
            <a:xfrm>
              <a:off x="3291008" y="2266438"/>
              <a:ext cx="49651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endCxn id="24" idx="1"/>
            </p:cNvCxnSpPr>
            <p:nvPr/>
          </p:nvCxnSpPr>
          <p:spPr>
            <a:xfrm flipV="1">
              <a:off x="4573315" y="2266438"/>
              <a:ext cx="537795" cy="518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5111110" y="2042588"/>
              <a:ext cx="910005" cy="4476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iter</a:t>
              </a:r>
              <a:r>
                <a:rPr lang="en-US" dirty="0" smtClean="0">
                  <a:solidFill>
                    <a:schemeClr val="tx1"/>
                  </a:solidFill>
                </a:rPr>
                <a:t>.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Straight Arrow Connector 24"/>
            <p:cNvCxnSpPr>
              <a:stCxn id="24" idx="3"/>
            </p:cNvCxnSpPr>
            <p:nvPr/>
          </p:nvCxnSpPr>
          <p:spPr>
            <a:xfrm>
              <a:off x="6021115" y="2266438"/>
              <a:ext cx="49651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7286924" y="2271625"/>
              <a:ext cx="53779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822131" y="2047775"/>
              <a:ext cx="726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Corbel"/>
                  <a:cs typeface="Corbel"/>
                </a:rPr>
                <a:t>.  .  .</a:t>
              </a:r>
              <a:endParaRPr lang="en-US" b="1" dirty="0">
                <a:latin typeface="Corbel"/>
                <a:cs typeface="Corbel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60824" y="2687536"/>
              <a:ext cx="199003" cy="4362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latin typeface="Corbel"/>
                <a:cs typeface="Corbel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818197" y="1429912"/>
              <a:ext cx="6142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Corbel"/>
                  <a:cs typeface="Corbel"/>
                </a:rPr>
                <a:t>HDFS</a:t>
              </a:r>
              <a:br>
                <a:rPr lang="en-US" sz="1400" dirty="0" smtClean="0">
                  <a:latin typeface="Corbel"/>
                  <a:cs typeface="Corbel"/>
                </a:rPr>
              </a:br>
              <a:r>
                <a:rPr lang="en-US" sz="1400" dirty="0" smtClean="0">
                  <a:latin typeface="Corbel"/>
                  <a:cs typeface="Corbel"/>
                </a:rPr>
                <a:t>read</a:t>
              </a:r>
              <a:endParaRPr lang="en-US" sz="1400" dirty="0">
                <a:latin typeface="Corbel"/>
                <a:cs typeface="Corbel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196677" y="1429912"/>
              <a:ext cx="6142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Corbel"/>
                  <a:cs typeface="Corbel"/>
                </a:rPr>
                <a:t>HDFS</a:t>
              </a:r>
              <a:br>
                <a:rPr lang="en-US" sz="1400" dirty="0" smtClean="0">
                  <a:latin typeface="Corbel"/>
                  <a:cs typeface="Corbel"/>
                </a:rPr>
              </a:br>
              <a:r>
                <a:rPr lang="en-US" sz="1400" dirty="0" smtClean="0">
                  <a:latin typeface="Corbel"/>
                  <a:cs typeface="Corbel"/>
                </a:rPr>
                <a:t>write</a:t>
              </a:r>
              <a:endParaRPr lang="en-US" sz="1400" dirty="0">
                <a:latin typeface="Corbel"/>
                <a:cs typeface="Corbel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548144" y="1429912"/>
              <a:ext cx="6142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Corbel"/>
                  <a:cs typeface="Corbel"/>
                </a:rPr>
                <a:t>HDFS</a:t>
              </a:r>
              <a:br>
                <a:rPr lang="en-US" sz="1400" dirty="0" smtClean="0">
                  <a:latin typeface="Corbel"/>
                  <a:cs typeface="Corbel"/>
                </a:rPr>
              </a:br>
              <a:r>
                <a:rPr lang="en-US" sz="1400" dirty="0" smtClean="0">
                  <a:latin typeface="Corbel"/>
                  <a:cs typeface="Corbel"/>
                </a:rPr>
                <a:t>read</a:t>
              </a:r>
              <a:endParaRPr lang="en-US" sz="1400" dirty="0">
                <a:latin typeface="Corbel"/>
                <a:cs typeface="Corbel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927010" y="1429912"/>
              <a:ext cx="6142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Corbel"/>
                  <a:cs typeface="Corbel"/>
                </a:rPr>
                <a:t>HDFS</a:t>
              </a:r>
              <a:br>
                <a:rPr lang="en-US" sz="1400" dirty="0" smtClean="0">
                  <a:latin typeface="Corbel"/>
                  <a:cs typeface="Corbel"/>
                </a:rPr>
              </a:br>
              <a:r>
                <a:rPr lang="en-US" sz="1400" dirty="0" smtClean="0">
                  <a:latin typeface="Corbel"/>
                  <a:cs typeface="Corbel"/>
                </a:rPr>
                <a:t>write</a:t>
              </a:r>
              <a:endParaRPr lang="en-US" sz="1400" dirty="0">
                <a:latin typeface="Corbel"/>
                <a:cs typeface="Corbel"/>
              </a:endParaRPr>
            </a:p>
          </p:txBody>
        </p:sp>
        <p:grpSp>
          <p:nvGrpSpPr>
            <p:cNvPr id="33" name="Group 32"/>
            <p:cNvGrpSpPr>
              <a:grpSpLocks noChangeAspect="1"/>
            </p:cNvGrpSpPr>
            <p:nvPr/>
          </p:nvGrpSpPr>
          <p:grpSpPr>
            <a:xfrm>
              <a:off x="3787525" y="1888265"/>
              <a:ext cx="812362" cy="851158"/>
              <a:chOff x="3787526" y="1872287"/>
              <a:chExt cx="974180" cy="1020705"/>
            </a:xfrm>
          </p:grpSpPr>
          <p:sp>
            <p:nvSpPr>
              <p:cNvPr id="38" name="Can 37"/>
              <p:cNvSpPr/>
              <p:nvPr/>
            </p:nvSpPr>
            <p:spPr>
              <a:xfrm>
                <a:off x="3787526" y="1872287"/>
                <a:ext cx="782384" cy="824077"/>
              </a:xfrm>
              <a:prstGeom prst="can">
                <a:avLst/>
              </a:prstGeom>
              <a:ln>
                <a:headEnd type="none" w="med" len="med"/>
                <a:tailEnd type="none"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Can 38"/>
              <p:cNvSpPr/>
              <p:nvPr/>
            </p:nvSpPr>
            <p:spPr>
              <a:xfrm>
                <a:off x="3882738" y="1962980"/>
                <a:ext cx="782384" cy="824076"/>
              </a:xfrm>
              <a:prstGeom prst="can">
                <a:avLst/>
              </a:prstGeom>
              <a:ln>
                <a:headEnd type="none" w="med" len="med"/>
                <a:tailEnd type="none"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Can 39"/>
              <p:cNvSpPr/>
              <p:nvPr/>
            </p:nvSpPr>
            <p:spPr>
              <a:xfrm>
                <a:off x="3979322" y="2068916"/>
                <a:ext cx="782384" cy="824076"/>
              </a:xfrm>
              <a:prstGeom prst="can">
                <a:avLst/>
              </a:prstGeom>
              <a:ln>
                <a:headEnd type="none" w="med" len="med"/>
                <a:tailEnd type="none"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>
              <a:grpSpLocks noChangeAspect="1"/>
            </p:cNvGrpSpPr>
            <p:nvPr/>
          </p:nvGrpSpPr>
          <p:grpSpPr>
            <a:xfrm>
              <a:off x="6517633" y="1888265"/>
              <a:ext cx="812362" cy="851158"/>
              <a:chOff x="3787526" y="1872287"/>
              <a:chExt cx="974180" cy="1020705"/>
            </a:xfrm>
          </p:grpSpPr>
          <p:sp>
            <p:nvSpPr>
              <p:cNvPr id="35" name="Can 34"/>
              <p:cNvSpPr/>
              <p:nvPr/>
            </p:nvSpPr>
            <p:spPr>
              <a:xfrm>
                <a:off x="3787526" y="1872287"/>
                <a:ext cx="782384" cy="824077"/>
              </a:xfrm>
              <a:prstGeom prst="can">
                <a:avLst/>
              </a:prstGeom>
              <a:ln>
                <a:headEnd type="none" w="med" len="med"/>
                <a:tailEnd type="none"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Can 35"/>
              <p:cNvSpPr/>
              <p:nvPr/>
            </p:nvSpPr>
            <p:spPr>
              <a:xfrm>
                <a:off x="3882738" y="1962980"/>
                <a:ext cx="782384" cy="824076"/>
              </a:xfrm>
              <a:prstGeom prst="can">
                <a:avLst/>
              </a:prstGeom>
              <a:ln>
                <a:headEnd type="none" w="med" len="med"/>
                <a:tailEnd type="none"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Can 36"/>
              <p:cNvSpPr/>
              <p:nvPr/>
            </p:nvSpPr>
            <p:spPr>
              <a:xfrm>
                <a:off x="3979322" y="2068916"/>
                <a:ext cx="782384" cy="824076"/>
              </a:xfrm>
              <a:prstGeom prst="can">
                <a:avLst/>
              </a:prstGeom>
              <a:ln>
                <a:headEnd type="none" w="med" len="med"/>
                <a:tailEnd type="none"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366683" y="2745862"/>
            <a:ext cx="3686502" cy="1767641"/>
            <a:chOff x="4232865" y="2992231"/>
            <a:chExt cx="3686502" cy="1767641"/>
          </a:xfrm>
        </p:grpSpPr>
        <p:grpSp>
          <p:nvGrpSpPr>
            <p:cNvPr id="41" name="Group 40"/>
            <p:cNvGrpSpPr/>
            <p:nvPr/>
          </p:nvGrpSpPr>
          <p:grpSpPr>
            <a:xfrm>
              <a:off x="4232865" y="3612616"/>
              <a:ext cx="3662106" cy="1147256"/>
              <a:chOff x="195109" y="1484921"/>
              <a:chExt cx="8663829" cy="3698990"/>
            </a:xfrm>
          </p:grpSpPr>
          <p:grpSp>
            <p:nvGrpSpPr>
              <p:cNvPr id="42" name="Group 230"/>
              <p:cNvGrpSpPr>
                <a:grpSpLocks/>
              </p:cNvGrpSpPr>
              <p:nvPr/>
            </p:nvGrpSpPr>
            <p:grpSpPr bwMode="auto">
              <a:xfrm>
                <a:off x="195109" y="1484921"/>
                <a:ext cx="8663829" cy="3698990"/>
                <a:chOff x="95767" y="2133596"/>
                <a:chExt cx="8881102" cy="4495804"/>
              </a:xfrm>
            </p:grpSpPr>
            <p:sp>
              <p:nvSpPr>
                <p:cNvPr id="46" name="Folded Corner 45"/>
                <p:cNvSpPr/>
                <p:nvPr/>
              </p:nvSpPr>
              <p:spPr>
                <a:xfrm rot="10800000">
                  <a:off x="95767" y="2133596"/>
                  <a:ext cx="1428233" cy="4495801"/>
                </a:xfrm>
                <a:prstGeom prst="foldedCorner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8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orbel"/>
                    <a:ea typeface="ＭＳ Ｐゴシック" pitchFamily="-105" charset="-128"/>
                    <a:cs typeface="Corbel"/>
                  </a:endParaRPr>
                </a:p>
              </p:txBody>
            </p:sp>
            <p:cxnSp>
              <p:nvCxnSpPr>
                <p:cNvPr id="47" name="Straight Arrow Connector 454"/>
                <p:cNvCxnSpPr>
                  <a:cxnSpLocks noChangeShapeType="1"/>
                  <a:stCxn id="48" idx="2"/>
                  <a:endCxn id="52" idx="1"/>
                </p:cNvCxnSpPr>
                <p:nvPr/>
              </p:nvCxnSpPr>
              <p:spPr bwMode="auto">
                <a:xfrm>
                  <a:off x="1676400" y="2882901"/>
                  <a:ext cx="609599" cy="9940"/>
                </a:xfrm>
                <a:prstGeom prst="straightConnector1">
                  <a:avLst/>
                </a:prstGeom>
                <a:noFill/>
                <a:ln w="19050" cmpd="sng">
                  <a:solidFill>
                    <a:srgbClr val="000000"/>
                  </a:solidFill>
                  <a:round/>
                  <a:headEnd type="none" w="sm" len="sm"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48" name="Right Bracket 47"/>
                <p:cNvSpPr/>
                <p:nvPr/>
              </p:nvSpPr>
              <p:spPr>
                <a:xfrm>
                  <a:off x="1524000" y="2133600"/>
                  <a:ext cx="152400" cy="1498600"/>
                </a:xfrm>
                <a:prstGeom prst="rightBracket">
                  <a:avLst/>
                </a:prstGeom>
                <a:noFill/>
                <a:ln w="127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rbel"/>
                    <a:ea typeface="ＭＳ Ｐゴシック" pitchFamily="-105" charset="-128"/>
                    <a:cs typeface="Corbel"/>
                  </a:endParaRPr>
                </a:p>
              </p:txBody>
            </p:sp>
            <p:sp>
              <p:nvSpPr>
                <p:cNvPr id="49" name="Right Bracket 48"/>
                <p:cNvSpPr/>
                <p:nvPr/>
              </p:nvSpPr>
              <p:spPr>
                <a:xfrm>
                  <a:off x="1524000" y="3632200"/>
                  <a:ext cx="152400" cy="1498600"/>
                </a:xfrm>
                <a:prstGeom prst="rightBracket">
                  <a:avLst/>
                </a:prstGeom>
                <a:noFill/>
                <a:ln w="127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rbel"/>
                    <a:ea typeface="ＭＳ Ｐゴシック" pitchFamily="-105" charset="-128"/>
                    <a:cs typeface="Corbel"/>
                  </a:endParaRPr>
                </a:p>
              </p:txBody>
            </p:sp>
            <p:sp>
              <p:nvSpPr>
                <p:cNvPr id="50" name="Right Bracket 49"/>
                <p:cNvSpPr/>
                <p:nvPr/>
              </p:nvSpPr>
              <p:spPr>
                <a:xfrm>
                  <a:off x="1524000" y="5130800"/>
                  <a:ext cx="152400" cy="1498600"/>
                </a:xfrm>
                <a:prstGeom prst="rightBracket">
                  <a:avLst/>
                </a:prstGeom>
                <a:noFill/>
                <a:ln w="127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rbel"/>
                    <a:ea typeface="ＭＳ Ｐゴシック" pitchFamily="-105" charset="-128"/>
                    <a:cs typeface="Corbel"/>
                  </a:endParaRPr>
                </a:p>
              </p:txBody>
            </p:sp>
            <p:cxnSp>
              <p:nvCxnSpPr>
                <p:cNvPr id="51" name="Straight Arrow Connector 124"/>
                <p:cNvCxnSpPr>
                  <a:cxnSpLocks noChangeShapeType="1"/>
                  <a:stCxn id="49" idx="2"/>
                  <a:endCxn id="53" idx="1"/>
                </p:cNvCxnSpPr>
                <p:nvPr/>
              </p:nvCxnSpPr>
              <p:spPr bwMode="auto">
                <a:xfrm>
                  <a:off x="1676400" y="4381502"/>
                  <a:ext cx="609599" cy="13941"/>
                </a:xfrm>
                <a:prstGeom prst="straightConnector1">
                  <a:avLst/>
                </a:prstGeom>
                <a:noFill/>
                <a:ln w="19050" cmpd="sng">
                  <a:solidFill>
                    <a:srgbClr val="000000"/>
                  </a:solidFill>
                  <a:round/>
                  <a:headEnd type="none" w="sm" len="sm"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52" name="Rounded Rectangle 51"/>
                <p:cNvSpPr/>
                <p:nvPr/>
              </p:nvSpPr>
              <p:spPr>
                <a:xfrm>
                  <a:off x="2286000" y="2520141"/>
                  <a:ext cx="1218523" cy="745398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orbel"/>
                      <a:ea typeface="ＭＳ Ｐゴシック" pitchFamily="-105" charset="-128"/>
                      <a:cs typeface="Corbel"/>
                    </a:rPr>
                    <a:t>Map</a:t>
                  </a:r>
                </a:p>
              </p:txBody>
            </p:sp>
            <p:sp>
              <p:nvSpPr>
                <p:cNvPr id="53" name="Rounded Rectangle 52"/>
                <p:cNvSpPr/>
                <p:nvPr/>
              </p:nvSpPr>
              <p:spPr>
                <a:xfrm>
                  <a:off x="2286000" y="4016250"/>
                  <a:ext cx="1218523" cy="758384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orbel"/>
                      <a:ea typeface="ＭＳ Ｐゴシック" pitchFamily="-105" charset="-128"/>
                      <a:cs typeface="Corbel"/>
                    </a:rPr>
                    <a:t>Map</a:t>
                  </a:r>
                </a:p>
              </p:txBody>
            </p:sp>
            <p:sp>
              <p:nvSpPr>
                <p:cNvPr id="54" name="Rounded Rectangle 53"/>
                <p:cNvSpPr/>
                <p:nvPr/>
              </p:nvSpPr>
              <p:spPr>
                <a:xfrm>
                  <a:off x="2286000" y="5518377"/>
                  <a:ext cx="1218523" cy="747994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orbel"/>
                      <a:ea typeface="ＭＳ Ｐゴシック" pitchFamily="-105" charset="-128"/>
                      <a:cs typeface="Corbel"/>
                    </a:rPr>
                    <a:t>Map</a:t>
                  </a:r>
                </a:p>
              </p:txBody>
            </p:sp>
            <p:cxnSp>
              <p:nvCxnSpPr>
                <p:cNvPr id="55" name="Straight Arrow Connector 135"/>
                <p:cNvCxnSpPr>
                  <a:cxnSpLocks noChangeShapeType="1"/>
                  <a:stCxn id="50" idx="2"/>
                  <a:endCxn id="54" idx="1"/>
                </p:cNvCxnSpPr>
                <p:nvPr/>
              </p:nvCxnSpPr>
              <p:spPr bwMode="auto">
                <a:xfrm>
                  <a:off x="1676400" y="5880101"/>
                  <a:ext cx="609599" cy="12274"/>
                </a:xfrm>
                <a:prstGeom prst="straightConnector1">
                  <a:avLst/>
                </a:prstGeom>
                <a:noFill/>
                <a:ln w="19050" cmpd="sng">
                  <a:solidFill>
                    <a:srgbClr val="000000"/>
                  </a:solidFill>
                  <a:round/>
                  <a:headEnd type="none" w="sm" len="sm"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56" name="Rounded Rectangle 55"/>
                <p:cNvSpPr/>
                <p:nvPr/>
              </p:nvSpPr>
              <p:spPr>
                <a:xfrm>
                  <a:off x="5519622" y="2836761"/>
                  <a:ext cx="1363025" cy="793198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Corbel"/>
                      <a:ea typeface="ＭＳ Ｐゴシック" pitchFamily="-105" charset="-128"/>
                      <a:cs typeface="Corbel"/>
                    </a:rPr>
                    <a:t>Reduce</a:t>
                  </a:r>
                </a:p>
              </p:txBody>
            </p:sp>
            <p:sp>
              <p:nvSpPr>
                <p:cNvPr id="57" name="Rounded Rectangle 56"/>
                <p:cNvSpPr/>
                <p:nvPr/>
              </p:nvSpPr>
              <p:spPr>
                <a:xfrm>
                  <a:off x="5519622" y="5110723"/>
                  <a:ext cx="1363025" cy="751943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Corbel"/>
                      <a:ea typeface="ＭＳ Ｐゴシック" pitchFamily="-105" charset="-128"/>
                      <a:cs typeface="Corbel"/>
                    </a:rPr>
                    <a:t>Reduce</a:t>
                  </a:r>
                </a:p>
              </p:txBody>
            </p:sp>
            <p:cxnSp>
              <p:nvCxnSpPr>
                <p:cNvPr id="58" name="Straight Arrow Connector 155"/>
                <p:cNvCxnSpPr>
                  <a:cxnSpLocks noChangeShapeType="1"/>
                  <a:stCxn id="52" idx="3"/>
                </p:cNvCxnSpPr>
                <p:nvPr/>
              </p:nvCxnSpPr>
              <p:spPr bwMode="auto">
                <a:xfrm>
                  <a:off x="3504523" y="2892841"/>
                  <a:ext cx="2015101" cy="239827"/>
                </a:xfrm>
                <a:prstGeom prst="straightConnector1">
                  <a:avLst/>
                </a:prstGeom>
                <a:noFill/>
                <a:ln w="19050" cmpd="sng">
                  <a:solidFill>
                    <a:srgbClr val="000000"/>
                  </a:solidFill>
                  <a:round/>
                  <a:headEnd type="none" w="sm" len="sm"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9" name="Straight Arrow Connector 158"/>
                <p:cNvCxnSpPr>
                  <a:cxnSpLocks noChangeShapeType="1"/>
                  <a:stCxn id="52" idx="3"/>
                </p:cNvCxnSpPr>
                <p:nvPr/>
              </p:nvCxnSpPr>
              <p:spPr bwMode="auto">
                <a:xfrm>
                  <a:off x="3504523" y="2892841"/>
                  <a:ext cx="2015101" cy="2452048"/>
                </a:xfrm>
                <a:prstGeom prst="straightConnector1">
                  <a:avLst/>
                </a:prstGeom>
                <a:noFill/>
                <a:ln w="19050" cmpd="sng">
                  <a:solidFill>
                    <a:srgbClr val="000000"/>
                  </a:solidFill>
                  <a:round/>
                  <a:headEnd type="none" w="sm" len="sm"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60" name="Straight Arrow Connector 161"/>
                <p:cNvCxnSpPr>
                  <a:cxnSpLocks noChangeShapeType="1"/>
                  <a:stCxn id="54" idx="3"/>
                </p:cNvCxnSpPr>
                <p:nvPr/>
              </p:nvCxnSpPr>
              <p:spPr bwMode="auto">
                <a:xfrm flipV="1">
                  <a:off x="3504523" y="3346759"/>
                  <a:ext cx="2015101" cy="2545616"/>
                </a:xfrm>
                <a:prstGeom prst="straightConnector1">
                  <a:avLst/>
                </a:prstGeom>
                <a:noFill/>
                <a:ln w="19050" cmpd="sng">
                  <a:solidFill>
                    <a:srgbClr val="000000"/>
                  </a:solidFill>
                  <a:round/>
                  <a:headEnd type="none" w="sm" len="sm"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61" name="Straight Arrow Connector 162"/>
                <p:cNvCxnSpPr>
                  <a:cxnSpLocks noChangeShapeType="1"/>
                  <a:stCxn id="53" idx="3"/>
                  <a:endCxn id="57" idx="1"/>
                </p:cNvCxnSpPr>
                <p:nvPr/>
              </p:nvCxnSpPr>
              <p:spPr bwMode="auto">
                <a:xfrm>
                  <a:off x="3504523" y="4395442"/>
                  <a:ext cx="2015100" cy="1091253"/>
                </a:xfrm>
                <a:prstGeom prst="straightConnector1">
                  <a:avLst/>
                </a:prstGeom>
                <a:noFill/>
                <a:ln w="19050" cmpd="sng">
                  <a:solidFill>
                    <a:srgbClr val="000000"/>
                  </a:solidFill>
                  <a:round/>
                  <a:headEnd type="none" w="sm" len="sm"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62" name="Straight Arrow Connector 163"/>
                <p:cNvCxnSpPr>
                  <a:cxnSpLocks noChangeShapeType="1"/>
                  <a:stCxn id="53" idx="3"/>
                  <a:endCxn id="56" idx="1"/>
                </p:cNvCxnSpPr>
                <p:nvPr/>
              </p:nvCxnSpPr>
              <p:spPr bwMode="auto">
                <a:xfrm flipV="1">
                  <a:off x="3504523" y="3233360"/>
                  <a:ext cx="2015100" cy="1162082"/>
                </a:xfrm>
                <a:prstGeom prst="straightConnector1">
                  <a:avLst/>
                </a:prstGeom>
                <a:noFill/>
                <a:ln w="19050" cmpd="sng">
                  <a:solidFill>
                    <a:srgbClr val="000000"/>
                  </a:solidFill>
                  <a:round/>
                  <a:headEnd type="none" w="sm" len="sm"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63" name="Straight Arrow Connector 164"/>
                <p:cNvCxnSpPr>
                  <a:cxnSpLocks noChangeShapeType="1"/>
                  <a:stCxn id="54" idx="3"/>
                </p:cNvCxnSpPr>
                <p:nvPr/>
              </p:nvCxnSpPr>
              <p:spPr bwMode="auto">
                <a:xfrm flipV="1">
                  <a:off x="3504523" y="5630339"/>
                  <a:ext cx="2015101" cy="262036"/>
                </a:xfrm>
                <a:prstGeom prst="straightConnector1">
                  <a:avLst/>
                </a:prstGeom>
                <a:noFill/>
                <a:ln w="19050" cmpd="sng">
                  <a:solidFill>
                    <a:srgbClr val="000000"/>
                  </a:solidFill>
                  <a:round/>
                  <a:headEnd type="none" w="sm" len="sm"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64" name="Straight Arrow Connector 182"/>
                <p:cNvCxnSpPr>
                  <a:cxnSpLocks noChangeShapeType="1"/>
                  <a:stCxn id="56" idx="3"/>
                  <a:endCxn id="67" idx="2"/>
                </p:cNvCxnSpPr>
                <p:nvPr/>
              </p:nvCxnSpPr>
              <p:spPr bwMode="auto">
                <a:xfrm>
                  <a:off x="6882647" y="3233360"/>
                  <a:ext cx="508753" cy="6533"/>
                </a:xfrm>
                <a:prstGeom prst="straightConnector1">
                  <a:avLst/>
                </a:prstGeom>
                <a:noFill/>
                <a:ln w="19050" cmpd="sng">
                  <a:solidFill>
                    <a:srgbClr val="000000"/>
                  </a:solidFill>
                  <a:round/>
                  <a:headEnd type="none" w="sm" len="sm"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65" name="Straight Arrow Connector 183"/>
                <p:cNvCxnSpPr>
                  <a:cxnSpLocks noChangeShapeType="1"/>
                  <a:stCxn id="57" idx="3"/>
                  <a:endCxn id="68" idx="2"/>
                </p:cNvCxnSpPr>
                <p:nvPr/>
              </p:nvCxnSpPr>
              <p:spPr bwMode="auto">
                <a:xfrm>
                  <a:off x="6882647" y="5486695"/>
                  <a:ext cx="508753" cy="1099"/>
                </a:xfrm>
                <a:prstGeom prst="straightConnector1">
                  <a:avLst/>
                </a:prstGeom>
                <a:noFill/>
                <a:ln w="19050" cmpd="sng">
                  <a:solidFill>
                    <a:srgbClr val="000000"/>
                  </a:solidFill>
                  <a:round/>
                  <a:headEnd type="none" w="sm" len="sm"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66" name="Folded Corner 65"/>
                <p:cNvSpPr/>
                <p:nvPr/>
              </p:nvSpPr>
              <p:spPr>
                <a:xfrm rot="10800000">
                  <a:off x="7543798" y="2133596"/>
                  <a:ext cx="1433071" cy="4495800"/>
                </a:xfrm>
                <a:prstGeom prst="foldedCorner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8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orbel"/>
                    <a:ea typeface="ＭＳ Ｐゴシック" pitchFamily="-105" charset="-128"/>
                    <a:cs typeface="Corbel"/>
                  </a:endParaRPr>
                </a:p>
              </p:txBody>
            </p:sp>
            <p:sp>
              <p:nvSpPr>
                <p:cNvPr id="67" name="Right Bracket 66"/>
                <p:cNvSpPr/>
                <p:nvPr/>
              </p:nvSpPr>
              <p:spPr>
                <a:xfrm flipH="1">
                  <a:off x="7391400" y="2133600"/>
                  <a:ext cx="152400" cy="2212585"/>
                </a:xfrm>
                <a:prstGeom prst="rightBracket">
                  <a:avLst/>
                </a:prstGeom>
                <a:noFill/>
                <a:ln w="127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rbel"/>
                    <a:ea typeface="ＭＳ Ｐゴシック" pitchFamily="-105" charset="-128"/>
                    <a:cs typeface="Corbel"/>
                  </a:endParaRPr>
                </a:p>
              </p:txBody>
            </p:sp>
            <p:sp>
              <p:nvSpPr>
                <p:cNvPr id="68" name="Right Bracket 67"/>
                <p:cNvSpPr/>
                <p:nvPr/>
              </p:nvSpPr>
              <p:spPr>
                <a:xfrm flipH="1">
                  <a:off x="7391400" y="4346185"/>
                  <a:ext cx="152400" cy="2283215"/>
                </a:xfrm>
                <a:prstGeom prst="rightBracket">
                  <a:avLst/>
                </a:prstGeom>
                <a:noFill/>
                <a:ln w="127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rbel"/>
                    <a:ea typeface="ＭＳ Ｐゴシック" pitchFamily="-105" charset="-128"/>
                    <a:cs typeface="Corbel"/>
                  </a:endParaRPr>
                </a:p>
              </p:txBody>
            </p:sp>
          </p:grpSp>
          <p:grpSp>
            <p:nvGrpSpPr>
              <p:cNvPr id="43" name="Group 42"/>
              <p:cNvGrpSpPr/>
              <p:nvPr/>
            </p:nvGrpSpPr>
            <p:grpSpPr>
              <a:xfrm>
                <a:off x="195109" y="3005909"/>
                <a:ext cx="8663829" cy="843484"/>
                <a:chOff x="285669" y="3684835"/>
                <a:chExt cx="8636670" cy="843484"/>
              </a:xfrm>
            </p:grpSpPr>
            <p:sp>
              <p:nvSpPr>
                <p:cNvPr id="44" name="TextBox 217"/>
                <p:cNvSpPr txBox="1">
                  <a:spLocks noChangeArrowheads="1"/>
                </p:cNvSpPr>
                <p:nvPr/>
              </p:nvSpPr>
              <p:spPr bwMode="auto">
                <a:xfrm>
                  <a:off x="285669" y="3684835"/>
                  <a:ext cx="1388926" cy="8434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37931725" indent="-37474525" eaLnBrk="0" hangingPunct="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eaLnBrk="0" hangingPunct="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eaLnBrk="0" hangingPunct="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eaLnBrk="0" hangingPunct="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5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Corbel"/>
                      <a:ea typeface="ＭＳ Ｐゴシック" charset="0"/>
                      <a:cs typeface="Corbel"/>
                    </a:rPr>
                    <a:t>Input</a:t>
                  </a:r>
                </a:p>
              </p:txBody>
            </p:sp>
            <p:sp>
              <p:nvSpPr>
                <p:cNvPr id="45" name="TextBox 221"/>
                <p:cNvSpPr txBox="1">
                  <a:spLocks noChangeArrowheads="1"/>
                </p:cNvSpPr>
                <p:nvPr/>
              </p:nvSpPr>
              <p:spPr bwMode="auto">
                <a:xfrm>
                  <a:off x="7539236" y="3684835"/>
                  <a:ext cx="1383103" cy="8186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37931725" indent="-37474525" eaLnBrk="0" hangingPunct="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eaLnBrk="0" hangingPunct="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eaLnBrk="0" hangingPunct="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eaLnBrk="0" hangingPunct="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5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Corbel"/>
                      <a:ea typeface="ＭＳ Ｐゴシック" charset="0"/>
                      <a:cs typeface="Corbel"/>
                    </a:rPr>
                    <a:t>Output</a:t>
                  </a:r>
                </a:p>
              </p:txBody>
            </p:sp>
          </p:grpSp>
        </p:grpSp>
        <p:cxnSp>
          <p:nvCxnSpPr>
            <p:cNvPr id="3" name="Straight Connector 2"/>
            <p:cNvCxnSpPr/>
            <p:nvPr/>
          </p:nvCxnSpPr>
          <p:spPr>
            <a:xfrm flipH="1">
              <a:off x="4315995" y="3016105"/>
              <a:ext cx="1163648" cy="512923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6389648" y="2992231"/>
              <a:ext cx="1529719" cy="582799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98474" y="484094"/>
            <a:ext cx="7814374" cy="1116106"/>
          </a:xfrm>
        </p:spPr>
        <p:txBody>
          <a:bodyPr/>
          <a:lstStyle/>
          <a:p>
            <a:r>
              <a:rPr lang="en-US" dirty="0"/>
              <a:t>Large </a:t>
            </a:r>
            <a:r>
              <a:rPr lang="en-US" dirty="0" smtClean="0"/>
              <a:t>scale analytics</a:t>
            </a:r>
            <a:br>
              <a:rPr lang="en-US" dirty="0" smtClean="0"/>
            </a:br>
            <a:r>
              <a:rPr lang="en-US" sz="3000" dirty="0" smtClean="0"/>
              <a:t>Limitation of </a:t>
            </a:r>
            <a:r>
              <a:rPr lang="en-US" sz="3000" dirty="0" err="1" smtClean="0"/>
              <a:t>Hadoop</a:t>
            </a:r>
            <a:r>
              <a:rPr lang="en-US" sz="3000" dirty="0" smtClean="0"/>
              <a:t> Map-Reduce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568797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scale analytics</a:t>
            </a:r>
            <a:br>
              <a:rPr lang="en-US" dirty="0"/>
            </a:br>
            <a:r>
              <a:rPr lang="en-US" sz="3200" dirty="0" smtClean="0"/>
              <a:t>Spark Apache</a:t>
            </a:r>
            <a:endParaRPr lang="en-US" sz="3200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498474" y="1854201"/>
            <a:ext cx="8645526" cy="2813050"/>
          </a:xfrm>
        </p:spPr>
        <p:txBody>
          <a:bodyPr>
            <a:noAutofit/>
          </a:bodyPr>
          <a:lstStyle/>
          <a:p>
            <a:pPr>
              <a:buFont typeface="Wingdings" charset="2"/>
              <a:buChar char="q"/>
            </a:pPr>
            <a:r>
              <a:rPr lang="en-US" sz="1800" dirty="0" smtClean="0"/>
              <a:t>A </a:t>
            </a:r>
            <a:r>
              <a:rPr lang="en-US" sz="1800" dirty="0"/>
              <a:t>big data analytics cluster-computing framework written in </a:t>
            </a:r>
            <a:r>
              <a:rPr lang="en-US" sz="1800" b="1" dirty="0" err="1"/>
              <a:t>Scala</a:t>
            </a:r>
            <a:r>
              <a:rPr lang="en-US" sz="1800" dirty="0" smtClean="0"/>
              <a:t>.</a:t>
            </a:r>
          </a:p>
          <a:p>
            <a:pPr>
              <a:buFont typeface="Wingdings" charset="2"/>
              <a:buChar char="q"/>
            </a:pPr>
            <a:r>
              <a:rPr lang="en-US" sz="1800" b="1" dirty="0" smtClean="0"/>
              <a:t>Open </a:t>
            </a:r>
            <a:r>
              <a:rPr lang="en-US" sz="1800" b="1" dirty="0"/>
              <a:t>Sourced </a:t>
            </a:r>
            <a:r>
              <a:rPr lang="en-US" sz="1800" dirty="0"/>
              <a:t>originally developed in </a:t>
            </a:r>
            <a:r>
              <a:rPr lang="en-US" sz="1800" dirty="0" err="1"/>
              <a:t>AMPLab</a:t>
            </a:r>
            <a:r>
              <a:rPr lang="en-US" sz="1800" dirty="0"/>
              <a:t> at UC </a:t>
            </a:r>
            <a:r>
              <a:rPr lang="en-US" sz="1800" dirty="0" smtClean="0"/>
              <a:t>Berkley.</a:t>
            </a:r>
          </a:p>
          <a:p>
            <a:pPr>
              <a:buFont typeface="Wingdings" charset="2"/>
              <a:buChar char="q"/>
            </a:pPr>
            <a:r>
              <a:rPr lang="en-US" sz="1800" dirty="0" smtClean="0"/>
              <a:t>Provides </a:t>
            </a:r>
            <a:r>
              <a:rPr lang="en-US" sz="1800" b="1" dirty="0"/>
              <a:t>In-Memory</a:t>
            </a:r>
            <a:r>
              <a:rPr lang="en-US" sz="1800" dirty="0"/>
              <a:t> analytics which is faster than </a:t>
            </a:r>
            <a:r>
              <a:rPr lang="en-US" sz="1800" dirty="0" err="1"/>
              <a:t>Hadoop</a:t>
            </a:r>
            <a:r>
              <a:rPr lang="en-US" sz="1800" dirty="0"/>
              <a:t>/Hive (</a:t>
            </a:r>
            <a:r>
              <a:rPr lang="en-US" sz="1800" dirty="0" err="1"/>
              <a:t>upto</a:t>
            </a:r>
            <a:r>
              <a:rPr lang="en-US" sz="1800" dirty="0"/>
              <a:t> 100x)</a:t>
            </a:r>
            <a:r>
              <a:rPr lang="en-US" sz="1800" dirty="0" smtClean="0"/>
              <a:t>.</a:t>
            </a:r>
          </a:p>
          <a:p>
            <a:pPr>
              <a:buFont typeface="Wingdings" charset="2"/>
              <a:buChar char="q"/>
            </a:pPr>
            <a:r>
              <a:rPr lang="en-US" sz="1800" dirty="0" smtClean="0"/>
              <a:t>Designed </a:t>
            </a:r>
            <a:r>
              <a:rPr lang="en-US" sz="1800" dirty="0"/>
              <a:t>for running </a:t>
            </a:r>
            <a:r>
              <a:rPr lang="en-US" sz="1800" b="1" dirty="0"/>
              <a:t>Iterative</a:t>
            </a:r>
            <a:r>
              <a:rPr lang="en-US" sz="1800" dirty="0"/>
              <a:t> algorithms &amp; Interactive </a:t>
            </a:r>
            <a:r>
              <a:rPr lang="en-US" sz="1800" dirty="0" smtClean="0"/>
              <a:t>analytics</a:t>
            </a:r>
          </a:p>
          <a:p>
            <a:pPr>
              <a:buFont typeface="Wingdings" charset="2"/>
              <a:buChar char="q"/>
            </a:pPr>
            <a:r>
              <a:rPr lang="en-US" sz="1800" dirty="0" smtClean="0"/>
              <a:t>Highly </a:t>
            </a:r>
            <a:r>
              <a:rPr lang="en-US" sz="1800" b="1" dirty="0"/>
              <a:t>compatible with </a:t>
            </a:r>
            <a:r>
              <a:rPr lang="en-US" sz="1800" b="1" dirty="0" err="1"/>
              <a:t>Hadoop</a:t>
            </a:r>
            <a:r>
              <a:rPr lang="en-US" sz="1800" dirty="0" err="1"/>
              <a:t>’s</a:t>
            </a:r>
            <a:r>
              <a:rPr lang="en-US" sz="1800" dirty="0"/>
              <a:t> Storage </a:t>
            </a:r>
            <a:r>
              <a:rPr lang="en-US" sz="1800" dirty="0" smtClean="0"/>
              <a:t>APIs.</a:t>
            </a:r>
          </a:p>
          <a:p>
            <a:pPr lvl="1">
              <a:buFont typeface="Wingdings" charset="2"/>
              <a:buChar char="q"/>
            </a:pPr>
            <a:r>
              <a:rPr lang="en-US" dirty="0" smtClean="0"/>
              <a:t>Can </a:t>
            </a:r>
            <a:r>
              <a:rPr lang="en-US" dirty="0"/>
              <a:t>run on your existing </a:t>
            </a:r>
            <a:r>
              <a:rPr lang="en-US" dirty="0" err="1"/>
              <a:t>Hadoop</a:t>
            </a:r>
            <a:r>
              <a:rPr lang="en-US" dirty="0"/>
              <a:t> Cluster </a:t>
            </a:r>
            <a:r>
              <a:rPr lang="en-US" dirty="0" smtClean="0"/>
              <a:t>Setup.</a:t>
            </a:r>
          </a:p>
          <a:p>
            <a:pPr>
              <a:buFont typeface="Wingdings" charset="2"/>
              <a:buChar char="q"/>
            </a:pPr>
            <a:r>
              <a:rPr lang="en-US" sz="2000" dirty="0" smtClean="0"/>
              <a:t>Developers </a:t>
            </a:r>
            <a:r>
              <a:rPr lang="en-US" sz="2000" dirty="0"/>
              <a:t>can write driver programs using multiple </a:t>
            </a:r>
            <a:r>
              <a:rPr lang="en-US" sz="2000" b="1" dirty="0"/>
              <a:t>programming languages</a:t>
            </a:r>
            <a:r>
              <a:rPr lang="en-US" sz="2000" dirty="0"/>
              <a:t>.</a:t>
            </a:r>
          </a:p>
          <a:p>
            <a:endParaRPr lang="en-US" sz="18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804953" y="5362574"/>
            <a:ext cx="7519993" cy="1495426"/>
            <a:chOff x="1095329" y="5138358"/>
            <a:chExt cx="7519993" cy="1495426"/>
          </a:xfrm>
        </p:grpSpPr>
        <p:grpSp>
          <p:nvGrpSpPr>
            <p:cNvPr id="9" name="Group 8"/>
            <p:cNvGrpSpPr/>
            <p:nvPr/>
          </p:nvGrpSpPr>
          <p:grpSpPr>
            <a:xfrm>
              <a:off x="1095329" y="5138358"/>
              <a:ext cx="6054867" cy="1495426"/>
              <a:chOff x="925334" y="4318169"/>
              <a:chExt cx="6054867" cy="1495426"/>
            </a:xfrm>
          </p:grpSpPr>
          <p:pic>
            <p:nvPicPr>
              <p:cNvPr id="19" name="Picture 2" descr="http://assets.neo4j.org/img/languages/scala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5334" y="4318169"/>
                <a:ext cx="2095500" cy="14954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4" descr="http://www.tutorialspoint.com/images/java-mini-logo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08833" y="4355137"/>
                <a:ext cx="1284588" cy="10084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6" descr="http://gfif.udea.edu.co/cursos/extension/python/imgs/python-logo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68938" y="4711169"/>
                <a:ext cx="2411263" cy="8144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2" name="Group 21"/>
            <p:cNvGrpSpPr/>
            <p:nvPr/>
          </p:nvGrpSpPr>
          <p:grpSpPr>
            <a:xfrm>
              <a:off x="7342390" y="5522417"/>
              <a:ext cx="1272932" cy="661311"/>
              <a:chOff x="6735760" y="5277649"/>
              <a:chExt cx="1543497" cy="849626"/>
            </a:xfrm>
          </p:grpSpPr>
          <p:pic>
            <p:nvPicPr>
              <p:cNvPr id="23" name="Picture 8" descr="http://i.imgur.com/VClk4DS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35760" y="5277649"/>
                <a:ext cx="784266" cy="7842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4" name="TextBox 23"/>
              <p:cNvSpPr txBox="1"/>
              <p:nvPr/>
            </p:nvSpPr>
            <p:spPr>
              <a:xfrm>
                <a:off x="7464857" y="5480944"/>
                <a:ext cx="814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 smtClean="0"/>
                  <a:t>…</a:t>
                </a:r>
                <a:endParaRPr lang="en-US" dirty="0"/>
              </a:p>
            </p:txBody>
          </p:sp>
        </p:grpSp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614" y="225401"/>
            <a:ext cx="1628800" cy="16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277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420262" y="1438945"/>
            <a:ext cx="7565268" cy="1267474"/>
            <a:chOff x="1255204" y="2172537"/>
            <a:chExt cx="7565268" cy="1267474"/>
          </a:xfrm>
        </p:grpSpPr>
        <p:grpSp>
          <p:nvGrpSpPr>
            <p:cNvPr id="83" name="Group 82"/>
            <p:cNvGrpSpPr/>
            <p:nvPr/>
          </p:nvGrpSpPr>
          <p:grpSpPr>
            <a:xfrm>
              <a:off x="2276724" y="2172537"/>
              <a:ext cx="6543748" cy="1267474"/>
              <a:chOff x="1060824" y="1429912"/>
              <a:chExt cx="7487984" cy="1715976"/>
            </a:xfrm>
          </p:grpSpPr>
          <p:sp>
            <p:nvSpPr>
              <p:cNvPr id="85" name="Can 84"/>
              <p:cNvSpPr/>
              <p:nvPr/>
            </p:nvSpPr>
            <p:spPr>
              <a:xfrm>
                <a:off x="1060824" y="1854399"/>
                <a:ext cx="782384" cy="824077"/>
              </a:xfrm>
              <a:prstGeom prst="can">
                <a:avLst/>
              </a:prstGeom>
              <a:solidFill>
                <a:schemeClr val="tx2">
                  <a:lumMod val="75000"/>
                </a:schemeClr>
              </a:solidFill>
              <a:ln>
                <a:headEnd type="none" w="med" len="med"/>
                <a:tailEnd type="none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86" name="Straight Arrow Connector 85"/>
              <p:cNvCxnSpPr>
                <a:stCxn id="85" idx="4"/>
                <a:endCxn id="87" idx="1"/>
              </p:cNvCxnSpPr>
              <p:nvPr/>
            </p:nvCxnSpPr>
            <p:spPr>
              <a:xfrm>
                <a:off x="1843208" y="2266438"/>
                <a:ext cx="53779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Rectangle 86"/>
              <p:cNvSpPr/>
              <p:nvPr/>
            </p:nvSpPr>
            <p:spPr>
              <a:xfrm>
                <a:off x="2381003" y="2042588"/>
                <a:ext cx="910005" cy="44769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headEnd type="none" w="med" len="med"/>
                <a:tailEnd type="none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600" dirty="0" err="1" smtClean="0">
                    <a:solidFill>
                      <a:schemeClr val="tx1"/>
                    </a:solidFill>
                  </a:rPr>
                  <a:t>iter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. 1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8" name="Straight Arrow Connector 87"/>
              <p:cNvCxnSpPr>
                <a:stCxn id="87" idx="3"/>
              </p:cNvCxnSpPr>
              <p:nvPr/>
            </p:nvCxnSpPr>
            <p:spPr>
              <a:xfrm>
                <a:off x="3291008" y="2266438"/>
                <a:ext cx="49651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>
                <a:endCxn id="90" idx="1"/>
              </p:cNvCxnSpPr>
              <p:nvPr/>
            </p:nvCxnSpPr>
            <p:spPr>
              <a:xfrm flipV="1">
                <a:off x="4573315" y="2266438"/>
                <a:ext cx="537795" cy="51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Rectangle 89"/>
              <p:cNvSpPr/>
              <p:nvPr/>
            </p:nvSpPr>
            <p:spPr>
              <a:xfrm>
                <a:off x="5111110" y="2042588"/>
                <a:ext cx="910005" cy="44769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headEnd type="none" w="med" len="med"/>
                <a:tailEnd type="none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600" dirty="0" err="1" smtClean="0">
                    <a:solidFill>
                      <a:schemeClr val="tx1"/>
                    </a:solidFill>
                  </a:rPr>
                  <a:t>iter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. 2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1" name="Straight Arrow Connector 90"/>
              <p:cNvCxnSpPr>
                <a:stCxn id="90" idx="3"/>
              </p:cNvCxnSpPr>
              <p:nvPr/>
            </p:nvCxnSpPr>
            <p:spPr>
              <a:xfrm>
                <a:off x="6021115" y="2266438"/>
                <a:ext cx="49651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/>
              <p:nvPr/>
            </p:nvCxnSpPr>
            <p:spPr>
              <a:xfrm>
                <a:off x="7286924" y="2271625"/>
                <a:ext cx="53779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TextBox 92"/>
              <p:cNvSpPr txBox="1"/>
              <p:nvPr/>
            </p:nvSpPr>
            <p:spPr>
              <a:xfrm>
                <a:off x="7822131" y="2047775"/>
                <a:ext cx="726677" cy="458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Corbel"/>
                    <a:cs typeface="Corbel"/>
                  </a:rPr>
                  <a:t>.  .  .</a:t>
                </a:r>
                <a:endParaRPr lang="en-US" sz="1600" b="1" dirty="0">
                  <a:latin typeface="Corbel"/>
                  <a:cs typeface="Corbel"/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1060824" y="2687535"/>
                <a:ext cx="719417" cy="4583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Corbel"/>
                    <a:cs typeface="Corbel"/>
                  </a:rPr>
                  <a:t>Input</a:t>
                </a:r>
                <a:endParaRPr lang="en-US" sz="1600" dirty="0">
                  <a:latin typeface="Corbel"/>
                  <a:cs typeface="Corbel"/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809648" y="1429912"/>
                <a:ext cx="631369" cy="6250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>
                    <a:latin typeface="Corbel"/>
                    <a:cs typeface="Corbel"/>
                  </a:rPr>
                  <a:t>HDFS</a:t>
                </a:r>
                <a:br>
                  <a:rPr lang="en-US" sz="1200" dirty="0" smtClean="0">
                    <a:latin typeface="Corbel"/>
                    <a:cs typeface="Corbel"/>
                  </a:rPr>
                </a:br>
                <a:r>
                  <a:rPr lang="en-US" sz="1200" dirty="0" smtClean="0">
                    <a:latin typeface="Corbel"/>
                    <a:cs typeface="Corbel"/>
                  </a:rPr>
                  <a:t>read</a:t>
                </a:r>
                <a:endParaRPr lang="en-US" sz="1200" dirty="0">
                  <a:latin typeface="Corbel"/>
                  <a:cs typeface="Corbel"/>
                </a:endParaRP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3188128" y="1429912"/>
                <a:ext cx="631369" cy="6250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>
                    <a:latin typeface="Corbel"/>
                    <a:cs typeface="Corbel"/>
                  </a:rPr>
                  <a:t>HDFS</a:t>
                </a:r>
                <a:br>
                  <a:rPr lang="en-US" sz="1200" dirty="0" smtClean="0">
                    <a:latin typeface="Corbel"/>
                    <a:cs typeface="Corbel"/>
                  </a:rPr>
                </a:br>
                <a:r>
                  <a:rPr lang="en-US" sz="1200" dirty="0" smtClean="0">
                    <a:latin typeface="Corbel"/>
                    <a:cs typeface="Corbel"/>
                  </a:rPr>
                  <a:t>write</a:t>
                </a:r>
                <a:endParaRPr lang="en-US" sz="1200" dirty="0">
                  <a:latin typeface="Corbel"/>
                  <a:cs typeface="Corbel"/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4539596" y="1429912"/>
                <a:ext cx="631369" cy="6250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>
                    <a:latin typeface="Corbel"/>
                    <a:cs typeface="Corbel"/>
                  </a:rPr>
                  <a:t>HDFS</a:t>
                </a:r>
                <a:br>
                  <a:rPr lang="en-US" sz="1200" dirty="0" smtClean="0">
                    <a:latin typeface="Corbel"/>
                    <a:cs typeface="Corbel"/>
                  </a:rPr>
                </a:br>
                <a:r>
                  <a:rPr lang="en-US" sz="1200" dirty="0" smtClean="0">
                    <a:latin typeface="Corbel"/>
                    <a:cs typeface="Corbel"/>
                  </a:rPr>
                  <a:t>read</a:t>
                </a:r>
                <a:endParaRPr lang="en-US" sz="1200" dirty="0">
                  <a:latin typeface="Corbel"/>
                  <a:cs typeface="Corbel"/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5918462" y="1429912"/>
                <a:ext cx="631369" cy="6250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>
                    <a:latin typeface="Corbel"/>
                    <a:cs typeface="Corbel"/>
                  </a:rPr>
                  <a:t>HDFS</a:t>
                </a:r>
                <a:br>
                  <a:rPr lang="en-US" sz="1200" dirty="0" smtClean="0">
                    <a:latin typeface="Corbel"/>
                    <a:cs typeface="Corbel"/>
                  </a:rPr>
                </a:br>
                <a:r>
                  <a:rPr lang="en-US" sz="1200" dirty="0" smtClean="0">
                    <a:latin typeface="Corbel"/>
                    <a:cs typeface="Corbel"/>
                  </a:rPr>
                  <a:t>write</a:t>
                </a:r>
                <a:endParaRPr lang="en-US" sz="1200" dirty="0">
                  <a:latin typeface="Corbel"/>
                  <a:cs typeface="Corbel"/>
                </a:endParaRPr>
              </a:p>
            </p:txBody>
          </p:sp>
          <p:grpSp>
            <p:nvGrpSpPr>
              <p:cNvPr id="99" name="Group 98"/>
              <p:cNvGrpSpPr>
                <a:grpSpLocks noChangeAspect="1"/>
              </p:cNvGrpSpPr>
              <p:nvPr/>
            </p:nvGrpSpPr>
            <p:grpSpPr>
              <a:xfrm>
                <a:off x="3787525" y="1888265"/>
                <a:ext cx="812362" cy="851158"/>
                <a:chOff x="3787526" y="1872287"/>
                <a:chExt cx="974180" cy="1020705"/>
              </a:xfrm>
            </p:grpSpPr>
            <p:sp>
              <p:nvSpPr>
                <p:cNvPr id="104" name="Can 103"/>
                <p:cNvSpPr/>
                <p:nvPr/>
              </p:nvSpPr>
              <p:spPr>
                <a:xfrm>
                  <a:off x="3787526" y="1872287"/>
                  <a:ext cx="782384" cy="824077"/>
                </a:xfrm>
                <a:prstGeom prst="can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05" name="Can 104"/>
                <p:cNvSpPr/>
                <p:nvPr/>
              </p:nvSpPr>
              <p:spPr>
                <a:xfrm>
                  <a:off x="3882738" y="1962980"/>
                  <a:ext cx="782384" cy="824076"/>
                </a:xfrm>
                <a:prstGeom prst="can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06" name="Can 105"/>
                <p:cNvSpPr/>
                <p:nvPr/>
              </p:nvSpPr>
              <p:spPr>
                <a:xfrm>
                  <a:off x="3979322" y="2068916"/>
                  <a:ext cx="782384" cy="824076"/>
                </a:xfrm>
                <a:prstGeom prst="can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  <p:grpSp>
            <p:nvGrpSpPr>
              <p:cNvPr id="100" name="Group 99"/>
              <p:cNvGrpSpPr>
                <a:grpSpLocks noChangeAspect="1"/>
              </p:cNvGrpSpPr>
              <p:nvPr/>
            </p:nvGrpSpPr>
            <p:grpSpPr>
              <a:xfrm>
                <a:off x="6517633" y="1888265"/>
                <a:ext cx="812362" cy="851158"/>
                <a:chOff x="3787526" y="1872287"/>
                <a:chExt cx="974180" cy="1020705"/>
              </a:xfrm>
            </p:grpSpPr>
            <p:sp>
              <p:nvSpPr>
                <p:cNvPr id="101" name="Can 100"/>
                <p:cNvSpPr/>
                <p:nvPr/>
              </p:nvSpPr>
              <p:spPr>
                <a:xfrm>
                  <a:off x="3787526" y="1872287"/>
                  <a:ext cx="782384" cy="824077"/>
                </a:xfrm>
                <a:prstGeom prst="can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02" name="Can 101"/>
                <p:cNvSpPr/>
                <p:nvPr/>
              </p:nvSpPr>
              <p:spPr>
                <a:xfrm>
                  <a:off x="3882738" y="1962980"/>
                  <a:ext cx="782384" cy="824076"/>
                </a:xfrm>
                <a:prstGeom prst="can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03" name="Can 102"/>
                <p:cNvSpPr/>
                <p:nvPr/>
              </p:nvSpPr>
              <p:spPr>
                <a:xfrm>
                  <a:off x="3979322" y="2068916"/>
                  <a:ext cx="782384" cy="824076"/>
                </a:xfrm>
                <a:prstGeom prst="can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</p:grpSp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5204" y="2472843"/>
              <a:ext cx="797402" cy="570143"/>
            </a:xfrm>
            <a:prstGeom prst="rect">
              <a:avLst/>
            </a:prstGeom>
          </p:spPr>
        </p:pic>
      </p:grpSp>
      <p:grpSp>
        <p:nvGrpSpPr>
          <p:cNvPr id="38" name="Group 37"/>
          <p:cNvGrpSpPr/>
          <p:nvPr/>
        </p:nvGrpSpPr>
        <p:grpSpPr>
          <a:xfrm>
            <a:off x="392472" y="2667043"/>
            <a:ext cx="7616414" cy="1399590"/>
            <a:chOff x="1185780" y="3840289"/>
            <a:chExt cx="7616414" cy="1399590"/>
          </a:xfrm>
        </p:grpSpPr>
        <p:grpSp>
          <p:nvGrpSpPr>
            <p:cNvPr id="39" name="Group 38"/>
            <p:cNvGrpSpPr/>
            <p:nvPr/>
          </p:nvGrpSpPr>
          <p:grpSpPr>
            <a:xfrm>
              <a:off x="2258446" y="3840289"/>
              <a:ext cx="6543748" cy="1399590"/>
              <a:chOff x="1476504" y="3856387"/>
              <a:chExt cx="7487984" cy="1732853"/>
            </a:xfrm>
          </p:grpSpPr>
          <p:sp>
            <p:nvSpPr>
              <p:cNvPr id="41" name="Can 40"/>
              <p:cNvSpPr/>
              <p:nvPr/>
            </p:nvSpPr>
            <p:spPr>
              <a:xfrm>
                <a:off x="1476504" y="4237387"/>
                <a:ext cx="782384" cy="824077"/>
              </a:xfrm>
              <a:prstGeom prst="can">
                <a:avLst/>
              </a:prstGeom>
              <a:solidFill>
                <a:schemeClr val="tx2">
                  <a:lumMod val="75000"/>
                </a:schemeClr>
              </a:solidFill>
              <a:ln>
                <a:headEnd type="none" w="med" len="med"/>
                <a:tailEnd type="none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42" name="Straight Arrow Connector 41"/>
              <p:cNvCxnSpPr>
                <a:stCxn id="41" idx="4"/>
                <a:endCxn id="43" idx="1"/>
              </p:cNvCxnSpPr>
              <p:nvPr/>
            </p:nvCxnSpPr>
            <p:spPr>
              <a:xfrm>
                <a:off x="2258888" y="4649426"/>
                <a:ext cx="53779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Rectangle 42"/>
              <p:cNvSpPr/>
              <p:nvPr/>
            </p:nvSpPr>
            <p:spPr>
              <a:xfrm>
                <a:off x="2796683" y="4425576"/>
                <a:ext cx="910005" cy="44769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headEnd type="none" w="med" len="med"/>
                <a:tailEnd type="none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600" dirty="0" err="1">
                    <a:solidFill>
                      <a:schemeClr val="tx1"/>
                    </a:solidFill>
                  </a:rPr>
                  <a:t>iter</a:t>
                </a:r>
                <a:r>
                  <a:rPr lang="en-US" sz="1600" dirty="0">
                    <a:solidFill>
                      <a:schemeClr val="tx1"/>
                    </a:solidFill>
                  </a:rPr>
                  <a:t>. 1</a:t>
                </a:r>
              </a:p>
            </p:txBody>
          </p:sp>
          <p:cxnSp>
            <p:nvCxnSpPr>
              <p:cNvPr id="44" name="Straight Arrow Connector 43"/>
              <p:cNvCxnSpPr>
                <a:stCxn id="43" idx="3"/>
              </p:cNvCxnSpPr>
              <p:nvPr/>
            </p:nvCxnSpPr>
            <p:spPr>
              <a:xfrm flipV="1">
                <a:off x="3706688" y="4649425"/>
                <a:ext cx="322152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endCxn id="46" idx="1"/>
              </p:cNvCxnSpPr>
              <p:nvPr/>
            </p:nvCxnSpPr>
            <p:spPr>
              <a:xfrm>
                <a:off x="4905504" y="4649425"/>
                <a:ext cx="621286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tangle 45"/>
              <p:cNvSpPr/>
              <p:nvPr/>
            </p:nvSpPr>
            <p:spPr>
              <a:xfrm>
                <a:off x="5526790" y="4425576"/>
                <a:ext cx="910005" cy="44769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headEnd type="none" w="med" len="med"/>
                <a:tailEnd type="none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600" dirty="0" err="1">
                    <a:solidFill>
                      <a:schemeClr val="tx1"/>
                    </a:solidFill>
                  </a:rPr>
                  <a:t>iter</a:t>
                </a:r>
                <a:r>
                  <a:rPr lang="en-US" sz="1600" dirty="0">
                    <a:solidFill>
                      <a:schemeClr val="tx1"/>
                    </a:solidFill>
                  </a:rPr>
                  <a:t>. 2</a:t>
                </a:r>
              </a:p>
            </p:txBody>
          </p:sp>
          <p:cxnSp>
            <p:nvCxnSpPr>
              <p:cNvPr id="47" name="Straight Arrow Connector 46"/>
              <p:cNvCxnSpPr>
                <a:stCxn id="46" idx="3"/>
              </p:cNvCxnSpPr>
              <p:nvPr/>
            </p:nvCxnSpPr>
            <p:spPr>
              <a:xfrm flipV="1">
                <a:off x="6436795" y="4649425"/>
                <a:ext cx="338327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>
                <a:off x="7648704" y="4659801"/>
                <a:ext cx="59169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/>
              <p:cNvSpPr txBox="1"/>
              <p:nvPr/>
            </p:nvSpPr>
            <p:spPr>
              <a:xfrm>
                <a:off x="8237811" y="4435951"/>
                <a:ext cx="726677" cy="4240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Corbel"/>
                    <a:cs typeface="Corbel"/>
                  </a:rPr>
                  <a:t>.  .  .</a:t>
                </a:r>
                <a:endParaRPr lang="en-US" sz="1600" b="1" dirty="0">
                  <a:latin typeface="Corbel"/>
                  <a:cs typeface="Corbel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476504" y="5075713"/>
                <a:ext cx="703924" cy="4240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Corbel"/>
                    <a:cs typeface="Corbel"/>
                  </a:rPr>
                  <a:t>Input</a:t>
                </a:r>
                <a:endParaRPr lang="en-US" sz="1600" dirty="0">
                  <a:latin typeface="Corbel"/>
                  <a:cs typeface="Corbel"/>
                </a:endParaRPr>
              </a:p>
            </p:txBody>
          </p:sp>
          <p:grpSp>
            <p:nvGrpSpPr>
              <p:cNvPr id="51" name="Group 50"/>
              <p:cNvGrpSpPr/>
              <p:nvPr/>
            </p:nvGrpSpPr>
            <p:grpSpPr>
              <a:xfrm>
                <a:off x="3983471" y="3856387"/>
                <a:ext cx="1312636" cy="1724328"/>
                <a:chOff x="2784930" y="2345019"/>
                <a:chExt cx="1312636" cy="1724328"/>
              </a:xfrm>
            </p:grpSpPr>
            <p:pic>
              <p:nvPicPr>
                <p:cNvPr id="56" name="Picture 55" descr="to_ddr333memory_350.gif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16286" b="90000" l="0" r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84930" y="2790207"/>
                  <a:ext cx="1295624" cy="1279140"/>
                </a:xfrm>
                <a:prstGeom prst="rect">
                  <a:avLst/>
                </a:prstGeom>
              </p:spPr>
            </p:pic>
            <p:pic>
              <p:nvPicPr>
                <p:cNvPr id="57" name="Picture 56" descr="to_ddr333memory_350.gif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16286" b="90000" l="0" r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93436" y="2554275"/>
                  <a:ext cx="1295624" cy="1279140"/>
                </a:xfrm>
                <a:prstGeom prst="rect">
                  <a:avLst/>
                </a:prstGeom>
              </p:spPr>
            </p:pic>
            <p:pic>
              <p:nvPicPr>
                <p:cNvPr id="58" name="Picture 57" descr="to_ddr333memory_350.gif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16286" b="90000" l="0" r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01942" y="2345019"/>
                  <a:ext cx="1295624" cy="1279140"/>
                </a:xfrm>
                <a:prstGeom prst="rect">
                  <a:avLst/>
                </a:prstGeom>
              </p:spPr>
            </p:pic>
          </p:grpSp>
          <p:grpSp>
            <p:nvGrpSpPr>
              <p:cNvPr id="52" name="Group 51"/>
              <p:cNvGrpSpPr/>
              <p:nvPr/>
            </p:nvGrpSpPr>
            <p:grpSpPr>
              <a:xfrm>
                <a:off x="6717068" y="3864912"/>
                <a:ext cx="1312636" cy="1724328"/>
                <a:chOff x="2784930" y="2345019"/>
                <a:chExt cx="1312636" cy="1724328"/>
              </a:xfrm>
            </p:grpSpPr>
            <p:pic>
              <p:nvPicPr>
                <p:cNvPr id="53" name="Picture 52" descr="to_ddr333memory_350.gif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16286" b="90000" l="0" r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84930" y="2790207"/>
                  <a:ext cx="1295624" cy="1279140"/>
                </a:xfrm>
                <a:prstGeom prst="rect">
                  <a:avLst/>
                </a:prstGeom>
              </p:spPr>
            </p:pic>
            <p:pic>
              <p:nvPicPr>
                <p:cNvPr id="54" name="Picture 53" descr="to_ddr333memory_350.gif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16286" b="90000" l="0" r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93436" y="2554275"/>
                  <a:ext cx="1295624" cy="1279140"/>
                </a:xfrm>
                <a:prstGeom prst="rect">
                  <a:avLst/>
                </a:prstGeom>
              </p:spPr>
            </p:pic>
            <p:pic>
              <p:nvPicPr>
                <p:cNvPr id="55" name="Picture 54" descr="to_ddr333memory_350.gif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16286" b="90000" l="0" r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01942" y="2345019"/>
                  <a:ext cx="1295624" cy="1279140"/>
                </a:xfrm>
                <a:prstGeom prst="rect">
                  <a:avLst/>
                </a:prstGeom>
              </p:spPr>
            </p:pic>
          </p:grpSp>
        </p:grpSp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5780" y="4153535"/>
              <a:ext cx="790635" cy="790635"/>
            </a:xfrm>
            <a:prstGeom prst="rect">
              <a:avLst/>
            </a:prstGeom>
          </p:spPr>
        </p:pic>
      </p:grpSp>
      <p:sp>
        <p:nvSpPr>
          <p:cNvPr id="59" name="Line Callout 1 58"/>
          <p:cNvSpPr/>
          <p:nvPr/>
        </p:nvSpPr>
        <p:spPr>
          <a:xfrm>
            <a:off x="392472" y="4430018"/>
            <a:ext cx="2304256" cy="650279"/>
          </a:xfrm>
          <a:prstGeom prst="borderCallout1">
            <a:avLst>
              <a:gd name="adj1" fmla="val -425"/>
              <a:gd name="adj2" fmla="val 46983"/>
              <a:gd name="adj3" fmla="val -144273"/>
              <a:gd name="adj4" fmla="val 1089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Not tied to 2 stage Map Reduce paradigm</a:t>
            </a:r>
            <a:endParaRPr lang="en-US" sz="1600" dirty="0"/>
          </a:p>
        </p:txBody>
      </p:sp>
      <p:sp>
        <p:nvSpPr>
          <p:cNvPr id="60" name="Line Callout 1 59"/>
          <p:cNvSpPr/>
          <p:nvPr/>
        </p:nvSpPr>
        <p:spPr>
          <a:xfrm>
            <a:off x="424651" y="5355229"/>
            <a:ext cx="2304256" cy="768324"/>
          </a:xfrm>
          <a:prstGeom prst="borderCallout1">
            <a:avLst>
              <a:gd name="adj1" fmla="val 46459"/>
              <a:gd name="adj2" fmla="val 101096"/>
              <a:gd name="adj3" fmla="val -205393"/>
              <a:gd name="adj4" fmla="val 154071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Extract a working set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Cache it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Query it repeatedly</a:t>
            </a:r>
            <a:endParaRPr lang="en-US" sz="1600" dirty="0"/>
          </a:p>
        </p:txBody>
      </p:sp>
      <p:grpSp>
        <p:nvGrpSpPr>
          <p:cNvPr id="61" name="Group 60"/>
          <p:cNvGrpSpPr/>
          <p:nvPr/>
        </p:nvGrpSpPr>
        <p:grpSpPr>
          <a:xfrm>
            <a:off x="3585325" y="4426516"/>
            <a:ext cx="4572000" cy="2764171"/>
            <a:chOff x="4427984" y="3596832"/>
            <a:chExt cx="4572000" cy="2764171"/>
          </a:xfrm>
        </p:grpSpPr>
        <p:pic>
          <p:nvPicPr>
            <p:cNvPr id="62" name="Picture 2" descr="http://spark.incubator.apache.org/images/logistic-regression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8555" y="3596832"/>
              <a:ext cx="3859865" cy="19916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Rectangle 62"/>
            <p:cNvSpPr/>
            <p:nvPr/>
          </p:nvSpPr>
          <p:spPr>
            <a:xfrm>
              <a:off x="4427984" y="5530006"/>
              <a:ext cx="4572000" cy="83099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en-US" sz="1600" dirty="0">
                  <a:solidFill>
                    <a:srgbClr val="8F8F8F"/>
                  </a:solidFill>
                  <a:latin typeface="Helvetica Neue"/>
                </a:rPr>
                <a:t>Logistic regression in Hadoop and Spark</a:t>
              </a:r>
            </a:p>
            <a:p>
              <a:r>
                <a:rPr lang="en-US" sz="1600" dirty="0">
                  <a:solidFill>
                    <a:srgbClr val="555555"/>
                  </a:solidFill>
                  <a:latin typeface="Helvetica Neue"/>
                </a:rPr>
                <a:t/>
              </a:r>
              <a:br>
                <a:rPr lang="en-US" sz="1600" dirty="0">
                  <a:solidFill>
                    <a:srgbClr val="555555"/>
                  </a:solidFill>
                  <a:latin typeface="Helvetica Neue"/>
                </a:rPr>
              </a:br>
              <a:endParaRPr lang="en-US" sz="1600" dirty="0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2123958" y="3043114"/>
            <a:ext cx="551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Corbel"/>
                <a:cs typeface="Corbel"/>
              </a:rPr>
              <a:t>HDFS</a:t>
            </a:r>
            <a:br>
              <a:rPr lang="en-US" sz="1200" dirty="0" smtClean="0">
                <a:latin typeface="Corbel"/>
                <a:cs typeface="Corbel"/>
              </a:rPr>
            </a:br>
            <a:r>
              <a:rPr lang="en-US" sz="1200" dirty="0" smtClean="0">
                <a:latin typeface="Corbel"/>
                <a:cs typeface="Corbel"/>
              </a:rPr>
              <a:t>read</a:t>
            </a:r>
            <a:endParaRPr lang="en-US" sz="1200" dirty="0">
              <a:latin typeface="Corbel"/>
              <a:cs typeface="Corbel"/>
            </a:endParaRPr>
          </a:p>
        </p:txBody>
      </p:sp>
      <p:sp>
        <p:nvSpPr>
          <p:cNvPr id="65" name="Title 5"/>
          <p:cNvSpPr>
            <a:spLocks noGrp="1"/>
          </p:cNvSpPr>
          <p:nvPr>
            <p:ph type="title"/>
          </p:nvPr>
        </p:nvSpPr>
        <p:spPr>
          <a:xfrm>
            <a:off x="498474" y="182469"/>
            <a:ext cx="7556313" cy="1116106"/>
          </a:xfrm>
        </p:spPr>
        <p:txBody>
          <a:bodyPr/>
          <a:lstStyle/>
          <a:p>
            <a:r>
              <a:rPr lang="en-US" dirty="0"/>
              <a:t>Large scale </a:t>
            </a:r>
            <a:r>
              <a:rPr lang="en-US" dirty="0" smtClean="0"/>
              <a:t>analytics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Comparison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566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3" name="Picture 2" descr="spark_engin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37" y="1932486"/>
            <a:ext cx="7701263" cy="4601506"/>
          </a:xfrm>
          <a:prstGeom prst="rect">
            <a:avLst/>
          </a:prstGeom>
        </p:spPr>
      </p:pic>
      <p:sp>
        <p:nvSpPr>
          <p:cNvPr id="7" name="Title 5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</p:spPr>
        <p:txBody>
          <a:bodyPr/>
          <a:lstStyle/>
          <a:p>
            <a:r>
              <a:rPr lang="en-US" dirty="0"/>
              <a:t>Large scale analytics</a:t>
            </a:r>
            <a:br>
              <a:rPr lang="en-US" dirty="0"/>
            </a:br>
            <a:r>
              <a:rPr lang="en-US" dirty="0" smtClean="0"/>
              <a:t>Spark Architecture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900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318349" y="2148455"/>
            <a:ext cx="6412775" cy="4032448"/>
            <a:chOff x="1907704" y="2132856"/>
            <a:chExt cx="6412775" cy="4032448"/>
          </a:xfrm>
        </p:grpSpPr>
        <p:sp>
          <p:nvSpPr>
            <p:cNvPr id="2" name="Rounded Rectangle 1"/>
            <p:cNvSpPr/>
            <p:nvPr/>
          </p:nvSpPr>
          <p:spPr>
            <a:xfrm>
              <a:off x="1907704" y="5516026"/>
              <a:ext cx="6208490" cy="54335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HDFS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163203" y="4624554"/>
              <a:ext cx="5574751" cy="993169"/>
              <a:chOff x="2235211" y="3074290"/>
              <a:chExt cx="5574751" cy="993169"/>
            </a:xfrm>
          </p:grpSpPr>
          <p:sp>
            <p:nvSpPr>
              <p:cNvPr id="4" name="Flowchart: Magnetic Disk 3"/>
              <p:cNvSpPr/>
              <p:nvPr/>
            </p:nvSpPr>
            <p:spPr>
              <a:xfrm>
                <a:off x="2235211" y="3134243"/>
                <a:ext cx="1093456" cy="933216"/>
              </a:xfrm>
              <a:prstGeom prst="flowChartMagneticDisk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 smtClean="0"/>
                  <a:t>Datanode</a:t>
                </a:r>
                <a:endParaRPr lang="en-US" sz="1400" dirty="0"/>
              </a:p>
            </p:txBody>
          </p:sp>
          <p:sp>
            <p:nvSpPr>
              <p:cNvPr id="19" name="Flowchart: Magnetic Disk 18"/>
              <p:cNvSpPr/>
              <p:nvPr/>
            </p:nvSpPr>
            <p:spPr>
              <a:xfrm>
                <a:off x="3887068" y="3121399"/>
                <a:ext cx="1093456" cy="933216"/>
              </a:xfrm>
              <a:prstGeom prst="flowChartMagneticDisk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/>
                  <a:t>Datanode</a:t>
                </a:r>
              </a:p>
            </p:txBody>
          </p:sp>
          <p:sp>
            <p:nvSpPr>
              <p:cNvPr id="20" name="Flowchart: Magnetic Disk 19"/>
              <p:cNvSpPr/>
              <p:nvPr/>
            </p:nvSpPr>
            <p:spPr>
              <a:xfrm>
                <a:off x="6716506" y="3134243"/>
                <a:ext cx="1093456" cy="933216"/>
              </a:xfrm>
              <a:prstGeom prst="flowChartMagneticDisk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/>
                  <a:t>Datanode</a:t>
                </a: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4980524" y="3074290"/>
                <a:ext cx="1735982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4000" b="1" dirty="0" smtClean="0"/>
                  <a:t>....</a:t>
                </a:r>
                <a:endParaRPr lang="en-US" sz="4000" b="1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163203" y="3971152"/>
              <a:ext cx="5574751" cy="951013"/>
              <a:chOff x="2235211" y="2420888"/>
              <a:chExt cx="5574751" cy="951013"/>
            </a:xfrm>
          </p:grpSpPr>
          <p:sp>
            <p:nvSpPr>
              <p:cNvPr id="21" name="Flowchart: Magnetic Disk 20"/>
              <p:cNvSpPr/>
              <p:nvPr/>
            </p:nvSpPr>
            <p:spPr>
              <a:xfrm>
                <a:off x="2235211" y="2420888"/>
                <a:ext cx="1093456" cy="933216"/>
              </a:xfrm>
              <a:prstGeom prst="flowChartMagneticDisk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Spark Worker</a:t>
                </a:r>
                <a:endParaRPr lang="en-US" sz="1600" dirty="0"/>
              </a:p>
            </p:txBody>
          </p:sp>
          <p:sp>
            <p:nvSpPr>
              <p:cNvPr id="22" name="Flowchart: Magnetic Disk 21"/>
              <p:cNvSpPr/>
              <p:nvPr/>
            </p:nvSpPr>
            <p:spPr>
              <a:xfrm>
                <a:off x="3887068" y="2420888"/>
                <a:ext cx="1093456" cy="933216"/>
              </a:xfrm>
              <a:prstGeom prst="flowChartMagneticDisk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Spark Worker</a:t>
                </a:r>
                <a:endParaRPr lang="en-US" sz="1600" dirty="0"/>
              </a:p>
            </p:txBody>
          </p:sp>
          <p:sp>
            <p:nvSpPr>
              <p:cNvPr id="23" name="Flowchart: Magnetic Disk 22"/>
              <p:cNvSpPr/>
              <p:nvPr/>
            </p:nvSpPr>
            <p:spPr>
              <a:xfrm>
                <a:off x="6716506" y="2438685"/>
                <a:ext cx="1093456" cy="933216"/>
              </a:xfrm>
              <a:prstGeom prst="flowChartMagneticDisk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Spark Worker</a:t>
                </a:r>
                <a:endParaRPr lang="en-US" sz="16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980524" y="2453307"/>
                <a:ext cx="1735982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4000" b="1" dirty="0" smtClean="0"/>
                  <a:t>....</a:t>
                </a:r>
                <a:endParaRPr lang="en-US" sz="4000" b="1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003612" y="3858833"/>
              <a:ext cx="5316867" cy="305846"/>
              <a:chOff x="2910218" y="3660368"/>
              <a:chExt cx="5316867" cy="305846"/>
            </a:xfrm>
          </p:grpSpPr>
          <p:sp>
            <p:nvSpPr>
              <p:cNvPr id="28" name="Line Callout 1 (Border and Accent Bar) 27"/>
              <p:cNvSpPr/>
              <p:nvPr/>
            </p:nvSpPr>
            <p:spPr>
              <a:xfrm>
                <a:off x="2910218" y="3660368"/>
                <a:ext cx="710592" cy="305846"/>
              </a:xfrm>
              <a:prstGeom prst="accentBorderCallout1">
                <a:avLst>
                  <a:gd name="adj1" fmla="val 18750"/>
                  <a:gd name="adj2" fmla="val -8333"/>
                  <a:gd name="adj3" fmla="val 83784"/>
                  <a:gd name="adj4" fmla="val -64788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</a:rPr>
                  <a:t>Cache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Line Callout 1 (Border and Accent Bar) 34"/>
              <p:cNvSpPr/>
              <p:nvPr/>
            </p:nvSpPr>
            <p:spPr>
              <a:xfrm>
                <a:off x="4741309" y="3676738"/>
                <a:ext cx="739402" cy="289476"/>
              </a:xfrm>
              <a:prstGeom prst="accentBorderCallout1">
                <a:avLst>
                  <a:gd name="adj1" fmla="val 18750"/>
                  <a:gd name="adj2" fmla="val -8333"/>
                  <a:gd name="adj3" fmla="val 83784"/>
                  <a:gd name="adj4" fmla="val -64788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rgbClr val="FFFFFF"/>
                    </a:solidFill>
                  </a:rPr>
                  <a:t>Cache</a:t>
                </a:r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6" name="Line Callout 1 (Border and Accent Bar) 35"/>
              <p:cNvSpPr/>
              <p:nvPr/>
            </p:nvSpPr>
            <p:spPr>
              <a:xfrm>
                <a:off x="7496802" y="3660368"/>
                <a:ext cx="730283" cy="305846"/>
              </a:xfrm>
              <a:prstGeom prst="accentBorderCallout1">
                <a:avLst>
                  <a:gd name="adj1" fmla="val 18750"/>
                  <a:gd name="adj2" fmla="val -8333"/>
                  <a:gd name="adj3" fmla="val 83784"/>
                  <a:gd name="adj4" fmla="val -64788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rgbClr val="FFFFFF"/>
                    </a:solidFill>
                  </a:rPr>
                  <a:t>Cache</a:t>
                </a:r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2398887" y="5151115"/>
              <a:ext cx="5106375" cy="480807"/>
              <a:chOff x="2398887" y="4608963"/>
              <a:chExt cx="5106375" cy="480807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2398887" y="4616313"/>
                <a:ext cx="604725" cy="473457"/>
                <a:chOff x="2881875" y="5683205"/>
                <a:chExt cx="604725" cy="473457"/>
              </a:xfrm>
            </p:grpSpPr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>
                <a:blip r:embed="rId3" cstate="print">
                  <a:duotone>
                    <a:prstClr val="black"/>
                    <a:schemeClr val="tx2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47510" y="5683205"/>
                  <a:ext cx="473457" cy="473457"/>
                </a:xfrm>
                <a:prstGeom prst="rect">
                  <a:avLst/>
                </a:prstGeom>
              </p:spPr>
            </p:pic>
            <p:sp>
              <p:nvSpPr>
                <p:cNvPr id="40" name="TextBox 39"/>
                <p:cNvSpPr txBox="1"/>
                <p:nvPr/>
              </p:nvSpPr>
              <p:spPr>
                <a:xfrm>
                  <a:off x="2881875" y="5768590"/>
                  <a:ext cx="60472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smtClean="0">
                      <a:solidFill>
                        <a:srgbClr val="FFFFFF"/>
                      </a:solidFill>
                    </a:rPr>
                    <a:t>Block</a:t>
                  </a:r>
                  <a:endParaRPr lang="en-US" sz="1200" dirty="0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43" name="Group 42"/>
              <p:cNvGrpSpPr/>
              <p:nvPr/>
            </p:nvGrpSpPr>
            <p:grpSpPr>
              <a:xfrm>
                <a:off x="4047752" y="4608963"/>
                <a:ext cx="604725" cy="473457"/>
                <a:chOff x="2881875" y="5683205"/>
                <a:chExt cx="604725" cy="473457"/>
              </a:xfrm>
            </p:grpSpPr>
            <p:pic>
              <p:nvPicPr>
                <p:cNvPr id="44" name="Picture 43"/>
                <p:cNvPicPr>
                  <a:picLocks noChangeAspect="1"/>
                </p:cNvPicPr>
                <p:nvPr/>
              </p:nvPicPr>
              <p:blipFill>
                <a:blip r:embed="rId3" cstate="print">
                  <a:duotone>
                    <a:prstClr val="black"/>
                    <a:schemeClr val="tx2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47510" y="5683205"/>
                  <a:ext cx="473457" cy="473457"/>
                </a:xfrm>
                <a:prstGeom prst="rect">
                  <a:avLst/>
                </a:prstGeom>
              </p:spPr>
            </p:pic>
            <p:sp>
              <p:nvSpPr>
                <p:cNvPr id="45" name="TextBox 44"/>
                <p:cNvSpPr txBox="1"/>
                <p:nvPr/>
              </p:nvSpPr>
              <p:spPr>
                <a:xfrm>
                  <a:off x="2881875" y="5768590"/>
                  <a:ext cx="60472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smtClean="0">
                      <a:solidFill>
                        <a:srgbClr val="FFFFFF"/>
                      </a:solidFill>
                    </a:rPr>
                    <a:t>Block</a:t>
                  </a:r>
                  <a:endParaRPr lang="en-US" sz="1200" dirty="0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46" name="Group 45"/>
              <p:cNvGrpSpPr/>
              <p:nvPr/>
            </p:nvGrpSpPr>
            <p:grpSpPr>
              <a:xfrm>
                <a:off x="6900537" y="4608963"/>
                <a:ext cx="604725" cy="473457"/>
                <a:chOff x="2881875" y="5683205"/>
                <a:chExt cx="604725" cy="473457"/>
              </a:xfrm>
            </p:grpSpPr>
            <p:pic>
              <p:nvPicPr>
                <p:cNvPr id="47" name="Picture 46"/>
                <p:cNvPicPr>
                  <a:picLocks noChangeAspect="1"/>
                </p:cNvPicPr>
                <p:nvPr/>
              </p:nvPicPr>
              <p:blipFill>
                <a:blip r:embed="rId3" cstate="print">
                  <a:duotone>
                    <a:prstClr val="black"/>
                    <a:schemeClr val="tx2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47510" y="5683205"/>
                  <a:ext cx="473457" cy="473457"/>
                </a:xfrm>
                <a:prstGeom prst="rect">
                  <a:avLst/>
                </a:prstGeom>
              </p:spPr>
            </p:pic>
            <p:sp>
              <p:nvSpPr>
                <p:cNvPr id="48" name="TextBox 47"/>
                <p:cNvSpPr txBox="1"/>
                <p:nvPr/>
              </p:nvSpPr>
              <p:spPr>
                <a:xfrm>
                  <a:off x="2881875" y="5768590"/>
                  <a:ext cx="60472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smtClean="0">
                      <a:solidFill>
                        <a:srgbClr val="FFFFFF"/>
                      </a:solidFill>
                    </a:rPr>
                    <a:t>Block</a:t>
                  </a:r>
                  <a:endParaRPr lang="en-US" sz="1200" dirty="0">
                    <a:solidFill>
                      <a:srgbClr val="FFFFFF"/>
                    </a:solidFill>
                  </a:endParaRPr>
                </a:p>
              </p:txBody>
            </p:sp>
          </p:grpSp>
        </p:grpSp>
        <p:grpSp>
          <p:nvGrpSpPr>
            <p:cNvPr id="61" name="Group 60"/>
            <p:cNvGrpSpPr/>
            <p:nvPr/>
          </p:nvGrpSpPr>
          <p:grpSpPr>
            <a:xfrm>
              <a:off x="2771800" y="5483320"/>
              <a:ext cx="4730032" cy="681984"/>
              <a:chOff x="2771800" y="4941168"/>
              <a:chExt cx="4730032" cy="681984"/>
            </a:xfrm>
          </p:grpSpPr>
          <p:pic>
            <p:nvPicPr>
              <p:cNvPr id="50" name="Picture 4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71800" y="4941168"/>
                <a:ext cx="677890" cy="677890"/>
              </a:xfrm>
              <a:prstGeom prst="rect">
                <a:avLst/>
              </a:prstGeom>
            </p:spPr>
          </p:pic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6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14204" y="4945262"/>
                <a:ext cx="677890" cy="677890"/>
              </a:xfrm>
              <a:prstGeom prst="rect">
                <a:avLst/>
              </a:prstGeom>
            </p:spPr>
          </p:pic>
          <p:pic>
            <p:nvPicPr>
              <p:cNvPr id="59" name="Picture 58"/>
              <p:cNvPicPr>
                <a:picLocks noChangeAspect="1"/>
              </p:cNvPicPr>
              <p:nvPr/>
            </p:nvPicPr>
            <p:blipFill>
              <a:blip r:embed="rId7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95493" y="4942212"/>
                <a:ext cx="677890" cy="677890"/>
              </a:xfrm>
              <a:prstGeom prst="rect">
                <a:avLst/>
              </a:prstGeom>
            </p:spPr>
          </p:pic>
          <p:pic>
            <p:nvPicPr>
              <p:cNvPr id="60" name="Picture 59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23942" y="4941170"/>
                <a:ext cx="677890" cy="677890"/>
              </a:xfrm>
              <a:prstGeom prst="rect">
                <a:avLst/>
              </a:prstGeom>
            </p:spPr>
          </p:pic>
        </p:grpSp>
        <p:grpSp>
          <p:nvGrpSpPr>
            <p:cNvPr id="51" name="Group 50"/>
            <p:cNvGrpSpPr/>
            <p:nvPr/>
          </p:nvGrpSpPr>
          <p:grpSpPr>
            <a:xfrm>
              <a:off x="2163202" y="3068960"/>
              <a:ext cx="5574751" cy="993672"/>
              <a:chOff x="2163202" y="3068960"/>
              <a:chExt cx="5574751" cy="993672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2163202" y="3068960"/>
                <a:ext cx="5574751" cy="432048"/>
              </a:xfrm>
              <a:prstGeom prst="roundRect">
                <a:avLst/>
              </a:prstGeom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Cluster Manager (Spark Master)</a:t>
                </a:r>
                <a:endParaRPr lang="en-US" dirty="0"/>
              </a:p>
            </p:txBody>
          </p:sp>
          <p:sp>
            <p:nvSpPr>
              <p:cNvPr id="49" name="Up-Down Arrow 48"/>
              <p:cNvSpPr/>
              <p:nvPr/>
            </p:nvSpPr>
            <p:spPr>
              <a:xfrm>
                <a:off x="2555776" y="3401290"/>
                <a:ext cx="307278" cy="647301"/>
              </a:xfrm>
              <a:prstGeom prst="upDown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Up-Down Arrow 62"/>
              <p:cNvSpPr/>
              <p:nvPr/>
            </p:nvSpPr>
            <p:spPr>
              <a:xfrm>
                <a:off x="4192130" y="3401290"/>
                <a:ext cx="307278" cy="647301"/>
              </a:xfrm>
              <a:prstGeom prst="upDown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Up-Down Arrow 63"/>
              <p:cNvSpPr/>
              <p:nvPr/>
            </p:nvSpPr>
            <p:spPr>
              <a:xfrm>
                <a:off x="7028618" y="3415331"/>
                <a:ext cx="307278" cy="647301"/>
              </a:xfrm>
              <a:prstGeom prst="upDown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1907704" y="2132856"/>
              <a:ext cx="6208490" cy="1000053"/>
              <a:chOff x="1907704" y="2132856"/>
              <a:chExt cx="6208490" cy="1000053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1907704" y="2132856"/>
                <a:ext cx="6208490" cy="504056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Spark Driver (Local Machine)</a:t>
                </a:r>
                <a:endParaRPr lang="en-US" sz="1600" dirty="0"/>
              </a:p>
            </p:txBody>
          </p:sp>
          <p:sp>
            <p:nvSpPr>
              <p:cNvPr id="52" name="Down Arrow 51"/>
              <p:cNvSpPr/>
              <p:nvPr/>
            </p:nvSpPr>
            <p:spPr>
              <a:xfrm>
                <a:off x="3815060" y="2615666"/>
                <a:ext cx="232692" cy="517243"/>
              </a:xfrm>
              <a:prstGeom prst="downArrow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Down Arrow 64"/>
              <p:cNvSpPr/>
              <p:nvPr/>
            </p:nvSpPr>
            <p:spPr>
              <a:xfrm flipV="1">
                <a:off x="5895493" y="2564903"/>
                <a:ext cx="260683" cy="531883"/>
              </a:xfrm>
              <a:prstGeom prst="downArrow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scale analytics</a:t>
            </a:r>
            <a:br>
              <a:rPr lang="en-US" dirty="0"/>
            </a:br>
            <a:r>
              <a:rPr lang="en-US" dirty="0"/>
              <a:t>Spark </a:t>
            </a:r>
            <a:r>
              <a:rPr lang="en-US" dirty="0" smtClean="0"/>
              <a:t>Programing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172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1"/>
          <p:cNvSpPr>
            <a:spLocks noGrp="1"/>
          </p:cNvSpPr>
          <p:nvPr>
            <p:ph type="title"/>
          </p:nvPr>
        </p:nvSpPr>
        <p:spPr>
          <a:xfrm>
            <a:off x="333376" y="484094"/>
            <a:ext cx="7721412" cy="1116106"/>
          </a:xfrm>
        </p:spPr>
        <p:txBody>
          <a:bodyPr/>
          <a:lstStyle/>
          <a:p>
            <a:r>
              <a:rPr lang="en-US" dirty="0" smtClean="0"/>
              <a:t>Healthcare Coverage Analytics using Spark R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222251" y="1863247"/>
            <a:ext cx="7874137" cy="4235475"/>
            <a:chOff x="222251" y="1863247"/>
            <a:chExt cx="7874137" cy="4235475"/>
          </a:xfrm>
        </p:grpSpPr>
        <p:grpSp>
          <p:nvGrpSpPr>
            <p:cNvPr id="17" name="Group 16"/>
            <p:cNvGrpSpPr/>
            <p:nvPr/>
          </p:nvGrpSpPr>
          <p:grpSpPr>
            <a:xfrm>
              <a:off x="333376" y="2238000"/>
              <a:ext cx="7763012" cy="3860722"/>
              <a:chOff x="1142555" y="2276872"/>
              <a:chExt cx="7763012" cy="3860722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4841227" y="4941168"/>
                <a:ext cx="4058121" cy="1196426"/>
                <a:chOff x="4841227" y="4941168"/>
                <a:chExt cx="4058121" cy="1196426"/>
              </a:xfrm>
            </p:grpSpPr>
            <p:grpSp>
              <p:nvGrpSpPr>
                <p:cNvPr id="81" name="Group 80"/>
                <p:cNvGrpSpPr/>
                <p:nvPr/>
              </p:nvGrpSpPr>
              <p:grpSpPr>
                <a:xfrm>
                  <a:off x="4841227" y="4947769"/>
                  <a:ext cx="4058121" cy="1189825"/>
                  <a:chOff x="4841227" y="4947769"/>
                  <a:chExt cx="4058121" cy="1189825"/>
                </a:xfrm>
              </p:grpSpPr>
              <p:sp>
                <p:nvSpPr>
                  <p:cNvPr id="80" name="Flowchart: Magnetic Disk 79"/>
                  <p:cNvSpPr/>
                  <p:nvPr/>
                </p:nvSpPr>
                <p:spPr>
                  <a:xfrm>
                    <a:off x="4841227" y="4952291"/>
                    <a:ext cx="1777440" cy="700588"/>
                  </a:xfrm>
                  <a:prstGeom prst="flowChartMagneticDisk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smtClean="0">
                        <a:solidFill>
                          <a:srgbClr val="000000"/>
                        </a:solidFill>
                      </a:rPr>
                      <a:t>Datanode</a:t>
                    </a:r>
                    <a:endParaRPr lang="en-US" sz="1200" dirty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78" name="Rounded Rectangle 77"/>
                  <p:cNvSpPr/>
                  <p:nvPr/>
                </p:nvSpPr>
                <p:spPr>
                  <a:xfrm>
                    <a:off x="4841227" y="5705546"/>
                    <a:ext cx="4058121" cy="432048"/>
                  </a:xfrm>
                  <a:prstGeom prst="round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dk1"/>
                        </a:solidFill>
                      </a:rPr>
                      <a:t>HDFS</a:t>
                    </a:r>
                    <a:endParaRPr lang="en-US" sz="1400" dirty="0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82" name="Flowchart: Magnetic Disk 81"/>
                  <p:cNvSpPr/>
                  <p:nvPr/>
                </p:nvSpPr>
                <p:spPr>
                  <a:xfrm>
                    <a:off x="7119176" y="4947769"/>
                    <a:ext cx="1777440" cy="700588"/>
                  </a:xfrm>
                  <a:prstGeom prst="flowChartMagneticDisk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smtClean="0">
                        <a:solidFill>
                          <a:schemeClr val="tx1"/>
                        </a:solidFill>
                      </a:rPr>
                      <a:t>Datanode</a:t>
                    </a:r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84" name="TextBox 83"/>
                <p:cNvSpPr txBox="1"/>
                <p:nvPr/>
              </p:nvSpPr>
              <p:spPr>
                <a:xfrm>
                  <a:off x="6606985" y="4941168"/>
                  <a:ext cx="512191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200" dirty="0" smtClean="0"/>
                    <a:t>…</a:t>
                  </a:r>
                  <a:endParaRPr lang="en-US" sz="3200" dirty="0"/>
                </a:p>
              </p:txBody>
            </p:sp>
          </p:grpSp>
          <p:grpSp>
            <p:nvGrpSpPr>
              <p:cNvPr id="4" name="Group 3"/>
              <p:cNvGrpSpPr/>
              <p:nvPr/>
            </p:nvGrpSpPr>
            <p:grpSpPr>
              <a:xfrm>
                <a:off x="1676908" y="4954158"/>
                <a:ext cx="1563930" cy="910072"/>
                <a:chOff x="812197" y="2186876"/>
                <a:chExt cx="2557074" cy="1348041"/>
              </a:xfrm>
            </p:grpSpPr>
            <p:pic>
              <p:nvPicPr>
                <p:cNvPr id="2" name="Picture 1"/>
                <p:cNvPicPr>
                  <a:picLocks noChangeAspect="1"/>
                </p:cNvPicPr>
                <p:nvPr/>
              </p:nvPicPr>
              <p:blipFill>
                <a:blip r:embed="rId3" cstate="print">
                  <a:duotone>
                    <a:prstClr val="black"/>
                    <a:schemeClr val="accent3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49808" y="2186876"/>
                  <a:ext cx="1367311" cy="892146"/>
                </a:xfrm>
                <a:prstGeom prst="rect">
                  <a:avLst/>
                </a:prstGeom>
              </p:spPr>
            </p:pic>
            <p:sp>
              <p:nvSpPr>
                <p:cNvPr id="3" name="TextBox 2"/>
                <p:cNvSpPr txBox="1"/>
                <p:nvPr/>
              </p:nvSpPr>
              <p:spPr>
                <a:xfrm>
                  <a:off x="812197" y="3079023"/>
                  <a:ext cx="2557074" cy="4558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 smtClean="0"/>
                    <a:t>User (Developer)</a:t>
                  </a:r>
                  <a:endParaRPr lang="en-US" sz="1400" b="1" dirty="0"/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1144134" y="4198825"/>
                <a:ext cx="1563930" cy="755333"/>
                <a:chOff x="711618" y="4198825"/>
                <a:chExt cx="1563930" cy="755333"/>
              </a:xfrm>
            </p:grpSpPr>
            <p:cxnSp>
              <p:nvCxnSpPr>
                <p:cNvPr id="9" name="Straight Arrow Connector 8"/>
                <p:cNvCxnSpPr>
                  <a:stCxn id="2" idx="0"/>
                  <a:endCxn id="6" idx="2"/>
                </p:cNvCxnSpPr>
                <p:nvPr/>
              </p:nvCxnSpPr>
              <p:spPr>
                <a:xfrm flipH="1" flipV="1">
                  <a:off x="1837164" y="4198825"/>
                  <a:ext cx="154166" cy="75533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1" name="TextBox 30"/>
                <p:cNvSpPr txBox="1"/>
                <p:nvPr/>
              </p:nvSpPr>
              <p:spPr>
                <a:xfrm>
                  <a:off x="711618" y="4431993"/>
                  <a:ext cx="156393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 smtClean="0"/>
                    <a:t>Writes</a:t>
                  </a:r>
                  <a:endParaRPr lang="en-US" sz="1400" b="1" dirty="0"/>
                </a:p>
              </p:txBody>
            </p:sp>
          </p:grpSp>
          <p:grpSp>
            <p:nvGrpSpPr>
              <p:cNvPr id="40" name="Group 39"/>
              <p:cNvGrpSpPr/>
              <p:nvPr/>
            </p:nvGrpSpPr>
            <p:grpSpPr>
              <a:xfrm>
                <a:off x="1142555" y="2276872"/>
                <a:ext cx="2254249" cy="2039361"/>
                <a:chOff x="710039" y="2276872"/>
                <a:chExt cx="2254249" cy="2039361"/>
              </a:xfrm>
            </p:grpSpPr>
            <p:sp>
              <p:nvSpPr>
                <p:cNvPr id="6" name="Flowchart: Document 5"/>
                <p:cNvSpPr/>
                <p:nvPr/>
              </p:nvSpPr>
              <p:spPr>
                <a:xfrm>
                  <a:off x="710039" y="2540307"/>
                  <a:ext cx="2254249" cy="1775926"/>
                </a:xfrm>
                <a:prstGeom prst="flowChartDocumen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rgbClr val="FFFFFF"/>
                      </a:solidFill>
                    </a:rPr>
                    <a:t>library(</a:t>
                  </a:r>
                  <a:r>
                    <a:rPr lang="en-US" sz="1100" dirty="0" err="1">
                      <a:solidFill>
                        <a:srgbClr val="FFFFFF"/>
                      </a:solidFill>
                    </a:rPr>
                    <a:t>SparkR</a:t>
                  </a:r>
                  <a:r>
                    <a:rPr lang="en-US" sz="1100" dirty="0" smtClean="0">
                      <a:solidFill>
                        <a:srgbClr val="FFFFFF"/>
                      </a:solidFill>
                    </a:rPr>
                    <a:t>)</a:t>
                  </a:r>
                </a:p>
                <a:p>
                  <a:endParaRPr lang="en-US" sz="1100" dirty="0" smtClean="0">
                    <a:solidFill>
                      <a:srgbClr val="FFFFFF"/>
                    </a:solidFill>
                  </a:endParaRPr>
                </a:p>
                <a:p>
                  <a:r>
                    <a:rPr lang="en-US" sz="1100" dirty="0" err="1" smtClean="0">
                      <a:solidFill>
                        <a:srgbClr val="FFFFFF"/>
                      </a:solidFill>
                    </a:rPr>
                    <a:t>sparkContext</a:t>
                  </a:r>
                  <a:r>
                    <a:rPr lang="en-US" sz="1100" dirty="0" smtClean="0">
                      <a:solidFill>
                        <a:srgbClr val="FFFFFF"/>
                      </a:solidFill>
                    </a:rPr>
                    <a:t> </a:t>
                  </a:r>
                  <a:r>
                    <a:rPr lang="en-US" sz="1100" dirty="0">
                      <a:solidFill>
                        <a:srgbClr val="FFFFFF"/>
                      </a:solidFill>
                    </a:rPr>
                    <a:t>&lt;- </a:t>
                  </a:r>
                  <a:r>
                    <a:rPr lang="en-US" sz="1100" dirty="0" err="1">
                      <a:solidFill>
                        <a:srgbClr val="FFFFFF"/>
                      </a:solidFill>
                    </a:rPr>
                    <a:t>sparkR.init</a:t>
                  </a:r>
                  <a:r>
                    <a:rPr lang="en-US" sz="1100" dirty="0">
                      <a:solidFill>
                        <a:srgbClr val="FFFFFF"/>
                      </a:solidFill>
                    </a:rPr>
                    <a:t>(master='spark://jupiter.kyunghee.ac.kr:</a:t>
                  </a:r>
                  <a:r>
                    <a:rPr lang="en-US" sz="1100" dirty="0" smtClean="0">
                      <a:solidFill>
                        <a:srgbClr val="FFFFFF"/>
                      </a:solidFill>
                    </a:rPr>
                    <a:t>7077’</a:t>
                  </a:r>
                </a:p>
                <a:p>
                  <a:endParaRPr lang="en-US" sz="1100" dirty="0" smtClean="0">
                    <a:solidFill>
                      <a:srgbClr val="FFFFFF"/>
                    </a:solidFill>
                  </a:endParaRPr>
                </a:p>
                <a:p>
                  <a:r>
                    <a:rPr lang="en-US" sz="1100" dirty="0" err="1">
                      <a:solidFill>
                        <a:srgbClr val="FFFFFF"/>
                      </a:solidFill>
                    </a:rPr>
                    <a:t>sqlContext</a:t>
                  </a:r>
                  <a:r>
                    <a:rPr lang="en-US" sz="1100" dirty="0">
                      <a:solidFill>
                        <a:srgbClr val="FFFFFF"/>
                      </a:solidFill>
                    </a:rPr>
                    <a:t> &lt;- </a:t>
                  </a:r>
                  <a:r>
                    <a:rPr lang="en-US" sz="1100" dirty="0" err="1">
                      <a:solidFill>
                        <a:srgbClr val="FFFFFF"/>
                      </a:solidFill>
                    </a:rPr>
                    <a:t>sparkRSQL.init</a:t>
                  </a:r>
                  <a:r>
                    <a:rPr lang="en-US" sz="1100" dirty="0" smtClean="0">
                      <a:solidFill>
                        <a:srgbClr val="FFFFFF"/>
                      </a:solidFill>
                    </a:rPr>
                    <a:t>(</a:t>
                  </a:r>
                  <a:r>
                    <a:rPr lang="en-US" sz="1100" dirty="0" err="1">
                      <a:solidFill>
                        <a:srgbClr val="FFFFFF"/>
                      </a:solidFill>
                    </a:rPr>
                    <a:t>sparkContext</a:t>
                  </a:r>
                  <a:r>
                    <a:rPr lang="en-US" sz="1100" dirty="0">
                      <a:solidFill>
                        <a:srgbClr val="FFFFFF"/>
                      </a:solidFill>
                    </a:rPr>
                    <a:t> </a:t>
                  </a:r>
                  <a:r>
                    <a:rPr lang="en-US" sz="1100" dirty="0" smtClean="0">
                      <a:solidFill>
                        <a:srgbClr val="FFFFFF"/>
                      </a:solidFill>
                    </a:rPr>
                    <a:t>)</a:t>
                  </a:r>
                  <a:endParaRPr lang="en-US" sz="11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1142883" y="2276872"/>
                  <a:ext cx="156393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 smtClean="0"/>
                    <a:t>Driver Program</a:t>
                  </a:r>
                  <a:endParaRPr lang="en-US" sz="1400" b="1" dirty="0"/>
                </a:p>
              </p:txBody>
            </p:sp>
          </p:grpSp>
          <p:sp>
            <p:nvSpPr>
              <p:cNvPr id="43" name="Line Callout 1 (Border and Accent Bar) 42"/>
              <p:cNvSpPr/>
              <p:nvPr/>
            </p:nvSpPr>
            <p:spPr>
              <a:xfrm>
                <a:off x="3581929" y="3068960"/>
                <a:ext cx="1378842" cy="306671"/>
              </a:xfrm>
              <a:prstGeom prst="accentBorderCallout1">
                <a:avLst>
                  <a:gd name="adj1" fmla="val 18750"/>
                  <a:gd name="adj2" fmla="val -8333"/>
                  <a:gd name="adj3" fmla="val -135790"/>
                  <a:gd name="adj4" fmla="val -63511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SparkContext</a:t>
                </a:r>
                <a:endParaRPr lang="en-US" sz="1400" dirty="0"/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>
                <a:off x="4960771" y="2862256"/>
                <a:ext cx="2696921" cy="720080"/>
                <a:chOff x="3458577" y="2876111"/>
                <a:chExt cx="2696921" cy="720080"/>
              </a:xfrm>
            </p:grpSpPr>
            <p:sp>
              <p:nvSpPr>
                <p:cNvPr id="44" name="Rounded Rectangle 43"/>
                <p:cNvSpPr/>
                <p:nvPr/>
              </p:nvSpPr>
              <p:spPr>
                <a:xfrm>
                  <a:off x="4592625" y="2876111"/>
                  <a:ext cx="1562873" cy="720080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/>
                    <a:t>Cluster Manager</a:t>
                  </a:r>
                </a:p>
                <a:p>
                  <a:pPr algn="ctr"/>
                  <a:r>
                    <a:rPr lang="en-US" sz="1200" dirty="0" smtClean="0"/>
                    <a:t>(Master Node)</a:t>
                  </a:r>
                  <a:endParaRPr lang="en-US" sz="1200" dirty="0"/>
                </a:p>
              </p:txBody>
            </p:sp>
            <p:cxnSp>
              <p:nvCxnSpPr>
                <p:cNvPr id="46" name="Straight Arrow Connector 45"/>
                <p:cNvCxnSpPr>
                  <a:stCxn id="43" idx="0"/>
                  <a:endCxn id="44" idx="1"/>
                </p:cNvCxnSpPr>
                <p:nvPr/>
              </p:nvCxnSpPr>
              <p:spPr>
                <a:xfrm>
                  <a:off x="3458577" y="3236151"/>
                  <a:ext cx="1134048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7" name="Group 76"/>
              <p:cNvGrpSpPr/>
              <p:nvPr/>
            </p:nvGrpSpPr>
            <p:grpSpPr>
              <a:xfrm>
                <a:off x="4595575" y="3582336"/>
                <a:ext cx="4309992" cy="1513686"/>
                <a:chOff x="4595575" y="3900999"/>
                <a:chExt cx="4309992" cy="1513686"/>
              </a:xfrm>
            </p:grpSpPr>
            <p:grpSp>
              <p:nvGrpSpPr>
                <p:cNvPr id="54" name="Group 53"/>
                <p:cNvGrpSpPr/>
                <p:nvPr/>
              </p:nvGrpSpPr>
              <p:grpSpPr>
                <a:xfrm>
                  <a:off x="4595575" y="4310628"/>
                  <a:ext cx="2029311" cy="1102886"/>
                  <a:chOff x="4821025" y="4058004"/>
                  <a:chExt cx="2054760" cy="1281824"/>
                </a:xfrm>
              </p:grpSpPr>
              <p:sp>
                <p:nvSpPr>
                  <p:cNvPr id="49" name="Flowchart: Magnetic Disk 48"/>
                  <p:cNvSpPr/>
                  <p:nvPr/>
                </p:nvSpPr>
                <p:spPr>
                  <a:xfrm>
                    <a:off x="5076055" y="4060727"/>
                    <a:ext cx="1799730" cy="1279101"/>
                  </a:xfrm>
                  <a:prstGeom prst="flowChartMagneticDisk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pic>
                <p:nvPicPr>
                  <p:cNvPr id="51" name="Picture 50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21025" y="4058004"/>
                    <a:ext cx="510059" cy="510059"/>
                  </a:xfrm>
                  <a:prstGeom prst="rect">
                    <a:avLst/>
                  </a:prstGeom>
                </p:spPr>
              </p:pic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5076055" y="4112942"/>
                    <a:ext cx="1781605" cy="3219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b="1" dirty="0" smtClean="0">
                        <a:solidFill>
                          <a:srgbClr val="FFFFFF"/>
                        </a:solidFill>
                      </a:rPr>
                      <a:t>Worker Node</a:t>
                    </a:r>
                    <a:endParaRPr lang="en-US" sz="1200" b="1" dirty="0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52" name="Rectangle 51"/>
                  <p:cNvSpPr/>
                  <p:nvPr/>
                </p:nvSpPr>
                <p:spPr>
                  <a:xfrm>
                    <a:off x="5190801" y="4507930"/>
                    <a:ext cx="1564760" cy="677189"/>
                  </a:xfrm>
                  <a:prstGeom prst="rec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t"/>
                  <a:lstStyle/>
                  <a:p>
                    <a:r>
                      <a:rPr lang="en-US" sz="1200" b="1" dirty="0" smtClean="0">
                        <a:solidFill>
                          <a:srgbClr val="FFFFFF"/>
                        </a:solidFill>
                      </a:rPr>
                      <a:t>Executer</a:t>
                    </a:r>
                    <a:endParaRPr lang="en-US" sz="1200" b="1" dirty="0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53" name="Rectangle 52"/>
                  <p:cNvSpPr/>
                  <p:nvPr/>
                </p:nvSpPr>
                <p:spPr>
                  <a:xfrm>
                    <a:off x="6056458" y="4508059"/>
                    <a:ext cx="685248" cy="287550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 smtClean="0">
                        <a:solidFill>
                          <a:srgbClr val="FFFFFF"/>
                        </a:solidFill>
                      </a:rPr>
                      <a:t>Cache</a:t>
                    </a:r>
                    <a:endParaRPr lang="en-US" sz="1200" b="1" dirty="0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55" name="Rectangle 54"/>
                  <p:cNvSpPr/>
                  <p:nvPr/>
                </p:nvSpPr>
                <p:spPr>
                  <a:xfrm>
                    <a:off x="5190801" y="4863260"/>
                    <a:ext cx="702319" cy="241757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smtClean="0">
                        <a:solidFill>
                          <a:srgbClr val="FFFFFF"/>
                        </a:solidFill>
                      </a:rPr>
                      <a:t>Task</a:t>
                    </a:r>
                    <a:endParaRPr lang="en-US" sz="1200" dirty="0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56" name="Rectangle 55"/>
                  <p:cNvSpPr/>
                  <p:nvPr/>
                </p:nvSpPr>
                <p:spPr>
                  <a:xfrm>
                    <a:off x="6045540" y="4859127"/>
                    <a:ext cx="696166" cy="240396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smtClean="0">
                        <a:solidFill>
                          <a:srgbClr val="FFFFFF"/>
                        </a:solidFill>
                      </a:rPr>
                      <a:t>Task</a:t>
                    </a:r>
                    <a:endParaRPr lang="en-US" sz="1200" dirty="0">
                      <a:solidFill>
                        <a:srgbClr val="FFFFFF"/>
                      </a:solidFill>
                    </a:endParaRPr>
                  </a:p>
                </p:txBody>
              </p:sp>
            </p:grpSp>
            <p:grpSp>
              <p:nvGrpSpPr>
                <p:cNvPr id="66" name="Group 65"/>
                <p:cNvGrpSpPr/>
                <p:nvPr/>
              </p:nvGrpSpPr>
              <p:grpSpPr>
                <a:xfrm>
                  <a:off x="6876256" y="4311799"/>
                  <a:ext cx="2029311" cy="1102886"/>
                  <a:chOff x="4821025" y="4058004"/>
                  <a:chExt cx="2054760" cy="1281824"/>
                </a:xfrm>
              </p:grpSpPr>
              <p:sp>
                <p:nvSpPr>
                  <p:cNvPr id="67" name="Flowchart: Magnetic Disk 66"/>
                  <p:cNvSpPr/>
                  <p:nvPr/>
                </p:nvSpPr>
                <p:spPr>
                  <a:xfrm>
                    <a:off x="5076055" y="4060727"/>
                    <a:ext cx="1799730" cy="1279101"/>
                  </a:xfrm>
                  <a:prstGeom prst="flowChartMagneticDisk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pic>
                <p:nvPicPr>
                  <p:cNvPr id="68" name="Picture 67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21025" y="4058004"/>
                    <a:ext cx="510059" cy="510059"/>
                  </a:xfrm>
                  <a:prstGeom prst="rect">
                    <a:avLst/>
                  </a:prstGeom>
                </p:spPr>
              </p:pic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5076055" y="4112942"/>
                    <a:ext cx="1781605" cy="3219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b="1" dirty="0" smtClean="0">
                        <a:solidFill>
                          <a:srgbClr val="FFFFFF"/>
                        </a:solidFill>
                      </a:rPr>
                      <a:t>Worker Node</a:t>
                    </a:r>
                    <a:endParaRPr lang="en-US" sz="1200" b="1" dirty="0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70" name="Rectangle 69"/>
                  <p:cNvSpPr/>
                  <p:nvPr/>
                </p:nvSpPr>
                <p:spPr>
                  <a:xfrm>
                    <a:off x="5190801" y="4507930"/>
                    <a:ext cx="1564760" cy="677189"/>
                  </a:xfrm>
                  <a:prstGeom prst="rec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t"/>
                  <a:lstStyle/>
                  <a:p>
                    <a:r>
                      <a:rPr lang="en-US" sz="1200" b="1" dirty="0" smtClean="0">
                        <a:solidFill>
                          <a:srgbClr val="FFFFFF"/>
                        </a:solidFill>
                      </a:rPr>
                      <a:t>Executer</a:t>
                    </a:r>
                    <a:endParaRPr lang="en-US" sz="1200" b="1" dirty="0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71" name="Rectangle 70"/>
                  <p:cNvSpPr/>
                  <p:nvPr/>
                </p:nvSpPr>
                <p:spPr>
                  <a:xfrm>
                    <a:off x="6056458" y="4508059"/>
                    <a:ext cx="685248" cy="287550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 smtClean="0">
                        <a:solidFill>
                          <a:srgbClr val="FFFFFF"/>
                        </a:solidFill>
                      </a:rPr>
                      <a:t>Cache</a:t>
                    </a:r>
                    <a:endParaRPr lang="en-US" sz="1200" b="1" dirty="0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72" name="Rectangle 71"/>
                  <p:cNvSpPr/>
                  <p:nvPr/>
                </p:nvSpPr>
                <p:spPr>
                  <a:xfrm>
                    <a:off x="5190801" y="4863261"/>
                    <a:ext cx="702319" cy="240396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smtClean="0">
                        <a:solidFill>
                          <a:srgbClr val="FFFFFF"/>
                        </a:solidFill>
                      </a:rPr>
                      <a:t>Task</a:t>
                    </a:r>
                    <a:endParaRPr lang="en-US" sz="1200" dirty="0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73" name="Rectangle 72"/>
                  <p:cNvSpPr/>
                  <p:nvPr/>
                </p:nvSpPr>
                <p:spPr>
                  <a:xfrm>
                    <a:off x="6045540" y="4859127"/>
                    <a:ext cx="696166" cy="239035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smtClean="0">
                        <a:solidFill>
                          <a:srgbClr val="FFFFFF"/>
                        </a:solidFill>
                      </a:rPr>
                      <a:t>Task</a:t>
                    </a:r>
                    <a:endParaRPr lang="en-US" sz="1200" dirty="0">
                      <a:solidFill>
                        <a:srgbClr val="FFFFFF"/>
                      </a:solidFill>
                    </a:endParaRPr>
                  </a:p>
                </p:txBody>
              </p:sp>
            </p:grpSp>
            <p:cxnSp>
              <p:nvCxnSpPr>
                <p:cNvPr id="74" name="Straight Arrow Connector 73"/>
                <p:cNvCxnSpPr>
                  <a:stCxn id="44" idx="2"/>
                  <a:endCxn id="49" idx="1"/>
                </p:cNvCxnSpPr>
                <p:nvPr/>
              </p:nvCxnSpPr>
              <p:spPr>
                <a:xfrm flipH="1">
                  <a:off x="5736166" y="3900999"/>
                  <a:ext cx="1140090" cy="41197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/>
                <p:cNvCxnSpPr>
                  <a:stCxn id="44" idx="2"/>
                  <a:endCxn id="67" idx="1"/>
                </p:cNvCxnSpPr>
                <p:nvPr/>
              </p:nvCxnSpPr>
              <p:spPr>
                <a:xfrm>
                  <a:off x="6876256" y="3900999"/>
                  <a:ext cx="1140591" cy="413143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30" name="Picture 29" descr="blue-250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251" y="1863247"/>
              <a:ext cx="1676634" cy="5901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9238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1"/>
          <p:cNvSpPr>
            <a:spLocks noGrp="1"/>
          </p:cNvSpPr>
          <p:nvPr>
            <p:ph type="title"/>
          </p:nvPr>
        </p:nvSpPr>
        <p:spPr>
          <a:xfrm>
            <a:off x="492124" y="484094"/>
            <a:ext cx="7562663" cy="1116106"/>
          </a:xfrm>
        </p:spPr>
        <p:txBody>
          <a:bodyPr/>
          <a:lstStyle/>
          <a:p>
            <a:r>
              <a:rPr lang="en-US" dirty="0" smtClean="0"/>
              <a:t>Experiences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222251" y="1863247"/>
            <a:ext cx="7874137" cy="4235475"/>
            <a:chOff x="222251" y="1863247"/>
            <a:chExt cx="7874137" cy="4235475"/>
          </a:xfrm>
        </p:grpSpPr>
        <p:grpSp>
          <p:nvGrpSpPr>
            <p:cNvPr id="17" name="Group 16"/>
            <p:cNvGrpSpPr/>
            <p:nvPr/>
          </p:nvGrpSpPr>
          <p:grpSpPr>
            <a:xfrm>
              <a:off x="333376" y="2238000"/>
              <a:ext cx="7763012" cy="3860722"/>
              <a:chOff x="1142555" y="2276872"/>
              <a:chExt cx="7763012" cy="3860722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4841227" y="4941168"/>
                <a:ext cx="4058121" cy="1196426"/>
                <a:chOff x="4841227" y="4941168"/>
                <a:chExt cx="4058121" cy="1196426"/>
              </a:xfrm>
            </p:grpSpPr>
            <p:grpSp>
              <p:nvGrpSpPr>
                <p:cNvPr id="81" name="Group 80"/>
                <p:cNvGrpSpPr/>
                <p:nvPr/>
              </p:nvGrpSpPr>
              <p:grpSpPr>
                <a:xfrm>
                  <a:off x="4841227" y="4947769"/>
                  <a:ext cx="4058121" cy="1189825"/>
                  <a:chOff x="4841227" y="4947769"/>
                  <a:chExt cx="4058121" cy="1189825"/>
                </a:xfrm>
              </p:grpSpPr>
              <p:sp>
                <p:nvSpPr>
                  <p:cNvPr id="80" name="Flowchart: Magnetic Disk 79"/>
                  <p:cNvSpPr/>
                  <p:nvPr/>
                </p:nvSpPr>
                <p:spPr>
                  <a:xfrm>
                    <a:off x="4841227" y="4952291"/>
                    <a:ext cx="1777440" cy="700588"/>
                  </a:xfrm>
                  <a:prstGeom prst="flowChartMagneticDisk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smtClean="0">
                        <a:solidFill>
                          <a:srgbClr val="000000"/>
                        </a:solidFill>
                      </a:rPr>
                      <a:t>Datanode</a:t>
                    </a:r>
                    <a:endParaRPr lang="en-US" sz="1200" dirty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78" name="Rounded Rectangle 77"/>
                  <p:cNvSpPr/>
                  <p:nvPr/>
                </p:nvSpPr>
                <p:spPr>
                  <a:xfrm>
                    <a:off x="4841227" y="5705546"/>
                    <a:ext cx="4058121" cy="432048"/>
                  </a:xfrm>
                  <a:prstGeom prst="round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dk1"/>
                        </a:solidFill>
                      </a:rPr>
                      <a:t>HDFS</a:t>
                    </a:r>
                    <a:endParaRPr lang="en-US" sz="1400" dirty="0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82" name="Flowchart: Magnetic Disk 81"/>
                  <p:cNvSpPr/>
                  <p:nvPr/>
                </p:nvSpPr>
                <p:spPr>
                  <a:xfrm>
                    <a:off x="7119176" y="4947769"/>
                    <a:ext cx="1777440" cy="700588"/>
                  </a:xfrm>
                  <a:prstGeom prst="flowChartMagneticDisk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smtClean="0">
                        <a:solidFill>
                          <a:schemeClr val="tx1"/>
                        </a:solidFill>
                      </a:rPr>
                      <a:t>Datanode</a:t>
                    </a:r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84" name="TextBox 83"/>
                <p:cNvSpPr txBox="1"/>
                <p:nvPr/>
              </p:nvSpPr>
              <p:spPr>
                <a:xfrm>
                  <a:off x="6606985" y="4941168"/>
                  <a:ext cx="512191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200" dirty="0" smtClean="0"/>
                    <a:t>…</a:t>
                  </a:r>
                  <a:endParaRPr lang="en-US" sz="3200" dirty="0"/>
                </a:p>
              </p:txBody>
            </p:sp>
          </p:grpSp>
          <p:grpSp>
            <p:nvGrpSpPr>
              <p:cNvPr id="4" name="Group 3"/>
              <p:cNvGrpSpPr/>
              <p:nvPr/>
            </p:nvGrpSpPr>
            <p:grpSpPr>
              <a:xfrm>
                <a:off x="1676908" y="4954158"/>
                <a:ext cx="1563930" cy="910072"/>
                <a:chOff x="812197" y="2186876"/>
                <a:chExt cx="2557074" cy="1348041"/>
              </a:xfrm>
            </p:grpSpPr>
            <p:pic>
              <p:nvPicPr>
                <p:cNvPr id="2" name="Picture 1"/>
                <p:cNvPicPr>
                  <a:picLocks noChangeAspect="1"/>
                </p:cNvPicPr>
                <p:nvPr/>
              </p:nvPicPr>
              <p:blipFill>
                <a:blip r:embed="rId3" cstate="print">
                  <a:duotone>
                    <a:prstClr val="black"/>
                    <a:schemeClr val="accent3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49808" y="2186876"/>
                  <a:ext cx="1367311" cy="892146"/>
                </a:xfrm>
                <a:prstGeom prst="rect">
                  <a:avLst/>
                </a:prstGeom>
              </p:spPr>
            </p:pic>
            <p:sp>
              <p:nvSpPr>
                <p:cNvPr id="3" name="TextBox 2"/>
                <p:cNvSpPr txBox="1"/>
                <p:nvPr/>
              </p:nvSpPr>
              <p:spPr>
                <a:xfrm>
                  <a:off x="812197" y="3079023"/>
                  <a:ext cx="2557074" cy="4558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 smtClean="0"/>
                    <a:t>User (Developer)</a:t>
                  </a:r>
                  <a:endParaRPr lang="en-US" sz="1400" b="1" dirty="0"/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1144134" y="4198825"/>
                <a:ext cx="1563930" cy="755333"/>
                <a:chOff x="711618" y="4198825"/>
                <a:chExt cx="1563930" cy="755333"/>
              </a:xfrm>
            </p:grpSpPr>
            <p:cxnSp>
              <p:nvCxnSpPr>
                <p:cNvPr id="9" name="Straight Arrow Connector 8"/>
                <p:cNvCxnSpPr>
                  <a:stCxn id="2" idx="0"/>
                  <a:endCxn id="6" idx="2"/>
                </p:cNvCxnSpPr>
                <p:nvPr/>
              </p:nvCxnSpPr>
              <p:spPr>
                <a:xfrm flipH="1" flipV="1">
                  <a:off x="1837164" y="4198825"/>
                  <a:ext cx="154166" cy="75533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1" name="TextBox 30"/>
                <p:cNvSpPr txBox="1"/>
                <p:nvPr/>
              </p:nvSpPr>
              <p:spPr>
                <a:xfrm>
                  <a:off x="711618" y="4431993"/>
                  <a:ext cx="156393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 smtClean="0"/>
                    <a:t>Writes</a:t>
                  </a:r>
                  <a:endParaRPr lang="en-US" sz="1400" b="1" dirty="0"/>
                </a:p>
              </p:txBody>
            </p:sp>
          </p:grpSp>
          <p:grpSp>
            <p:nvGrpSpPr>
              <p:cNvPr id="40" name="Group 39"/>
              <p:cNvGrpSpPr/>
              <p:nvPr/>
            </p:nvGrpSpPr>
            <p:grpSpPr>
              <a:xfrm>
                <a:off x="1142555" y="2276872"/>
                <a:ext cx="2254249" cy="2039361"/>
                <a:chOff x="710039" y="2276872"/>
                <a:chExt cx="2254249" cy="2039361"/>
              </a:xfrm>
            </p:grpSpPr>
            <p:sp>
              <p:nvSpPr>
                <p:cNvPr id="6" name="Flowchart: Document 5"/>
                <p:cNvSpPr/>
                <p:nvPr/>
              </p:nvSpPr>
              <p:spPr>
                <a:xfrm>
                  <a:off x="710039" y="2540307"/>
                  <a:ext cx="2254249" cy="1775926"/>
                </a:xfrm>
                <a:prstGeom prst="flowChartDocumen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rgbClr val="FFFFFF"/>
                      </a:solidFill>
                    </a:rPr>
                    <a:t>library(</a:t>
                  </a:r>
                  <a:r>
                    <a:rPr lang="en-US" sz="1100" dirty="0" err="1">
                      <a:solidFill>
                        <a:srgbClr val="FFFFFF"/>
                      </a:solidFill>
                    </a:rPr>
                    <a:t>SparkR</a:t>
                  </a:r>
                  <a:r>
                    <a:rPr lang="en-US" sz="1100" dirty="0" smtClean="0">
                      <a:solidFill>
                        <a:srgbClr val="FFFFFF"/>
                      </a:solidFill>
                    </a:rPr>
                    <a:t>)</a:t>
                  </a:r>
                </a:p>
                <a:p>
                  <a:endParaRPr lang="en-US" sz="1100" dirty="0" smtClean="0">
                    <a:solidFill>
                      <a:srgbClr val="FFFFFF"/>
                    </a:solidFill>
                  </a:endParaRPr>
                </a:p>
                <a:p>
                  <a:r>
                    <a:rPr lang="en-US" sz="1100" dirty="0" err="1" smtClean="0">
                      <a:solidFill>
                        <a:srgbClr val="FFFFFF"/>
                      </a:solidFill>
                    </a:rPr>
                    <a:t>sparkContext</a:t>
                  </a:r>
                  <a:r>
                    <a:rPr lang="en-US" sz="1100" dirty="0" smtClean="0">
                      <a:solidFill>
                        <a:srgbClr val="FFFFFF"/>
                      </a:solidFill>
                    </a:rPr>
                    <a:t> </a:t>
                  </a:r>
                  <a:r>
                    <a:rPr lang="en-US" sz="1100" dirty="0">
                      <a:solidFill>
                        <a:srgbClr val="FFFFFF"/>
                      </a:solidFill>
                    </a:rPr>
                    <a:t>&lt;- </a:t>
                  </a:r>
                  <a:r>
                    <a:rPr lang="en-US" sz="1100" dirty="0" err="1">
                      <a:solidFill>
                        <a:srgbClr val="FFFFFF"/>
                      </a:solidFill>
                    </a:rPr>
                    <a:t>sparkR.init</a:t>
                  </a:r>
                  <a:r>
                    <a:rPr lang="en-US" sz="1100" dirty="0">
                      <a:solidFill>
                        <a:srgbClr val="FFFFFF"/>
                      </a:solidFill>
                    </a:rPr>
                    <a:t>(master='spark://jupiter.kyunghee.ac.kr:</a:t>
                  </a:r>
                  <a:r>
                    <a:rPr lang="en-US" sz="1100" dirty="0" smtClean="0">
                      <a:solidFill>
                        <a:srgbClr val="FFFFFF"/>
                      </a:solidFill>
                    </a:rPr>
                    <a:t>7077’</a:t>
                  </a:r>
                </a:p>
                <a:p>
                  <a:endParaRPr lang="en-US" sz="1100" dirty="0" smtClean="0">
                    <a:solidFill>
                      <a:srgbClr val="FFFFFF"/>
                    </a:solidFill>
                  </a:endParaRPr>
                </a:p>
                <a:p>
                  <a:r>
                    <a:rPr lang="en-US" sz="1100" dirty="0" err="1">
                      <a:solidFill>
                        <a:srgbClr val="FFFFFF"/>
                      </a:solidFill>
                    </a:rPr>
                    <a:t>sqlContext</a:t>
                  </a:r>
                  <a:r>
                    <a:rPr lang="en-US" sz="1100" dirty="0">
                      <a:solidFill>
                        <a:srgbClr val="FFFFFF"/>
                      </a:solidFill>
                    </a:rPr>
                    <a:t> &lt;- </a:t>
                  </a:r>
                  <a:r>
                    <a:rPr lang="en-US" sz="1100" dirty="0" err="1">
                      <a:solidFill>
                        <a:srgbClr val="FFFFFF"/>
                      </a:solidFill>
                    </a:rPr>
                    <a:t>sparkRSQL.init</a:t>
                  </a:r>
                  <a:r>
                    <a:rPr lang="en-US" sz="1100" dirty="0" smtClean="0">
                      <a:solidFill>
                        <a:srgbClr val="FFFFFF"/>
                      </a:solidFill>
                    </a:rPr>
                    <a:t>(</a:t>
                  </a:r>
                  <a:r>
                    <a:rPr lang="en-US" sz="1100" dirty="0" err="1">
                      <a:solidFill>
                        <a:srgbClr val="FFFFFF"/>
                      </a:solidFill>
                    </a:rPr>
                    <a:t>sparkContext</a:t>
                  </a:r>
                  <a:r>
                    <a:rPr lang="en-US" sz="1100" dirty="0">
                      <a:solidFill>
                        <a:srgbClr val="FFFFFF"/>
                      </a:solidFill>
                    </a:rPr>
                    <a:t> </a:t>
                  </a:r>
                  <a:r>
                    <a:rPr lang="en-US" sz="1100" dirty="0" smtClean="0">
                      <a:solidFill>
                        <a:srgbClr val="FFFFFF"/>
                      </a:solidFill>
                    </a:rPr>
                    <a:t>)</a:t>
                  </a:r>
                  <a:endParaRPr lang="en-US" sz="11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1142883" y="2276872"/>
                  <a:ext cx="156393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 smtClean="0"/>
                    <a:t>Driver Program</a:t>
                  </a:r>
                  <a:endParaRPr lang="en-US" sz="1400" b="1" dirty="0"/>
                </a:p>
              </p:txBody>
            </p:sp>
          </p:grpSp>
          <p:sp>
            <p:nvSpPr>
              <p:cNvPr id="43" name="Line Callout 1 (Border and Accent Bar) 42"/>
              <p:cNvSpPr/>
              <p:nvPr/>
            </p:nvSpPr>
            <p:spPr>
              <a:xfrm>
                <a:off x="3581929" y="3068960"/>
                <a:ext cx="1378842" cy="306671"/>
              </a:xfrm>
              <a:prstGeom prst="accentBorderCallout1">
                <a:avLst>
                  <a:gd name="adj1" fmla="val 18750"/>
                  <a:gd name="adj2" fmla="val -8333"/>
                  <a:gd name="adj3" fmla="val -135790"/>
                  <a:gd name="adj4" fmla="val -63511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SparkContext</a:t>
                </a:r>
                <a:endParaRPr lang="en-US" sz="1400" dirty="0"/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>
                <a:off x="4960771" y="2862256"/>
                <a:ext cx="2696921" cy="720080"/>
                <a:chOff x="3458577" y="2876111"/>
                <a:chExt cx="2696921" cy="720080"/>
              </a:xfrm>
            </p:grpSpPr>
            <p:sp>
              <p:nvSpPr>
                <p:cNvPr id="44" name="Rounded Rectangle 43"/>
                <p:cNvSpPr/>
                <p:nvPr/>
              </p:nvSpPr>
              <p:spPr>
                <a:xfrm>
                  <a:off x="4592625" y="2876111"/>
                  <a:ext cx="1562873" cy="720080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/>
                    <a:t>Cluster Manager</a:t>
                  </a:r>
                </a:p>
                <a:p>
                  <a:pPr algn="ctr"/>
                  <a:r>
                    <a:rPr lang="en-US" sz="1200" dirty="0" smtClean="0"/>
                    <a:t>(Master Node)</a:t>
                  </a:r>
                  <a:endParaRPr lang="en-US" sz="1200" dirty="0"/>
                </a:p>
              </p:txBody>
            </p:sp>
            <p:cxnSp>
              <p:nvCxnSpPr>
                <p:cNvPr id="46" name="Straight Arrow Connector 45"/>
                <p:cNvCxnSpPr>
                  <a:stCxn id="43" idx="0"/>
                  <a:endCxn id="44" idx="1"/>
                </p:cNvCxnSpPr>
                <p:nvPr/>
              </p:nvCxnSpPr>
              <p:spPr>
                <a:xfrm>
                  <a:off x="3458577" y="3236151"/>
                  <a:ext cx="1134048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7" name="Group 76"/>
              <p:cNvGrpSpPr/>
              <p:nvPr/>
            </p:nvGrpSpPr>
            <p:grpSpPr>
              <a:xfrm>
                <a:off x="4595575" y="3582336"/>
                <a:ext cx="4309992" cy="1513686"/>
                <a:chOff x="4595575" y="3900999"/>
                <a:chExt cx="4309992" cy="1513686"/>
              </a:xfrm>
            </p:grpSpPr>
            <p:grpSp>
              <p:nvGrpSpPr>
                <p:cNvPr id="54" name="Group 53"/>
                <p:cNvGrpSpPr/>
                <p:nvPr/>
              </p:nvGrpSpPr>
              <p:grpSpPr>
                <a:xfrm>
                  <a:off x="4595575" y="4310628"/>
                  <a:ext cx="2029311" cy="1102886"/>
                  <a:chOff x="4821025" y="4058004"/>
                  <a:chExt cx="2054760" cy="1281824"/>
                </a:xfrm>
              </p:grpSpPr>
              <p:sp>
                <p:nvSpPr>
                  <p:cNvPr id="49" name="Flowchart: Magnetic Disk 48"/>
                  <p:cNvSpPr/>
                  <p:nvPr/>
                </p:nvSpPr>
                <p:spPr>
                  <a:xfrm>
                    <a:off x="5076055" y="4060727"/>
                    <a:ext cx="1799730" cy="1279101"/>
                  </a:xfrm>
                  <a:prstGeom prst="flowChartMagneticDisk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pic>
                <p:nvPicPr>
                  <p:cNvPr id="51" name="Picture 50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21025" y="4058004"/>
                    <a:ext cx="510059" cy="510059"/>
                  </a:xfrm>
                  <a:prstGeom prst="rect">
                    <a:avLst/>
                  </a:prstGeom>
                </p:spPr>
              </p:pic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5076055" y="4112942"/>
                    <a:ext cx="1781605" cy="3219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b="1" dirty="0" smtClean="0">
                        <a:solidFill>
                          <a:srgbClr val="FFFFFF"/>
                        </a:solidFill>
                      </a:rPr>
                      <a:t>Worker Node</a:t>
                    </a:r>
                    <a:endParaRPr lang="en-US" sz="1200" b="1" dirty="0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52" name="Rectangle 51"/>
                  <p:cNvSpPr/>
                  <p:nvPr/>
                </p:nvSpPr>
                <p:spPr>
                  <a:xfrm>
                    <a:off x="5190801" y="4507930"/>
                    <a:ext cx="1564760" cy="677189"/>
                  </a:xfrm>
                  <a:prstGeom prst="rec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t"/>
                  <a:lstStyle/>
                  <a:p>
                    <a:r>
                      <a:rPr lang="en-US" sz="1200" b="1" dirty="0" smtClean="0">
                        <a:solidFill>
                          <a:srgbClr val="FFFFFF"/>
                        </a:solidFill>
                      </a:rPr>
                      <a:t>Executer</a:t>
                    </a:r>
                    <a:endParaRPr lang="en-US" sz="1200" b="1" dirty="0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53" name="Rectangle 52"/>
                  <p:cNvSpPr/>
                  <p:nvPr/>
                </p:nvSpPr>
                <p:spPr>
                  <a:xfrm>
                    <a:off x="6056458" y="4508059"/>
                    <a:ext cx="685248" cy="287550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 smtClean="0">
                        <a:solidFill>
                          <a:srgbClr val="FFFFFF"/>
                        </a:solidFill>
                      </a:rPr>
                      <a:t>Cache</a:t>
                    </a:r>
                    <a:endParaRPr lang="en-US" sz="1200" b="1" dirty="0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55" name="Rectangle 54"/>
                  <p:cNvSpPr/>
                  <p:nvPr/>
                </p:nvSpPr>
                <p:spPr>
                  <a:xfrm>
                    <a:off x="5190801" y="4863260"/>
                    <a:ext cx="702319" cy="241757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smtClean="0">
                        <a:solidFill>
                          <a:srgbClr val="FFFFFF"/>
                        </a:solidFill>
                      </a:rPr>
                      <a:t>Task</a:t>
                    </a:r>
                    <a:endParaRPr lang="en-US" sz="1200" dirty="0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56" name="Rectangle 55"/>
                  <p:cNvSpPr/>
                  <p:nvPr/>
                </p:nvSpPr>
                <p:spPr>
                  <a:xfrm>
                    <a:off x="6045540" y="4859127"/>
                    <a:ext cx="696166" cy="240396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smtClean="0">
                        <a:solidFill>
                          <a:srgbClr val="FFFFFF"/>
                        </a:solidFill>
                      </a:rPr>
                      <a:t>Task</a:t>
                    </a:r>
                    <a:endParaRPr lang="en-US" sz="1200" dirty="0">
                      <a:solidFill>
                        <a:srgbClr val="FFFFFF"/>
                      </a:solidFill>
                    </a:endParaRPr>
                  </a:p>
                </p:txBody>
              </p:sp>
            </p:grpSp>
            <p:grpSp>
              <p:nvGrpSpPr>
                <p:cNvPr id="66" name="Group 65"/>
                <p:cNvGrpSpPr/>
                <p:nvPr/>
              </p:nvGrpSpPr>
              <p:grpSpPr>
                <a:xfrm>
                  <a:off x="6876256" y="4311799"/>
                  <a:ext cx="2029311" cy="1102886"/>
                  <a:chOff x="4821025" y="4058004"/>
                  <a:chExt cx="2054760" cy="1281824"/>
                </a:xfrm>
              </p:grpSpPr>
              <p:sp>
                <p:nvSpPr>
                  <p:cNvPr id="67" name="Flowchart: Magnetic Disk 66"/>
                  <p:cNvSpPr/>
                  <p:nvPr/>
                </p:nvSpPr>
                <p:spPr>
                  <a:xfrm>
                    <a:off x="5076055" y="4060727"/>
                    <a:ext cx="1799730" cy="1279101"/>
                  </a:xfrm>
                  <a:prstGeom prst="flowChartMagneticDisk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pic>
                <p:nvPicPr>
                  <p:cNvPr id="68" name="Picture 67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21025" y="4058004"/>
                    <a:ext cx="510059" cy="510059"/>
                  </a:xfrm>
                  <a:prstGeom prst="rect">
                    <a:avLst/>
                  </a:prstGeom>
                </p:spPr>
              </p:pic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5076055" y="4112942"/>
                    <a:ext cx="1781605" cy="3219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b="1" dirty="0" smtClean="0">
                        <a:solidFill>
                          <a:srgbClr val="FFFFFF"/>
                        </a:solidFill>
                      </a:rPr>
                      <a:t>Worker Node</a:t>
                    </a:r>
                    <a:endParaRPr lang="en-US" sz="1200" b="1" dirty="0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70" name="Rectangle 69"/>
                  <p:cNvSpPr/>
                  <p:nvPr/>
                </p:nvSpPr>
                <p:spPr>
                  <a:xfrm>
                    <a:off x="5190801" y="4507930"/>
                    <a:ext cx="1564760" cy="677189"/>
                  </a:xfrm>
                  <a:prstGeom prst="rec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t"/>
                  <a:lstStyle/>
                  <a:p>
                    <a:r>
                      <a:rPr lang="en-US" sz="1200" b="1" dirty="0" smtClean="0">
                        <a:solidFill>
                          <a:srgbClr val="FFFFFF"/>
                        </a:solidFill>
                      </a:rPr>
                      <a:t>Executer</a:t>
                    </a:r>
                    <a:endParaRPr lang="en-US" sz="1200" b="1" dirty="0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71" name="Rectangle 70"/>
                  <p:cNvSpPr/>
                  <p:nvPr/>
                </p:nvSpPr>
                <p:spPr>
                  <a:xfrm>
                    <a:off x="6056458" y="4508059"/>
                    <a:ext cx="685248" cy="287550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 smtClean="0">
                        <a:solidFill>
                          <a:srgbClr val="FFFFFF"/>
                        </a:solidFill>
                      </a:rPr>
                      <a:t>Cache</a:t>
                    </a:r>
                    <a:endParaRPr lang="en-US" sz="1200" b="1" dirty="0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72" name="Rectangle 71"/>
                  <p:cNvSpPr/>
                  <p:nvPr/>
                </p:nvSpPr>
                <p:spPr>
                  <a:xfrm>
                    <a:off x="5190801" y="4863261"/>
                    <a:ext cx="702319" cy="240396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smtClean="0">
                        <a:solidFill>
                          <a:srgbClr val="FFFFFF"/>
                        </a:solidFill>
                      </a:rPr>
                      <a:t>Task</a:t>
                    </a:r>
                    <a:endParaRPr lang="en-US" sz="1200" dirty="0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73" name="Rectangle 72"/>
                  <p:cNvSpPr/>
                  <p:nvPr/>
                </p:nvSpPr>
                <p:spPr>
                  <a:xfrm>
                    <a:off x="6045540" y="4859127"/>
                    <a:ext cx="696166" cy="239035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smtClean="0">
                        <a:solidFill>
                          <a:srgbClr val="FFFFFF"/>
                        </a:solidFill>
                      </a:rPr>
                      <a:t>Task</a:t>
                    </a:r>
                    <a:endParaRPr lang="en-US" sz="1200" dirty="0">
                      <a:solidFill>
                        <a:srgbClr val="FFFFFF"/>
                      </a:solidFill>
                    </a:endParaRPr>
                  </a:p>
                </p:txBody>
              </p:sp>
            </p:grpSp>
            <p:cxnSp>
              <p:nvCxnSpPr>
                <p:cNvPr id="74" name="Straight Arrow Connector 73"/>
                <p:cNvCxnSpPr>
                  <a:stCxn id="44" idx="2"/>
                  <a:endCxn id="49" idx="1"/>
                </p:cNvCxnSpPr>
                <p:nvPr/>
              </p:nvCxnSpPr>
              <p:spPr>
                <a:xfrm flipH="1">
                  <a:off x="5736166" y="3900999"/>
                  <a:ext cx="1140090" cy="41197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/>
                <p:cNvCxnSpPr>
                  <a:stCxn id="44" idx="2"/>
                  <a:endCxn id="67" idx="1"/>
                </p:cNvCxnSpPr>
                <p:nvPr/>
              </p:nvCxnSpPr>
              <p:spPr>
                <a:xfrm>
                  <a:off x="6876256" y="3900999"/>
                  <a:ext cx="1140591" cy="413143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30" name="Picture 29" descr="blue-250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251" y="1863247"/>
              <a:ext cx="1676634" cy="590175"/>
            </a:xfrm>
            <a:prstGeom prst="rect">
              <a:avLst/>
            </a:prstGeom>
          </p:spPr>
        </p:pic>
      </p:grpSp>
      <p:sp>
        <p:nvSpPr>
          <p:cNvPr id="5" name="Cloud 4"/>
          <p:cNvSpPr/>
          <p:nvPr/>
        </p:nvSpPr>
        <p:spPr>
          <a:xfrm>
            <a:off x="2772750" y="3603625"/>
            <a:ext cx="6180750" cy="3171198"/>
          </a:xfrm>
          <a:prstGeom prst="cloud">
            <a:avLst/>
          </a:prstGeom>
          <a:solidFill>
            <a:schemeClr val="lt1">
              <a:alpha val="9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Wingdings" charset="2"/>
              <a:buChar char="q"/>
            </a:pPr>
            <a:r>
              <a:rPr lang="en-US" dirty="0" smtClean="0"/>
              <a:t>4 Worker Nodes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/>
              <a:t>Each node:</a:t>
            </a:r>
          </a:p>
          <a:p>
            <a:pPr marL="742950" lvl="1" indent="-285750">
              <a:buFont typeface="Wingdings" charset="2"/>
              <a:buChar char="q"/>
            </a:pPr>
            <a:r>
              <a:rPr lang="en-US" dirty="0" smtClean="0"/>
              <a:t>13GB memory</a:t>
            </a:r>
          </a:p>
          <a:p>
            <a:pPr marL="742950" lvl="1" indent="-285750">
              <a:buFont typeface="Wingdings" charset="2"/>
              <a:buChar char="q"/>
            </a:pPr>
            <a:r>
              <a:rPr lang="en-US" dirty="0" smtClean="0"/>
              <a:t>2 </a:t>
            </a:r>
            <a:r>
              <a:rPr lang="en-US" dirty="0" err="1" smtClean="0"/>
              <a:t>vCPUs</a:t>
            </a:r>
            <a:endParaRPr lang="en-US" dirty="0" smtClean="0"/>
          </a:p>
          <a:p>
            <a:pPr marL="742950" lvl="1" indent="-285750">
              <a:buFont typeface="Wingdings" charset="2"/>
              <a:buChar char="q"/>
            </a:pPr>
            <a:r>
              <a:rPr lang="en-US" dirty="0" smtClean="0"/>
              <a:t>OS: Ubuntu 15.10</a:t>
            </a:r>
          </a:p>
          <a:p>
            <a:pPr marL="742950" lvl="1" indent="-285750">
              <a:buFont typeface="Wingdings" charset="2"/>
              <a:buChar char="q"/>
            </a:pPr>
            <a:r>
              <a:rPr lang="en-US" dirty="0" smtClean="0"/>
              <a:t>Spark Apache 1.5.2</a:t>
            </a:r>
          </a:p>
          <a:p>
            <a:pPr marL="742950" lvl="1" indent="-285750">
              <a:buFont typeface="Wingdings" charset="2"/>
              <a:buChar char="q"/>
            </a:pPr>
            <a:r>
              <a:rPr lang="en-US" dirty="0" err="1" smtClean="0"/>
              <a:t>OpenJDK</a:t>
            </a:r>
            <a:r>
              <a:rPr lang="en-US" dirty="0" smtClean="0"/>
              <a:t> 8</a:t>
            </a:r>
            <a:endParaRPr lang="en-US" dirty="0"/>
          </a:p>
        </p:txBody>
      </p:sp>
      <p:pic>
        <p:nvPicPr>
          <p:cNvPr id="8" name="Picture 7" descr="google-cloud-platfor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177" y="4071041"/>
            <a:ext cx="1784671" cy="583055"/>
          </a:xfrm>
          <a:prstGeom prst="rect">
            <a:avLst/>
          </a:prstGeom>
        </p:spPr>
      </p:pic>
      <p:pic>
        <p:nvPicPr>
          <p:cNvPr id="10" name="Picture 9" descr="macbookpro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361" y="1277234"/>
            <a:ext cx="806261" cy="806261"/>
          </a:xfrm>
          <a:prstGeom prst="rect">
            <a:avLst/>
          </a:prstGeom>
          <a:ln>
            <a:solidFill>
              <a:schemeClr val="accent2">
                <a:lumMod val="75000"/>
                <a:lumOff val="25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4898443" y="329168"/>
            <a:ext cx="2762295" cy="1754327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dirty="0" smtClean="0"/>
              <a:t>Driver + Master Node</a:t>
            </a:r>
          </a:p>
          <a:p>
            <a:pPr marL="742950" lvl="1" indent="-285750">
              <a:buFont typeface="Wingdings" charset="2"/>
              <a:buChar char="q"/>
            </a:pPr>
            <a:r>
              <a:rPr lang="en-US" dirty="0" smtClean="0"/>
              <a:t>8 GB Memory</a:t>
            </a:r>
          </a:p>
          <a:p>
            <a:pPr marL="742950" lvl="1" indent="-285750">
              <a:buFont typeface="Wingdings" charset="2"/>
              <a:buChar char="q"/>
            </a:pPr>
            <a:r>
              <a:rPr lang="en-US" dirty="0" smtClean="0"/>
              <a:t>CPU dual core</a:t>
            </a:r>
          </a:p>
          <a:p>
            <a:pPr marL="742950" lvl="1" indent="-285750">
              <a:buFont typeface="Wingdings" charset="2"/>
              <a:buChar char="q"/>
            </a:pPr>
            <a:r>
              <a:rPr lang="en-US" dirty="0" smtClean="0"/>
              <a:t>OSX</a:t>
            </a:r>
          </a:p>
          <a:p>
            <a:pPr marL="742950" lvl="1" indent="-285750">
              <a:buFont typeface="Wingdings" charset="2"/>
              <a:buChar char="q"/>
            </a:pPr>
            <a:r>
              <a:rPr lang="en-US" dirty="0" smtClean="0"/>
              <a:t>Spark 1.5.2</a:t>
            </a:r>
          </a:p>
          <a:p>
            <a:pPr marL="742950" lvl="1" indent="-285750">
              <a:buFont typeface="Wingdings" charset="2"/>
              <a:buChar char="q"/>
            </a:pPr>
            <a:r>
              <a:rPr lang="en-US" dirty="0" smtClean="0"/>
              <a:t>R Studio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0" idx="2"/>
          </p:cNvCxnSpPr>
          <p:nvPr/>
        </p:nvCxnSpPr>
        <p:spPr>
          <a:xfrm flipH="1">
            <a:off x="2587625" y="2083495"/>
            <a:ext cx="1897867" cy="462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0" idx="2"/>
            <a:endCxn id="44" idx="0"/>
          </p:cNvCxnSpPr>
          <p:nvPr/>
        </p:nvCxnSpPr>
        <p:spPr>
          <a:xfrm>
            <a:off x="4485492" y="2083495"/>
            <a:ext cx="1581585" cy="7398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848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R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9259" y="1250950"/>
            <a:ext cx="7712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charset="2"/>
              <a:buChar char="q"/>
            </a:pPr>
            <a:r>
              <a:rPr lang="en-US" sz="2400" b="1" dirty="0" smtClean="0"/>
              <a:t>Step 1:</a:t>
            </a:r>
            <a:r>
              <a:rPr lang="en-US" sz="2400" dirty="0" smtClean="0"/>
              <a:t> From master node, Start Spark Master Node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19259" y="1712615"/>
            <a:ext cx="3632324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./spark/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sbin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/start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cs typeface="Courier New"/>
              </a:rPr>
              <a:t>-</a:t>
            </a:r>
            <a:r>
              <a:rPr lang="en-US" sz="16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master.sh</a:t>
            </a:r>
            <a:endParaRPr lang="en-US" sz="1600" b="1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9259" y="2378075"/>
            <a:ext cx="830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charset="2"/>
              <a:buChar char="q"/>
            </a:pPr>
            <a:r>
              <a:rPr lang="en-US" sz="2400" b="1" dirty="0" smtClean="0"/>
              <a:t>Step 2:</a:t>
            </a:r>
            <a:r>
              <a:rPr lang="en-US" sz="2400" dirty="0" smtClean="0"/>
              <a:t> From worker node, start the Spark Worker Node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19259" y="2901653"/>
            <a:ext cx="8803812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./spark/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sbin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cs typeface="Courier New"/>
              </a:rPr>
              <a:t>/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start-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  <a:cs typeface="Courier New"/>
              </a:rPr>
              <a:t>slave.sh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 spark://jupiter.kyunghee.ac.kr:7077 -m 13G</a:t>
            </a:r>
          </a:p>
        </p:txBody>
      </p:sp>
      <p:pic>
        <p:nvPicPr>
          <p:cNvPr id="12" name="Picture 11" descr="blue-2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501" y="5260497"/>
            <a:ext cx="1676634" cy="5901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40189" y="3961208"/>
            <a:ext cx="8705288" cy="280076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000"/>
                </a:solidFill>
                <a:latin typeface="Courier New"/>
                <a:cs typeface="Courier New"/>
              </a:rPr>
              <a:t># set directory of spark</a:t>
            </a:r>
            <a:endParaRPr lang="en-US" sz="1600" b="1" dirty="0" smtClean="0">
              <a:solidFill>
                <a:srgbClr val="008000"/>
              </a:solidFill>
              <a:latin typeface="Courier New"/>
              <a:cs typeface="Courier New"/>
            </a:endParaRPr>
          </a:p>
          <a:p>
            <a:r>
              <a:rPr lang="en-US" sz="16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Sys.setenv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(SPARK_HOME='/Users/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tuyen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/spark-1.5.2')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.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libPaths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(c(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file.path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(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Sys.getenv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('SPARK_HOME'), '</a:t>
            </a:r>
            <a:r>
              <a:rPr lang="en-US" sz="16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R’,'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lib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'), .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libPaths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())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en-US" sz="16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endParaRPr lang="en-US" sz="1600" b="1" dirty="0" smtClean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Courier New"/>
                <a:cs typeface="Courier New"/>
              </a:rPr>
              <a:t># call </a:t>
            </a:r>
            <a:r>
              <a:rPr lang="en-US" sz="1600" b="1" dirty="0" err="1">
                <a:solidFill>
                  <a:srgbClr val="008000"/>
                </a:solidFill>
                <a:latin typeface="Courier New"/>
                <a:cs typeface="Courier New"/>
              </a:rPr>
              <a:t>S</a:t>
            </a:r>
            <a:r>
              <a:rPr lang="en-US" sz="1600" b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parkR</a:t>
            </a:r>
            <a:r>
              <a:rPr lang="en-US" sz="1600" b="1" dirty="0" smtClean="0">
                <a:solidFill>
                  <a:srgbClr val="008000"/>
                </a:solidFill>
                <a:latin typeface="Courier New"/>
                <a:cs typeface="Courier New"/>
              </a:rPr>
              <a:t> library</a:t>
            </a:r>
            <a:endParaRPr lang="en-US" sz="16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rgbClr val="3366FF"/>
                </a:solidFill>
                <a:latin typeface="Courier New"/>
                <a:cs typeface="Courier New"/>
              </a:rPr>
              <a:t>library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(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SparkR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</a:p>
          <a:p>
            <a:endParaRPr lang="en-US" sz="1600" b="1" dirty="0" smtClean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Courier New"/>
                <a:cs typeface="Courier New"/>
              </a:rPr>
              <a:t># Initialize Spark Context</a:t>
            </a:r>
            <a:endParaRPr lang="en-US" sz="16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r>
              <a:rPr lang="en-US" sz="16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sc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&lt;-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sparkR.init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(master='spark://jupiter.kyunghee.ac.kr: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cs typeface="Courier New"/>
              </a:rPr>
              <a:t>7077’) </a:t>
            </a:r>
          </a:p>
          <a:p>
            <a:r>
              <a:rPr lang="en-US" sz="16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sqlContext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&lt;-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sparkRSQL.init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cs typeface="Courier New"/>
              </a:rPr>
              <a:t>(</a:t>
            </a:r>
            <a:r>
              <a:rPr lang="en-US" sz="16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sc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en-US" sz="1600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4009" y="3498850"/>
            <a:ext cx="9084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charset="2"/>
              <a:buChar char="q"/>
            </a:pPr>
            <a:r>
              <a:rPr lang="en-US" sz="2400" b="1" dirty="0" smtClean="0"/>
              <a:t>Step 3: </a:t>
            </a:r>
            <a:r>
              <a:rPr lang="en-US" sz="2400" dirty="0" smtClean="0"/>
              <a:t>From </a:t>
            </a:r>
            <a:r>
              <a:rPr lang="en-US" sz="2400" dirty="0" err="1" smtClean="0"/>
              <a:t>Rstudio</a:t>
            </a:r>
            <a:r>
              <a:rPr lang="en-US" sz="2400" dirty="0" smtClean="0"/>
              <a:t> on Driver Node, initialize Spark Context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51520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R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9259" y="1600200"/>
            <a:ext cx="4147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charset="2"/>
              <a:buChar char="q"/>
            </a:pPr>
            <a:r>
              <a:rPr lang="en-US" sz="2400" dirty="0" smtClean="0"/>
              <a:t>Read US census data 2013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98474" y="2088267"/>
            <a:ext cx="7387359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Courier New"/>
                <a:cs typeface="Courier New"/>
              </a:rPr>
              <a:t>ss13husa &lt;- </a:t>
            </a:r>
            <a:r>
              <a:rPr lang="en-US" sz="16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read.df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(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sqlContext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, </a:t>
            </a:r>
            <a:endParaRPr lang="en-US" sz="1600" b="1" dirty="0" smtClean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cs typeface="Courier New"/>
              </a:rPr>
              <a:t>		</a:t>
            </a:r>
            <a:r>
              <a:rPr lang="en-US" sz="16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file.path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Courier New"/>
                <a:cs typeface="Courier New"/>
              </a:rPr>
              <a:t>'/data/ss13husa.csv'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cs typeface="Courier New"/>
              </a:rPr>
              <a:t>,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cs typeface="Courier New"/>
              </a:rPr>
              <a:t>		header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=</a:t>
            </a:r>
            <a:r>
              <a:rPr lang="en-US" sz="1600" b="1" dirty="0">
                <a:solidFill>
                  <a:srgbClr val="008000"/>
                </a:solidFill>
                <a:latin typeface="Courier New"/>
                <a:cs typeface="Courier New"/>
              </a:rPr>
              <a:t>'true'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, </a:t>
            </a:r>
            <a:endParaRPr lang="en-US" sz="1600" b="1" dirty="0" smtClean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cs typeface="Courier New"/>
              </a:rPr>
              <a:t>		source 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= </a:t>
            </a:r>
            <a:r>
              <a:rPr lang="en-US" sz="1600" b="1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en-US" sz="1600" b="1" dirty="0" err="1">
                <a:solidFill>
                  <a:srgbClr val="008000"/>
                </a:solidFill>
                <a:latin typeface="Courier New"/>
                <a:cs typeface="Courier New"/>
              </a:rPr>
              <a:t>com.databricks.spark.csv</a:t>
            </a:r>
            <a:r>
              <a:rPr lang="en-US" sz="1600" b="1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cs typeface="Courier New"/>
              </a:rPr>
              <a:t>,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cs typeface="Courier New"/>
              </a:rPr>
              <a:t>		</a:t>
            </a:r>
            <a:r>
              <a:rPr lang="en-US" sz="16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inferSchema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=</a:t>
            </a:r>
            <a:r>
              <a:rPr lang="en-US" sz="1600" b="1" dirty="0">
                <a:solidFill>
                  <a:srgbClr val="008000"/>
                </a:solidFill>
                <a:latin typeface="Courier New"/>
                <a:cs typeface="Courier New"/>
              </a:rPr>
              <a:t>'true'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9259" y="3625850"/>
            <a:ext cx="5750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charset="2"/>
              <a:buChar char="q"/>
            </a:pPr>
            <a:r>
              <a:rPr lang="en-US" sz="2400" dirty="0" smtClean="0"/>
              <a:t>Merge Housing Data and Person Data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98474" y="4113917"/>
            <a:ext cx="6341199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Courier New"/>
                <a:cs typeface="Courier New"/>
              </a:rPr>
              <a:t>dataset &lt;- </a:t>
            </a:r>
            <a:r>
              <a:rPr lang="en-US" sz="1600" b="1" dirty="0">
                <a:solidFill>
                  <a:srgbClr val="3366FF"/>
                </a:solidFill>
                <a:latin typeface="Courier New"/>
                <a:cs typeface="Courier New"/>
              </a:rPr>
              <a:t>merge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(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population,housing,by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="SERIALNO")</a:t>
            </a:r>
            <a:endParaRPr lang="en-US" sz="1600" b="1" dirty="0" smtClean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9259" y="5143381"/>
            <a:ext cx="3416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charset="2"/>
              <a:buChar char="q"/>
            </a:pPr>
            <a:r>
              <a:rPr lang="en-US" sz="2400" dirty="0" smtClean="0"/>
              <a:t>Logistics Regression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98474" y="5631448"/>
            <a:ext cx="7831591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m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cs typeface="Courier New"/>
              </a:rPr>
              <a:t>odel &lt;- </a:t>
            </a:r>
            <a:r>
              <a:rPr lang="en-US" sz="1600" b="1" dirty="0" err="1">
                <a:solidFill>
                  <a:srgbClr val="3366FF"/>
                </a:solidFill>
                <a:latin typeface="Courier New"/>
                <a:cs typeface="Courier New"/>
              </a:rPr>
              <a:t>glm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(HICOV ~ ., data = 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  <a:cs typeface="Courier New"/>
              </a:rPr>
              <a:t>training, 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family = </a:t>
            </a:r>
            <a:r>
              <a:rPr lang="en-US" sz="1600" b="1" dirty="0">
                <a:solidFill>
                  <a:srgbClr val="008000"/>
                </a:solidFill>
                <a:latin typeface="Courier New"/>
                <a:cs typeface="Courier New"/>
              </a:rPr>
              <a:t>"binomial"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88930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</a:p>
          <a:p>
            <a:r>
              <a:rPr lang="en-US" dirty="0" smtClean="0"/>
              <a:t>Logistics Regression Model</a:t>
            </a:r>
          </a:p>
          <a:p>
            <a:r>
              <a:rPr lang="en-US" dirty="0" smtClean="0"/>
              <a:t>Examine some prediction models</a:t>
            </a:r>
          </a:p>
          <a:p>
            <a:r>
              <a:rPr lang="en-US" dirty="0" smtClean="0"/>
              <a:t>Large scale the model using Spark Apache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819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6" y="484094"/>
            <a:ext cx="7721412" cy="1116106"/>
          </a:xfrm>
        </p:spPr>
        <p:txBody>
          <a:bodyPr/>
          <a:lstStyle/>
          <a:p>
            <a:r>
              <a:rPr lang="en-US" dirty="0" smtClean="0"/>
              <a:t>Experiment: comparison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823964178"/>
              </p:ext>
            </p:extLst>
          </p:nvPr>
        </p:nvGraphicFramePr>
        <p:xfrm>
          <a:off x="1209488" y="2070119"/>
          <a:ext cx="6845300" cy="4601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72404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81200"/>
            <a:ext cx="8361364" cy="4144963"/>
          </a:xfrm>
        </p:spPr>
        <p:txBody>
          <a:bodyPr/>
          <a:lstStyle/>
          <a:p>
            <a:pPr>
              <a:buFont typeface="Wingdings" charset="2"/>
              <a:buChar char="q"/>
            </a:pPr>
            <a:r>
              <a:rPr lang="en-US" dirty="0" smtClean="0"/>
              <a:t>Advantages of Spark R</a:t>
            </a:r>
          </a:p>
          <a:p>
            <a:pPr lvl="1">
              <a:buFont typeface="Wingdings" charset="2"/>
              <a:buChar char="q"/>
            </a:pPr>
            <a:r>
              <a:rPr lang="en-US" dirty="0" smtClean="0"/>
              <a:t>Faster processing than Map-Reduce</a:t>
            </a:r>
          </a:p>
          <a:p>
            <a:pPr lvl="1">
              <a:buFont typeface="Wingdings" charset="2"/>
              <a:buChar char="q"/>
            </a:pPr>
            <a:r>
              <a:rPr lang="en-US" dirty="0" smtClean="0"/>
              <a:t>The system </a:t>
            </a:r>
            <a:r>
              <a:rPr lang="en-US" dirty="0"/>
              <a:t>is scalable </a:t>
            </a:r>
            <a:r>
              <a:rPr lang="en-US" dirty="0" smtClean="0"/>
              <a:t>easily 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Disadvantages of Spark R</a:t>
            </a:r>
          </a:p>
          <a:p>
            <a:pPr lvl="1">
              <a:buFont typeface="Wingdings" charset="2"/>
              <a:buChar char="q"/>
            </a:pPr>
            <a:r>
              <a:rPr lang="en-US" dirty="0" smtClean="0"/>
              <a:t>Current version (1.5.2) not support Machine Learning well.</a:t>
            </a:r>
          </a:p>
          <a:p>
            <a:pPr lvl="2">
              <a:buFont typeface="Wingdings" charset="2"/>
              <a:buChar char="q"/>
            </a:pPr>
            <a:r>
              <a:rPr lang="en-US" dirty="0" smtClean="0"/>
              <a:t>Only Logistics Regression (</a:t>
            </a:r>
            <a:r>
              <a:rPr lang="en-US" dirty="0" err="1" smtClean="0">
                <a:solidFill>
                  <a:srgbClr val="0000FF"/>
                </a:solidFill>
              </a:rPr>
              <a:t>glm</a:t>
            </a:r>
            <a:r>
              <a:rPr lang="en-US" dirty="0" smtClean="0">
                <a:solidFill>
                  <a:srgbClr val="0000FF"/>
                </a:solidFill>
              </a:rPr>
              <a:t>()</a:t>
            </a:r>
            <a:r>
              <a:rPr lang="en-US" dirty="0" smtClean="0"/>
              <a:t> function)</a:t>
            </a:r>
          </a:p>
          <a:p>
            <a:pPr lvl="1">
              <a:buFont typeface="Wingdings" charset="2"/>
              <a:buChar char="q"/>
            </a:pPr>
            <a:r>
              <a:rPr lang="en-US" dirty="0"/>
              <a:t>C</a:t>
            </a:r>
            <a:r>
              <a:rPr lang="en-US" dirty="0" smtClean="0"/>
              <a:t>onsume a lot of memory. (Sometimes out of memory problem)</a:t>
            </a:r>
          </a:p>
          <a:p>
            <a:pPr lvl="1">
              <a:buFont typeface="Wingdings" charset="2"/>
              <a:buChar char="q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251805" y="4886324"/>
            <a:ext cx="6054867" cy="1495426"/>
            <a:chOff x="925334" y="4318169"/>
            <a:chExt cx="6054867" cy="1495426"/>
          </a:xfrm>
        </p:grpSpPr>
        <p:pic>
          <p:nvPicPr>
            <p:cNvPr id="11" name="Picture 2" descr="http://assets.neo4j.org/img/languages/scala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5334" y="4318169"/>
              <a:ext cx="2095500" cy="1495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http://www.tutorialspoint.com/images/java-mini-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8833" y="4355137"/>
              <a:ext cx="1284588" cy="10084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6" descr="http://gfif.udea.edu.co/cursos/extension/python/imgs/python-logo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8938" y="4711169"/>
              <a:ext cx="2411263" cy="8144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14636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objective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models which can </a:t>
            </a:r>
            <a:r>
              <a:rPr lang="en-US" dirty="0"/>
              <a:t>p</a:t>
            </a:r>
            <a:r>
              <a:rPr lang="en-US" dirty="0" smtClean="0"/>
              <a:t>redict the healthcare coverage based on US Census Data 2013.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 descr="census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887" y="242234"/>
            <a:ext cx="2120900" cy="1143000"/>
          </a:xfrm>
          <a:prstGeom prst="rect">
            <a:avLst/>
          </a:prstGeom>
        </p:spPr>
      </p:pic>
      <p:pic>
        <p:nvPicPr>
          <p:cNvPr id="8" name="Picture 7" descr="projec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87" y="2811463"/>
            <a:ext cx="70612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89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Pre-processing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 descr="previou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99" y="1425575"/>
            <a:ext cx="708004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138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Association Rules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 descr="association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" y="2041525"/>
            <a:ext cx="9118600" cy="448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133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7509" y="1924744"/>
            <a:ext cx="8572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Partition Data into </a:t>
            </a:r>
            <a:r>
              <a:rPr lang="en-US" sz="2400" dirty="0" smtClean="0"/>
              <a:t>training(</a:t>
            </a:r>
            <a:r>
              <a:rPr lang="en-US" sz="2400" dirty="0"/>
              <a:t>75%) and </a:t>
            </a:r>
            <a:r>
              <a:rPr lang="en-US" sz="2400" dirty="0" smtClean="0"/>
              <a:t>testing(</a:t>
            </a:r>
            <a:r>
              <a:rPr lang="en-US" sz="2400" dirty="0"/>
              <a:t>25%) data sets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2759" y="2402284"/>
            <a:ext cx="8107921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library</a:t>
            </a:r>
            <a:r>
              <a:rPr lang="en-US" dirty="0">
                <a:solidFill>
                  <a:srgbClr val="000000"/>
                </a:solidFill>
              </a:rPr>
              <a:t>(caret)</a:t>
            </a:r>
          </a:p>
          <a:p>
            <a:endParaRPr lang="en-US" dirty="0"/>
          </a:p>
          <a:p>
            <a:r>
              <a:rPr lang="en-US" dirty="0" err="1" smtClean="0">
                <a:solidFill>
                  <a:srgbClr val="000000"/>
                </a:solidFill>
              </a:rPr>
              <a:t>intrain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= </a:t>
            </a:r>
            <a:r>
              <a:rPr lang="en-US" dirty="0" err="1">
                <a:solidFill>
                  <a:srgbClr val="000000"/>
                </a:solidFill>
              </a:rPr>
              <a:t>createDataPartition</a:t>
            </a:r>
            <a:r>
              <a:rPr lang="en-US" dirty="0">
                <a:solidFill>
                  <a:srgbClr val="000000"/>
                </a:solidFill>
              </a:rPr>
              <a:t>(y = </a:t>
            </a:r>
            <a:r>
              <a:rPr lang="en-US" dirty="0" err="1">
                <a:solidFill>
                  <a:srgbClr val="000000"/>
                </a:solidFill>
              </a:rPr>
              <a:t>dataset_logistics$HICOV</a:t>
            </a:r>
            <a:r>
              <a:rPr lang="en-US" dirty="0">
                <a:solidFill>
                  <a:srgbClr val="000000"/>
                </a:solidFill>
              </a:rPr>
              <a:t>, p = </a:t>
            </a:r>
            <a:r>
              <a:rPr lang="en-US" dirty="0">
                <a:solidFill>
                  <a:srgbClr val="3366FF"/>
                </a:solidFill>
              </a:rPr>
              <a:t>0.75</a:t>
            </a:r>
            <a:r>
              <a:rPr lang="en-US" dirty="0">
                <a:solidFill>
                  <a:srgbClr val="000000"/>
                </a:solidFill>
              </a:rPr>
              <a:t>, list = </a:t>
            </a:r>
            <a:r>
              <a:rPr lang="en-US" dirty="0">
                <a:solidFill>
                  <a:srgbClr val="3366FF"/>
                </a:solidFill>
              </a:rPr>
              <a:t>F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training = </a:t>
            </a:r>
            <a:r>
              <a:rPr lang="en-US" dirty="0" err="1">
                <a:solidFill>
                  <a:schemeClr val="tx1"/>
                </a:solidFill>
              </a:rPr>
              <a:t>dataset_logistics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err="1">
                <a:solidFill>
                  <a:schemeClr val="tx1"/>
                </a:solidFill>
              </a:rPr>
              <a:t>intrain</a:t>
            </a:r>
            <a:r>
              <a:rPr lang="en-US" dirty="0">
                <a:solidFill>
                  <a:schemeClr val="tx1"/>
                </a:solidFill>
              </a:rPr>
              <a:t>, ]</a:t>
            </a:r>
          </a:p>
          <a:p>
            <a:r>
              <a:rPr lang="en-US" dirty="0">
                <a:solidFill>
                  <a:schemeClr val="tx1"/>
                </a:solidFill>
              </a:rPr>
              <a:t>testing = </a:t>
            </a:r>
            <a:r>
              <a:rPr lang="en-US" dirty="0" err="1">
                <a:solidFill>
                  <a:schemeClr val="tx1"/>
                </a:solidFill>
              </a:rPr>
              <a:t>dataset_logistics</a:t>
            </a:r>
            <a:r>
              <a:rPr lang="en-US" dirty="0">
                <a:solidFill>
                  <a:schemeClr val="tx1"/>
                </a:solidFill>
              </a:rPr>
              <a:t>[-</a:t>
            </a:r>
            <a:r>
              <a:rPr lang="en-US" dirty="0" err="1">
                <a:solidFill>
                  <a:schemeClr val="tx1"/>
                </a:solidFill>
              </a:rPr>
              <a:t>intrain</a:t>
            </a:r>
            <a:r>
              <a:rPr lang="en-US" dirty="0">
                <a:solidFill>
                  <a:schemeClr val="tx1"/>
                </a:solidFill>
              </a:rPr>
              <a:t>, ] </a:t>
            </a:r>
          </a:p>
        </p:txBody>
      </p:sp>
    </p:spTree>
    <p:extLst>
      <p:ext uri="{BB962C8B-B14F-4D97-AF65-F5344CB8AC3E}">
        <p14:creationId xmlns:p14="http://schemas.microsoft.com/office/powerpoint/2010/main" val="3505222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Logistics Regression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" name="Picture 2" descr="Screen Shot 2015-12-20 at 1.57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4" y="2557274"/>
            <a:ext cx="5556251" cy="3168377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574601"/>
              </p:ext>
            </p:extLst>
          </p:nvPr>
        </p:nvGraphicFramePr>
        <p:xfrm>
          <a:off x="5381625" y="1893234"/>
          <a:ext cx="3730625" cy="35178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500"/>
                <a:gridCol w="714375"/>
                <a:gridCol w="1285875"/>
                <a:gridCol w="1285875"/>
              </a:tblGrid>
              <a:tr h="376891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Predicted</a:t>
                      </a:r>
                      <a:endParaRPr lang="en-US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mpd="sng">
                      <a:noFill/>
                    </a:lnT>
                  </a:tcPr>
                </a:tc>
              </a:tr>
              <a:tr h="717862">
                <a:tc rowSpan="3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Observed</a:t>
                      </a:r>
                      <a:endParaRPr lang="en-US" b="1" dirty="0"/>
                    </a:p>
                  </a:txBody>
                  <a:tcPr vert="vert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/>
                        <a:t>Without</a:t>
                      </a:r>
                    </a:p>
                    <a:p>
                      <a:pPr algn="ctr"/>
                      <a:r>
                        <a:rPr lang="en-US" b="0" i="1" dirty="0" smtClean="0"/>
                        <a:t>Coverage</a:t>
                      </a:r>
                      <a:endParaRPr lang="en-US" b="0" i="1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1" dirty="0" smtClean="0"/>
                        <a:t>Coverage</a:t>
                      </a:r>
                    </a:p>
                  </a:txBody>
                  <a:tcPr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</a:tr>
              <a:tr h="1234763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/>
                        <a:t>Without</a:t>
                      </a:r>
                    </a:p>
                    <a:p>
                      <a:pPr algn="ctr"/>
                      <a:r>
                        <a:rPr lang="en-US" b="0" i="1" dirty="0" smtClean="0"/>
                        <a:t>Coverage</a:t>
                      </a:r>
                    </a:p>
                  </a:txBody>
                  <a:tcPr vert="vert270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kern="120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13737 </a:t>
                      </a:r>
                      <a:endParaRPr lang="is-IS" dirty="0" smtClean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8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9719 </a:t>
                      </a:r>
                      <a:endParaRPr lang="fi-FI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1188378">
                <a:tc v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/>
                        <a:t>Coverage</a:t>
                      </a:r>
                      <a:endParaRPr lang="en-US" b="0" i="1" dirty="0"/>
                    </a:p>
                  </a:txBody>
                  <a:tcPr vert="vert270">
                    <a:lnL w="12700" cmpd="sng">
                      <a:noFill/>
                    </a:lnL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86120 </a:t>
                      </a:r>
                      <a:endParaRPr lang="is-IS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kern="120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673622 </a:t>
                      </a:r>
                      <a:endParaRPr lang="is-IS" dirty="0" smtClean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2518651" y="3686587"/>
            <a:ext cx="2041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b="1" dirty="0" smtClean="0"/>
              <a:t>AUC = </a:t>
            </a:r>
            <a:r>
              <a:rPr lang="fi-FI" b="1" dirty="0">
                <a:solidFill>
                  <a:srgbClr val="3366FF"/>
                </a:solidFill>
              </a:rPr>
              <a:t>0.7877123</a:t>
            </a:r>
            <a:r>
              <a:rPr lang="nb-NO" b="1" dirty="0" smtClean="0"/>
              <a:t> </a:t>
            </a:r>
            <a:endParaRPr lang="nb-NO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205308" y="5803126"/>
            <a:ext cx="2625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b="1" dirty="0" err="1" smtClean="0"/>
              <a:t>Accuracy</a:t>
            </a:r>
            <a:r>
              <a:rPr lang="fi-FI" b="1" dirty="0" smtClean="0"/>
              <a:t> = </a:t>
            </a:r>
            <a:r>
              <a:rPr lang="fi-FI" b="1" dirty="0" smtClean="0">
                <a:solidFill>
                  <a:srgbClr val="3366FF"/>
                </a:solidFill>
              </a:rPr>
              <a:t>0.8776312</a:t>
            </a:r>
            <a:r>
              <a:rPr lang="nb-NO" b="1" dirty="0" smtClean="0">
                <a:solidFill>
                  <a:srgbClr val="3366FF"/>
                </a:solidFill>
              </a:rPr>
              <a:t> </a:t>
            </a:r>
            <a:endParaRPr lang="nb-NO" b="1" dirty="0">
              <a:solidFill>
                <a:srgbClr val="3366FF"/>
              </a:solidFill>
            </a:endParaRPr>
          </a:p>
          <a:p>
            <a:r>
              <a:rPr lang="fi-FI" b="1" dirty="0" smtClean="0"/>
              <a:t>At </a:t>
            </a:r>
            <a:r>
              <a:rPr lang="fi-FI" b="1" dirty="0" err="1" smtClean="0"/>
              <a:t>cutoff</a:t>
            </a:r>
            <a:r>
              <a:rPr lang="fi-FI" b="1" dirty="0" smtClean="0"/>
              <a:t> = </a:t>
            </a:r>
            <a:r>
              <a:rPr lang="fi-FI" b="1" dirty="0" smtClean="0">
                <a:solidFill>
                  <a:srgbClr val="3366FF"/>
                </a:solidFill>
              </a:rPr>
              <a:t>0.5</a:t>
            </a:r>
            <a:endParaRPr lang="fi-FI" b="1" dirty="0">
              <a:solidFill>
                <a:srgbClr val="3366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625" y="1415932"/>
            <a:ext cx="6586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Using </a:t>
            </a:r>
            <a:r>
              <a:rPr lang="en-US" sz="2400" dirty="0" err="1" smtClean="0">
                <a:solidFill>
                  <a:srgbClr val="3366FF"/>
                </a:solidFill>
              </a:rPr>
              <a:t>glm</a:t>
            </a:r>
            <a:r>
              <a:rPr lang="en-US" sz="2400" dirty="0" smtClean="0">
                <a:solidFill>
                  <a:srgbClr val="3366FF"/>
                </a:solidFill>
              </a:rPr>
              <a:t>()</a:t>
            </a:r>
            <a:r>
              <a:rPr lang="en-US" sz="2400" dirty="0" smtClean="0"/>
              <a:t> for analyzing logistics regression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42875" y="1893234"/>
            <a:ext cx="619701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f</a:t>
            </a:r>
            <a:r>
              <a:rPr lang="en-US" dirty="0" smtClean="0">
                <a:solidFill>
                  <a:srgbClr val="000000"/>
                </a:solidFill>
              </a:rPr>
              <a:t>it 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3366FF"/>
                </a:solidFill>
              </a:rPr>
              <a:t>glm</a:t>
            </a:r>
            <a:r>
              <a:rPr lang="en-US" dirty="0">
                <a:solidFill>
                  <a:srgbClr val="000000"/>
                </a:solidFill>
              </a:rPr>
              <a:t>(HICOV ~ ., data = training, family = </a:t>
            </a:r>
            <a:r>
              <a:rPr lang="en-US" dirty="0">
                <a:solidFill>
                  <a:srgbClr val="008000"/>
                </a:solidFill>
              </a:rPr>
              <a:t>"binomial"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07030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7509" y="1251644"/>
            <a:ext cx="5155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Using </a:t>
            </a:r>
            <a:r>
              <a:rPr lang="en-US" sz="2400" dirty="0" err="1">
                <a:solidFill>
                  <a:srgbClr val="0000FF"/>
                </a:solidFill>
              </a:rPr>
              <a:t>rpart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smtClean="0"/>
              <a:t>for decision tree model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82759" y="1728946"/>
            <a:ext cx="6840485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fit = </a:t>
            </a:r>
            <a:r>
              <a:rPr lang="en-US" dirty="0" err="1">
                <a:solidFill>
                  <a:srgbClr val="0000FF"/>
                </a:solidFill>
              </a:rPr>
              <a:t>rpart</a:t>
            </a:r>
            <a:r>
              <a:rPr lang="en-US" dirty="0">
                <a:solidFill>
                  <a:srgbClr val="000000"/>
                </a:solidFill>
              </a:rPr>
              <a:t>(HICOV ~ ., method="class", data=training, </a:t>
            </a:r>
            <a:r>
              <a:rPr lang="en-US" dirty="0" err="1">
                <a:solidFill>
                  <a:srgbClr val="000000"/>
                </a:solidFill>
              </a:rPr>
              <a:t>cp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en-US" dirty="0">
                <a:solidFill>
                  <a:srgbClr val="0000FF"/>
                </a:solidFill>
              </a:rPr>
              <a:t>0.002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504747"/>
              </p:ext>
            </p:extLst>
          </p:nvPr>
        </p:nvGraphicFramePr>
        <p:xfrm>
          <a:off x="5397500" y="2321859"/>
          <a:ext cx="3730625" cy="35178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500"/>
                <a:gridCol w="714375"/>
                <a:gridCol w="1285875"/>
                <a:gridCol w="1285875"/>
              </a:tblGrid>
              <a:tr h="376891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Predicted</a:t>
                      </a:r>
                      <a:endParaRPr lang="en-US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mpd="sng">
                      <a:noFill/>
                    </a:lnT>
                  </a:tcPr>
                </a:tc>
              </a:tr>
              <a:tr h="717862">
                <a:tc rowSpan="3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Observed</a:t>
                      </a:r>
                      <a:endParaRPr lang="en-US" b="1" dirty="0"/>
                    </a:p>
                  </a:txBody>
                  <a:tcPr vert="vert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/>
                        <a:t>Without</a:t>
                      </a:r>
                    </a:p>
                    <a:p>
                      <a:pPr algn="ctr"/>
                      <a:r>
                        <a:rPr lang="en-US" b="0" i="1" dirty="0" smtClean="0"/>
                        <a:t>Coverage</a:t>
                      </a:r>
                      <a:endParaRPr lang="en-US" b="0" i="1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1" dirty="0" smtClean="0"/>
                        <a:t>Coverage</a:t>
                      </a:r>
                    </a:p>
                  </a:txBody>
                  <a:tcPr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</a:tr>
              <a:tr h="1234763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/>
                        <a:t>Without</a:t>
                      </a:r>
                    </a:p>
                    <a:p>
                      <a:pPr algn="ctr"/>
                      <a:r>
                        <a:rPr lang="en-US" b="0" i="1" dirty="0" smtClean="0"/>
                        <a:t>Coverage</a:t>
                      </a:r>
                    </a:p>
                  </a:txBody>
                  <a:tcPr vert="vert270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kern="120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16444 </a:t>
                      </a:r>
                      <a:endParaRPr lang="is-IS" dirty="0" smtClean="0">
                        <a:solidFill>
                          <a:srgbClr val="008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10358 </a:t>
                      </a:r>
                      <a:endParaRPr lang="ru-RU" dirty="0" smtClean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</a:tr>
              <a:tr h="1188378">
                <a:tc v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/>
                        <a:t>Coverage</a:t>
                      </a:r>
                      <a:endParaRPr lang="en-US" b="0" i="1" dirty="0"/>
                    </a:p>
                  </a:txBody>
                  <a:tcPr vert="vert270">
                    <a:lnL w="12700" cmpd="sng">
                      <a:noFill/>
                    </a:lnL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83413</a:t>
                      </a:r>
                      <a:endParaRPr lang="cs-CZ" dirty="0" smtClean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kern="120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672983</a:t>
                      </a:r>
                      <a:endParaRPr lang="cs-CZ" dirty="0" smtClean="0">
                        <a:solidFill>
                          <a:srgbClr val="008000"/>
                        </a:solidFill>
                        <a:effectLst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3" name="Picture 2" descr="Screen Shot 2015-12-20 at 2.36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71599"/>
            <a:ext cx="5461000" cy="316815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347029" y="3926959"/>
            <a:ext cx="2041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b="1" dirty="0" smtClean="0"/>
              <a:t>AUC = </a:t>
            </a:r>
            <a:r>
              <a:rPr lang="nb-NO" b="1" dirty="0">
                <a:solidFill>
                  <a:srgbClr val="3366FF"/>
                </a:solidFill>
              </a:rPr>
              <a:t>0.7656657</a:t>
            </a:r>
            <a:r>
              <a:rPr lang="nb-NO" b="1" dirty="0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64368" y="5946001"/>
            <a:ext cx="2495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b="1" dirty="0" err="1" smtClean="0"/>
              <a:t>Acuracy</a:t>
            </a:r>
            <a:r>
              <a:rPr lang="fi-FI" b="1" dirty="0" smtClean="0"/>
              <a:t> = </a:t>
            </a:r>
            <a:r>
              <a:rPr lang="nb-NO" b="1" dirty="0">
                <a:solidFill>
                  <a:srgbClr val="3366FF"/>
                </a:solidFill>
              </a:rPr>
              <a:t>0.8802717</a:t>
            </a:r>
            <a:r>
              <a:rPr lang="nb-NO" b="1" dirty="0"/>
              <a:t> </a:t>
            </a:r>
          </a:p>
          <a:p>
            <a:r>
              <a:rPr lang="fi-FI" b="1" dirty="0" smtClean="0"/>
              <a:t>At </a:t>
            </a:r>
            <a:r>
              <a:rPr lang="fi-FI" b="1" dirty="0" err="1" smtClean="0"/>
              <a:t>cutoff</a:t>
            </a:r>
            <a:r>
              <a:rPr lang="fi-FI" b="1" dirty="0" smtClean="0"/>
              <a:t> = </a:t>
            </a:r>
            <a:r>
              <a:rPr lang="fi-FI" b="1" dirty="0" smtClean="0">
                <a:solidFill>
                  <a:srgbClr val="3366FF"/>
                </a:solidFill>
              </a:rPr>
              <a:t>0.5</a:t>
            </a:r>
            <a:endParaRPr lang="fi-FI" b="1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977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Bayesian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7509" y="1251644"/>
            <a:ext cx="6302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Using </a:t>
            </a:r>
            <a:r>
              <a:rPr lang="en-US" sz="2400" dirty="0" err="1" smtClean="0">
                <a:solidFill>
                  <a:srgbClr val="3366FF"/>
                </a:solidFill>
              </a:rPr>
              <a:t>naiveBayes</a:t>
            </a:r>
            <a:r>
              <a:rPr lang="en-US" sz="2400" dirty="0" smtClean="0">
                <a:solidFill>
                  <a:srgbClr val="3366FF"/>
                </a:solidFill>
              </a:rPr>
              <a:t> </a:t>
            </a:r>
            <a:r>
              <a:rPr lang="en-US" sz="2400" dirty="0" smtClean="0"/>
              <a:t>for Naïve Bayesian model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82759" y="1728946"/>
            <a:ext cx="5130769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model &lt;- </a:t>
            </a:r>
            <a:r>
              <a:rPr lang="en-US" dirty="0" err="1">
                <a:solidFill>
                  <a:srgbClr val="3366FF"/>
                </a:solidFill>
              </a:rPr>
              <a:t>naiveBayes</a:t>
            </a:r>
            <a:r>
              <a:rPr lang="en-US" dirty="0">
                <a:solidFill>
                  <a:srgbClr val="000000"/>
                </a:solidFill>
              </a:rPr>
              <a:t>(HICOV ~ .,data=training)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951982"/>
              </p:ext>
            </p:extLst>
          </p:nvPr>
        </p:nvGraphicFramePr>
        <p:xfrm>
          <a:off x="2413000" y="2511591"/>
          <a:ext cx="3730625" cy="35178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500"/>
                <a:gridCol w="714375"/>
                <a:gridCol w="1285875"/>
                <a:gridCol w="1285875"/>
              </a:tblGrid>
              <a:tr h="376891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Predicted</a:t>
                      </a:r>
                      <a:endParaRPr lang="en-US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mpd="sng">
                      <a:noFill/>
                    </a:lnT>
                  </a:tcPr>
                </a:tc>
              </a:tr>
              <a:tr h="717862">
                <a:tc rowSpan="3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Observed</a:t>
                      </a:r>
                      <a:endParaRPr lang="en-US" b="1" dirty="0"/>
                    </a:p>
                  </a:txBody>
                  <a:tcPr vert="vert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/>
                        <a:t>Without</a:t>
                      </a:r>
                    </a:p>
                    <a:p>
                      <a:pPr algn="ctr"/>
                      <a:r>
                        <a:rPr lang="en-US" b="0" i="1" dirty="0" smtClean="0"/>
                        <a:t>Coverage</a:t>
                      </a:r>
                      <a:endParaRPr lang="en-US" b="0" i="1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1" dirty="0" smtClean="0"/>
                        <a:t>Coverage</a:t>
                      </a:r>
                    </a:p>
                  </a:txBody>
                  <a:tcPr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</a:tr>
              <a:tr h="1234763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/>
                        <a:t>Without</a:t>
                      </a:r>
                    </a:p>
                    <a:p>
                      <a:pPr algn="ctr"/>
                      <a:r>
                        <a:rPr lang="en-US" b="0" i="1" dirty="0" smtClean="0"/>
                        <a:t>Coverage</a:t>
                      </a:r>
                    </a:p>
                  </a:txBody>
                  <a:tcPr vert="vert270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kern="120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36463</a:t>
                      </a:r>
                      <a:endParaRPr lang="is-IS" dirty="0" smtClean="0">
                        <a:solidFill>
                          <a:srgbClr val="008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64110</a:t>
                      </a:r>
                      <a:endParaRPr lang="ru-RU" dirty="0" smtClean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</a:tr>
              <a:tr h="1188378">
                <a:tc v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/>
                        <a:t>Coverage</a:t>
                      </a:r>
                      <a:endParaRPr lang="en-US" b="0" i="1" dirty="0"/>
                    </a:p>
                  </a:txBody>
                  <a:tcPr vert="vert270">
                    <a:lnL w="12700" cmpd="sng">
                      <a:noFill/>
                    </a:lnL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63394</a:t>
                      </a:r>
                      <a:endParaRPr lang="cs-CZ" dirty="0" smtClean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kern="120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619231</a:t>
                      </a:r>
                      <a:endParaRPr lang="cs-CZ" dirty="0" smtClean="0">
                        <a:solidFill>
                          <a:srgbClr val="008000"/>
                        </a:solidFill>
                        <a:effectLst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316368" y="6085861"/>
            <a:ext cx="2495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b="1" dirty="0" err="1" smtClean="0"/>
              <a:t>Acuracy</a:t>
            </a:r>
            <a:r>
              <a:rPr lang="fi-FI" b="1" dirty="0" smtClean="0"/>
              <a:t> = </a:t>
            </a:r>
            <a:r>
              <a:rPr lang="is-IS" b="1" dirty="0">
                <a:solidFill>
                  <a:srgbClr val="3366FF"/>
                </a:solidFill>
              </a:rPr>
              <a:t>0.8372008</a:t>
            </a:r>
            <a:endParaRPr lang="nb-NO" b="1" dirty="0"/>
          </a:p>
        </p:txBody>
      </p:sp>
    </p:spTree>
    <p:extLst>
      <p:ext uri="{BB962C8B-B14F-4D97-AF65-F5344CB8AC3E}">
        <p14:creationId xmlns:p14="http://schemas.microsoft.com/office/powerpoint/2010/main" val="1055399275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20031</TotalTime>
  <Words>1090</Words>
  <Application>Microsoft Macintosh PowerPoint</Application>
  <PresentationFormat>On-screen Show (4:3)</PresentationFormat>
  <Paragraphs>313</Paragraphs>
  <Slides>21</Slides>
  <Notes>6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Advantage</vt:lpstr>
      <vt:lpstr>Heath Insurance Coverage Prediction based on the 2013 US Census Data </vt:lpstr>
      <vt:lpstr>Outline</vt:lpstr>
      <vt:lpstr>Review: objective</vt:lpstr>
      <vt:lpstr>Review: Pre-processing </vt:lpstr>
      <vt:lpstr>Review: Association Rules</vt:lpstr>
      <vt:lpstr>Split data</vt:lpstr>
      <vt:lpstr>Logistics Regression Model</vt:lpstr>
      <vt:lpstr>Decision Tree Model</vt:lpstr>
      <vt:lpstr>Naïve Bayesian Model</vt:lpstr>
      <vt:lpstr>Comparison</vt:lpstr>
      <vt:lpstr>Large scale analytics Limitation of Hadoop Map-Reduce</vt:lpstr>
      <vt:lpstr>Large scale analytics Spark Apache</vt:lpstr>
      <vt:lpstr>Large scale analytics Comparison</vt:lpstr>
      <vt:lpstr>Large scale analytics Spark Architecture </vt:lpstr>
      <vt:lpstr>Large scale analytics Spark Programing Model</vt:lpstr>
      <vt:lpstr>Healthcare Coverage Analytics using Spark R</vt:lpstr>
      <vt:lpstr>Experiences</vt:lpstr>
      <vt:lpstr>Spark R Programming</vt:lpstr>
      <vt:lpstr>Spark R Programming</vt:lpstr>
      <vt:lpstr>Experiment: comparison</vt:lpstr>
      <vt:lpstr>Conclusion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</dc:title>
  <dc:creator>Tuyen Pham Le</dc:creator>
  <cp:lastModifiedBy>Tuyen Pham Le</cp:lastModifiedBy>
  <cp:revision>1084</cp:revision>
  <dcterms:created xsi:type="dcterms:W3CDTF">2012-10-02T15:01:41Z</dcterms:created>
  <dcterms:modified xsi:type="dcterms:W3CDTF">2015-12-21T18:12:43Z</dcterms:modified>
</cp:coreProperties>
</file>