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58" r:id="rId4"/>
    <p:sldId id="272" r:id="rId5"/>
    <p:sldId id="265" r:id="rId6"/>
    <p:sldId id="280" r:id="rId7"/>
    <p:sldId id="281" r:id="rId8"/>
    <p:sldId id="273" r:id="rId9"/>
    <p:sldId id="282" r:id="rId10"/>
    <p:sldId id="276" r:id="rId11"/>
    <p:sldId id="287" r:id="rId12"/>
    <p:sldId id="288" r:id="rId13"/>
    <p:sldId id="277" r:id="rId14"/>
    <p:sldId id="283" r:id="rId15"/>
    <p:sldId id="284" r:id="rId16"/>
    <p:sldId id="268" r:id="rId17"/>
    <p:sldId id="285" r:id="rId18"/>
    <p:sldId id="28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5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173F0-1FC8-4844-8A34-F234D7D947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A5332-AED5-3E49-A559-C9B14FB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computing devices became so small, cheap and reliable that they could be installed almost anywhere - and the </a:t>
            </a:r>
            <a:r>
              <a:rPr lang="en-US" i="1" dirty="0" smtClean="0"/>
              <a:t>Internet of Things</a:t>
            </a:r>
            <a:r>
              <a:rPr lang="en-US" dirty="0" smtClean="0"/>
              <a:t> was born.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A5332-AED5-3E49-A559-C9B14FB22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73B6-DB7F-0648-A5CE-5ED976A0968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59F1-96FC-664A-86A4-281985D8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QTT.or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2m.demos.ibm.com/iotstarter.html" TargetMode="External"/><Relationship Id="rId2" Type="http://schemas.openxmlformats.org/officeDocument/2006/relationships/hyperlink" Target="http://mqt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IBM Internet of Things: Turn </a:t>
            </a:r>
            <a:br>
              <a:rPr lang="en-US" b="1" dirty="0"/>
            </a:br>
            <a:r>
              <a:rPr lang="en-US" b="1" dirty="0"/>
              <a:t>your mobile device into a </a:t>
            </a:r>
            <a:r>
              <a:rPr lang="en-US" b="1" dirty="0" smtClean="0"/>
              <a:t>sensor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Member 1: Le Pham Tuyen (2014311082)</a:t>
            </a:r>
          </a:p>
          <a:p>
            <a:pPr algn="r"/>
            <a:r>
              <a:rPr lang="en-US" dirty="0" smtClean="0"/>
              <a:t>Member 2: </a:t>
            </a:r>
            <a:r>
              <a:rPr lang="pl-PL" dirty="0"/>
              <a:t>Nguyen Thi My Kieu (2014311076)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0" dirty="0"/>
              <a:t>It's</a:t>
            </a:r>
            <a:r>
              <a:rPr lang="en-US" dirty="0"/>
              <a:t> 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The MQTT protocol specification is available </a:t>
            </a:r>
            <a:r>
              <a:rPr lang="en-US" dirty="0"/>
              <a:t>from </a:t>
            </a:r>
            <a:r>
              <a:rPr lang="en-US" dirty="0" smtClean="0">
                <a:hlinkClick r:id="rId2" action="ppaction://hlinkfile"/>
              </a:rPr>
              <a:t>MQTT.org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Currently, MQTT </a:t>
            </a:r>
            <a:r>
              <a:rPr lang="en-US" dirty="0"/>
              <a:t>v3.1.1 now an OASIS </a:t>
            </a:r>
            <a:r>
              <a:rPr lang="en-US" dirty="0" smtClean="0"/>
              <a:t>Standard.</a:t>
            </a: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5" y="3429000"/>
            <a:ext cx="1027890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It's simple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</a:t>
            </a:r>
            <a:endParaRPr lang="en-US" dirty="0"/>
          </a:p>
          <a:p>
            <a:r>
              <a:rPr lang="en-US" dirty="0"/>
              <a:t>Publish</a:t>
            </a:r>
          </a:p>
          <a:p>
            <a:r>
              <a:rPr lang="en-US" dirty="0"/>
              <a:t>Subscribe</a:t>
            </a:r>
          </a:p>
          <a:p>
            <a:r>
              <a:rPr lang="en-US" dirty="0"/>
              <a:t>Unsubscribe</a:t>
            </a:r>
          </a:p>
          <a:p>
            <a:r>
              <a:rPr lang="en-US" dirty="0"/>
              <a:t>Disconnect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57" y="1710212"/>
            <a:ext cx="688753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Designed for </a:t>
            </a:r>
            <a:r>
              <a:rPr lang="en-US" dirty="0"/>
              <a:t>minimal network traffic </a:t>
            </a:r>
            <a:r>
              <a:rPr lang="en-US" b="0" dirty="0"/>
              <a:t>and</a:t>
            </a:r>
            <a:r>
              <a:rPr lang="en-US" dirty="0"/>
              <a:t> constrained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5" y="2138959"/>
            <a:ext cx="978354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Efficient for </a:t>
            </a:r>
            <a:r>
              <a:rPr lang="en-US" dirty="0"/>
              <a:t>battery life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41" y="1980375"/>
            <a:ext cx="6487136" cy="36321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30241" y="5729496"/>
            <a:ext cx="433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http://stephendnicholas.com/archives/1217</a:t>
            </a:r>
          </a:p>
        </p:txBody>
      </p:sp>
    </p:spTree>
    <p:extLst>
      <p:ext uri="{BB962C8B-B14F-4D97-AF65-F5344CB8AC3E}">
        <p14:creationId xmlns:p14="http://schemas.microsoft.com/office/powerpoint/2010/main" val="4819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Quality of Service for </a:t>
            </a:r>
            <a:r>
              <a:rPr lang="en-US" dirty="0"/>
              <a:t>reliable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It </a:t>
            </a:r>
            <a:r>
              <a:rPr lang="en-US" dirty="0"/>
              <a:t>has three qualities of service for message </a:t>
            </a:r>
            <a:r>
              <a:rPr lang="en-US" dirty="0" smtClean="0"/>
              <a:t>delivery:</a:t>
            </a:r>
          </a:p>
          <a:p>
            <a:pPr lvl="1" fontAlgn="base"/>
            <a:r>
              <a:rPr lang="en-US" dirty="0" smtClean="0"/>
              <a:t>0: At </a:t>
            </a:r>
            <a:r>
              <a:rPr lang="en-US" dirty="0"/>
              <a:t>most once</a:t>
            </a:r>
          </a:p>
          <a:p>
            <a:pPr lvl="2" fontAlgn="base"/>
            <a:r>
              <a:rPr lang="en-US" dirty="0"/>
              <a:t>N</a:t>
            </a:r>
            <a:r>
              <a:rPr lang="en-US" dirty="0" smtClean="0"/>
              <a:t>ever connection loss</a:t>
            </a:r>
          </a:p>
          <a:p>
            <a:pPr lvl="2" fontAlgn="base"/>
            <a:r>
              <a:rPr lang="en-US" dirty="0"/>
              <a:t>N</a:t>
            </a:r>
            <a:r>
              <a:rPr lang="en-US" dirty="0" smtClean="0"/>
              <a:t>ever duplicated</a:t>
            </a:r>
          </a:p>
          <a:p>
            <a:pPr lvl="2" fontAlgn="base"/>
            <a:r>
              <a:rPr lang="en-US" dirty="0" smtClean="0"/>
              <a:t>Message might loss</a:t>
            </a:r>
            <a:endParaRPr lang="en-US" dirty="0"/>
          </a:p>
          <a:p>
            <a:pPr lvl="1" fontAlgn="base"/>
            <a:r>
              <a:rPr lang="en-US" dirty="0" smtClean="0"/>
              <a:t>1: At </a:t>
            </a:r>
            <a:r>
              <a:rPr lang="en-US" dirty="0"/>
              <a:t>least once</a:t>
            </a:r>
          </a:p>
          <a:p>
            <a:pPr lvl="2" fontAlgn="base"/>
            <a:r>
              <a:rPr lang="en-US" dirty="0" smtClean="0"/>
              <a:t>Assured delivery at least once per message.</a:t>
            </a:r>
            <a:endParaRPr lang="en-US" dirty="0"/>
          </a:p>
          <a:p>
            <a:pPr lvl="2" fontAlgn="base"/>
            <a:r>
              <a:rPr lang="en-US" dirty="0" smtClean="0"/>
              <a:t>Connection loss</a:t>
            </a:r>
          </a:p>
          <a:p>
            <a:pPr lvl="2" fontAlgn="base"/>
            <a:r>
              <a:rPr lang="en-US" dirty="0" smtClean="0"/>
              <a:t>Can </a:t>
            </a:r>
            <a:r>
              <a:rPr lang="en-US" dirty="0"/>
              <a:t>be duplicated</a:t>
            </a:r>
          </a:p>
          <a:p>
            <a:pPr lvl="1" fontAlgn="base"/>
            <a:r>
              <a:rPr lang="en-US" dirty="0" smtClean="0"/>
              <a:t>2: Exactly </a:t>
            </a:r>
            <a:r>
              <a:rPr lang="en-US" dirty="0"/>
              <a:t>once</a:t>
            </a:r>
          </a:p>
          <a:p>
            <a:pPr lvl="2" fontAlgn="base"/>
            <a:r>
              <a:rPr lang="en-US" dirty="0"/>
              <a:t>Assured delivery </a:t>
            </a:r>
            <a:r>
              <a:rPr lang="en-US" dirty="0" smtClean="0"/>
              <a:t>once and only once per </a:t>
            </a:r>
            <a:r>
              <a:rPr lang="en-US" dirty="0"/>
              <a:t>message.</a:t>
            </a:r>
          </a:p>
          <a:p>
            <a:pPr lvl="2" fontAlgn="base"/>
            <a:r>
              <a:rPr lang="en-US" dirty="0" smtClean="0"/>
              <a:t>Connection loss.</a:t>
            </a:r>
            <a:endParaRPr lang="en-US" dirty="0"/>
          </a:p>
          <a:p>
            <a:pPr lvl="2" fontAlgn="base"/>
            <a:r>
              <a:rPr lang="en-US" dirty="0"/>
              <a:t>N</a:t>
            </a:r>
            <a:r>
              <a:rPr lang="en-US" dirty="0" smtClean="0"/>
              <a:t>ever duplicated.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Application: Health </a:t>
            </a:r>
            <a:r>
              <a:rPr lang="en-US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Flow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89" y="3286919"/>
            <a:ext cx="2840524" cy="179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6" y="3335864"/>
            <a:ext cx="11525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482" y="3333531"/>
            <a:ext cx="1085850" cy="117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3732" y="4421714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ot.eclipse.org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35619" y="3409442"/>
            <a:ext cx="3016280" cy="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1558228">
            <a:off x="1406179" y="3038742"/>
            <a:ext cx="158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CONNECT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7743" y="4505106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72561" y="4532792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 App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039992" y="3409442"/>
            <a:ext cx="324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558228">
            <a:off x="7064062" y="3025917"/>
            <a:ext cx="158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CONNECT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145204" y="5005625"/>
            <a:ext cx="324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0358" y="3588948"/>
            <a:ext cx="29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SUBSCRIBE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/emergency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 rot="21558228">
            <a:off x="7273176" y="4682459"/>
            <a:ext cx="291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PUBLISH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/recommend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635619" y="4078028"/>
            <a:ext cx="3016280" cy="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558228">
            <a:off x="1558236" y="3754862"/>
            <a:ext cx="291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SUBSCRIBE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/recommend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 rot="21558228">
            <a:off x="1546123" y="4345274"/>
            <a:ext cx="291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PUBLISH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khu</a:t>
            </a:r>
            <a:r>
              <a:rPr lang="en-US" b="1" dirty="0" smtClean="0"/>
              <a:t>/emergency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039992" y="3919318"/>
            <a:ext cx="324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27224" y="4700922"/>
            <a:ext cx="3016280" cy="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1558228">
            <a:off x="5012572" y="4993403"/>
            <a:ext cx="158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91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5" grpId="0"/>
      <p:bldP spid="32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DEMO APPLICATION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3" y="1809705"/>
            <a:ext cx="1894523" cy="3353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57" y="1839088"/>
            <a:ext cx="1894523" cy="3353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13" y="1809704"/>
            <a:ext cx="1894523" cy="3353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169" y="1806887"/>
            <a:ext cx="1894523" cy="33530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4" y="1960042"/>
            <a:ext cx="1599960" cy="28399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38" y="1985619"/>
            <a:ext cx="1599960" cy="2839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4" y="1985619"/>
            <a:ext cx="1599960" cy="28399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49" y="1985620"/>
            <a:ext cx="1599961" cy="28399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00" y="1839088"/>
            <a:ext cx="1881901" cy="32438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7981" y="525667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749323" y="5217827"/>
            <a:ext cx="1796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Publish </a:t>
            </a:r>
            <a:r>
              <a:rPr lang="en-US" b="1" dirty="0" err="1" smtClean="0"/>
              <a:t>heatbeat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2387298" y="5239378"/>
            <a:ext cx="234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Measure </a:t>
            </a:r>
            <a:r>
              <a:rPr lang="en-US" b="1" dirty="0" smtClean="0"/>
              <a:t>heartbeat [1]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021862" y="5217827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Publish location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8875627" y="5246703"/>
            <a:ext cx="213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Send emergency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13" y="6098605"/>
            <a:ext cx="1115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Poh</a:t>
            </a:r>
            <a:r>
              <a:rPr lang="en-US" dirty="0"/>
              <a:t>, Ming-</a:t>
            </a:r>
            <a:r>
              <a:rPr lang="en-US" dirty="0" err="1"/>
              <a:t>Zher</a:t>
            </a:r>
            <a:r>
              <a:rPr lang="en-US" dirty="0"/>
              <a:t>, Daniel J. McDuff, and Rosalind W. Picard. "</a:t>
            </a:r>
            <a:r>
              <a:rPr lang="en-US" b="1" i="1" dirty="0"/>
              <a:t>Non-contact, automated cardiac pulse measurements using video imaging and blind source separation</a:t>
            </a:r>
            <a:r>
              <a:rPr lang="en-US" dirty="0"/>
              <a:t>." Optics express 18.10 (2010): 10762-10774.</a:t>
            </a: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3" y="2438355"/>
            <a:ext cx="1894523" cy="3353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55" y="2435537"/>
            <a:ext cx="1894523" cy="3353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099" y="2387502"/>
            <a:ext cx="1894523" cy="3353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169" y="2435537"/>
            <a:ext cx="1894523" cy="33530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7981" y="588532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509788" y="5795625"/>
            <a:ext cx="175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Heartbeat graph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6642748" y="5795625"/>
            <a:ext cx="179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Tracking location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8875627" y="5875353"/>
            <a:ext cx="24475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Turn on alarm sound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Show alert message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Change color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2" y="2614269"/>
            <a:ext cx="1599961" cy="28399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34" y="2582068"/>
            <a:ext cx="1599961" cy="2839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49" y="2614269"/>
            <a:ext cx="1599961" cy="28399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380" y="2563417"/>
            <a:ext cx="1599961" cy="28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MQTT</a:t>
            </a:r>
          </a:p>
          <a:p>
            <a:pPr lvl="1"/>
            <a:r>
              <a:rPr lang="en-US" dirty="0">
                <a:hlinkClick r:id="rId2"/>
              </a:rPr>
              <a:t>http://mqtt.org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m2m.demos.ibm.com/iotstarter.html</a:t>
            </a:r>
            <a:endParaRPr lang="en-US" dirty="0" smtClean="0"/>
          </a:p>
          <a:p>
            <a:r>
              <a:rPr lang="en-US" b="1" dirty="0" smtClean="0"/>
              <a:t>Measure heartbeat using iPhone</a:t>
            </a:r>
          </a:p>
          <a:p>
            <a:pPr lvl="1"/>
            <a:r>
              <a:rPr lang="en-US" dirty="0" err="1"/>
              <a:t>Poh</a:t>
            </a:r>
            <a:r>
              <a:rPr lang="en-US" dirty="0"/>
              <a:t>, Ming-</a:t>
            </a:r>
            <a:r>
              <a:rPr lang="en-US" dirty="0" err="1"/>
              <a:t>Zher</a:t>
            </a:r>
            <a:r>
              <a:rPr lang="en-US" dirty="0"/>
              <a:t>, Daniel J. McDuff, and Rosalind W. Picard. "</a:t>
            </a:r>
            <a:r>
              <a:rPr lang="en-US" b="1" i="1" dirty="0"/>
              <a:t>Non-contact, automated cardiac pulse measurements using video imaging and blind source separation</a:t>
            </a:r>
            <a:r>
              <a:rPr lang="en-US" dirty="0"/>
              <a:t>." Optics express 18.10 (2010): 10762-10774.</a:t>
            </a:r>
            <a:endParaRPr lang="en-US" dirty="0" smtClean="0"/>
          </a:p>
          <a:p>
            <a:r>
              <a:rPr lang="en-US" b="1" dirty="0" smtClean="0"/>
              <a:t>Source code</a:t>
            </a:r>
          </a:p>
          <a:p>
            <a:pPr lvl="1"/>
            <a:r>
              <a:rPr lang="en-US" dirty="0" smtClean="0"/>
              <a:t>Update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MQTT Protocol</a:t>
            </a:r>
          </a:p>
          <a:p>
            <a:r>
              <a:rPr lang="en-US" dirty="0" smtClean="0"/>
              <a:t>Health Monitoring Application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06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Internet is (in) everything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ehicles </a:t>
            </a:r>
            <a:endParaRPr lang="en-US" dirty="0"/>
          </a:p>
          <a:p>
            <a:r>
              <a:rPr lang="en-US" b="1" dirty="0" smtClean="0"/>
              <a:t>Smart TV</a:t>
            </a:r>
          </a:p>
          <a:p>
            <a:r>
              <a:rPr lang="en-US" b="1" dirty="0"/>
              <a:t>S</a:t>
            </a:r>
            <a:r>
              <a:rPr lang="en-US" b="1" dirty="0" smtClean="0"/>
              <a:t>martphones </a:t>
            </a:r>
            <a:endParaRPr lang="en-US" dirty="0"/>
          </a:p>
          <a:p>
            <a:r>
              <a:rPr lang="en-US" b="1" dirty="0" smtClean="0"/>
              <a:t>Smart Home</a:t>
            </a:r>
          </a:p>
          <a:p>
            <a:r>
              <a:rPr lang="en-US" b="1" dirty="0" smtClean="0"/>
              <a:t>Oven</a:t>
            </a:r>
          </a:p>
          <a:p>
            <a:r>
              <a:rPr lang="en-US" b="1" dirty="0" smtClean="0"/>
              <a:t>Pen</a:t>
            </a:r>
          </a:p>
          <a:p>
            <a:r>
              <a:rPr lang="en-US" b="1" dirty="0" smtClean="0"/>
              <a:t>…</a:t>
            </a:r>
          </a:p>
          <a:p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67" y="1690688"/>
            <a:ext cx="7399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Everything is </a:t>
            </a:r>
            <a:r>
              <a:rPr lang="en-US" b="1" dirty="0" smtClean="0"/>
              <a:t>connected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12" y="4290042"/>
            <a:ext cx="81280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12" y="2854032"/>
            <a:ext cx="9906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03" y="2765149"/>
            <a:ext cx="889000" cy="96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04" y="1732688"/>
            <a:ext cx="990600" cy="7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03" y="1808888"/>
            <a:ext cx="927100" cy="64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03" y="4388143"/>
            <a:ext cx="1028700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365" y="196132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1: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3"/>
            <a:endCxn id="9" idx="1"/>
          </p:cNvCxnSpPr>
          <p:nvPr/>
        </p:nvCxnSpPr>
        <p:spPr>
          <a:xfrm flipV="1">
            <a:off x="4369903" y="2094638"/>
            <a:ext cx="4058201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89600" y="1722044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the garage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365" y="308846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2: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4369903" y="3247749"/>
            <a:ext cx="1584600" cy="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5" idx="1"/>
          </p:cNvCxnSpPr>
          <p:nvPr/>
        </p:nvCxnSpPr>
        <p:spPr>
          <a:xfrm>
            <a:off x="6843503" y="3247749"/>
            <a:ext cx="2906709" cy="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29329" y="282864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43503" y="2805699"/>
            <a:ext cx="290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 </a:t>
            </a:r>
            <a:r>
              <a:rPr lang="en-US" smtClean="0"/>
              <a:t>to accident location</a:t>
            </a:r>
            <a:endParaRPr lang="en-US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56" y="4403310"/>
            <a:ext cx="990600" cy="7239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2365" y="458059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3: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2" idx="3"/>
            <a:endCxn id="30" idx="1"/>
          </p:cNvCxnSpPr>
          <p:nvPr/>
        </p:nvCxnSpPr>
        <p:spPr>
          <a:xfrm flipV="1">
            <a:off x="4471503" y="4765260"/>
            <a:ext cx="1967653" cy="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4" idx="1"/>
          </p:cNvCxnSpPr>
          <p:nvPr/>
        </p:nvCxnSpPr>
        <p:spPr>
          <a:xfrm>
            <a:off x="7429756" y="4765260"/>
            <a:ext cx="2320456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21115" y="4306089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smtClean="0"/>
              <a:t>has arrived</a:t>
            </a:r>
            <a:endParaRPr lang="en-US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7429756" y="4379535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 has arrived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6558" y="570339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...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96" y="2920981"/>
            <a:ext cx="938636" cy="6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monitoring </a:t>
            </a:r>
            <a:r>
              <a:rPr lang="en-US" b="1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Heartbeat monitoring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19" y="5591175"/>
            <a:ext cx="11525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309" y="5536974"/>
            <a:ext cx="108585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368" y="4631191"/>
            <a:ext cx="1200150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76" y="4631191"/>
            <a:ext cx="120015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973" y="4228987"/>
            <a:ext cx="1228725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516" y="4228987"/>
            <a:ext cx="1552575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2948" y="4267087"/>
            <a:ext cx="14859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8" y="1690688"/>
            <a:ext cx="2257425" cy="142875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4115336" y="2664891"/>
            <a:ext cx="1596393" cy="15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83004" y="2970156"/>
            <a:ext cx="1450523" cy="147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H="1" flipV="1">
            <a:off x="7691704" y="2664891"/>
            <a:ext cx="1944194" cy="160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9046" y="3067584"/>
            <a:ext cx="1401811" cy="116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920563">
            <a:off x="3741549" y="3148188"/>
            <a:ext cx="20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heartbeat rate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8920563">
            <a:off x="4273677" y="3325119"/>
            <a:ext cx="197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Recommendation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526791">
            <a:off x="6864516" y="3232438"/>
            <a:ext cx="169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heartbeat rate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395324">
            <a:off x="7581043" y="2991421"/>
            <a:ext cx="197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monitoring </a:t>
            </a:r>
            <a:r>
              <a:rPr lang="en-US" b="1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monitoring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19" y="5591175"/>
            <a:ext cx="11525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309" y="5536974"/>
            <a:ext cx="108585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368" y="4631191"/>
            <a:ext cx="1200150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76" y="4631191"/>
            <a:ext cx="1200150" cy="2124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8" y="1690688"/>
            <a:ext cx="2257425" cy="14287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115336" y="2664891"/>
            <a:ext cx="1596393" cy="15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9046" y="3067584"/>
            <a:ext cx="1813848" cy="136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920563">
            <a:off x="4059010" y="3115411"/>
            <a:ext cx="172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</a:t>
            </a:r>
          </a:p>
          <a:p>
            <a:pPr algn="ctr"/>
            <a:r>
              <a:rPr lang="en-US" dirty="0" smtClean="0"/>
              <a:t>GPS Coordinates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249508">
            <a:off x="6924904" y="3301482"/>
            <a:ext cx="185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</a:t>
            </a:r>
          </a:p>
          <a:p>
            <a:pPr algn="ctr"/>
            <a:r>
              <a:rPr lang="en-US" dirty="0" smtClean="0"/>
              <a:t>GPS </a:t>
            </a:r>
            <a:r>
              <a:rPr lang="en-US" dirty="0"/>
              <a:t>Coordinates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564" y="4431280"/>
            <a:ext cx="1485900" cy="10382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79" y="4321688"/>
            <a:ext cx="1071692" cy="10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Scenarios in health </a:t>
            </a:r>
            <a:r>
              <a:rPr lang="en-US" b="1" dirty="0" smtClean="0"/>
              <a:t>monitoring 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19" y="5591175"/>
            <a:ext cx="11525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309" y="5536974"/>
            <a:ext cx="1085850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368" y="4631191"/>
            <a:ext cx="1200150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76" y="4631191"/>
            <a:ext cx="1200150" cy="2124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28" y="1690688"/>
            <a:ext cx="2257425" cy="14287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115336" y="2664891"/>
            <a:ext cx="1596393" cy="15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9046" y="3067584"/>
            <a:ext cx="1812675" cy="12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920563">
            <a:off x="4125523" y="3102849"/>
            <a:ext cx="1588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 </a:t>
            </a:r>
          </a:p>
          <a:p>
            <a:pPr algn="ctr"/>
            <a:r>
              <a:rPr lang="en-US" dirty="0" smtClean="0"/>
              <a:t>emergency 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117631">
            <a:off x="7058972" y="3302788"/>
            <a:ext cx="169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 emergency call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490" y="4415179"/>
            <a:ext cx="1095375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082" y="4363225"/>
            <a:ext cx="1596838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IoT</a:t>
            </a:r>
            <a:r>
              <a:rPr lang="en-US" b="1" dirty="0"/>
              <a:t> scenarios bring new 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data </a:t>
            </a:r>
            <a:r>
              <a:rPr lang="en-US" b="1" dirty="0" smtClean="0">
                <a:solidFill>
                  <a:srgbClr val="FF0000"/>
                </a:solidFill>
              </a:rPr>
              <a:t>one-to-many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Listening for events whenever they </a:t>
            </a:r>
            <a:r>
              <a:rPr lang="en-US" dirty="0" smtClean="0"/>
              <a:t>happen (</a:t>
            </a:r>
            <a:r>
              <a:rPr lang="en-US" b="1" dirty="0" smtClean="0">
                <a:solidFill>
                  <a:srgbClr val="FF0000"/>
                </a:solidFill>
              </a:rPr>
              <a:t>real-time</a:t>
            </a:r>
            <a:r>
              <a:rPr lang="en-US" dirty="0" smtClean="0"/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Minimizing sending packets</a:t>
            </a:r>
            <a:r>
              <a:rPr lang="en-US" b="1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/>
              <a:t>Reliably pushing data over unreliable networks </a:t>
            </a:r>
            <a:endParaRPr lang="en-US" dirty="0" smtClean="0"/>
          </a:p>
          <a:p>
            <a:r>
              <a:rPr lang="en-US" dirty="0" smtClean="0"/>
              <a:t>Save power </a:t>
            </a:r>
            <a:r>
              <a:rPr lang="en-US" dirty="0"/>
              <a:t>consumption</a:t>
            </a:r>
          </a:p>
          <a:p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4488719" y="4387307"/>
            <a:ext cx="3352800" cy="1924593"/>
          </a:xfrm>
          <a:prstGeom prst="star6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MQTT protocol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53" y="1548607"/>
            <a:ext cx="889000" cy="96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46" y="1704439"/>
            <a:ext cx="938636" cy="678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53" y="2732089"/>
            <a:ext cx="889000" cy="96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53" y="252415"/>
            <a:ext cx="889000" cy="9652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8684882" y="735015"/>
            <a:ext cx="1593971" cy="132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694253" y="2047886"/>
            <a:ext cx="1584600" cy="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8684882" y="2043898"/>
            <a:ext cx="1593971" cy="117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52986" y="98213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27260" y="168430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73760" y="264794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SOS</a:t>
            </a:r>
          </a:p>
        </p:txBody>
      </p:sp>
    </p:spTree>
    <p:extLst>
      <p:ext uri="{BB962C8B-B14F-4D97-AF65-F5344CB8AC3E}">
        <p14:creationId xmlns:p14="http://schemas.microsoft.com/office/powerpoint/2010/main" val="10788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</a:t>
            </a:r>
            <a:r>
              <a:rPr lang="en-US" dirty="0"/>
              <a:t>for </a:t>
            </a:r>
            <a:r>
              <a:rPr lang="en-US" b="1" dirty="0"/>
              <a:t>M</a:t>
            </a:r>
            <a:r>
              <a:rPr lang="en-US" dirty="0"/>
              <a:t>essage</a:t>
            </a:r>
            <a:r>
              <a:rPr lang="en-US" b="1" dirty="0"/>
              <a:t> Q</a:t>
            </a:r>
            <a:r>
              <a:rPr lang="en-US" dirty="0"/>
              <a:t>ueue</a:t>
            </a:r>
            <a:r>
              <a:rPr lang="en-US" b="1" dirty="0"/>
              <a:t> T</a:t>
            </a:r>
            <a:r>
              <a:rPr lang="en-US" dirty="0"/>
              <a:t>elemetry</a:t>
            </a:r>
            <a:r>
              <a:rPr lang="en-US" b="1" dirty="0"/>
              <a:t> </a:t>
            </a:r>
            <a:r>
              <a:rPr lang="en-US" b="1" dirty="0" smtClean="0"/>
              <a:t>T</a:t>
            </a:r>
            <a:r>
              <a:rPr lang="en-US" dirty="0" smtClean="0"/>
              <a:t>ransport.</a:t>
            </a:r>
          </a:p>
          <a:p>
            <a:r>
              <a:rPr lang="en-US" dirty="0" smtClean="0"/>
              <a:t>A </a:t>
            </a:r>
            <a:r>
              <a:rPr lang="en-US" dirty="0"/>
              <a:t>machine-to-machine (M2M)/"Internet of Things" connectivity </a:t>
            </a:r>
            <a:r>
              <a:rPr lang="en-US" dirty="0" smtClean="0"/>
              <a:t>protocol.</a:t>
            </a:r>
          </a:p>
          <a:p>
            <a:r>
              <a:rPr lang="en-US" dirty="0" smtClean="0"/>
              <a:t>Designed </a:t>
            </a:r>
            <a:r>
              <a:rPr lang="en-US" dirty="0"/>
              <a:t>as an extremely lightweight publish/subscribe messaging </a:t>
            </a:r>
            <a:r>
              <a:rPr lang="en-US" dirty="0" smtClean="0"/>
              <a:t>transport.</a:t>
            </a:r>
          </a:p>
          <a:p>
            <a:r>
              <a:rPr lang="en-US" dirty="0" smtClean="0"/>
              <a:t>Invented by </a:t>
            </a:r>
            <a:r>
              <a:rPr lang="en-US" dirty="0" err="1"/>
              <a:t>Dr</a:t>
            </a:r>
            <a:r>
              <a:rPr lang="en-US" dirty="0"/>
              <a:t> Andy Stanford-Clark of IBM®, and Arlen Nipper of </a:t>
            </a:r>
            <a:r>
              <a:rPr lang="en-US" dirty="0" err="1"/>
              <a:t>Arcom</a:t>
            </a:r>
            <a:r>
              <a:rPr lang="en-US" dirty="0"/>
              <a:t> (now </a:t>
            </a:r>
            <a:r>
              <a:rPr lang="en-US" dirty="0" err="1"/>
              <a:t>Eurotech</a:t>
            </a:r>
            <a:r>
              <a:rPr lang="en-US" dirty="0"/>
              <a:t>), in 1999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76" y="5081754"/>
            <a:ext cx="2655997" cy="1230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4452" y="6311900"/>
            <a:ext cx="21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 Messenger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509</Words>
  <Application>Microsoft Office PowerPoint</Application>
  <PresentationFormat>Widescreen</PresentationFormat>
  <Paragraphs>130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IBM Internet of Things: Turn  your mobile device into a sensor</vt:lpstr>
      <vt:lpstr>Outline</vt:lpstr>
      <vt:lpstr>The Internet is (in) everything </vt:lpstr>
      <vt:lpstr>Everything is connected</vt:lpstr>
      <vt:lpstr>Scenarios in health monitoring (1)</vt:lpstr>
      <vt:lpstr>Scenarios in health monitoring (2)</vt:lpstr>
      <vt:lpstr>Scenarios in health monitoring (3) </vt:lpstr>
      <vt:lpstr>IoT scenarios bring new challenges </vt:lpstr>
      <vt:lpstr>MQTT Protocol</vt:lpstr>
      <vt:lpstr>It's open</vt:lpstr>
      <vt:lpstr>It's simple to implement</vt:lpstr>
      <vt:lpstr>Designed for minimal network traffic and constrained devices</vt:lpstr>
      <vt:lpstr>Efficient for battery life</vt:lpstr>
      <vt:lpstr>Quality of Service for reliable messaging</vt:lpstr>
      <vt:lpstr>iPhone Application: Health monitoring</vt:lpstr>
      <vt:lpstr>DEMO APPLICATION</vt:lpstr>
      <vt:lpstr>Patient Application</vt:lpstr>
      <vt:lpstr>Doctor Application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Tuyen Le Pham</cp:lastModifiedBy>
  <cp:revision>231</cp:revision>
  <dcterms:created xsi:type="dcterms:W3CDTF">2015-05-29T07:32:29Z</dcterms:created>
  <dcterms:modified xsi:type="dcterms:W3CDTF">2015-06-17T08:26:34Z</dcterms:modified>
</cp:coreProperties>
</file>