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81" r:id="rId4"/>
    <p:sldId id="280" r:id="rId5"/>
    <p:sldId id="287" r:id="rId6"/>
    <p:sldId id="288" r:id="rId7"/>
    <p:sldId id="284" r:id="rId8"/>
    <p:sldId id="285" r:id="rId9"/>
    <p:sldId id="286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5"/>
    <p:restoredTop sz="86076" autoAdjust="0"/>
  </p:normalViewPr>
  <p:slideViewPr>
    <p:cSldViewPr snapToGrid="0" snapToObjects="1">
      <p:cViewPr varScale="1">
        <p:scale>
          <a:sx n="100" d="100"/>
          <a:sy n="10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173F0-1FC8-4844-8A34-F234D7D9474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A5332-AED5-3E49-A559-C9B14FB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QTT.or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Stands for </a:t>
            </a:r>
            <a:r>
              <a:rPr lang="en-US" b="1" dirty="0" smtClean="0"/>
              <a:t>M</a:t>
            </a:r>
            <a:r>
              <a:rPr lang="en-US" dirty="0" smtClean="0"/>
              <a:t>essage</a:t>
            </a:r>
            <a:r>
              <a:rPr lang="en-US" b="1" dirty="0" smtClean="0"/>
              <a:t> Q</a:t>
            </a:r>
            <a:r>
              <a:rPr lang="en-US" dirty="0" smtClean="0"/>
              <a:t>ueue</a:t>
            </a:r>
            <a:r>
              <a:rPr lang="en-US" b="1" dirty="0" smtClean="0"/>
              <a:t> T</a:t>
            </a:r>
            <a:r>
              <a:rPr lang="en-US" dirty="0" smtClean="0"/>
              <a:t>elemetry</a:t>
            </a:r>
            <a:r>
              <a:rPr lang="en-US" b="1" dirty="0" smtClean="0"/>
              <a:t> T</a:t>
            </a:r>
            <a:r>
              <a:rPr lang="en-US" dirty="0" smtClean="0"/>
              <a:t>ransport.</a:t>
            </a:r>
          </a:p>
          <a:p>
            <a:r>
              <a:rPr lang="en-US" dirty="0" smtClean="0"/>
              <a:t>A machine-to-machine (M2M)/"Internet of Things" connectivity protocol.</a:t>
            </a:r>
          </a:p>
          <a:p>
            <a:r>
              <a:rPr lang="en-US" dirty="0" smtClean="0"/>
              <a:t>Designed as an extremely lightweight publish/subscribe messaging transport.</a:t>
            </a:r>
          </a:p>
          <a:p>
            <a:r>
              <a:rPr lang="en-US" dirty="0" smtClean="0"/>
              <a:t>Invented by </a:t>
            </a:r>
            <a:r>
              <a:rPr lang="en-US" dirty="0" err="1" smtClean="0"/>
              <a:t>Dr</a:t>
            </a:r>
            <a:r>
              <a:rPr lang="en-US" dirty="0" smtClean="0"/>
              <a:t> Andy Stanford-Clark of IBM®, and Arlen Nipper of </a:t>
            </a:r>
            <a:r>
              <a:rPr lang="en-US" dirty="0" err="1" smtClean="0"/>
              <a:t>Arcom</a:t>
            </a:r>
            <a:r>
              <a:rPr lang="en-US" dirty="0" smtClean="0"/>
              <a:t> (now </a:t>
            </a:r>
            <a:r>
              <a:rPr lang="en-US" dirty="0" err="1" smtClean="0"/>
              <a:t>Eurotech</a:t>
            </a:r>
            <a:r>
              <a:rPr lang="en-US" dirty="0" smtClean="0"/>
              <a:t>), in 1999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Open</a:t>
            </a:r>
          </a:p>
          <a:p>
            <a:pPr fontAlgn="base"/>
            <a:r>
              <a:rPr lang="en-US" dirty="0" smtClean="0"/>
              <a:t>The MQTT protocol specification is available from </a:t>
            </a:r>
            <a:r>
              <a:rPr lang="en-US" dirty="0" smtClean="0">
                <a:hlinkClick r:id="rId3" action="ppaction://hlinkfile"/>
              </a:rPr>
              <a:t>MQTT.org</a:t>
            </a:r>
            <a:r>
              <a:rPr lang="en-US" dirty="0" smtClean="0"/>
              <a:t>,</a:t>
            </a:r>
            <a:r>
              <a:rPr lang="en-US" baseline="0" dirty="0" smtClean="0"/>
              <a:t> published in Aug 2010</a:t>
            </a:r>
            <a:endParaRPr lang="en-US" dirty="0" smtClean="0"/>
          </a:p>
          <a:p>
            <a:pPr fontAlgn="base"/>
            <a:r>
              <a:rPr lang="en-US" dirty="0" smtClean="0"/>
              <a:t>Currently, MQTT v3.1.1 now an OASIS Standard,</a:t>
            </a:r>
            <a:r>
              <a:rPr lang="en-US" baseline="0" dirty="0" smtClean="0"/>
              <a:t> Sep 2014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A5332-AED5-3E49-A559-C9B14FB22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Implementation</a:t>
            </a:r>
          </a:p>
          <a:p>
            <a:r>
              <a:rPr lang="en-US" baseline="0" dirty="0" smtClean="0"/>
              <a:t>- </a:t>
            </a:r>
            <a:r>
              <a:rPr lang="en-US" dirty="0" smtClean="0"/>
              <a:t>Connect</a:t>
            </a:r>
          </a:p>
          <a:p>
            <a:r>
              <a:rPr lang="en-US" dirty="0" smtClean="0"/>
              <a:t>- Publish</a:t>
            </a:r>
          </a:p>
          <a:p>
            <a:r>
              <a:rPr lang="en-US" dirty="0" smtClean="0"/>
              <a:t>- Subscribe</a:t>
            </a:r>
          </a:p>
          <a:p>
            <a:r>
              <a:rPr lang="en-US" dirty="0" smtClean="0"/>
              <a:t>- Unsubscribe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Disconnect</a:t>
            </a:r>
          </a:p>
          <a:p>
            <a:endParaRPr lang="en-US" b="0" dirty="0" smtClean="0"/>
          </a:p>
          <a:p>
            <a:r>
              <a:rPr lang="en-US" b="0" dirty="0" smtClean="0"/>
              <a:t>Quality of Service for </a:t>
            </a:r>
            <a:r>
              <a:rPr lang="en-US" dirty="0" smtClean="0"/>
              <a:t>reliable messaging:</a:t>
            </a:r>
            <a:r>
              <a:rPr lang="en-US" baseline="0" dirty="0" smtClean="0"/>
              <a:t> </a:t>
            </a:r>
            <a:r>
              <a:rPr lang="en-US" dirty="0" smtClean="0"/>
              <a:t>three qualities of service for message delivery</a:t>
            </a:r>
          </a:p>
          <a:p>
            <a:pPr lvl="1" fontAlgn="base"/>
            <a:r>
              <a:rPr lang="en-US" dirty="0" smtClean="0"/>
              <a:t>0: At most once</a:t>
            </a:r>
          </a:p>
          <a:p>
            <a:pPr lvl="2" fontAlgn="base"/>
            <a:r>
              <a:rPr lang="en-US" dirty="0" smtClean="0"/>
              <a:t>Never connection loss</a:t>
            </a:r>
          </a:p>
          <a:p>
            <a:pPr lvl="2" fontAlgn="base"/>
            <a:r>
              <a:rPr lang="en-US" dirty="0" smtClean="0"/>
              <a:t>Never duplicated</a:t>
            </a:r>
          </a:p>
          <a:p>
            <a:pPr lvl="2" fontAlgn="base"/>
            <a:r>
              <a:rPr lang="en-US" dirty="0" smtClean="0"/>
              <a:t>Message might loss</a:t>
            </a:r>
          </a:p>
          <a:p>
            <a:pPr lvl="1" fontAlgn="base"/>
            <a:r>
              <a:rPr lang="en-US" dirty="0" smtClean="0"/>
              <a:t>1: At least once</a:t>
            </a:r>
          </a:p>
          <a:p>
            <a:pPr lvl="2" fontAlgn="base"/>
            <a:r>
              <a:rPr lang="en-US" dirty="0" smtClean="0"/>
              <a:t>Assured delivery at least once per message.</a:t>
            </a:r>
          </a:p>
          <a:p>
            <a:pPr lvl="2" fontAlgn="base"/>
            <a:r>
              <a:rPr lang="en-US" dirty="0" smtClean="0"/>
              <a:t>Connection loss</a:t>
            </a:r>
          </a:p>
          <a:p>
            <a:pPr lvl="2" fontAlgn="base"/>
            <a:r>
              <a:rPr lang="en-US" dirty="0" smtClean="0"/>
              <a:t>Can be duplicated</a:t>
            </a:r>
          </a:p>
          <a:p>
            <a:pPr lvl="1" fontAlgn="base"/>
            <a:r>
              <a:rPr lang="en-US" dirty="0" smtClean="0"/>
              <a:t>2: Exactly once</a:t>
            </a:r>
          </a:p>
          <a:p>
            <a:pPr lvl="2" fontAlgn="base"/>
            <a:r>
              <a:rPr lang="en-US" dirty="0" smtClean="0"/>
              <a:t>Assured delivery once and only once per message.</a:t>
            </a:r>
          </a:p>
          <a:p>
            <a:pPr lvl="2" fontAlgn="base"/>
            <a:r>
              <a:rPr lang="en-US" dirty="0" smtClean="0"/>
              <a:t>Connection loss.</a:t>
            </a:r>
          </a:p>
          <a:p>
            <a:pPr lvl="2" fontAlgn="base"/>
            <a:r>
              <a:rPr lang="en-US" dirty="0" smtClean="0"/>
              <a:t>Never duplicated.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A5332-AED5-3E49-A559-C9B14FB22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A5332-AED5-3E49-A559-C9B14FB22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73B6-DB7F-0648-A5CE-5ED976A0968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2m.demos.ibm.com/iotstarter.html" TargetMode="External"/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phamtuyen/healthmonitor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QTT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12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IBM Internet of Things: Turn </a:t>
            </a:r>
            <a:br>
              <a:rPr lang="en-US" b="1" dirty="0"/>
            </a:br>
            <a:r>
              <a:rPr lang="en-US" b="1" dirty="0"/>
              <a:t>your mobile device into a </a:t>
            </a:r>
            <a:r>
              <a:rPr lang="en-US" b="1" dirty="0" smtClean="0"/>
              <a:t>sensor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5552"/>
            <a:ext cx="9144000" cy="2535936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Health Monitoring </a:t>
            </a:r>
            <a:r>
              <a:rPr lang="en-US" sz="3600" b="1" dirty="0" smtClean="0"/>
              <a:t>Application</a:t>
            </a:r>
          </a:p>
          <a:p>
            <a:pPr algn="r"/>
            <a:endParaRPr lang="en-US" sz="3200" dirty="0" smtClean="0"/>
          </a:p>
          <a:p>
            <a:pPr algn="r"/>
            <a:r>
              <a:rPr lang="en-US" sz="3200" dirty="0" smtClean="0"/>
              <a:t>KHU, Future Internet Class</a:t>
            </a:r>
          </a:p>
          <a:p>
            <a:pPr algn="l"/>
            <a:r>
              <a:rPr lang="en-US" dirty="0" smtClean="0"/>
              <a:t>				</a:t>
            </a:r>
            <a:r>
              <a:rPr lang="en-US" dirty="0"/>
              <a:t>	 2014311082 </a:t>
            </a:r>
            <a:r>
              <a:rPr lang="en-US" dirty="0" smtClean="0"/>
              <a:t> - Le Pham </a:t>
            </a:r>
            <a:r>
              <a:rPr lang="en-US" dirty="0" err="1" smtClean="0"/>
              <a:t>Tuyen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					</a:t>
            </a:r>
            <a:r>
              <a:rPr lang="pl-PL" dirty="0"/>
              <a:t> 2014311076 </a:t>
            </a:r>
            <a:r>
              <a:rPr lang="en-US" dirty="0" smtClean="0"/>
              <a:t> - </a:t>
            </a:r>
            <a:r>
              <a:rPr lang="pl-PL" dirty="0" smtClean="0"/>
              <a:t>Nguyen </a:t>
            </a:r>
            <a:r>
              <a:rPr lang="pl-PL" dirty="0"/>
              <a:t>Thi My Kieu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MQTT</a:t>
            </a:r>
          </a:p>
          <a:p>
            <a:pPr lvl="1"/>
            <a:r>
              <a:rPr lang="en-US" dirty="0">
                <a:hlinkClick r:id="rId2"/>
              </a:rPr>
              <a:t>http://mqtt.org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m2m.demos.ibm.com/iotstarter.html</a:t>
            </a:r>
            <a:endParaRPr lang="en-US" dirty="0" smtClean="0"/>
          </a:p>
          <a:p>
            <a:r>
              <a:rPr lang="en-US" b="1" dirty="0" smtClean="0"/>
              <a:t>Measure heartbeat using iPhone</a:t>
            </a:r>
          </a:p>
          <a:p>
            <a:pPr lvl="1"/>
            <a:r>
              <a:rPr lang="en-US" dirty="0" err="1"/>
              <a:t>Poh</a:t>
            </a:r>
            <a:r>
              <a:rPr lang="en-US" dirty="0"/>
              <a:t>, Ming-</a:t>
            </a:r>
            <a:r>
              <a:rPr lang="en-US" dirty="0" err="1"/>
              <a:t>Zher</a:t>
            </a:r>
            <a:r>
              <a:rPr lang="en-US" dirty="0"/>
              <a:t>, Daniel J. McDuff, and Rosalind W. Picard. "</a:t>
            </a:r>
            <a:r>
              <a:rPr lang="en-US" b="1" i="1" dirty="0"/>
              <a:t>Non-contact, automated cardiac pulse measurements using video imaging and blind source separation</a:t>
            </a:r>
            <a:r>
              <a:rPr lang="en-US" dirty="0"/>
              <a:t>." Optics express 18.10 (2010): 10762-10774.</a:t>
            </a:r>
            <a:endParaRPr lang="en-US" dirty="0" smtClean="0"/>
          </a:p>
          <a:p>
            <a:r>
              <a:rPr lang="en-US" b="1" dirty="0" smtClean="0"/>
              <a:t>Source code</a:t>
            </a:r>
          </a:p>
          <a:p>
            <a:pPr lvl="1"/>
            <a:r>
              <a:rPr lang="en-US" dirty="0">
                <a:hlinkClick r:id="rId4"/>
              </a:rPr>
              <a:t>https://github.com/lephamtuyen/healthmonitoring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monitoring </a:t>
            </a:r>
            <a:r>
              <a:rPr lang="en-US" b="1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Heartbeat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9" y="5591175"/>
            <a:ext cx="11525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09" y="5536974"/>
            <a:ext cx="10858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68" y="4631191"/>
            <a:ext cx="1200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6" y="4631191"/>
            <a:ext cx="12001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973" y="4228987"/>
            <a:ext cx="122872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516" y="4228987"/>
            <a:ext cx="1552575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2948" y="4267087"/>
            <a:ext cx="14859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690688"/>
            <a:ext cx="2257425" cy="142875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115336" y="2664891"/>
            <a:ext cx="1596393" cy="15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83004" y="2970156"/>
            <a:ext cx="1450523" cy="147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7691704" y="2664891"/>
            <a:ext cx="1944194" cy="160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9046" y="3067584"/>
            <a:ext cx="1401811" cy="116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20563">
            <a:off x="3741549" y="3148188"/>
            <a:ext cx="20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heartbeat rate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8920563">
            <a:off x="4273677" y="3325119"/>
            <a:ext cx="19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Recommendation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526791">
            <a:off x="6864516" y="3232438"/>
            <a:ext cx="169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heartbeat rate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395324">
            <a:off x="7581043" y="2991421"/>
            <a:ext cx="19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</a:t>
            </a:r>
            <a:r>
              <a:rPr lang="en-US" b="1" dirty="0" smtClean="0"/>
              <a:t>monitoring </a:t>
            </a:r>
            <a:r>
              <a:rPr lang="en-US" b="1" dirty="0" smtClean="0"/>
              <a:t>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9" y="5591175"/>
            <a:ext cx="11525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09" y="5536974"/>
            <a:ext cx="10858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68" y="4631191"/>
            <a:ext cx="1200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6" y="4631191"/>
            <a:ext cx="1200150" cy="2124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690688"/>
            <a:ext cx="2257425" cy="14287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115336" y="2664891"/>
            <a:ext cx="1596393" cy="15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9046" y="3067584"/>
            <a:ext cx="1812675" cy="12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20563">
            <a:off x="4125523" y="3102849"/>
            <a:ext cx="1588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 </a:t>
            </a:r>
          </a:p>
          <a:p>
            <a:pPr algn="ctr"/>
            <a:r>
              <a:rPr lang="en-US" dirty="0" smtClean="0"/>
              <a:t>emergency 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117631">
            <a:off x="7058972" y="3302788"/>
            <a:ext cx="169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emergency call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490" y="4415179"/>
            <a:ext cx="1095375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082" y="4228987"/>
            <a:ext cx="1596838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monitoring </a:t>
            </a:r>
            <a:r>
              <a:rPr lang="en-US" b="1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9" y="5591175"/>
            <a:ext cx="11525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09" y="5536974"/>
            <a:ext cx="10858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68" y="4631191"/>
            <a:ext cx="1200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6" y="4631191"/>
            <a:ext cx="1200150" cy="2124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690688"/>
            <a:ext cx="2257425" cy="14287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115336" y="2664891"/>
            <a:ext cx="1596393" cy="15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9046" y="3067584"/>
            <a:ext cx="1813848" cy="136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20563">
            <a:off x="4059010" y="3115411"/>
            <a:ext cx="172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</a:t>
            </a:r>
          </a:p>
          <a:p>
            <a:pPr algn="ctr"/>
            <a:r>
              <a:rPr lang="en-US" dirty="0" smtClean="0"/>
              <a:t>GPS Coordinates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249508">
            <a:off x="6924904" y="3301482"/>
            <a:ext cx="185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</a:t>
            </a:r>
          </a:p>
          <a:p>
            <a:pPr algn="ctr"/>
            <a:r>
              <a:rPr lang="en-US" dirty="0" smtClean="0"/>
              <a:t>GPS </a:t>
            </a:r>
            <a:r>
              <a:rPr lang="en-US" dirty="0"/>
              <a:t>Coordinates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564" y="4431280"/>
            <a:ext cx="1485900" cy="1038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79" y="4321688"/>
            <a:ext cx="1071692" cy="1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IoT</a:t>
            </a:r>
            <a:r>
              <a:rPr lang="en-US" b="1" dirty="0"/>
              <a:t> scenarios bring new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Publishing information </a:t>
            </a:r>
            <a:r>
              <a:rPr lang="en-US" b="1" dirty="0" smtClean="0">
                <a:solidFill>
                  <a:srgbClr val="FF0000"/>
                </a:solidFill>
              </a:rPr>
              <a:t>one-to-many</a:t>
            </a:r>
          </a:p>
          <a:p>
            <a:r>
              <a:rPr lang="en-US" dirty="0"/>
              <a:t>Listening for events whenever they </a:t>
            </a:r>
            <a:r>
              <a:rPr lang="en-US" dirty="0" smtClean="0"/>
              <a:t>happen (</a:t>
            </a:r>
            <a:r>
              <a:rPr lang="en-US" b="1" dirty="0" smtClean="0">
                <a:solidFill>
                  <a:srgbClr val="FF0000"/>
                </a:solidFill>
              </a:rPr>
              <a:t>real-time</a:t>
            </a:r>
            <a:r>
              <a:rPr lang="en-US" dirty="0" smtClean="0"/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Minimizing sending packets</a:t>
            </a:r>
            <a:r>
              <a:rPr lang="en-US" b="1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/>
              <a:t>Reliably pushing data over </a:t>
            </a:r>
            <a:r>
              <a:rPr lang="en-US" dirty="0" smtClean="0"/>
              <a:t>an unreliable </a:t>
            </a:r>
            <a:r>
              <a:rPr lang="en-US" dirty="0"/>
              <a:t>networks </a:t>
            </a:r>
            <a:endParaRPr lang="en-US" dirty="0" smtClean="0"/>
          </a:p>
          <a:p>
            <a:r>
              <a:rPr lang="en-US" dirty="0" smtClean="0"/>
              <a:t>Save power </a:t>
            </a:r>
            <a:r>
              <a:rPr lang="en-US" dirty="0"/>
              <a:t>consumption</a:t>
            </a:r>
          </a:p>
          <a:p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4488719" y="4387307"/>
            <a:ext cx="3352800" cy="1924593"/>
          </a:xfrm>
          <a:prstGeom prst="star6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MQTT protocol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684882" y="735015"/>
            <a:ext cx="1593971" cy="13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694253" y="2047886"/>
            <a:ext cx="1584600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84882" y="2043898"/>
            <a:ext cx="1593971" cy="117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52986" y="98213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27260" y="168430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3760" y="264794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960" y="1657210"/>
            <a:ext cx="793922" cy="7479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1421" y="187412"/>
            <a:ext cx="778994" cy="8404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101" y="1593792"/>
            <a:ext cx="865259" cy="9335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1995" y="2832608"/>
            <a:ext cx="793385" cy="8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</a:t>
            </a:r>
            <a:r>
              <a:rPr lang="en-US" b="1" dirty="0"/>
              <a:t>open</a:t>
            </a:r>
            <a:r>
              <a:rPr lang="en-US" dirty="0"/>
              <a:t> (</a:t>
            </a:r>
            <a:r>
              <a:rPr lang="en-US" dirty="0">
                <a:hlinkClick r:id="rId2" action="ppaction://hlinkfile"/>
              </a:rPr>
              <a:t>MQTT.org</a:t>
            </a:r>
            <a:r>
              <a:rPr lang="en-US" dirty="0" smtClean="0"/>
              <a:t>)</a:t>
            </a:r>
          </a:p>
          <a:p>
            <a:r>
              <a:rPr lang="en-US" dirty="0"/>
              <a:t>It's </a:t>
            </a:r>
            <a:r>
              <a:rPr lang="en-US" b="1" dirty="0"/>
              <a:t>simple</a:t>
            </a:r>
            <a:r>
              <a:rPr lang="en-US" dirty="0"/>
              <a:t> to </a:t>
            </a:r>
            <a:r>
              <a:rPr lang="en-US" dirty="0" smtClean="0"/>
              <a:t>implement (Connect, Publish, Subscribe, Unsubscribe, Disconnect)</a:t>
            </a:r>
          </a:p>
          <a:p>
            <a:r>
              <a:rPr lang="en-US" dirty="0" smtClean="0"/>
              <a:t>Designed for minimizing </a:t>
            </a:r>
            <a:r>
              <a:rPr lang="en-US" dirty="0"/>
              <a:t>sending </a:t>
            </a:r>
            <a:r>
              <a:rPr lang="en-US" dirty="0" smtClean="0"/>
              <a:t>packets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Quality </a:t>
            </a:r>
            <a:r>
              <a:rPr lang="en-US" dirty="0"/>
              <a:t>of Service for </a:t>
            </a:r>
            <a:r>
              <a:rPr lang="en-US" b="1" dirty="0"/>
              <a:t>reliable </a:t>
            </a:r>
            <a:r>
              <a:rPr lang="en-US" b="1" dirty="0" smtClean="0"/>
              <a:t>messaging.</a:t>
            </a:r>
          </a:p>
          <a:p>
            <a:r>
              <a:rPr lang="en-US" dirty="0" smtClean="0"/>
              <a:t>Support all platforms (Android, iOS, Web-based)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Application: Health </a:t>
            </a:r>
            <a:r>
              <a:rPr lang="en-US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89" y="3286919"/>
            <a:ext cx="2840524" cy="179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16" y="3335864"/>
            <a:ext cx="11525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7482" y="3333531"/>
            <a:ext cx="1085850" cy="117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3732" y="4421714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ot.eclipse.org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35619" y="3409442"/>
            <a:ext cx="3016280" cy="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1558228">
            <a:off x="1406179" y="3038742"/>
            <a:ext cx="15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CONNECT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7743" y="4505106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72561" y="4532792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 App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39992" y="3409442"/>
            <a:ext cx="32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558228">
            <a:off x="7064062" y="3025917"/>
            <a:ext cx="15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CONNECT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145204" y="5005625"/>
            <a:ext cx="32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0358" y="3588948"/>
            <a:ext cx="29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SUBSCRIBE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/emergency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 rot="21558228">
            <a:off x="7273176" y="4682459"/>
            <a:ext cx="291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PUBLISH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/recommend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635619" y="4078028"/>
            <a:ext cx="3016280" cy="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558228">
            <a:off x="1558236" y="3754862"/>
            <a:ext cx="291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SUBSCRIBE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/recommend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 rot="21558228">
            <a:off x="1546123" y="4345274"/>
            <a:ext cx="29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PUBLISH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/emergency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039992" y="3919318"/>
            <a:ext cx="32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27224" y="4700922"/>
            <a:ext cx="3016280" cy="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1558228">
            <a:off x="5012572" y="4993403"/>
            <a:ext cx="15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5" grpId="0"/>
      <p:bldP spid="32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smtClean="0"/>
              <a:t>Patient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3" y="1809705"/>
            <a:ext cx="1894523" cy="3353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57" y="1839088"/>
            <a:ext cx="1894523" cy="335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13" y="1809704"/>
            <a:ext cx="1894523" cy="3353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169" y="1806887"/>
            <a:ext cx="1894523" cy="33530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4" y="1960042"/>
            <a:ext cx="1599960" cy="28399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8" y="1985619"/>
            <a:ext cx="1599960" cy="2839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4" y="1985619"/>
            <a:ext cx="1599960" cy="28399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49" y="1985620"/>
            <a:ext cx="1599961" cy="28399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00" y="1839088"/>
            <a:ext cx="1881901" cy="32438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7981" y="525667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749323" y="5217827"/>
            <a:ext cx="188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Publish </a:t>
            </a:r>
            <a:r>
              <a:rPr lang="en-US" b="1" dirty="0" smtClean="0"/>
              <a:t>heartbeat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387298" y="5239378"/>
            <a:ext cx="20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Measure heartbeat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021862" y="521782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Publish location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8875627" y="5246703"/>
            <a:ext cx="213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Send emergency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13" y="6098605"/>
            <a:ext cx="1115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Poh</a:t>
            </a:r>
            <a:r>
              <a:rPr lang="en-US" dirty="0"/>
              <a:t>, Ming-</a:t>
            </a:r>
            <a:r>
              <a:rPr lang="en-US" dirty="0" err="1"/>
              <a:t>Zher</a:t>
            </a:r>
            <a:r>
              <a:rPr lang="en-US" dirty="0"/>
              <a:t>, Daniel J. McDuff, and Rosalind W. Picard. "</a:t>
            </a:r>
            <a:r>
              <a:rPr lang="en-US" b="1" i="1" dirty="0"/>
              <a:t>Non-contact, automated cardiac pulse measurements using video imaging and blind source separation</a:t>
            </a:r>
            <a:r>
              <a:rPr lang="en-US" dirty="0"/>
              <a:t>." Optics express 18.10 (2010): 10762-10774.</a:t>
            </a: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Doctor 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7" y="1912263"/>
            <a:ext cx="1894523" cy="3353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99" y="1909445"/>
            <a:ext cx="1894523" cy="335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3" y="1861410"/>
            <a:ext cx="1894523" cy="3353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13" y="1909445"/>
            <a:ext cx="1894523" cy="33530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9325" y="535923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631132" y="5269533"/>
            <a:ext cx="175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Heartbeat graph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764092" y="5269533"/>
            <a:ext cx="17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Tracking location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8996971" y="5349261"/>
            <a:ext cx="24475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Turn on alarm sound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Show alert message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Change color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6" y="2088177"/>
            <a:ext cx="1599961" cy="28399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78" y="2055976"/>
            <a:ext cx="1599961" cy="2839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93" y="2088177"/>
            <a:ext cx="1599961" cy="28399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24" y="2037325"/>
            <a:ext cx="1599961" cy="28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424</Words>
  <Application>Microsoft Office PowerPoint</Application>
  <PresentationFormat>Widescreen</PresentationFormat>
  <Paragraphs>113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IBM Internet of Things: Turn  your mobile device into a sensor</vt:lpstr>
      <vt:lpstr>Scenarios in health monitoring (1)</vt:lpstr>
      <vt:lpstr>Scenarios in health monitoring (2) </vt:lpstr>
      <vt:lpstr>Scenarios in health monitoring (3)</vt:lpstr>
      <vt:lpstr>IoT scenarios bring new challenges </vt:lpstr>
      <vt:lpstr>MQTT Protocol</vt:lpstr>
      <vt:lpstr>iPhone Application: Health monitoring</vt:lpstr>
      <vt:lpstr>DEMO - Patient Application</vt:lpstr>
      <vt:lpstr>DEMO - Doctor Application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Tuyen Le Pham</cp:lastModifiedBy>
  <cp:revision>275</cp:revision>
  <dcterms:created xsi:type="dcterms:W3CDTF">2015-05-29T07:32:29Z</dcterms:created>
  <dcterms:modified xsi:type="dcterms:W3CDTF">2015-06-17T13:36:14Z</dcterms:modified>
</cp:coreProperties>
</file>