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72" r:id="rId5"/>
    <p:sldId id="273" r:id="rId6"/>
    <p:sldId id="265" r:id="rId7"/>
    <p:sldId id="266" r:id="rId8"/>
    <p:sldId id="267" r:id="rId9"/>
    <p:sldId id="274" r:id="rId10"/>
    <p:sldId id="275" r:id="rId11"/>
    <p:sldId id="276" r:id="rId12"/>
    <p:sldId id="277" r:id="rId13"/>
    <p:sldId id="268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97" d="100"/>
          <a:sy n="97" d="100"/>
        </p:scale>
        <p:origin x="6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173F0-1FC8-4844-8A34-F234D7D94743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5332-AED5-3E49-A559-C9B14FB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computing devices became so small, cheap and reliable that they could be installed almost anywhere - and the </a:t>
            </a:r>
            <a:r>
              <a:rPr lang="en-US" i="1" dirty="0" smtClean="0"/>
              <a:t>Internet of Things</a:t>
            </a:r>
            <a:r>
              <a:rPr lang="en-US" dirty="0" smtClean="0"/>
              <a:t> was born.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A5332-AED5-3E49-A559-C9B14FB22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73B6-DB7F-0648-A5CE-5ED976A0968D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IBM Internet of Things: Turn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your mobile device into a </a:t>
            </a:r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Le Pham </a:t>
            </a:r>
            <a:r>
              <a:rPr lang="en-US" dirty="0" err="1" smtClean="0"/>
              <a:t>Tuyen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MQ Telemetry Transport (MQTT) protocol is designed to meet these challenges. MQTT was invented by </a:t>
            </a:r>
            <a:r>
              <a:rPr lang="en-US" dirty="0" err="1"/>
              <a:t>Dr</a:t>
            </a:r>
            <a:r>
              <a:rPr lang="en-US" dirty="0"/>
              <a:t> Andy Stanford-Clark of IBM®, and Arlen Nipper of </a:t>
            </a:r>
            <a:r>
              <a:rPr lang="en-US" dirty="0" err="1"/>
              <a:t>Arcom</a:t>
            </a:r>
            <a:r>
              <a:rPr lang="en-US" dirty="0"/>
              <a:t> (now </a:t>
            </a:r>
            <a:r>
              <a:rPr lang="en-US" dirty="0" err="1"/>
              <a:t>Eurotech</a:t>
            </a:r>
            <a:r>
              <a:rPr lang="en-US" dirty="0"/>
              <a:t>), in 1999. The protocol is openly published with a royalty-free license, and has been widely implemented across a variety of </a:t>
            </a:r>
            <a:r>
              <a:rPr lang="en-US" dirty="0" smtClean="0"/>
              <a:t>industries</a:t>
            </a:r>
          </a:p>
          <a:p>
            <a:r>
              <a:rPr lang="en-US" i="1" dirty="0"/>
              <a:t>MQTT is a machine-to-machine (M2M)/"Internet of Things" connectivity protocol. It was designed as an extremely lightweight publish/subscribe messaging transport. It is useful for connections with remote locations where a small code footprint is required and/or network bandwidth is at a premium. For example, it has been used in sensors communicating to a broker via satellite link, over occasional dial-up connections with healthcare providers, and in a range of home automation and small device scenarios. It is also ideal for mobile applications because of its small size, low power usage, </a:t>
            </a:r>
            <a:r>
              <a:rPr lang="en-US" i="1" dirty="0" err="1"/>
              <a:t>minimised</a:t>
            </a:r>
            <a:r>
              <a:rPr lang="en-US" i="1" dirty="0"/>
              <a:t> data packets, and efficient distribution of information to one or many receivers.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dirty="0"/>
              <a:t>Key facts about </a:t>
            </a:r>
            <a:r>
              <a:rPr lang="en-US" dirty="0" err="1"/>
              <a:t>MQTT:</a:t>
            </a:r>
            <a:r>
              <a:rPr lang="en-US" b="1" dirty="0" err="1"/>
              <a:t>It's</a:t>
            </a:r>
            <a:r>
              <a:rPr lang="en-US" b="1" dirty="0"/>
              <a:t> </a:t>
            </a:r>
            <a:r>
              <a:rPr lang="en-US" b="1" i="1" dirty="0"/>
              <a:t>open</a:t>
            </a:r>
            <a:endParaRPr lang="en-US" dirty="0"/>
          </a:p>
          <a:p>
            <a:pPr lvl="1" fontAlgn="base"/>
            <a:r>
              <a:rPr lang="en-US" dirty="0"/>
              <a:t>Open royalty free spec designed for the world of “devices”</a:t>
            </a:r>
          </a:p>
          <a:p>
            <a:pPr lvl="1" fontAlgn="base"/>
            <a:r>
              <a:rPr lang="en-US" dirty="0"/>
              <a:t>Wide variety of clients and servers</a:t>
            </a:r>
          </a:p>
          <a:p>
            <a:pPr lvl="2" fontAlgn="base"/>
            <a:r>
              <a:rPr lang="en-US" dirty="0"/>
              <a:t>Hobbyist to enterprise</a:t>
            </a:r>
          </a:p>
          <a:p>
            <a:pPr lvl="2" fontAlgn="base"/>
            <a:r>
              <a:rPr lang="en-US" dirty="0"/>
              <a:t>Open source to commercial</a:t>
            </a:r>
          </a:p>
          <a:p>
            <a:pPr fontAlgn="base"/>
            <a:r>
              <a:rPr lang="en-US" b="1" dirty="0"/>
              <a:t>It's </a:t>
            </a:r>
            <a:r>
              <a:rPr lang="en-US" b="1" i="1" dirty="0"/>
              <a:t>lean</a:t>
            </a:r>
            <a:endParaRPr lang="en-US" dirty="0"/>
          </a:p>
          <a:p>
            <a:pPr lvl="1" fontAlgn="base"/>
            <a:r>
              <a:rPr lang="en-US" dirty="0"/>
              <a:t>Minimized on-the-wire format</a:t>
            </a:r>
          </a:p>
          <a:p>
            <a:pPr lvl="2" fontAlgn="base"/>
            <a:r>
              <a:rPr lang="en-US" dirty="0"/>
              <a:t>Smallest possible packet size is 2 bytes</a:t>
            </a:r>
          </a:p>
          <a:p>
            <a:pPr lvl="2" fontAlgn="base"/>
            <a:r>
              <a:rPr lang="en-US" dirty="0"/>
              <a:t>No application message headers</a:t>
            </a:r>
          </a:p>
          <a:p>
            <a:pPr lvl="1" fontAlgn="base"/>
            <a:r>
              <a:rPr lang="en-US" dirty="0"/>
              <a:t>Scalable</a:t>
            </a:r>
          </a:p>
          <a:p>
            <a:pPr lvl="1" fontAlgn="base"/>
            <a:r>
              <a:rPr lang="en-US" dirty="0"/>
              <a:t>Reduced complexity/footprint</a:t>
            </a:r>
          </a:p>
          <a:p>
            <a:pPr lvl="2" fontAlgn="base"/>
            <a:r>
              <a:rPr lang="en-US" dirty="0"/>
              <a:t>Clients: C=30Kb; Java=100Kb</a:t>
            </a:r>
          </a:p>
          <a:p>
            <a:pPr fontAlgn="base"/>
            <a:r>
              <a:rPr lang="en-US" b="1" dirty="0"/>
              <a:t>It's </a:t>
            </a:r>
            <a:r>
              <a:rPr lang="en-US" b="1" i="1" dirty="0"/>
              <a:t>reliable</a:t>
            </a:r>
            <a:endParaRPr lang="en-US" dirty="0"/>
          </a:p>
          <a:p>
            <a:pPr lvl="1" fontAlgn="base"/>
            <a:r>
              <a:rPr lang="en-US" dirty="0"/>
              <a:t>Three qualities of service:</a:t>
            </a:r>
          </a:p>
          <a:p>
            <a:pPr lvl="2" fontAlgn="base"/>
            <a:r>
              <a:rPr lang="en-US" dirty="0"/>
              <a:t>0 – at most once delivery</a:t>
            </a:r>
          </a:p>
          <a:p>
            <a:pPr lvl="2" fontAlgn="base"/>
            <a:r>
              <a:rPr lang="en-US" dirty="0"/>
              <a:t>1 – assured delivery but may be duplicated</a:t>
            </a:r>
          </a:p>
          <a:p>
            <a:pPr lvl="2" fontAlgn="base"/>
            <a:r>
              <a:rPr lang="en-US" dirty="0"/>
              <a:t>2 – once and once only delivery</a:t>
            </a:r>
          </a:p>
          <a:p>
            <a:pPr lvl="1" fontAlgn="base"/>
            <a:r>
              <a:rPr lang="en-US" dirty="0"/>
              <a:t>In-built constructs to support loss of contact between client and server</a:t>
            </a:r>
          </a:p>
          <a:p>
            <a:pPr lvl="2" fontAlgn="base"/>
            <a:r>
              <a:rPr lang="en-US" dirty="0"/>
              <a:t>“Last will and testament” to publish a message if the client goes offline</a:t>
            </a:r>
          </a:p>
          <a:p>
            <a:pPr lvl="1" fontAlgn="base"/>
            <a:r>
              <a:rPr lang="en-US" dirty="0" err="1"/>
              <a:t>Stateful</a:t>
            </a:r>
            <a:r>
              <a:rPr lang="en-US" dirty="0"/>
              <a:t> “roll-forward” semantics and “durable” subscriptions</a:t>
            </a:r>
          </a:p>
          <a:p>
            <a:pPr fontAlgn="base"/>
            <a:r>
              <a:rPr lang="en-US" b="1" dirty="0"/>
              <a:t>It's </a:t>
            </a:r>
            <a:r>
              <a:rPr lang="en-US" b="1" i="1" dirty="0"/>
              <a:t>simple</a:t>
            </a:r>
            <a:endParaRPr lang="en-US" dirty="0"/>
          </a:p>
          <a:p>
            <a:pPr lvl="1" fontAlgn="base"/>
            <a:r>
              <a:rPr lang="en-US" dirty="0"/>
              <a:t>Simple / minimal pub/sub messaging semantics</a:t>
            </a:r>
          </a:p>
          <a:p>
            <a:pPr lvl="2" fontAlgn="base"/>
            <a:r>
              <a:rPr lang="en-US" dirty="0"/>
              <a:t>Asynchronous (“push”) delivery</a:t>
            </a:r>
          </a:p>
          <a:p>
            <a:pPr lvl="2" fontAlgn="base"/>
            <a:r>
              <a:rPr lang="en-US" dirty="0"/>
              <a:t>Simple set of verbs -- connect, publish, subscribe and 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2547144"/>
            <a:ext cx="5194300" cy="2908300"/>
          </a:xfrm>
        </p:spPr>
      </p:pic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MQTT</a:t>
            </a:r>
          </a:p>
          <a:p>
            <a:r>
              <a:rPr lang="en-US" dirty="0" smtClean="0"/>
              <a:t>Measure heartbeat using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Internet is (in) everything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ehicles </a:t>
            </a:r>
            <a:endParaRPr lang="en-US" dirty="0"/>
          </a:p>
          <a:p>
            <a:r>
              <a:rPr lang="en-US" b="1" dirty="0" smtClean="0"/>
              <a:t>Smart TV</a:t>
            </a:r>
          </a:p>
          <a:p>
            <a:r>
              <a:rPr lang="en-US" b="1" dirty="0"/>
              <a:t>S</a:t>
            </a:r>
            <a:r>
              <a:rPr lang="en-US" b="1" dirty="0" smtClean="0"/>
              <a:t>martphones </a:t>
            </a:r>
            <a:endParaRPr lang="en-US" dirty="0"/>
          </a:p>
          <a:p>
            <a:r>
              <a:rPr lang="en-US" b="1" dirty="0" smtClean="0"/>
              <a:t>Smart Home</a:t>
            </a:r>
          </a:p>
          <a:p>
            <a:r>
              <a:rPr lang="en-US" b="1" dirty="0" smtClean="0"/>
              <a:t>Oven</a:t>
            </a:r>
          </a:p>
          <a:p>
            <a:r>
              <a:rPr lang="en-US" b="1" dirty="0" smtClean="0"/>
              <a:t>Pen</a:t>
            </a:r>
          </a:p>
          <a:p>
            <a:r>
              <a:rPr lang="en-US" b="1" dirty="0" smtClean="0"/>
              <a:t>…</a:t>
            </a:r>
          </a:p>
          <a:p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67" y="1690688"/>
            <a:ext cx="7399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world is getting </a:t>
            </a:r>
            <a:r>
              <a:rPr lang="en-US" b="1" dirty="0" smtClean="0"/>
              <a:t>smarter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Smarter Vehicles </a:t>
            </a:r>
            <a:endParaRPr lang="en-US" dirty="0" smtClean="0"/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telemetry</a:t>
            </a:r>
            <a:endParaRPr lang="en-US" dirty="0"/>
          </a:p>
          <a:p>
            <a:pPr lvl="1"/>
            <a:r>
              <a:rPr lang="en-US" dirty="0" smtClean="0"/>
              <a:t>predictive maintenance</a:t>
            </a:r>
          </a:p>
          <a:p>
            <a:pPr lvl="1"/>
            <a:r>
              <a:rPr lang="en-US" dirty="0" smtClean="0"/>
              <a:t>look-ahead alerting</a:t>
            </a:r>
            <a:endParaRPr lang="en-US" dirty="0"/>
          </a:p>
          <a:p>
            <a:pPr lvl="1"/>
            <a:r>
              <a:rPr lang="en-US" dirty="0" smtClean="0"/>
              <a:t>pay-as-you-drive </a:t>
            </a:r>
            <a:endParaRPr lang="en-US" dirty="0"/>
          </a:p>
          <a:p>
            <a:r>
              <a:rPr lang="en-US" b="1" dirty="0"/>
              <a:t>Smarter Logistics </a:t>
            </a:r>
            <a:endParaRPr lang="en-US" dirty="0" smtClean="0"/>
          </a:p>
          <a:p>
            <a:pPr lvl="1"/>
            <a:r>
              <a:rPr lang="en-US" dirty="0" smtClean="0"/>
              <a:t>end-to-end tracking</a:t>
            </a:r>
          </a:p>
          <a:p>
            <a:pPr lvl="1"/>
            <a:r>
              <a:rPr lang="en-US" dirty="0" smtClean="0"/>
              <a:t>theft prevention</a:t>
            </a:r>
            <a:endParaRPr lang="en-US" dirty="0"/>
          </a:p>
          <a:p>
            <a:pPr lvl="1"/>
            <a:r>
              <a:rPr lang="en-US" dirty="0" smtClean="0"/>
              <a:t>real-time updates</a:t>
            </a:r>
            <a:endParaRPr lang="en-US" dirty="0"/>
          </a:p>
          <a:p>
            <a:pPr lvl="1"/>
            <a:r>
              <a:rPr lang="en-US" dirty="0" smtClean="0"/>
              <a:t>fleet </a:t>
            </a:r>
            <a:r>
              <a:rPr lang="en-US" dirty="0"/>
              <a:t>monitoring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Smarter Homes </a:t>
            </a:r>
            <a:endParaRPr lang="en-US" dirty="0" smtClean="0"/>
          </a:p>
          <a:p>
            <a:pPr lvl="1"/>
            <a:r>
              <a:rPr lang="en-US" dirty="0" smtClean="0"/>
              <a:t>energy tracking</a:t>
            </a:r>
            <a:endParaRPr lang="en-US" dirty="0"/>
          </a:p>
          <a:p>
            <a:pPr lvl="1"/>
            <a:r>
              <a:rPr lang="en-US" dirty="0" smtClean="0"/>
              <a:t>Automation</a:t>
            </a:r>
            <a:endParaRPr lang="en-US" dirty="0"/>
          </a:p>
          <a:p>
            <a:pPr lvl="1"/>
            <a:r>
              <a:rPr lang="en-US" dirty="0" smtClean="0"/>
              <a:t>remote monitoring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appliances </a:t>
            </a:r>
            <a:endParaRPr lang="en-US" dirty="0"/>
          </a:p>
          <a:p>
            <a:r>
              <a:rPr lang="en-US" b="1" dirty="0"/>
              <a:t>Smarter Healthcare </a:t>
            </a:r>
            <a:endParaRPr lang="en-US" dirty="0" smtClean="0"/>
          </a:p>
          <a:p>
            <a:pPr lvl="1"/>
            <a:r>
              <a:rPr lang="en-US" dirty="0" smtClean="0"/>
              <a:t>smart scales</a:t>
            </a:r>
          </a:p>
          <a:p>
            <a:pPr lvl="1"/>
            <a:r>
              <a:rPr lang="en-US" dirty="0" smtClean="0"/>
              <a:t>in-home monitoring</a:t>
            </a:r>
            <a:endParaRPr lang="en-US" dirty="0"/>
          </a:p>
          <a:p>
            <a:pPr lvl="1"/>
            <a:r>
              <a:rPr lang="en-US" dirty="0" smtClean="0"/>
              <a:t>assisted living</a:t>
            </a:r>
            <a:endParaRPr lang="en-US" dirty="0"/>
          </a:p>
          <a:p>
            <a:pPr lvl="1"/>
            <a:r>
              <a:rPr lang="en-US" dirty="0" smtClean="0"/>
              <a:t>physician </a:t>
            </a:r>
            <a:r>
              <a:rPr lang="en-US" dirty="0"/>
              <a:t>messaging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143539"/>
            <a:ext cx="11176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2147128"/>
            <a:ext cx="10414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4308613"/>
            <a:ext cx="9144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308613"/>
            <a:ext cx="102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Everything is </a:t>
            </a:r>
            <a:r>
              <a:rPr lang="en-US" b="1" dirty="0" smtClean="0"/>
              <a:t>connected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2" y="4290042"/>
            <a:ext cx="81280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2" y="2854032"/>
            <a:ext cx="9906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03" y="2765149"/>
            <a:ext cx="8890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04" y="1732688"/>
            <a:ext cx="9906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1808888"/>
            <a:ext cx="92710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4388143"/>
            <a:ext cx="10287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365" y="19613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9" idx="1"/>
          </p:cNvCxnSpPr>
          <p:nvPr/>
        </p:nvCxnSpPr>
        <p:spPr>
          <a:xfrm flipV="1">
            <a:off x="4369903" y="2094638"/>
            <a:ext cx="405820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9600" y="1722044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the garage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2949282"/>
            <a:ext cx="927100" cy="647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2365" y="308846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6" idx="1"/>
          </p:cNvCxnSpPr>
          <p:nvPr/>
        </p:nvCxnSpPr>
        <p:spPr>
          <a:xfrm flipV="1">
            <a:off x="4369903" y="3247749"/>
            <a:ext cx="1584600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5" idx="1"/>
          </p:cNvCxnSpPr>
          <p:nvPr/>
        </p:nvCxnSpPr>
        <p:spPr>
          <a:xfrm>
            <a:off x="6843503" y="3247749"/>
            <a:ext cx="2906709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9329" y="28286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843503" y="2805699"/>
            <a:ext cx="29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 </a:t>
            </a:r>
            <a:r>
              <a:rPr lang="en-US" smtClean="0"/>
              <a:t>to accident location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6" y="4403310"/>
            <a:ext cx="990600" cy="723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2365" y="45805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3: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2" idx="3"/>
            <a:endCxn id="30" idx="1"/>
          </p:cNvCxnSpPr>
          <p:nvPr/>
        </p:nvCxnSpPr>
        <p:spPr>
          <a:xfrm flipV="1">
            <a:off x="4471503" y="4765260"/>
            <a:ext cx="1967653" cy="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4" idx="1"/>
          </p:cNvCxnSpPr>
          <p:nvPr/>
        </p:nvCxnSpPr>
        <p:spPr>
          <a:xfrm>
            <a:off x="7429756" y="4765260"/>
            <a:ext cx="2320456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1115" y="4306089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smtClean="0"/>
              <a:t>has arrived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429756" y="4379535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has arrived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6558" y="5703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scenarios bring new challenges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/>
              <a:t>a real-time, event-driven model </a:t>
            </a:r>
            <a:endParaRPr lang="en-US" dirty="0" smtClean="0"/>
          </a:p>
          <a:p>
            <a:r>
              <a:rPr lang="en-US" dirty="0" smtClean="0"/>
              <a:t>Publishing </a:t>
            </a:r>
            <a:r>
              <a:rPr lang="en-US" dirty="0"/>
              <a:t>information </a:t>
            </a:r>
            <a:r>
              <a:rPr lang="en-US" dirty="0" smtClean="0"/>
              <a:t>one-to-many</a:t>
            </a:r>
          </a:p>
          <a:p>
            <a:r>
              <a:rPr lang="en-US" dirty="0" smtClean="0"/>
              <a:t>Listening </a:t>
            </a:r>
            <a:r>
              <a:rPr lang="en-US" dirty="0"/>
              <a:t>for events as they </a:t>
            </a:r>
            <a:r>
              <a:rPr lang="en-US" dirty="0" smtClean="0"/>
              <a:t>happen</a:t>
            </a:r>
          </a:p>
          <a:p>
            <a:r>
              <a:rPr lang="en-US" dirty="0" smtClean="0"/>
              <a:t>Sending </a:t>
            </a:r>
            <a:r>
              <a:rPr lang="en-US" dirty="0"/>
              <a:t>small packets of data from small devices </a:t>
            </a:r>
            <a:endParaRPr lang="en-US" dirty="0" smtClean="0"/>
          </a:p>
          <a:p>
            <a:r>
              <a:rPr lang="en-US" dirty="0" smtClean="0"/>
              <a:t>Reliably </a:t>
            </a:r>
            <a:r>
              <a:rPr lang="en-US" dirty="0"/>
              <a:t>pushing data over unreliable networks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6313" y="5247861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Heartbeat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The </a:t>
            </a:r>
            <a:r>
              <a:rPr lang="en-US" i="1" dirty="0"/>
              <a:t>Internet of Things</a:t>
            </a:r>
            <a:r>
              <a:rPr lang="en-US" dirty="0"/>
              <a:t> has fundamentally different </a:t>
            </a:r>
            <a:r>
              <a:rPr lang="en-US" dirty="0" err="1"/>
              <a:t>challenges:HTTP</a:t>
            </a:r>
            <a:r>
              <a:rPr lang="en-US" dirty="0"/>
              <a:t> remains ideal for requesting data from a known source</a:t>
            </a:r>
          </a:p>
          <a:p>
            <a:pPr fontAlgn="base"/>
            <a:r>
              <a:rPr lang="en-US" dirty="0"/>
              <a:t>We also need an event-oriented paradigm:</a:t>
            </a:r>
          </a:p>
          <a:p>
            <a:pPr lvl="1" fontAlgn="base"/>
            <a:r>
              <a:rPr lang="en-US" dirty="0"/>
              <a:t>Emitting information one to many</a:t>
            </a:r>
          </a:p>
          <a:p>
            <a:pPr lvl="1" fontAlgn="base"/>
            <a:r>
              <a:rPr lang="en-US" dirty="0"/>
              <a:t>Listening for events whenever they happen</a:t>
            </a:r>
          </a:p>
          <a:p>
            <a:pPr lvl="1" fontAlgn="base"/>
            <a:r>
              <a:rPr lang="en-US" dirty="0"/>
              <a:t>Distributing minimal packets of data in </a:t>
            </a:r>
            <a:r>
              <a:rPr lang="en-US" i="1" dirty="0"/>
              <a:t>huge volumes</a:t>
            </a:r>
            <a:endParaRPr lang="en-US" dirty="0"/>
          </a:p>
          <a:p>
            <a:pPr lvl="1" fontAlgn="base"/>
            <a:r>
              <a:rPr lang="en-US" dirty="0"/>
              <a:t>Pushing information over unreliable networks</a:t>
            </a:r>
          </a:p>
          <a:p>
            <a:pPr fontAlgn="base"/>
            <a:r>
              <a:rPr lang="en-US" dirty="0"/>
              <a:t>And there are extra </a:t>
            </a:r>
            <a:r>
              <a:rPr lang="en-US" dirty="0" err="1"/>
              <a:t>comms</a:t>
            </a:r>
            <a:r>
              <a:rPr lang="en-US" dirty="0"/>
              <a:t> challenges for Mobile &amp; M2M </a:t>
            </a:r>
            <a:r>
              <a:rPr lang="en-US" dirty="0" err="1"/>
              <a:t>apps:Volume</a:t>
            </a:r>
            <a:r>
              <a:rPr lang="en-US" dirty="0"/>
              <a:t> (cost) of data being transmitted (especially in M2M with limited data plans)</a:t>
            </a:r>
          </a:p>
          <a:p>
            <a:pPr fontAlgn="base"/>
            <a:r>
              <a:rPr lang="en-US" dirty="0"/>
              <a:t>Power® consumption (battery powered devices)</a:t>
            </a:r>
          </a:p>
          <a:p>
            <a:pPr fontAlgn="base"/>
            <a:r>
              <a:rPr lang="en-US" dirty="0"/>
              <a:t>Responsiveness (near-real time delivery of information)</a:t>
            </a:r>
          </a:p>
          <a:p>
            <a:pPr fontAlgn="base"/>
            <a:r>
              <a:rPr lang="en-US" dirty="0"/>
              <a:t>Reliable delivery over fragile connections</a:t>
            </a:r>
          </a:p>
          <a:p>
            <a:pPr fontAlgn="base"/>
            <a:r>
              <a:rPr lang="en-US" dirty="0"/>
              <a:t>Security and privacy</a:t>
            </a:r>
          </a:p>
          <a:p>
            <a:pPr fontAlgn="base"/>
            <a:r>
              <a:rPr lang="en-US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361</Words>
  <Application>Microsoft Macintosh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IBM Internet of Things: Turn  your mobile device into a sensor</vt:lpstr>
      <vt:lpstr>The Internet is (in) everything </vt:lpstr>
      <vt:lpstr>The world is getting smarter</vt:lpstr>
      <vt:lpstr>Everything is connected</vt:lpstr>
      <vt:lpstr>IoT scenarios bring new challenges </vt:lpstr>
      <vt:lpstr>Scenarios in health monitoring </vt:lpstr>
      <vt:lpstr>Scenarios in health monitoring </vt:lpstr>
      <vt:lpstr>Scenarios in health monitoring </vt:lpstr>
      <vt:lpstr>PowerPoint Presentation</vt:lpstr>
      <vt:lpstr>PowerPoint Presentation</vt:lpstr>
      <vt:lpstr>PowerPoint Presentation</vt:lpstr>
      <vt:lpstr>PowerPoint Presentation</vt:lpstr>
      <vt:lpstr>DEMO APPLICATION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2015-05-29T07:32:29Z</dcterms:created>
  <dcterms:modified xsi:type="dcterms:W3CDTF">2015-05-29T15:34:29Z</dcterms:modified>
</cp:coreProperties>
</file>