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mantic Web" id="{E579F8BA-9EE1-4247-9A29-B77111458F9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4" autoAdjust="0"/>
    <p:restoredTop sz="91627" autoAdjust="0"/>
  </p:normalViewPr>
  <p:slideViewPr>
    <p:cSldViewPr snapToGrid="0" snapToObjects="1">
      <p:cViewPr>
        <p:scale>
          <a:sx n="100" d="100"/>
          <a:sy n="100" d="100"/>
        </p:scale>
        <p:origin x="-122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9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8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F2658-C208-424A-8A66-C846FA86B28B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E662-A67B-1148-A6B0-04B0380A6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137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065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884" y="4624668"/>
            <a:ext cx="7688318" cy="93345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SHORTEST PATH IN POLYGONAL OBSTACLES ENVIRONMENT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936875"/>
            <a:ext cx="4038600" cy="748553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 PHAM TUYEN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Artificial Intelligence Lab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Department of Computer Engineering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Kyung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Univerity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Find shortest path </a:t>
            </a:r>
            <a:r>
              <a:rPr lang="en-US" dirty="0" smtClean="0"/>
              <a:t>using </a:t>
            </a:r>
            <a:r>
              <a:rPr lang="en-US" smtClean="0"/>
              <a:t>Funnel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 descr="C:\Users\ptest09\Desktop\xxx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1496" y="2163763"/>
            <a:ext cx="4130279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25134"/>
            <a:ext cx="4660332" cy="56328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Vertices</a:t>
            </a:r>
          </a:p>
          <a:p>
            <a:pPr lvl="1"/>
            <a:r>
              <a:rPr lang="en-US" dirty="0" smtClean="0"/>
              <a:t>Outer polygon: </a:t>
            </a:r>
          </a:p>
          <a:p>
            <a:pPr lvl="2"/>
            <a:r>
              <a:rPr lang="en-US" dirty="0" smtClean="0"/>
              <a:t>(0, 0),</a:t>
            </a:r>
          </a:p>
          <a:p>
            <a:pPr lvl="2"/>
            <a:r>
              <a:rPr lang="en-US" dirty="0" smtClean="0"/>
              <a:t>(0, 5), </a:t>
            </a:r>
          </a:p>
          <a:p>
            <a:pPr lvl="2"/>
            <a:r>
              <a:rPr lang="en-US" dirty="0" smtClean="0"/>
              <a:t>(5, 5), </a:t>
            </a:r>
          </a:p>
          <a:p>
            <a:pPr lvl="2"/>
            <a:r>
              <a:rPr lang="en-US" dirty="0" smtClean="0"/>
              <a:t>(5, 0), </a:t>
            </a:r>
          </a:p>
          <a:p>
            <a:pPr lvl="2"/>
            <a:r>
              <a:rPr lang="en-US" dirty="0" smtClean="0"/>
              <a:t>(4, 1).</a:t>
            </a:r>
          </a:p>
          <a:p>
            <a:pPr lvl="1"/>
            <a:r>
              <a:rPr lang="en-US" dirty="0" smtClean="0"/>
              <a:t>Holes </a:t>
            </a:r>
          </a:p>
          <a:p>
            <a:pPr lvl="2"/>
            <a:r>
              <a:rPr lang="en-US" dirty="0" smtClean="0"/>
              <a:t>(1, 3), </a:t>
            </a:r>
          </a:p>
          <a:p>
            <a:pPr lvl="2"/>
            <a:r>
              <a:rPr lang="en-US" dirty="0" smtClean="0"/>
              <a:t>(1, 4), </a:t>
            </a:r>
          </a:p>
          <a:p>
            <a:pPr lvl="2"/>
            <a:r>
              <a:rPr lang="en-US" dirty="0" smtClean="0"/>
              <a:t>(2, 4), </a:t>
            </a:r>
          </a:p>
          <a:p>
            <a:pPr lvl="2"/>
            <a:r>
              <a:rPr lang="en-US" dirty="0" smtClean="0"/>
              <a:t>(3, 2), </a:t>
            </a:r>
          </a:p>
          <a:p>
            <a:pPr lvl="2"/>
            <a:r>
              <a:rPr lang="en-US" dirty="0" smtClean="0"/>
              <a:t>(2, 3)</a:t>
            </a:r>
          </a:p>
          <a:p>
            <a:r>
              <a:rPr lang="en-US" dirty="0" smtClean="0"/>
              <a:t>Question: Find shortest path from start to end</a:t>
            </a:r>
            <a:endParaRPr lang="en-US" dirty="0" smtClean="0"/>
          </a:p>
          <a:p>
            <a:pPr lvl="1"/>
            <a:r>
              <a:rPr lang="en-US" dirty="0" smtClean="0"/>
              <a:t>Start (1, 1)</a:t>
            </a:r>
          </a:p>
          <a:p>
            <a:pPr lvl="1"/>
            <a:r>
              <a:rPr lang="en-US" dirty="0" smtClean="0"/>
              <a:t>End (4,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C:\Users\ptest09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8776" y="2076615"/>
            <a:ext cx="3721062" cy="356744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5857875" y="4724400"/>
            <a:ext cx="123825" cy="857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992874" y="2714625"/>
            <a:ext cx="123825" cy="85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48788" y="4355068"/>
            <a:ext cx="6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8531" y="234529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 Triangulate polygon using triangulate function (library)</a:t>
            </a:r>
            <a:endParaRPr lang="en-US" dirty="0" smtClean="0"/>
          </a:p>
          <a:p>
            <a:r>
              <a:rPr lang="en-US" dirty="0" smtClean="0"/>
              <a:t>Step 2:  Represent graph of triangles</a:t>
            </a:r>
          </a:p>
          <a:p>
            <a:r>
              <a:rPr lang="en-US" dirty="0" smtClean="0"/>
              <a:t>Step 3:  Find index of triangles which start and end point is inside them</a:t>
            </a:r>
          </a:p>
          <a:p>
            <a:r>
              <a:rPr lang="en-US" dirty="0" smtClean="0"/>
              <a:t>Step 4: Find shortest channel using </a:t>
            </a:r>
            <a:r>
              <a:rPr lang="en-US" dirty="0" err="1" smtClean="0"/>
              <a:t>Dijkstra</a:t>
            </a:r>
            <a:r>
              <a:rPr lang="en-US" dirty="0" smtClean="0"/>
              <a:t> algorithm (library)</a:t>
            </a:r>
          </a:p>
          <a:p>
            <a:r>
              <a:rPr lang="en-US" dirty="0" smtClean="0"/>
              <a:t>Step 5: Find shortest path by loop through shortest channel.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 Triangulate polygon using triangulate function (library)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Triangulate function:</a:t>
            </a:r>
          </a:p>
          <a:p>
            <a:endParaRPr lang="en-US" dirty="0" smtClean="0"/>
          </a:p>
          <a:p>
            <a:r>
              <a:rPr lang="en-US" b="1" dirty="0" smtClean="0"/>
              <a:t>“</a:t>
            </a:r>
            <a:r>
              <a:rPr lang="en-US" b="1" dirty="0" err="1" smtClean="0"/>
              <a:t>pDzen</a:t>
            </a:r>
            <a:r>
              <a:rPr lang="en-US" b="1" dirty="0" smtClean="0"/>
              <a:t>”: </a:t>
            </a:r>
            <a:r>
              <a:rPr lang="en-US" dirty="0" smtClean="0"/>
              <a:t>parameters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:  </a:t>
            </a:r>
            <a:r>
              <a:rPr lang="en-US" dirty="0" smtClean="0"/>
              <a:t>Triangulates a Planar Straight Line </a:t>
            </a:r>
            <a:r>
              <a:rPr lang="en-US" dirty="0" smtClean="0"/>
              <a:t>Graph : </a:t>
            </a:r>
            <a:r>
              <a:rPr lang="en-US" b="1" dirty="0" smtClean="0"/>
              <a:t>mandatory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: </a:t>
            </a:r>
            <a:r>
              <a:rPr lang="en-US" dirty="0" smtClean="0"/>
              <a:t>Conforming </a:t>
            </a:r>
            <a:r>
              <a:rPr lang="en-US" dirty="0" smtClean="0"/>
              <a:t>Delaunay: </a:t>
            </a:r>
            <a:r>
              <a:rPr lang="en-US" b="1" dirty="0" smtClean="0"/>
              <a:t>optional</a:t>
            </a:r>
          </a:p>
          <a:p>
            <a:pPr lvl="1"/>
            <a:r>
              <a:rPr lang="en-US" b="1" dirty="0" smtClean="0"/>
              <a:t>z</a:t>
            </a:r>
            <a:r>
              <a:rPr lang="en-US" dirty="0" smtClean="0"/>
              <a:t>:  </a:t>
            </a:r>
            <a:r>
              <a:rPr lang="en-US" dirty="0" smtClean="0"/>
              <a:t>Numbers all items starting from zero (rather than one</a:t>
            </a:r>
            <a:r>
              <a:rPr lang="en-US" dirty="0" smtClean="0"/>
              <a:t>): </a:t>
            </a:r>
            <a:r>
              <a:rPr lang="en-US" b="1" dirty="0" smtClean="0"/>
              <a:t>mandatory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: </a:t>
            </a:r>
            <a:r>
              <a:rPr lang="en-US" dirty="0" smtClean="0"/>
              <a:t>Generates an edge </a:t>
            </a:r>
            <a:r>
              <a:rPr lang="en-US" dirty="0" smtClean="0"/>
              <a:t>list: </a:t>
            </a:r>
            <a:r>
              <a:rPr lang="en-US" b="1" dirty="0" smtClean="0"/>
              <a:t>mandatory</a:t>
            </a:r>
          </a:p>
          <a:p>
            <a:pPr lvl="1"/>
            <a:r>
              <a:rPr lang="en-US" b="1" dirty="0" smtClean="0"/>
              <a:t>n</a:t>
            </a:r>
            <a:r>
              <a:rPr lang="en-US" b="1" dirty="0" smtClean="0"/>
              <a:t>: </a:t>
            </a:r>
            <a:r>
              <a:rPr lang="en-US" dirty="0" smtClean="0"/>
              <a:t>Generates a list of triangle </a:t>
            </a:r>
            <a:r>
              <a:rPr lang="en-US" dirty="0" smtClean="0"/>
              <a:t>neighbors: </a:t>
            </a:r>
            <a:r>
              <a:rPr lang="en-US" b="1" dirty="0" smtClean="0"/>
              <a:t>mandatory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ptest09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3" y="2400300"/>
            <a:ext cx="8361365" cy="458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 Triangulate polygon using triangulate function (library)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5752415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Triangulate function:</a:t>
            </a:r>
          </a:p>
          <a:p>
            <a:endParaRPr lang="en-US" dirty="0" smtClean="0"/>
          </a:p>
          <a:p>
            <a:r>
              <a:rPr lang="en-US" b="1" dirty="0" smtClean="0"/>
              <a:t>&amp;in: </a:t>
            </a:r>
            <a:r>
              <a:rPr lang="en-US" dirty="0" smtClean="0"/>
              <a:t>contains:</a:t>
            </a:r>
          </a:p>
          <a:p>
            <a:pPr lvl="1"/>
            <a:r>
              <a:rPr lang="en-US" b="1" dirty="0" err="1" smtClean="0"/>
              <a:t>pointlist</a:t>
            </a:r>
            <a:r>
              <a:rPr lang="en-US" b="1" dirty="0" smtClean="0"/>
              <a:t>:  </a:t>
            </a:r>
            <a:r>
              <a:rPr lang="en-US" dirty="0" smtClean="0"/>
              <a:t>vector of vertices of polygon</a:t>
            </a:r>
          </a:p>
          <a:p>
            <a:pPr lvl="2"/>
            <a:r>
              <a:rPr lang="en-US" b="1" dirty="0" smtClean="0"/>
              <a:t>[x0, y0, x1, y1, x2, y2,…]</a:t>
            </a:r>
          </a:p>
          <a:p>
            <a:pPr lvl="2"/>
            <a:r>
              <a:rPr lang="en-US" b="1" dirty="0" smtClean="0"/>
              <a:t>[0, 0, 0,5,5,5,5,0,4,1,…]</a:t>
            </a:r>
          </a:p>
          <a:p>
            <a:pPr lvl="1"/>
            <a:r>
              <a:rPr lang="en-US" b="1" dirty="0" err="1" smtClean="0"/>
              <a:t>segmentlist</a:t>
            </a:r>
            <a:r>
              <a:rPr lang="en-US" b="1" dirty="0" smtClean="0"/>
              <a:t>: </a:t>
            </a:r>
            <a:r>
              <a:rPr lang="en-US" dirty="0" smtClean="0"/>
              <a:t>vector of </a:t>
            </a:r>
            <a:r>
              <a:rPr lang="en-US" dirty="0" smtClean="0"/>
              <a:t>edges of polygon</a:t>
            </a:r>
          </a:p>
          <a:p>
            <a:pPr lvl="2"/>
            <a:r>
              <a:rPr lang="en-US" b="1" dirty="0" smtClean="0"/>
              <a:t>[0, 1, 1, 2, 2, 3, 3, 4, 4, 0, …]</a:t>
            </a:r>
          </a:p>
          <a:p>
            <a:pPr lvl="1"/>
            <a:r>
              <a:rPr lang="en-US" b="1" dirty="0" err="1" smtClean="0"/>
              <a:t>holelist</a:t>
            </a:r>
            <a:r>
              <a:rPr lang="en-US" b="1" dirty="0" smtClean="0"/>
              <a:t>: </a:t>
            </a:r>
            <a:r>
              <a:rPr lang="en-US" dirty="0" smtClean="0"/>
              <a:t>vector of </a:t>
            </a:r>
            <a:r>
              <a:rPr lang="en-US" dirty="0" smtClean="0"/>
              <a:t>points inside holes</a:t>
            </a:r>
          </a:p>
          <a:p>
            <a:pPr lvl="2"/>
            <a:r>
              <a:rPr lang="en-US" b="1" dirty="0" smtClean="0"/>
              <a:t>[x0, y0, x1, y1,…]</a:t>
            </a:r>
          </a:p>
          <a:p>
            <a:pPr lvl="2"/>
            <a:r>
              <a:rPr lang="en-US" b="1" dirty="0" smtClean="0"/>
              <a:t>[1.5, 3.5]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ptest09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3" y="2400300"/>
            <a:ext cx="8361365" cy="458738"/>
          </a:xfrm>
          <a:prstGeom prst="rect">
            <a:avLst/>
          </a:prstGeom>
          <a:noFill/>
        </p:spPr>
      </p:pic>
      <p:pic>
        <p:nvPicPr>
          <p:cNvPr id="6" name="Picture 2" descr="C:\Users\ptest09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0890" y="3063989"/>
            <a:ext cx="2608948" cy="25012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 Triangulate polygon using triangulate function (library)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876800"/>
          </a:xfrm>
        </p:spPr>
        <p:txBody>
          <a:bodyPr/>
          <a:lstStyle/>
          <a:p>
            <a:r>
              <a:rPr lang="en-US" dirty="0" smtClean="0"/>
              <a:t>Triangulate function:</a:t>
            </a:r>
          </a:p>
          <a:p>
            <a:endParaRPr lang="en-US" dirty="0" smtClean="0"/>
          </a:p>
          <a:p>
            <a:r>
              <a:rPr lang="en-US" b="1" dirty="0" smtClean="0"/>
              <a:t>&amp;out: </a:t>
            </a:r>
            <a:r>
              <a:rPr lang="en-US" dirty="0" smtClean="0"/>
              <a:t>contains</a:t>
            </a:r>
          </a:p>
          <a:p>
            <a:pPr lvl="1"/>
            <a:r>
              <a:rPr lang="en-US" b="1" dirty="0" err="1" smtClean="0"/>
              <a:t>pointlist</a:t>
            </a:r>
            <a:endParaRPr lang="en-US" b="1" dirty="0" smtClean="0"/>
          </a:p>
          <a:p>
            <a:pPr lvl="2"/>
            <a:r>
              <a:rPr lang="en-US" b="1" dirty="0" smtClean="0"/>
              <a:t>[V0</a:t>
            </a:r>
            <a:r>
              <a:rPr lang="en-US" b="1" baseline="-25000" dirty="0" smtClean="0"/>
              <a:t>X</a:t>
            </a:r>
            <a:r>
              <a:rPr lang="en-US" b="1" dirty="0" smtClean="0"/>
              <a:t>,V0</a:t>
            </a:r>
            <a:r>
              <a:rPr lang="en-US" b="1" baseline="-25000" dirty="0" smtClean="0"/>
              <a:t>Y</a:t>
            </a:r>
            <a:r>
              <a:rPr lang="en-US" b="1" dirty="0" smtClean="0"/>
              <a:t>, V1</a:t>
            </a:r>
            <a:r>
              <a:rPr lang="en-US" b="1" baseline="-25000" dirty="0" smtClean="0"/>
              <a:t>X</a:t>
            </a:r>
            <a:r>
              <a:rPr lang="en-US" b="1" dirty="0" smtClean="0"/>
              <a:t>,V1</a:t>
            </a:r>
            <a:r>
              <a:rPr lang="en-US" b="1" baseline="-25000" dirty="0" smtClean="0"/>
              <a:t>Y</a:t>
            </a:r>
            <a:r>
              <a:rPr lang="en-US" b="1" dirty="0" smtClean="0"/>
              <a:t>, V2</a:t>
            </a:r>
            <a:r>
              <a:rPr lang="en-US" b="1" baseline="-25000" dirty="0" smtClean="0"/>
              <a:t>X</a:t>
            </a:r>
            <a:r>
              <a:rPr lang="en-US" b="1" dirty="0" smtClean="0"/>
              <a:t>,V2</a:t>
            </a:r>
            <a:r>
              <a:rPr lang="en-US" b="1" baseline="-25000" dirty="0" smtClean="0"/>
              <a:t>Y</a:t>
            </a:r>
            <a:r>
              <a:rPr lang="en-US" b="1" dirty="0" smtClean="0"/>
              <a:t>,…]</a:t>
            </a:r>
          </a:p>
          <a:p>
            <a:pPr lvl="1"/>
            <a:r>
              <a:rPr lang="en-US" b="1" dirty="0" err="1" smtClean="0"/>
              <a:t>Segmentlist</a:t>
            </a:r>
            <a:endParaRPr lang="en-US" b="1" dirty="0" smtClean="0"/>
          </a:p>
          <a:p>
            <a:pPr lvl="2"/>
            <a:r>
              <a:rPr lang="en-US" b="1" dirty="0" smtClean="0"/>
              <a:t>[0,1, 1,2, 2,3,…]</a:t>
            </a:r>
          </a:p>
          <a:p>
            <a:pPr lvl="1"/>
            <a:r>
              <a:rPr lang="en-US" b="1" dirty="0" err="1" smtClean="0"/>
              <a:t>t</a:t>
            </a:r>
            <a:r>
              <a:rPr lang="en-US" b="1" dirty="0" err="1" smtClean="0"/>
              <a:t>rianglelist</a:t>
            </a:r>
            <a:endParaRPr lang="en-US" b="1" dirty="0" smtClean="0"/>
          </a:p>
          <a:p>
            <a:pPr lvl="2"/>
            <a:r>
              <a:rPr lang="en-US" b="1" dirty="0" smtClean="0"/>
              <a:t>[0,1,10, …]</a:t>
            </a:r>
          </a:p>
          <a:p>
            <a:pPr lvl="1"/>
            <a:r>
              <a:rPr lang="en-US" b="1" dirty="0" err="1" smtClean="0"/>
              <a:t>Neighborlist</a:t>
            </a:r>
            <a:endParaRPr lang="en-US" b="1" dirty="0" smtClean="0"/>
          </a:p>
          <a:p>
            <a:pPr lvl="2"/>
            <a:r>
              <a:rPr lang="en-US" b="1" dirty="0" smtClean="0"/>
              <a:t>[-1,-1,1,…]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ptest09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3" y="2400300"/>
            <a:ext cx="8361365" cy="458738"/>
          </a:xfrm>
          <a:prstGeom prst="rect">
            <a:avLst/>
          </a:prstGeom>
          <a:noFill/>
        </p:spPr>
      </p:pic>
      <p:pic>
        <p:nvPicPr>
          <p:cNvPr id="3076" name="Picture 4" descr="C:\Users\ptest09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0630" y="2859038"/>
            <a:ext cx="3889208" cy="37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 Represent graph of triangles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4254502" cy="4144963"/>
          </a:xfrm>
        </p:spPr>
        <p:txBody>
          <a:bodyPr/>
          <a:lstStyle/>
          <a:p>
            <a:r>
              <a:rPr lang="en-US" dirty="0" smtClean="0"/>
              <a:t>Node:</a:t>
            </a:r>
          </a:p>
          <a:p>
            <a:pPr lvl="1"/>
            <a:r>
              <a:rPr lang="en-US" dirty="0" smtClean="0"/>
              <a:t>Center of triangle</a:t>
            </a:r>
          </a:p>
          <a:p>
            <a:r>
              <a:rPr lang="en-US" dirty="0" smtClean="0"/>
              <a:t>Distance between 2 nodes:</a:t>
            </a:r>
          </a:p>
          <a:p>
            <a:pPr lvl="1"/>
            <a:r>
              <a:rPr lang="en-US" dirty="0" smtClean="0"/>
              <a:t>Distance between center of 2 triangle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C:\Users\ptest09\Desktop\Untitled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976" y="1981200"/>
            <a:ext cx="4106862" cy="3983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 Find index of triangles which start and end </a:t>
            </a:r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of start point is:</a:t>
            </a:r>
          </a:p>
          <a:p>
            <a:pPr lvl="1"/>
            <a:r>
              <a:rPr lang="en-US" dirty="0" smtClean="0"/>
              <a:t>0</a:t>
            </a:r>
          </a:p>
          <a:p>
            <a:r>
              <a:rPr lang="en-US" dirty="0" smtClean="0"/>
              <a:t>Index of end point is:</a:t>
            </a:r>
          </a:p>
          <a:p>
            <a:pPr lvl="1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 descr="C:\Users\ptest09\Desktop\Untitled - Copy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2163" y="2144713"/>
            <a:ext cx="4105275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Find shortest channel using </a:t>
            </a:r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 descr="C:\Users\ptest09\Desktop\Untitled - Copy - Copy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" y="2314575"/>
            <a:ext cx="4105276" cy="3981450"/>
          </a:xfrm>
          <a:prstGeom prst="rect">
            <a:avLst/>
          </a:prstGeom>
          <a:noFill/>
        </p:spPr>
      </p:pic>
      <p:pic>
        <p:nvPicPr>
          <p:cNvPr id="6147" name="Picture 3" descr="C:\Users\ptest09\Desktop\xx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7343" y="2359026"/>
            <a:ext cx="4044331" cy="3936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12065</TotalTime>
  <Words>440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SHORTEST PATH IN POLYGONAL OBSTACLES ENVIRONMENT</vt:lpstr>
      <vt:lpstr>Example Polygon</vt:lpstr>
      <vt:lpstr>Step-by-step</vt:lpstr>
      <vt:lpstr>Step 1:  Triangulate polygon using triangulate function (library)</vt:lpstr>
      <vt:lpstr>Step 1:  Triangulate polygon using triangulate function (library)</vt:lpstr>
      <vt:lpstr>Step 1:  Triangulate polygon using triangulate function (library)</vt:lpstr>
      <vt:lpstr>Step 2:  Represent graph of triangles </vt:lpstr>
      <vt:lpstr>Step 3:  Find index of triangles which start and end point</vt:lpstr>
      <vt:lpstr>Step 4: Find shortest channel using Dijkstra algorithm</vt:lpstr>
      <vt:lpstr>Step 5: Find shortest path using Funnel algorithm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</dc:title>
  <dc:creator>Tuyen Pham Le</dc:creator>
  <cp:lastModifiedBy>ptest09</cp:lastModifiedBy>
  <cp:revision>628</cp:revision>
  <dcterms:created xsi:type="dcterms:W3CDTF">2012-10-02T15:01:41Z</dcterms:created>
  <dcterms:modified xsi:type="dcterms:W3CDTF">2014-08-27T02:48:54Z</dcterms:modified>
</cp:coreProperties>
</file>