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Wykresy kołowe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l-PL" dirty="0"/>
              <a:t>Techniki Wizualizacji Danych</a:t>
            </a:r>
          </a:p>
          <a:p>
            <a:pPr algn="r"/>
            <a:r>
              <a:rPr lang="pl-PL" dirty="0"/>
              <a:t>Piotr Chmiel, DMSI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2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Przypadek 2: </a:t>
            </a:r>
            <a:r>
              <a:rPr lang="pl-PL" dirty="0" err="1"/>
              <a:t>donuty</a:t>
            </a:r>
            <a:r>
              <a:rPr lang="pl-PL" dirty="0"/>
              <a:t> i promienie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12085" y="2028613"/>
            <a:ext cx="10565748" cy="536787"/>
          </a:xfrm>
        </p:spPr>
        <p:txBody>
          <a:bodyPr>
            <a:normAutofit/>
          </a:bodyPr>
          <a:lstStyle/>
          <a:p>
            <a:r>
              <a:rPr lang="pl-PL" sz="1800" dirty="0"/>
              <a:t>Różnica błędu pomiędzy wartością prawdziwą a odczytaną przez badanych, względem wykresu kołowego</a:t>
            </a:r>
          </a:p>
        </p:txBody>
      </p:sp>
      <p:pic>
        <p:nvPicPr>
          <p:cNvPr id="6146" name="Picture 2" descr="donuts-error-rela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405" y="2420114"/>
            <a:ext cx="7024396" cy="427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07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Przypadek 3: różne wykresy kołowe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Czy różne rodzaje wykresów kołowych mają wpływ na to jak odczytujemy wartość?</a:t>
            </a:r>
          </a:p>
          <a:p>
            <a:endParaRPr lang="pl-PL" dirty="0"/>
          </a:p>
        </p:txBody>
      </p:sp>
      <p:pic>
        <p:nvPicPr>
          <p:cNvPr id="7170" name="Picture 2" descr="pie-vari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502" y="3081663"/>
            <a:ext cx="9056914" cy="234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27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Przypadek 3: różne wykresy kołowe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7212563" y="2011680"/>
            <a:ext cx="3772708" cy="4206240"/>
          </a:xfrm>
        </p:spPr>
        <p:txBody>
          <a:bodyPr/>
          <a:lstStyle/>
          <a:p>
            <a:r>
              <a:rPr lang="pl-PL" dirty="0"/>
              <a:t>Jakie były przewidywania?</a:t>
            </a:r>
          </a:p>
          <a:p>
            <a:r>
              <a:rPr lang="pl-PL" dirty="0"/>
              <a:t>Spodziewamy się, że wykres numer dwa będzie </a:t>
            </a:r>
            <a:r>
              <a:rPr lang="pl-PL" dirty="0" err="1"/>
              <a:t>przeestymowany</a:t>
            </a:r>
            <a:r>
              <a:rPr lang="pl-PL" dirty="0"/>
              <a:t>. </a:t>
            </a:r>
          </a:p>
          <a:p>
            <a:r>
              <a:rPr lang="pl-PL" dirty="0"/>
              <a:t>A także, że dwa ostatnie wykresy będą miały duży błąd w odczycie, z powodu ich nieregularnego </a:t>
            </a:r>
            <a:r>
              <a:rPr lang="pl-PL" dirty="0" err="1"/>
              <a:t>kształu</a:t>
            </a:r>
            <a:r>
              <a:rPr lang="pl-PL" dirty="0"/>
              <a:t>.</a:t>
            </a:r>
            <a:endParaRPr lang="en-US" dirty="0"/>
          </a:p>
        </p:txBody>
      </p:sp>
      <p:pic>
        <p:nvPicPr>
          <p:cNvPr id="8194" name="Picture 2" descr="variations-e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3" y="2011681"/>
            <a:ext cx="6914007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1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Przypadek 3: różne wykresy kołowe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7212563" y="2011680"/>
            <a:ext cx="3772708" cy="4206240"/>
          </a:xfrm>
        </p:spPr>
        <p:txBody>
          <a:bodyPr/>
          <a:lstStyle/>
          <a:p>
            <a:r>
              <a:rPr lang="pl-PL" dirty="0"/>
              <a:t>Wykresy kołowo o nieregularnych kształtach mają zdecydowanie większy błąd, bezwzględny w stosunku do oryginalnego wykresu kołowego, bez modyfikacji.</a:t>
            </a:r>
          </a:p>
          <a:p>
            <a:r>
              <a:rPr lang="pl-PL" dirty="0"/>
              <a:t>Niemniej jednak wykres z wyjętym kawałkiem, także ma spory błąd. Być może z powodu przerw pomiędzy kawałkiem a resztą diagramu?</a:t>
            </a:r>
            <a:endParaRPr lang="en-US" dirty="0"/>
          </a:p>
        </p:txBody>
      </p:sp>
      <p:pic>
        <p:nvPicPr>
          <p:cNvPr id="9218" name="Picture 2" descr="variations-abs-error-rela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1" y="2011680"/>
            <a:ext cx="6914007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59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Te trzy przypadki, pokazały nam, że nie czytamy wykresów kołowych po kącie. A raczej jest to kombinacja powierzchni, długość łuku.</a:t>
            </a:r>
          </a:p>
          <a:p>
            <a:r>
              <a:rPr lang="pl-PL" dirty="0"/>
              <a:t>Przypadki te nie pokazują nam czy wykresy kołowe są przydatne czy nie i czy należy ich używać.</a:t>
            </a:r>
          </a:p>
          <a:p>
            <a:r>
              <a:rPr lang="pl-PL" dirty="0"/>
              <a:t>Co warto podkreślić wykresy typu </a:t>
            </a:r>
            <a:r>
              <a:rPr lang="pl-PL" dirty="0" err="1"/>
              <a:t>donut</a:t>
            </a:r>
            <a:r>
              <a:rPr lang="pl-PL" dirty="0"/>
              <a:t> nie są gorsze </a:t>
            </a:r>
            <a:r>
              <a:rPr lang="pl-PL"/>
              <a:t>w odczycie </a:t>
            </a:r>
            <a:r>
              <a:rPr lang="pl-PL" dirty="0"/>
              <a:t>od wykresów kołowych. </a:t>
            </a:r>
          </a:p>
        </p:txBody>
      </p:sp>
    </p:spTree>
    <p:extLst>
      <p:ext uri="{BB962C8B-B14F-4D97-AF65-F5344CB8AC3E}">
        <p14:creationId xmlns:p14="http://schemas.microsoft.com/office/powerpoint/2010/main" val="24618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wykresach kołowych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Diagram kołowy</a:t>
            </a:r>
            <a:r>
              <a:rPr lang="pl-PL" dirty="0"/>
              <a:t> (lub </a:t>
            </a:r>
            <a:r>
              <a:rPr lang="pl-PL" b="1" dirty="0"/>
              <a:t>wykres/diagram tortowy</a:t>
            </a:r>
            <a:r>
              <a:rPr lang="pl-PL" dirty="0"/>
              <a:t> w wersji 3D) – wykres kołowy podzielony na wycinki, obrazujące proporcje. </a:t>
            </a:r>
          </a:p>
          <a:p>
            <a:r>
              <a:rPr lang="pl-PL" dirty="0"/>
              <a:t>Na diagramie kołowym długość łuku każdego wycinka (a także kąt środkowy na którym się opiera i pole powierzchni jaki wyznacza), jest proporcjonalna do ilości jaką przedstawia. </a:t>
            </a:r>
          </a:p>
          <a:p>
            <a:r>
              <a:rPr lang="pl-PL" dirty="0"/>
              <a:t>Wszystkie wycinki diagramu zawsze tworzą pełne koło. Nazwa </a:t>
            </a:r>
            <a:r>
              <a:rPr lang="pl-PL" i="1" dirty="0"/>
              <a:t>tortowy</a:t>
            </a:r>
            <a:r>
              <a:rPr lang="pl-PL" dirty="0"/>
              <a:t> trafnie oddaje idee wykresu, który przypomina tort podzielony na kawałki. </a:t>
            </a:r>
          </a:p>
          <a:p>
            <a:r>
              <a:rPr lang="pl-PL" dirty="0"/>
              <a:t>Najstarszy znany wykres kołowy znajduje się w </a:t>
            </a:r>
            <a:r>
              <a:rPr lang="pl-PL" i="1" dirty="0"/>
              <a:t>Statistical </a:t>
            </a:r>
            <a:r>
              <a:rPr lang="pl-PL" i="1" dirty="0" err="1"/>
              <a:t>Breviary</a:t>
            </a:r>
            <a:r>
              <a:rPr lang="pl-PL" dirty="0"/>
              <a:t> z 1801 roku dzięki Williamowi </a:t>
            </a:r>
            <a:r>
              <a:rPr lang="pl-PL" dirty="0" err="1"/>
              <a:t>Playfairowi</a:t>
            </a:r>
            <a:r>
              <a:rPr lang="pl-PL" dirty="0"/>
              <a:t>.</a:t>
            </a:r>
            <a:br>
              <a:rPr lang="pl-P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1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wykresach kołowych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Diagram kołowy </a:t>
            </a:r>
            <a:r>
              <a:rPr lang="pl-PL" dirty="0"/>
              <a:t>jest prawdopodobnie najbardziej wszechobecnym statystycznym wykresem w świecie biznesu i mediów. </a:t>
            </a:r>
          </a:p>
          <a:p>
            <a:r>
              <a:rPr lang="pl-PL" dirty="0"/>
              <a:t>Chociaż, jest krytykowany, a niektórzy zalecają jego unikanie</a:t>
            </a:r>
            <a:r>
              <a:rPr lang="pl-PL" baseline="30000" dirty="0"/>
              <a:t>,</a:t>
            </a:r>
            <a:r>
              <a:rPr lang="pl-PL" dirty="0"/>
              <a:t> wskazując w szczególności, że trudno jest porównać różne sekcje danego wykresu, lub porównać dane z różnych wykresów. </a:t>
            </a:r>
          </a:p>
          <a:p>
            <a:r>
              <a:rPr lang="pl-PL" dirty="0"/>
              <a:t>W niektórych przypadkach diagramy kołowe bardzo jasny sposób przedstawiają informacje, w szczególności jeśli celem jest porównanie rozmiaru wycinka do całości, zamiast porównywania wycinków ze sobą. </a:t>
            </a:r>
          </a:p>
          <a:p>
            <a:r>
              <a:rPr lang="pl-PL" b="1" dirty="0"/>
              <a:t>Diagramy kołowe </a:t>
            </a:r>
            <a:r>
              <a:rPr lang="pl-PL" dirty="0"/>
              <a:t>sprawdzają się znakomicie jeśli wycinki przedstawiają od 25 do 50% danych, ale w ogólności, inne wykresy jak </a:t>
            </a:r>
            <a:r>
              <a:rPr lang="pl-PL" b="1" dirty="0"/>
              <a:t>histogram</a:t>
            </a:r>
            <a:r>
              <a:rPr lang="pl-PL" dirty="0"/>
              <a:t> lub </a:t>
            </a:r>
            <a:r>
              <a:rPr lang="pl-PL" b="1" dirty="0"/>
              <a:t>wykres kropkowy</a:t>
            </a:r>
            <a:r>
              <a:rPr lang="pl-PL" dirty="0"/>
              <a:t>, albo nie-graficzne metody jak </a:t>
            </a:r>
            <a:r>
              <a:rPr lang="pl-PL" b="1" dirty="0"/>
              <a:t>tabele</a:t>
            </a:r>
            <a:r>
              <a:rPr lang="pl-PL" dirty="0"/>
              <a:t>, mogą być lepiej dostosowane do przestawiania pewnych informacji.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3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Trochę badań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Dalsze informacje o percepcji przez nas diagramów kołowych, zostały oparte na podstawie trzech badań, na grupie 80-100 osób. Każda z tych osób odpowiedziała na 60 pytań.</a:t>
            </a:r>
          </a:p>
          <a:p>
            <a:r>
              <a:rPr lang="pl-PL" dirty="0"/>
              <a:t>W poniższej prezentacji błędem będziemy nazywać wyniki badań – różnica pomiędzy tym co ludzie myśleli, że widzą a co było im pokazywane.</a:t>
            </a:r>
          </a:p>
          <a:p>
            <a:r>
              <a:rPr lang="pl-PL" dirty="0"/>
              <a:t>Dla przykładu, jeśli została zaprezentowana wartość 27%, a odpowiedzią było 29%, różnica było 2%. Te 2% byłoby również w przypadku, gdyby odpowiedzią było 25%.</a:t>
            </a:r>
          </a:p>
          <a:p>
            <a:r>
              <a:rPr lang="pl-PL" dirty="0"/>
              <a:t>Dodatkowo pokazywana będzie wartość ze znakiem. +2% w przypadku 29% i -2% w przypadku 25%.</a:t>
            </a:r>
          </a:p>
        </p:txBody>
      </p:sp>
    </p:spTree>
    <p:extLst>
      <p:ext uri="{BB962C8B-B14F-4D97-AF65-F5344CB8AC3E}">
        <p14:creationId xmlns:p14="http://schemas.microsoft.com/office/powerpoint/2010/main" val="215120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Przypadek 1: łuki, kąty i powierzchnia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Dekonstrukcja wykresu kołowego. Wycinek kołowy ma trzy składowe, które zmieniają się liniowo wraz ze zmianą procentową, która reprezentuje:</a:t>
            </a:r>
          </a:p>
          <a:p>
            <a:pPr lvl="1"/>
            <a:r>
              <a:rPr lang="pl-PL" dirty="0"/>
              <a:t>kąt,</a:t>
            </a:r>
          </a:p>
          <a:p>
            <a:pPr lvl="1"/>
            <a:r>
              <a:rPr lang="pl-PL" dirty="0"/>
              <a:t>powierzchnia,</a:t>
            </a:r>
          </a:p>
          <a:p>
            <a:pPr lvl="1"/>
            <a:r>
              <a:rPr lang="pl-PL" dirty="0"/>
              <a:t>długość łuku</a:t>
            </a:r>
          </a:p>
          <a:p>
            <a:pPr marL="228600" lvl="1" indent="0">
              <a:buNone/>
            </a:pP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Przypadek 1: łuki, kąty i powierzchnia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789023" y="1992044"/>
            <a:ext cx="4165910" cy="4651352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Lewy górny róg: cały wykres kołowy</a:t>
            </a:r>
          </a:p>
          <a:p>
            <a:r>
              <a:rPr lang="pl-PL" dirty="0"/>
              <a:t>Obok tzw. </a:t>
            </a:r>
            <a:r>
              <a:rPr lang="pl-PL" dirty="0" err="1"/>
              <a:t>Donut</a:t>
            </a:r>
            <a:endParaRPr lang="pl-PL" dirty="0"/>
          </a:p>
          <a:p>
            <a:r>
              <a:rPr lang="pl-PL" dirty="0"/>
              <a:t>W drugim rzędzie ten sam </a:t>
            </a:r>
            <a:r>
              <a:rPr lang="pl-PL" dirty="0" err="1"/>
              <a:t>donut</a:t>
            </a:r>
            <a:r>
              <a:rPr lang="pl-PL" dirty="0"/>
              <a:t>, tylko, że o wiele cieńszy, który może być czytany, tylko przy pomocy długości łuku.</a:t>
            </a:r>
          </a:p>
          <a:p>
            <a:r>
              <a:rPr lang="pl-PL" dirty="0"/>
              <a:t>Obok wykres kołowy, który przedstawia wartość używając tylko powierzchni.</a:t>
            </a:r>
          </a:p>
          <a:p>
            <a:r>
              <a:rPr lang="pl-PL" dirty="0"/>
              <a:t>W ostatniej </a:t>
            </a:r>
            <a:r>
              <a:rPr lang="pl-PL" dirty="0" err="1"/>
              <a:t>kolu</a:t>
            </a:r>
            <a:r>
              <a:rPr lang="en-US" dirty="0"/>
              <a:t>The designs we came up with are shown below. In the top left, there’s the pie chart itself, which acts as a baseline, and next to it, the donut chart. In the second row, we have a very thin donut, which can only be read using arc length, and a chart that is round but uses only area to show the value. Finally, in the right-most column are the two arc-only charts: one that connects in the center and is based on the pie, and one that doesn’t and is based on the donut.</a:t>
            </a:r>
          </a:p>
          <a:p>
            <a:r>
              <a:rPr lang="pl-PL" dirty="0"/>
              <a:t>mnie, dwa wykresy używające </a:t>
            </a:r>
            <a:r>
              <a:rPr lang="pl-PL" dirty="0" err="1"/>
              <a:t>łuku.Górny</a:t>
            </a:r>
            <a:r>
              <a:rPr lang="pl-PL" dirty="0"/>
              <a:t> został opracowany na podstawie wykresu </a:t>
            </a:r>
            <a:r>
              <a:rPr lang="pl-PL" dirty="0" err="1"/>
              <a:t>kołowoego</a:t>
            </a:r>
            <a:r>
              <a:rPr lang="pl-PL" dirty="0"/>
              <a:t>, ten poniżej na podstawie </a:t>
            </a:r>
            <a:r>
              <a:rPr lang="pl-PL" dirty="0" err="1"/>
              <a:t>donuta</a:t>
            </a:r>
            <a:endParaRPr lang="en-US" dirty="0"/>
          </a:p>
        </p:txBody>
      </p:sp>
      <p:pic>
        <p:nvPicPr>
          <p:cNvPr id="1026" name="Picture 2" descr="pie-deconstruc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95" y="1992044"/>
            <a:ext cx="7396941" cy="465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56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Przypadek 1: łuki, kąty i powierzchnia</a:t>
            </a:r>
            <a:endParaRPr lang="en-US" dirty="0"/>
          </a:p>
        </p:txBody>
      </p:sp>
      <p:pic>
        <p:nvPicPr>
          <p:cNvPr id="2052" name="Picture 4" descr="aaa-error-rela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534" y="2295331"/>
            <a:ext cx="5704049" cy="34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271495" y="5868050"/>
            <a:ext cx="52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Błąd</a:t>
            </a:r>
            <a:endParaRPr lang="en-US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167534" y="5868050"/>
            <a:ext cx="52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Błąd relatywny względem wykresu kołowego</a:t>
            </a:r>
            <a:endParaRPr lang="en-US" dirty="0"/>
          </a:p>
        </p:txBody>
      </p:sp>
      <p:pic>
        <p:nvPicPr>
          <p:cNvPr id="2054" name="Picture 6" descr="aaa-err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95" y="2295331"/>
            <a:ext cx="5704050" cy="34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42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Przypadek 1: łuki, kąty i powierzchnia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63651" y="6231410"/>
            <a:ext cx="11267949" cy="431857"/>
          </a:xfrm>
        </p:spPr>
        <p:txBody>
          <a:bodyPr>
            <a:normAutofit/>
          </a:bodyPr>
          <a:lstStyle/>
          <a:p>
            <a:r>
              <a:rPr lang="pl-PL" sz="1600" dirty="0"/>
              <a:t>Jak daleko uczestniczy badania byli od prawdziwej wartości (niezależnie od tego czy byli poniżej czy powyżej poprawnej wartości)</a:t>
            </a:r>
          </a:p>
          <a:p>
            <a:endParaRPr lang="en-US" dirty="0"/>
          </a:p>
        </p:txBody>
      </p:sp>
      <p:pic>
        <p:nvPicPr>
          <p:cNvPr id="3074" name="Picture 2" descr="aaa-abs-error-rela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965" y="1936061"/>
            <a:ext cx="6825218" cy="415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4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Przypadek 2: </a:t>
            </a:r>
            <a:r>
              <a:rPr lang="pl-PL" dirty="0" err="1"/>
              <a:t>donuty</a:t>
            </a:r>
            <a:r>
              <a:rPr lang="pl-PL" dirty="0"/>
              <a:t> i promienie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Ponieważ nie ma większych różnic pomiędzy wykresami kołowymi a </a:t>
            </a:r>
            <a:r>
              <a:rPr lang="pl-PL" dirty="0" err="1"/>
              <a:t>donutami</a:t>
            </a:r>
            <a:r>
              <a:rPr lang="pl-PL" dirty="0"/>
              <a:t>, zastanawiające jest, czy ma znaczenia rozmiar dziury w środku </a:t>
            </a:r>
            <a:r>
              <a:rPr lang="pl-PL" dirty="0" err="1"/>
              <a:t>donuta</a:t>
            </a:r>
            <a:r>
              <a:rPr lang="pl-PL" dirty="0"/>
              <a:t>?</a:t>
            </a:r>
          </a:p>
          <a:p>
            <a:r>
              <a:rPr lang="pl-PL" dirty="0"/>
              <a:t>Czy trudniej jest odczytać wartość z </a:t>
            </a:r>
            <a:r>
              <a:rPr lang="pl-PL" dirty="0" err="1"/>
              <a:t>donuta</a:t>
            </a:r>
            <a:r>
              <a:rPr lang="pl-PL" dirty="0"/>
              <a:t>, który ma bardzo duża dziurę w środku?</a:t>
            </a:r>
          </a:p>
          <a:p>
            <a:r>
              <a:rPr lang="pl-PL" dirty="0"/>
              <a:t>W końcu czytamy wykresy kołowe i </a:t>
            </a:r>
            <a:r>
              <a:rPr lang="pl-PL" dirty="0" err="1"/>
              <a:t>donuty</a:t>
            </a:r>
            <a:r>
              <a:rPr lang="pl-PL" dirty="0"/>
              <a:t> poprzez kąt, zatem im większa dziura tym mniejsza szansa na poprawne odczytanie wartości.</a:t>
            </a:r>
          </a:p>
          <a:p>
            <a:r>
              <a:rPr lang="pl-PL" dirty="0"/>
              <a:t>Test wykonany został na sześciu różnych </a:t>
            </a:r>
            <a:r>
              <a:rPr lang="pl-PL" dirty="0" err="1"/>
              <a:t>donutach</a:t>
            </a:r>
            <a:r>
              <a:rPr lang="pl-PL" dirty="0"/>
              <a:t> – 0, 20, 40, 60, 80 i 97 procent wielkości dziury względem promienia.</a:t>
            </a:r>
          </a:p>
        </p:txBody>
      </p:sp>
      <p:pic>
        <p:nvPicPr>
          <p:cNvPr id="4098" name="Picture 2" descr="donu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81" y="5128501"/>
            <a:ext cx="9507156" cy="157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65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ski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TM03090430[[fn=Paski]]</Template>
  <TotalTime>104</TotalTime>
  <Words>668</Words>
  <Application>Microsoft Office PowerPoint</Application>
  <PresentationFormat>Panoramiczny</PresentationFormat>
  <Paragraphs>55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7" baseType="lpstr">
      <vt:lpstr>Corbel</vt:lpstr>
      <vt:lpstr>Wingdings</vt:lpstr>
      <vt:lpstr>Paski</vt:lpstr>
      <vt:lpstr>Wykresy kołowe</vt:lpstr>
      <vt:lpstr>O wykresach kołowych</vt:lpstr>
      <vt:lpstr>O wykresach kołowych</vt:lpstr>
      <vt:lpstr>Trochę badań</vt:lpstr>
      <vt:lpstr>Przypadek 1: łuki, kąty i powierzchnia</vt:lpstr>
      <vt:lpstr>Przypadek 1: łuki, kąty i powierzchnia</vt:lpstr>
      <vt:lpstr>Przypadek 1: łuki, kąty i powierzchnia</vt:lpstr>
      <vt:lpstr>Przypadek 1: łuki, kąty i powierzchnia</vt:lpstr>
      <vt:lpstr>Przypadek 2: donuty i promienie</vt:lpstr>
      <vt:lpstr>Przypadek 2: donuty i promienie</vt:lpstr>
      <vt:lpstr>Przypadek 3: różne wykresy kołowe</vt:lpstr>
      <vt:lpstr>Przypadek 3: różne wykresy kołowe</vt:lpstr>
      <vt:lpstr>Przypadek 3: różne wykresy kołowe</vt:lpstr>
      <vt:lpstr>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Chmiel</dc:creator>
  <cp:lastModifiedBy>Piotr Chmiel</cp:lastModifiedBy>
  <cp:revision>25</cp:revision>
  <dcterms:created xsi:type="dcterms:W3CDTF">2016-12-07T20:03:34Z</dcterms:created>
  <dcterms:modified xsi:type="dcterms:W3CDTF">2016-12-11T22:04:41Z</dcterms:modified>
</cp:coreProperties>
</file>