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28"/>
  </p:notesMasterIdLst>
  <p:sldIdLst>
    <p:sldId id="256" r:id="rId2"/>
    <p:sldId id="260" r:id="rId3"/>
    <p:sldId id="259" r:id="rId4"/>
    <p:sldId id="261" r:id="rId5"/>
    <p:sldId id="279" r:id="rId6"/>
    <p:sldId id="280" r:id="rId7"/>
    <p:sldId id="281" r:id="rId8"/>
    <p:sldId id="257" r:id="rId9"/>
    <p:sldId id="258" r:id="rId10"/>
    <p:sldId id="273" r:id="rId11"/>
    <p:sldId id="274" r:id="rId12"/>
    <p:sldId id="275" r:id="rId13"/>
    <p:sldId id="276" r:id="rId14"/>
    <p:sldId id="262" r:id="rId15"/>
    <p:sldId id="269" r:id="rId16"/>
    <p:sldId id="270" r:id="rId17"/>
    <p:sldId id="271" r:id="rId18"/>
    <p:sldId id="272" r:id="rId19"/>
    <p:sldId id="263" r:id="rId20"/>
    <p:sldId id="265" r:id="rId21"/>
    <p:sldId id="266" r:id="rId22"/>
    <p:sldId id="267" r:id="rId23"/>
    <p:sldId id="268" r:id="rId24"/>
    <p:sldId id="264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243244F1-75B5-4660-93E7-E37D1787F112}">
          <p14:sldIdLst>
            <p14:sldId id="256"/>
            <p14:sldId id="260"/>
          </p14:sldIdLst>
        </p14:section>
        <p14:section name="Sekcja bez tytułu" id="{85F2FBA1-1404-4D34-9792-CD098DD2ED6B}">
          <p14:sldIdLst>
            <p14:sldId id="259"/>
            <p14:sldId id="261"/>
            <p14:sldId id="279"/>
            <p14:sldId id="280"/>
            <p14:sldId id="281"/>
          </p14:sldIdLst>
        </p14:section>
        <p14:section name="Sekcja bez tytułu" id="{7B0D12DC-784C-4300-AF13-8AB0826BD04C}">
          <p14:sldIdLst>
            <p14:sldId id="257"/>
          </p14:sldIdLst>
        </p14:section>
        <p14:section name="Sekcja bez tytułu" id="{F43D929E-0E97-49E8-BF7C-368019282656}">
          <p14:sldIdLst>
            <p14:sldId id="258"/>
            <p14:sldId id="273"/>
            <p14:sldId id="274"/>
            <p14:sldId id="275"/>
            <p14:sldId id="276"/>
          </p14:sldIdLst>
        </p14:section>
        <p14:section name="Sekcja bez tytułu" id="{2117E66B-3404-445A-903E-0225CE41B016}">
          <p14:sldIdLst>
            <p14:sldId id="262"/>
            <p14:sldId id="269"/>
            <p14:sldId id="270"/>
            <p14:sldId id="271"/>
            <p14:sldId id="272"/>
          </p14:sldIdLst>
        </p14:section>
        <p14:section name="Sekcja bez tytułu" id="{6EB14D5D-34A0-490D-9F8E-1DBB683A2B9C}">
          <p14:sldIdLst>
            <p14:sldId id="263"/>
            <p14:sldId id="265"/>
            <p14:sldId id="266"/>
            <p14:sldId id="267"/>
            <p14:sldId id="268"/>
            <p14:sldId id="264"/>
          </p14:sldIdLst>
        </p14:section>
        <p14:section name="Sekcja bez tytułu" id="{37EEA923-99E0-4420-980F-05E0C2A2642D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1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CEF2F-4DE9-4EC7-BE8E-B8DB0D2B7FDA}" type="datetimeFigureOut">
              <a:rPr lang="en-US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986B6-DD40-4833-97A3-FB6A23AB8C7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0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86B6-DD40-4833-97A3-FB6A23AB8C7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29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86B6-DD40-4833-97A3-FB6A23AB8C7D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55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86B6-DD40-4833-97A3-FB6A23AB8C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86B6-DD40-4833-97A3-FB6A23AB8C7D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1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86B6-DD40-4833-97A3-FB6A23AB8C7D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5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86B6-DD40-4833-97A3-FB6A23AB8C7D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6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86B6-DD40-4833-97A3-FB6A23AB8C7D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6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86B6-DD40-4833-97A3-FB6A23AB8C7D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8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86B6-DD40-4833-97A3-FB6A23AB8C7D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0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86B6-DD40-4833-97A3-FB6A23AB8C7D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17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86B6-DD40-4833-97A3-FB6A23AB8C7D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8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5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7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5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66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63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18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9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6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7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4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9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6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3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9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3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3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66440" y="2549486"/>
            <a:ext cx="5917677" cy="1352011"/>
          </a:xfrm>
        </p:spPr>
        <p:txBody>
          <a:bodyPr/>
          <a:lstStyle/>
          <a:p>
            <a:r>
              <a:rPr lang="en-GB" dirty="0" err="1"/>
              <a:t>Wykresy</a:t>
            </a:r>
            <a:r>
              <a:rPr lang="en-GB" dirty="0"/>
              <a:t> </a:t>
            </a:r>
            <a:r>
              <a:rPr lang="en-GB" dirty="0" err="1"/>
              <a:t>Kołowe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66439" y="4108606"/>
            <a:ext cx="5917677" cy="861420"/>
          </a:xfrm>
        </p:spPr>
        <p:txBody>
          <a:bodyPr>
            <a:normAutofit/>
          </a:bodyPr>
          <a:lstStyle/>
          <a:p>
            <a:r>
              <a:rPr lang="en-GB" dirty="0" err="1"/>
              <a:t>Techniki</a:t>
            </a:r>
            <a:r>
              <a:rPr lang="en-GB" dirty="0"/>
              <a:t> </a:t>
            </a:r>
            <a:r>
              <a:rPr lang="en-GB" dirty="0" err="1"/>
              <a:t>Wizualizacji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br>
              <a:rPr lang="en-GB" dirty="0"/>
            </a:b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6016172" y="5177135"/>
            <a:ext cx="2300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Paulina </a:t>
            </a:r>
            <a:r>
              <a:rPr lang="en-GB" dirty="0" err="1">
                <a:solidFill>
                  <a:schemeClr val="bg1"/>
                </a:solidFill>
              </a:rPr>
              <a:t>Popiołek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Olga </a:t>
            </a:r>
            <a:r>
              <a:rPr lang="en-GB" dirty="0" err="1">
                <a:solidFill>
                  <a:schemeClr val="bg1"/>
                </a:solidFill>
              </a:rPr>
              <a:t>Przypaśniak</a:t>
            </a:r>
            <a:r>
              <a:rPr lang="en-GB" dirty="0">
                <a:solidFill>
                  <a:schemeClr val="bg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Patryk Tenderenda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0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560000" cy="709865"/>
          </a:xfrm>
        </p:spPr>
        <p:txBody>
          <a:bodyPr/>
          <a:lstStyle/>
          <a:p>
            <a:r>
              <a:rPr lang="en-GB" sz="2800" dirty="0"/>
              <a:t>Case 1: </a:t>
            </a:r>
            <a:r>
              <a:rPr lang="en-GB" sz="2800" dirty="0" err="1"/>
              <a:t>Łuki</a:t>
            </a:r>
            <a:r>
              <a:rPr lang="en-GB" sz="2800" dirty="0"/>
              <a:t>, </a:t>
            </a:r>
            <a:r>
              <a:rPr lang="en-GB" sz="2800" dirty="0" err="1"/>
              <a:t>kąty</a:t>
            </a:r>
            <a:r>
              <a:rPr lang="en-GB" sz="2800" dirty="0"/>
              <a:t>, </a:t>
            </a:r>
            <a:r>
              <a:rPr lang="en-GB" sz="2800" dirty="0" err="1"/>
              <a:t>powierzchnia</a:t>
            </a:r>
            <a:endParaRPr lang="pl-PL" sz="2800" dirty="0"/>
          </a:p>
        </p:txBody>
      </p:sp>
      <p:pic>
        <p:nvPicPr>
          <p:cNvPr id="2050" name="Picture 2" descr="aaa-err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360" y="2259000"/>
            <a:ext cx="7560000" cy="45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4309576" y="163696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błąd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7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7560000" cy="709865"/>
          </a:xfrm>
        </p:spPr>
        <p:txBody>
          <a:bodyPr/>
          <a:lstStyle/>
          <a:p>
            <a:r>
              <a:rPr lang="en-GB" sz="2800" dirty="0"/>
              <a:t>Case 1: </a:t>
            </a:r>
            <a:r>
              <a:rPr lang="en-GB" sz="2800" dirty="0" err="1"/>
              <a:t>Łuki</a:t>
            </a:r>
            <a:r>
              <a:rPr lang="en-GB" sz="2800" dirty="0"/>
              <a:t>, </a:t>
            </a:r>
            <a:r>
              <a:rPr lang="en-GB" sz="2800" dirty="0" err="1"/>
              <a:t>kąty</a:t>
            </a:r>
            <a:r>
              <a:rPr lang="en-GB" sz="2800" dirty="0"/>
              <a:t>, </a:t>
            </a:r>
            <a:r>
              <a:rPr lang="en-GB" sz="2800" dirty="0" err="1"/>
              <a:t>powierzchnia</a:t>
            </a:r>
            <a:endParaRPr lang="pl-PL" sz="2800" dirty="0"/>
          </a:p>
        </p:txBody>
      </p:sp>
      <p:pic>
        <p:nvPicPr>
          <p:cNvPr id="3074" name="Picture 2" descr="aaa-error-relati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441" y="2259000"/>
            <a:ext cx="7560000" cy="45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2815651" y="1636964"/>
            <a:ext cx="3661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błąd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względem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wykresu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kołowego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2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7560000" cy="709865"/>
          </a:xfrm>
        </p:spPr>
        <p:txBody>
          <a:bodyPr/>
          <a:lstStyle/>
          <a:p>
            <a:r>
              <a:rPr lang="en-GB" sz="2800" dirty="0"/>
              <a:t>Case 1: </a:t>
            </a:r>
            <a:r>
              <a:rPr lang="en-GB" sz="2800" dirty="0" err="1"/>
              <a:t>Łuki</a:t>
            </a:r>
            <a:r>
              <a:rPr lang="en-GB" sz="2800" dirty="0"/>
              <a:t>, </a:t>
            </a:r>
            <a:r>
              <a:rPr lang="en-GB" sz="2800" dirty="0" err="1"/>
              <a:t>kąty</a:t>
            </a:r>
            <a:r>
              <a:rPr lang="en-GB" sz="2800" dirty="0"/>
              <a:t>, </a:t>
            </a:r>
            <a:r>
              <a:rPr lang="en-GB" sz="2800" dirty="0" err="1"/>
              <a:t>powierzchnia</a:t>
            </a:r>
            <a:endParaRPr lang="pl-PL" sz="2800" dirty="0"/>
          </a:p>
        </p:txBody>
      </p:sp>
      <p:pic>
        <p:nvPicPr>
          <p:cNvPr id="4098" name="Picture 2" descr="aaa-abs-err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160" y="2259000"/>
            <a:ext cx="7560000" cy="45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803101" y="1636964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błąd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absolutny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7560000" cy="709865"/>
          </a:xfrm>
        </p:spPr>
        <p:txBody>
          <a:bodyPr/>
          <a:lstStyle/>
          <a:p>
            <a:r>
              <a:rPr lang="en-GB" sz="2800" dirty="0"/>
              <a:t>Case 1: </a:t>
            </a:r>
            <a:r>
              <a:rPr lang="en-GB" sz="2800" dirty="0" err="1"/>
              <a:t>Łuki</a:t>
            </a:r>
            <a:r>
              <a:rPr lang="en-GB" sz="2800" dirty="0"/>
              <a:t>, </a:t>
            </a:r>
            <a:r>
              <a:rPr lang="en-GB" sz="2800" dirty="0" err="1"/>
              <a:t>kąty</a:t>
            </a:r>
            <a:r>
              <a:rPr lang="en-GB" sz="2800" dirty="0"/>
              <a:t>, </a:t>
            </a:r>
            <a:r>
              <a:rPr lang="en-GB" sz="2800" dirty="0" err="1"/>
              <a:t>powierzchnia</a:t>
            </a:r>
            <a:endParaRPr lang="pl-PL" sz="2800" dirty="0"/>
          </a:p>
        </p:txBody>
      </p:sp>
      <p:pic>
        <p:nvPicPr>
          <p:cNvPr id="5124" name="Picture 4" descr="aaa-abs-error-relati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440" y="2259000"/>
            <a:ext cx="7560000" cy="45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2305094" y="1636964"/>
            <a:ext cx="4682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błąd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absolutny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względem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wykresu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kołowego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3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7560000" cy="709865"/>
          </a:xfrm>
        </p:spPr>
        <p:txBody>
          <a:bodyPr/>
          <a:lstStyle/>
          <a:p>
            <a:r>
              <a:rPr lang="en-GB" sz="2800" dirty="0"/>
              <a:t>Case 2: </a:t>
            </a:r>
            <a:r>
              <a:rPr lang="en-GB" sz="2800" dirty="0" err="1"/>
              <a:t>Wykresy</a:t>
            </a:r>
            <a:r>
              <a:rPr lang="en-GB" sz="2800" dirty="0"/>
              <a:t> </a:t>
            </a:r>
            <a:r>
              <a:rPr lang="en-GB" sz="2800" dirty="0" err="1"/>
              <a:t>pierścieniowe</a:t>
            </a:r>
            <a:r>
              <a:rPr lang="en-GB" sz="2800" dirty="0"/>
              <a:t>, </a:t>
            </a:r>
            <a:r>
              <a:rPr lang="en-GB" sz="2800" dirty="0" err="1"/>
              <a:t>promień</a:t>
            </a:r>
            <a:endParaRPr lang="pl-PL" sz="28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41" y="3684592"/>
            <a:ext cx="7560000" cy="1254272"/>
          </a:xfrm>
        </p:spPr>
      </p:pic>
    </p:spTree>
    <p:extLst>
      <p:ext uri="{BB962C8B-B14F-4D97-AF65-F5344CB8AC3E}">
        <p14:creationId xmlns:p14="http://schemas.microsoft.com/office/powerpoint/2010/main" val="2347537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7560000" cy="709865"/>
          </a:xfrm>
        </p:spPr>
        <p:txBody>
          <a:bodyPr/>
          <a:lstStyle/>
          <a:p>
            <a:r>
              <a:rPr lang="en-GB" sz="2800" dirty="0"/>
              <a:t>Case 2: </a:t>
            </a:r>
            <a:r>
              <a:rPr lang="en-GB" sz="2800" dirty="0" err="1"/>
              <a:t>Wykresy</a:t>
            </a:r>
            <a:r>
              <a:rPr lang="en-GB" sz="2800" dirty="0"/>
              <a:t> </a:t>
            </a:r>
            <a:r>
              <a:rPr lang="en-GB" sz="2800" dirty="0" err="1"/>
              <a:t>pierścieniowe</a:t>
            </a:r>
            <a:r>
              <a:rPr lang="en-GB" sz="2800" dirty="0"/>
              <a:t>, </a:t>
            </a:r>
            <a:r>
              <a:rPr lang="en-GB" sz="2800" dirty="0" err="1"/>
              <a:t>promień</a:t>
            </a:r>
            <a:endParaRPr lang="pl-PL" sz="28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6441" y="2262000"/>
            <a:ext cx="7560000" cy="4596000"/>
          </a:xfrm>
        </p:spPr>
      </p:pic>
      <p:sp>
        <p:nvSpPr>
          <p:cNvPr id="5" name="pole tekstowe 4"/>
          <p:cNvSpPr txBox="1"/>
          <p:nvPr/>
        </p:nvSpPr>
        <p:spPr>
          <a:xfrm>
            <a:off x="4309576" y="163696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błąd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5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7560000" cy="709865"/>
          </a:xfrm>
        </p:spPr>
        <p:txBody>
          <a:bodyPr/>
          <a:lstStyle/>
          <a:p>
            <a:r>
              <a:rPr lang="en-GB" sz="2800" dirty="0"/>
              <a:t>Case 2: </a:t>
            </a:r>
            <a:r>
              <a:rPr lang="en-GB" sz="2800" dirty="0" err="1"/>
              <a:t>Wykresy</a:t>
            </a:r>
            <a:r>
              <a:rPr lang="en-GB" sz="2800" dirty="0"/>
              <a:t> </a:t>
            </a:r>
            <a:r>
              <a:rPr lang="en-GB" sz="2800" dirty="0" err="1"/>
              <a:t>pierścieniowe</a:t>
            </a:r>
            <a:r>
              <a:rPr lang="en-GB" sz="2800" dirty="0"/>
              <a:t>, </a:t>
            </a:r>
            <a:r>
              <a:rPr lang="en-GB" sz="2800" dirty="0" err="1"/>
              <a:t>promień</a:t>
            </a:r>
            <a:endParaRPr lang="pl-PL" sz="28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6441" y="2262000"/>
            <a:ext cx="7560000" cy="4596000"/>
          </a:xfrm>
        </p:spPr>
      </p:pic>
      <p:sp>
        <p:nvSpPr>
          <p:cNvPr id="5" name="pole tekstowe 4"/>
          <p:cNvSpPr txBox="1"/>
          <p:nvPr/>
        </p:nvSpPr>
        <p:spPr>
          <a:xfrm>
            <a:off x="2815651" y="1636964"/>
            <a:ext cx="3661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błąd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względem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wykresu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kołowego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0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7560000" cy="709865"/>
          </a:xfrm>
        </p:spPr>
        <p:txBody>
          <a:bodyPr/>
          <a:lstStyle/>
          <a:p>
            <a:r>
              <a:rPr lang="en-GB" sz="2800" dirty="0"/>
              <a:t>Case 2: </a:t>
            </a:r>
            <a:r>
              <a:rPr lang="en-GB" sz="2800" dirty="0" err="1"/>
              <a:t>Wykresy</a:t>
            </a:r>
            <a:r>
              <a:rPr lang="en-GB" sz="2800" dirty="0"/>
              <a:t> </a:t>
            </a:r>
            <a:r>
              <a:rPr lang="en-GB" sz="2800" dirty="0" err="1"/>
              <a:t>pierścieniowe</a:t>
            </a:r>
            <a:r>
              <a:rPr lang="en-GB" sz="2800" dirty="0"/>
              <a:t>, </a:t>
            </a:r>
            <a:r>
              <a:rPr lang="en-GB" sz="2800" dirty="0" err="1"/>
              <a:t>promień</a:t>
            </a:r>
            <a:endParaRPr lang="pl-PL" sz="28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6441" y="2262000"/>
            <a:ext cx="7560000" cy="4596000"/>
          </a:xfrm>
        </p:spPr>
      </p:pic>
      <p:sp>
        <p:nvSpPr>
          <p:cNvPr id="5" name="pole tekstowe 4"/>
          <p:cNvSpPr txBox="1"/>
          <p:nvPr/>
        </p:nvSpPr>
        <p:spPr>
          <a:xfrm>
            <a:off x="3803101" y="1636964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błąd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absolutny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1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7560000" cy="709865"/>
          </a:xfrm>
        </p:spPr>
        <p:txBody>
          <a:bodyPr/>
          <a:lstStyle/>
          <a:p>
            <a:r>
              <a:rPr lang="en-GB" sz="2800" dirty="0"/>
              <a:t>Case 2: </a:t>
            </a:r>
            <a:r>
              <a:rPr lang="en-GB" sz="2800" dirty="0" err="1"/>
              <a:t>Wykresy</a:t>
            </a:r>
            <a:r>
              <a:rPr lang="en-GB" sz="2800" dirty="0"/>
              <a:t> </a:t>
            </a:r>
            <a:r>
              <a:rPr lang="en-GB" sz="2800" dirty="0" err="1"/>
              <a:t>pierścieniowe</a:t>
            </a:r>
            <a:r>
              <a:rPr lang="en-GB" sz="2800" dirty="0"/>
              <a:t>, </a:t>
            </a:r>
            <a:r>
              <a:rPr lang="en-GB" sz="2800" dirty="0" err="1"/>
              <a:t>promień</a:t>
            </a:r>
            <a:endParaRPr lang="pl-PL" sz="28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6441" y="2262000"/>
            <a:ext cx="7560000" cy="4596000"/>
          </a:xfrm>
        </p:spPr>
      </p:pic>
      <p:sp>
        <p:nvSpPr>
          <p:cNvPr id="5" name="pole tekstowe 4"/>
          <p:cNvSpPr txBox="1"/>
          <p:nvPr/>
        </p:nvSpPr>
        <p:spPr>
          <a:xfrm>
            <a:off x="2305094" y="1636964"/>
            <a:ext cx="4682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błąd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absolutny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względem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wykresu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kołowego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0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7560000" cy="709865"/>
          </a:xfrm>
        </p:spPr>
        <p:txBody>
          <a:bodyPr/>
          <a:lstStyle/>
          <a:p>
            <a:r>
              <a:rPr lang="EN-GB" dirty="0"/>
              <a:t>Case 3: </a:t>
            </a:r>
            <a:r>
              <a:rPr lang="EN-GB" dirty="0" err="1"/>
              <a:t>Wariacje</a:t>
            </a:r>
            <a:r>
              <a:rPr lang="EN-GB" dirty="0"/>
              <a:t> </a:t>
            </a:r>
            <a:r>
              <a:rPr lang="EN-GB" dirty="0" err="1"/>
              <a:t>wykresów</a:t>
            </a:r>
            <a:r>
              <a:rPr lang="EN-GB" dirty="0"/>
              <a:t> </a:t>
            </a:r>
            <a:r>
              <a:rPr lang="EN-GB" dirty="0" err="1"/>
              <a:t>kołowych</a:t>
            </a:r>
            <a:endParaRPr lang="EN-GB" dirty="0"/>
          </a:p>
        </p:txBody>
      </p:sp>
      <p:pic>
        <p:nvPicPr>
          <p:cNvPr id="6" name="Content Placeholder 5" descr="wykresy-artykuł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6441" y="3294780"/>
            <a:ext cx="7560000" cy="1664359"/>
          </a:xfrm>
        </p:spPr>
      </p:pic>
    </p:spTree>
    <p:extLst>
      <p:ext uri="{BB962C8B-B14F-4D97-AF65-F5344CB8AC3E}">
        <p14:creationId xmlns:p14="http://schemas.microsoft.com/office/powerpoint/2010/main" val="360294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 err="1"/>
              <a:t>Teoria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err="1"/>
              <a:t>Badania</a:t>
            </a:r>
            <a:endParaRPr lang="en-GB" dirty="0"/>
          </a:p>
          <a:p>
            <a:pPr marL="600075" lvl="1" indent="-257175">
              <a:buFont typeface="+mj-lt"/>
              <a:buAutoNum type="alphaLcParenR"/>
            </a:pPr>
            <a:r>
              <a:rPr lang="en-GB" dirty="0"/>
              <a:t>Case 1: </a:t>
            </a:r>
            <a:r>
              <a:rPr lang="en-GB" dirty="0" err="1"/>
              <a:t>Łuki</a:t>
            </a:r>
            <a:r>
              <a:rPr lang="en-GB" dirty="0"/>
              <a:t>, </a:t>
            </a:r>
            <a:r>
              <a:rPr lang="en-GB" dirty="0" err="1"/>
              <a:t>kąty</a:t>
            </a:r>
            <a:r>
              <a:rPr lang="en-GB" dirty="0"/>
              <a:t>, </a:t>
            </a:r>
            <a:r>
              <a:rPr lang="en-GB" dirty="0" err="1"/>
              <a:t>powierzchnia</a:t>
            </a:r>
            <a:endParaRPr lang="en-GB" dirty="0"/>
          </a:p>
          <a:p>
            <a:pPr marL="600075" lvl="1" indent="-257175">
              <a:buFont typeface="+mj-lt"/>
              <a:buAutoNum type="alphaLcParenR"/>
            </a:pPr>
            <a:r>
              <a:rPr lang="en-GB" dirty="0"/>
              <a:t>Case 2: </a:t>
            </a:r>
            <a:r>
              <a:rPr lang="en-GB" dirty="0" err="1"/>
              <a:t>Wykresy</a:t>
            </a:r>
            <a:r>
              <a:rPr lang="en-GB" dirty="0"/>
              <a:t> </a:t>
            </a:r>
            <a:r>
              <a:rPr lang="en-GB" dirty="0" err="1"/>
              <a:t>pierścieniowe</a:t>
            </a:r>
            <a:r>
              <a:rPr lang="en-GB" dirty="0"/>
              <a:t>, </a:t>
            </a:r>
            <a:r>
              <a:rPr lang="en-GB" dirty="0" err="1"/>
              <a:t>promień</a:t>
            </a:r>
            <a:endParaRPr lang="en-GB" dirty="0"/>
          </a:p>
          <a:p>
            <a:pPr marL="600075" lvl="1" indent="-257175">
              <a:buFont typeface="+mj-lt"/>
              <a:buAutoNum type="alphaLcParenR"/>
            </a:pPr>
            <a:r>
              <a:rPr lang="en-GB" dirty="0"/>
              <a:t>Case 3: </a:t>
            </a:r>
            <a:r>
              <a:rPr lang="en-GB" dirty="0" err="1"/>
              <a:t>Wariacje</a:t>
            </a:r>
            <a:r>
              <a:rPr lang="en-GB" dirty="0"/>
              <a:t> </a:t>
            </a:r>
            <a:r>
              <a:rPr lang="en-GB" dirty="0" err="1"/>
              <a:t>wykresów</a:t>
            </a:r>
            <a:r>
              <a:rPr lang="en-GB" dirty="0"/>
              <a:t> </a:t>
            </a:r>
            <a:r>
              <a:rPr lang="en-GB" dirty="0" err="1"/>
              <a:t>kołowych</a:t>
            </a:r>
            <a:endParaRPr lang="en-GB" dirty="0"/>
          </a:p>
          <a:p>
            <a:pPr marL="300038">
              <a:buFont typeface="+mj-lt"/>
              <a:buAutoNum type="arabicPeriod"/>
            </a:pPr>
            <a:r>
              <a:rPr lang="en-GB" dirty="0" err="1"/>
              <a:t>Wyniki</a:t>
            </a:r>
            <a:r>
              <a:rPr lang="en-GB" dirty="0"/>
              <a:t> </a:t>
            </a:r>
            <a:r>
              <a:rPr lang="en-GB" dirty="0" err="1"/>
              <a:t>uzyskane</a:t>
            </a:r>
            <a:r>
              <a:rPr lang="en-GB" dirty="0"/>
              <a:t> z </a:t>
            </a:r>
            <a:r>
              <a:rPr lang="en-GB" dirty="0" err="1"/>
              <a:t>testu</a:t>
            </a:r>
            <a:r>
              <a:rPr lang="en-GB" dirty="0"/>
              <a:t> w </a:t>
            </a:r>
            <a:r>
              <a:rPr lang="en-GB" dirty="0" err="1"/>
              <a:t>grupie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6849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7560000" cy="709865"/>
          </a:xfrm>
        </p:spPr>
        <p:txBody>
          <a:bodyPr/>
          <a:lstStyle/>
          <a:p>
            <a:r>
              <a:rPr lang="EN-GB" sz="2800" dirty="0"/>
              <a:t>Case 3: </a:t>
            </a:r>
            <a:r>
              <a:rPr lang="EN-GB" sz="2800" dirty="0" err="1"/>
              <a:t>Wariacje</a:t>
            </a:r>
            <a:r>
              <a:rPr lang="EN-GB" sz="2800" dirty="0"/>
              <a:t> </a:t>
            </a:r>
            <a:r>
              <a:rPr lang="EN-GB" sz="2800" dirty="0" err="1"/>
              <a:t>wykresów</a:t>
            </a:r>
            <a:r>
              <a:rPr lang="EN-GB" sz="2800" dirty="0"/>
              <a:t> </a:t>
            </a:r>
            <a:r>
              <a:rPr lang="EN-GB" sz="2800" dirty="0" err="1"/>
              <a:t>kołowych</a:t>
            </a:r>
            <a:endParaRPr lang="EN-GB" sz="2800" dirty="0"/>
          </a:p>
        </p:txBody>
      </p:sp>
      <p:pic>
        <p:nvPicPr>
          <p:cNvPr id="4" name="Content Placeholder 3" descr="error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6441" y="2114907"/>
            <a:ext cx="7560000" cy="4743093"/>
          </a:xfrm>
        </p:spPr>
      </p:pic>
      <p:sp>
        <p:nvSpPr>
          <p:cNvPr id="5" name="pole tekstowe 4"/>
          <p:cNvSpPr txBox="1"/>
          <p:nvPr/>
        </p:nvSpPr>
        <p:spPr>
          <a:xfrm>
            <a:off x="4309576" y="163696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błąd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38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7560000" cy="709865"/>
          </a:xfrm>
        </p:spPr>
        <p:txBody>
          <a:bodyPr/>
          <a:lstStyle/>
          <a:p>
            <a:r>
              <a:rPr lang="EN-GB" sz="2800" dirty="0"/>
              <a:t>Case 3: </a:t>
            </a:r>
            <a:r>
              <a:rPr lang="EN-GB" sz="2800" dirty="0" err="1"/>
              <a:t>Wariacje</a:t>
            </a:r>
            <a:r>
              <a:rPr lang="EN-GB" sz="2800" dirty="0"/>
              <a:t> </a:t>
            </a:r>
            <a:r>
              <a:rPr lang="EN-GB" sz="2800" dirty="0" err="1"/>
              <a:t>wykresów</a:t>
            </a:r>
            <a:r>
              <a:rPr lang="EN-GB" sz="2800" dirty="0"/>
              <a:t> </a:t>
            </a:r>
            <a:r>
              <a:rPr lang="EN-GB" sz="2800" dirty="0" err="1"/>
              <a:t>kołowych</a:t>
            </a:r>
            <a:endParaRPr lang="EN-GB" sz="2800" dirty="0"/>
          </a:p>
        </p:txBody>
      </p:sp>
      <p:pic>
        <p:nvPicPr>
          <p:cNvPr id="4" name="Content Placeholder 3" descr="error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6441" y="2168313"/>
            <a:ext cx="7560000" cy="4689687"/>
          </a:xfrm>
        </p:spPr>
      </p:pic>
      <p:sp>
        <p:nvSpPr>
          <p:cNvPr id="5" name="pole tekstowe 4"/>
          <p:cNvSpPr txBox="1"/>
          <p:nvPr/>
        </p:nvSpPr>
        <p:spPr>
          <a:xfrm>
            <a:off x="2815651" y="1636964"/>
            <a:ext cx="3661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błąd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względem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wykresu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kołowego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4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7560000" cy="709865"/>
          </a:xfrm>
        </p:spPr>
        <p:txBody>
          <a:bodyPr/>
          <a:lstStyle/>
          <a:p>
            <a:r>
              <a:rPr lang="EN-GB" sz="2800" dirty="0"/>
              <a:t>Case 3: </a:t>
            </a:r>
            <a:r>
              <a:rPr lang="EN-GB" sz="2800" dirty="0" err="1"/>
              <a:t>Wariacje</a:t>
            </a:r>
            <a:r>
              <a:rPr lang="EN-GB" sz="2800" dirty="0"/>
              <a:t> </a:t>
            </a:r>
            <a:r>
              <a:rPr lang="EN-GB" sz="2800" dirty="0" err="1"/>
              <a:t>wykresów</a:t>
            </a:r>
            <a:r>
              <a:rPr lang="EN-GB" sz="2800" dirty="0"/>
              <a:t> </a:t>
            </a:r>
            <a:r>
              <a:rPr lang="EN-GB" sz="2800" dirty="0" err="1"/>
              <a:t>kołowych</a:t>
            </a:r>
            <a:endParaRPr lang="EN-GB" sz="2800" dirty="0"/>
          </a:p>
        </p:txBody>
      </p:sp>
      <p:pic>
        <p:nvPicPr>
          <p:cNvPr id="4" name="Content Placeholder 3" descr="error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6441" y="2141363"/>
            <a:ext cx="7560000" cy="4716637"/>
          </a:xfrm>
        </p:spPr>
      </p:pic>
      <p:sp>
        <p:nvSpPr>
          <p:cNvPr id="5" name="pole tekstowe 4"/>
          <p:cNvSpPr txBox="1"/>
          <p:nvPr/>
        </p:nvSpPr>
        <p:spPr>
          <a:xfrm>
            <a:off x="3803101" y="1636964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błąd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absolutny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9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560000" cy="709865"/>
          </a:xfrm>
        </p:spPr>
        <p:txBody>
          <a:bodyPr/>
          <a:lstStyle/>
          <a:p>
            <a:r>
              <a:rPr lang="EN-GB" sz="2800" dirty="0"/>
              <a:t>Case 3: </a:t>
            </a:r>
            <a:r>
              <a:rPr lang="EN-GB" sz="2800" dirty="0" err="1"/>
              <a:t>Wariacje</a:t>
            </a:r>
            <a:r>
              <a:rPr lang="EN-GB" sz="2800" dirty="0"/>
              <a:t> </a:t>
            </a:r>
            <a:r>
              <a:rPr lang="EN-GB" sz="2800" dirty="0" err="1"/>
              <a:t>wykresów</a:t>
            </a:r>
            <a:r>
              <a:rPr lang="EN-GB" sz="2800" dirty="0"/>
              <a:t> </a:t>
            </a:r>
            <a:r>
              <a:rPr lang="EN-GB" sz="2800" dirty="0" err="1"/>
              <a:t>kołowych</a:t>
            </a:r>
            <a:endParaRPr lang="EN-GB" sz="2800" dirty="0"/>
          </a:p>
        </p:txBody>
      </p:sp>
      <p:pic>
        <p:nvPicPr>
          <p:cNvPr id="4" name="Content Placeholder 3" descr="error4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6439" y="2254799"/>
            <a:ext cx="7560000" cy="4603201"/>
          </a:xfrm>
        </p:spPr>
      </p:pic>
      <p:sp>
        <p:nvSpPr>
          <p:cNvPr id="5" name="pole tekstowe 4"/>
          <p:cNvSpPr txBox="1"/>
          <p:nvPr/>
        </p:nvSpPr>
        <p:spPr>
          <a:xfrm>
            <a:off x="2305094" y="1636964"/>
            <a:ext cx="4682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błąd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absolutny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względem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wykresu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kołowego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78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Wnioski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Nie odczytujemy wykresów kołowych względem zaznaczonego kąta.</a:t>
            </a:r>
          </a:p>
          <a:p>
            <a:r>
              <a:rPr lang="EN-US" dirty="0"/>
              <a:t>Wykres w kształcie pączka (donuta) jest niegorszy w odczycie niż standardowy wykres kołowy.</a:t>
            </a:r>
          </a:p>
          <a:p>
            <a:r>
              <a:rPr lang="EN-US" dirty="0"/>
              <a:t>Lepiej unikać wykresów z "wyciętym kawałkiem", gdyż powodują znaczący błąd przy odczycie wartości.</a:t>
            </a:r>
          </a:p>
        </p:txBody>
      </p:sp>
    </p:spTree>
    <p:extLst>
      <p:ext uri="{BB962C8B-B14F-4D97-AF65-F5344CB8AC3E}">
        <p14:creationId xmlns:p14="http://schemas.microsoft.com/office/powerpoint/2010/main" val="1009552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Wyniki</a:t>
            </a:r>
            <a:r>
              <a:rPr lang="en-GB" dirty="0"/>
              <a:t> </a:t>
            </a:r>
            <a:r>
              <a:rPr lang="en-GB" dirty="0" err="1"/>
              <a:t>uzyskane</a:t>
            </a:r>
            <a:r>
              <a:rPr lang="en-GB" dirty="0"/>
              <a:t> z </a:t>
            </a:r>
            <a:r>
              <a:rPr lang="en-GB" dirty="0" err="1"/>
              <a:t>testu</a:t>
            </a:r>
            <a:r>
              <a:rPr lang="en-GB" dirty="0"/>
              <a:t> w </a:t>
            </a:r>
            <a:r>
              <a:rPr lang="en-GB" dirty="0" err="1"/>
              <a:t>grupie</a:t>
            </a:r>
            <a:br>
              <a:rPr lang="pl-PL" dirty="0"/>
            </a:b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849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66441" y="927099"/>
            <a:ext cx="6345260" cy="709865"/>
          </a:xfrm>
        </p:spPr>
        <p:txBody>
          <a:bodyPr/>
          <a:lstStyle/>
          <a:p>
            <a:r>
              <a:rPr lang="en-GB" dirty="0" err="1"/>
              <a:t>Bilbliografia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866440" y="2489201"/>
            <a:ext cx="7667959" cy="3530599"/>
          </a:xfrm>
        </p:spPr>
        <p:txBody>
          <a:bodyPr/>
          <a:lstStyle/>
          <a:p>
            <a:r>
              <a:rPr lang="pl-PL" dirty="0"/>
              <a:t>https://eagereyes.org/blog/2016/an-illustrated-tour-of-the-pie-chart-study-results</a:t>
            </a:r>
            <a:endParaRPr lang="en-GB" dirty="0"/>
          </a:p>
          <a:p>
            <a:r>
              <a:rPr lang="pl-PL" dirty="0"/>
              <a:t>https://pl.wikipedia.org/wiki/Diagram_ko%C5%82owy</a:t>
            </a:r>
            <a:endParaRPr lang="en-GB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203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Teoria</a:t>
            </a:r>
            <a:endParaRPr lang="EN-GB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389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wykresy</a:t>
            </a:r>
            <a:r>
              <a:rPr lang="en-GB" dirty="0"/>
              <a:t> </a:t>
            </a:r>
            <a:r>
              <a:rPr lang="en-GB" dirty="0" err="1"/>
              <a:t>kołowe</a:t>
            </a:r>
            <a:r>
              <a:rPr lang="en-GB" dirty="0"/>
              <a:t>?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866441" y="2489201"/>
            <a:ext cx="7560000" cy="3530599"/>
          </a:xfrm>
        </p:spPr>
        <p:txBody>
          <a:bodyPr/>
          <a:lstStyle/>
          <a:p>
            <a:r>
              <a:rPr lang="pl-PL" dirty="0"/>
              <a:t>Wykres kołowy zbudowany jest z koła podzielonego na wycinki obrazujące proporcje. Na diagramie kołowym długość łuku każdego wycinka (a także kąt środkowy na którym się opiera i pole powierzchni jaki wyznacza), jest proporcjonalna</a:t>
            </a:r>
            <a:r>
              <a:rPr lang="en-GB" dirty="0"/>
              <a:t> </a:t>
            </a:r>
            <a:r>
              <a:rPr lang="pl-PL" dirty="0"/>
              <a:t>do ilości jaką przedstawia.</a:t>
            </a:r>
            <a:r>
              <a:rPr lang="en-GB" dirty="0"/>
              <a:t> </a:t>
            </a:r>
          </a:p>
          <a:p>
            <a:r>
              <a:rPr lang="pl-PL" dirty="0"/>
              <a:t>Wszystkie wycinki diagramu zawsze tworzą pełne koło.</a:t>
            </a:r>
            <a:endParaRPr lang="en-GB" dirty="0"/>
          </a:p>
          <a:p>
            <a:r>
              <a:rPr lang="pl-PL" dirty="0"/>
              <a:t>Zwany również wykresem tortowym</a:t>
            </a:r>
            <a:r>
              <a:rPr lang="en-GB" dirty="0"/>
              <a:t>, </a:t>
            </a:r>
            <a:r>
              <a:rPr lang="pl-PL" dirty="0"/>
              <a:t>gdyż</a:t>
            </a:r>
            <a:r>
              <a:rPr lang="en-GB" dirty="0"/>
              <a:t> </a:t>
            </a:r>
            <a:r>
              <a:rPr lang="pl-PL" dirty="0"/>
              <a:t>przypomina tort podzielony na kawałki.</a:t>
            </a:r>
          </a:p>
        </p:txBody>
      </p:sp>
    </p:spTree>
    <p:extLst>
      <p:ext uri="{BB962C8B-B14F-4D97-AF65-F5344CB8AC3E}">
        <p14:creationId xmlns:p14="http://schemas.microsoft.com/office/powerpoint/2010/main" val="356651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wykresy</a:t>
            </a:r>
            <a:r>
              <a:rPr lang="en-GB" dirty="0"/>
              <a:t> </a:t>
            </a:r>
            <a:r>
              <a:rPr lang="en-GB" dirty="0" err="1"/>
              <a:t>kołowe</a:t>
            </a:r>
            <a:r>
              <a:rPr lang="en-GB" dirty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66441" y="2489201"/>
            <a:ext cx="7560000" cy="3530599"/>
          </a:xfrm>
        </p:spPr>
        <p:txBody>
          <a:bodyPr/>
          <a:lstStyle/>
          <a:p>
            <a:r>
              <a:rPr lang="pl-PL" dirty="0"/>
              <a:t>Są jednym z najbardziej popularnych wykresów statystycznych używanych na świecie.</a:t>
            </a:r>
          </a:p>
          <a:p>
            <a:r>
              <a:rPr lang="pl-PL" dirty="0"/>
              <a:t>Są często krytykowane, jednak świetnie nadają się do jasnego przekazania prostych danych</a:t>
            </a:r>
            <a:r>
              <a:rPr lang="en-GB" dirty="0"/>
              <a:t>, </a:t>
            </a:r>
            <a:r>
              <a:rPr lang="pl-PL" dirty="0"/>
              <a:t>gdzie wycinki stanowią 25% - 50%</a:t>
            </a:r>
            <a:r>
              <a:rPr lang="en-GB" dirty="0"/>
              <a:t>.</a:t>
            </a:r>
            <a:endParaRPr lang="pl-PL" dirty="0"/>
          </a:p>
          <a:p>
            <a:r>
              <a:rPr lang="pl-PL" dirty="0"/>
              <a:t>Najstarszy znany wykres kołowy znajduje się w </a:t>
            </a:r>
            <a:r>
              <a:rPr lang="pl-PL" i="1" dirty="0"/>
              <a:t>Statistical </a:t>
            </a:r>
            <a:r>
              <a:rPr lang="pl-PL" i="1" dirty="0" err="1"/>
              <a:t>Breviary</a:t>
            </a:r>
            <a:r>
              <a:rPr lang="pl-PL" dirty="0"/>
              <a:t> z 1801 roku dzięki Williamowi </a:t>
            </a:r>
            <a:r>
              <a:rPr lang="pl-PL" dirty="0" err="1"/>
              <a:t>Playfairowi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421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Użycie, skuteczność i percepcja wzrokowa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866440" y="2489201"/>
            <a:ext cx="7784073" cy="3530599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252525"/>
                </a:solidFill>
                <a:latin typeface="Century Gothic (Tekst podstawowy)"/>
              </a:rPr>
              <a:t>Wykresy kołowe</a:t>
            </a:r>
            <a:r>
              <a:rPr lang="en-GB" dirty="0">
                <a:solidFill>
                  <a:srgbClr val="252525"/>
                </a:solidFill>
                <a:latin typeface="Century Gothic (Tekst podstawowy)"/>
              </a:rPr>
              <a:t> </a:t>
            </a:r>
            <a:r>
              <a:rPr lang="pl-PL" dirty="0">
                <a:solidFill>
                  <a:srgbClr val="252525"/>
                </a:solidFill>
                <a:latin typeface="Century Gothic (Tekst podstawowy)"/>
              </a:rPr>
              <a:t>uważane są za niedokładna metodę prezentacji informacji i są one bardzo rzadkie w literaturze naukowej. </a:t>
            </a:r>
            <a:endParaRPr lang="en-GB" dirty="0">
              <a:solidFill>
                <a:srgbClr val="252525"/>
              </a:solidFill>
              <a:latin typeface="Century Gothic (Tekst podstawowy)"/>
            </a:endParaRPr>
          </a:p>
          <a:p>
            <a:r>
              <a:rPr lang="pl-PL" dirty="0">
                <a:solidFill>
                  <a:srgbClr val="252525"/>
                </a:solidFill>
                <a:latin typeface="Century Gothic (Tekst podstawowy)"/>
              </a:rPr>
              <a:t>Jednym z powodów to to, że trudno jest porównywać rozmiary elementów w wykresie, gdzie zmienia się pole i kształt zamiast długości. Potęgowe prawo</a:t>
            </a:r>
            <a:r>
              <a:rPr lang="en-GB" dirty="0">
                <a:solidFill>
                  <a:srgbClr val="252525"/>
                </a:solidFill>
                <a:latin typeface="Century Gothic (Tekst podstawowy)"/>
              </a:rPr>
              <a:t> </a:t>
            </a:r>
            <a:r>
              <a:rPr lang="pl-PL" dirty="0">
                <a:solidFill>
                  <a:srgbClr val="252525"/>
                </a:solidFill>
                <a:latin typeface="Century Gothic (Tekst podstawowy)"/>
              </a:rPr>
              <a:t>Stevensa twierdzi, że wzrokowo pole powierzchni jest postrzegane z siłą 0,7 zaś długość z siłą 1,0. </a:t>
            </a:r>
            <a:br>
              <a:rPr lang="en-GB" dirty="0">
                <a:solidFill>
                  <a:srgbClr val="252525"/>
                </a:solidFill>
                <a:latin typeface="Century Gothic (Tekst podstawowy)"/>
              </a:rPr>
            </a:br>
            <a:r>
              <a:rPr lang="pl-PL" dirty="0">
                <a:solidFill>
                  <a:srgbClr val="252525"/>
                </a:solidFill>
                <a:latin typeface="Century Gothic (Tekst podstawowy)"/>
              </a:rPr>
              <a:t>To sugeruje, że długość jest lepszą skalą, ponieważ postrzegane różnice byłyby proporcjonalne liniowo do różnic rzeczywistych.</a:t>
            </a:r>
          </a:p>
          <a:p>
            <a:r>
              <a:rPr lang="en-GB" dirty="0">
                <a:solidFill>
                  <a:srgbClr val="252525"/>
                </a:solidFill>
                <a:latin typeface="Century Gothic (Tekst podstawowy)"/>
              </a:rPr>
              <a:t>W</a:t>
            </a:r>
            <a:r>
              <a:rPr lang="pl-PL" dirty="0">
                <a:solidFill>
                  <a:srgbClr val="252525"/>
                </a:solidFill>
                <a:latin typeface="Century Gothic (Tekst podstawowy)"/>
              </a:rPr>
              <a:t> badaniach naukowych na Bell Labs, wykazano, że porównania przez kąt były mniej dokładne niż porównania przez długość</a:t>
            </a:r>
            <a:r>
              <a:rPr lang="en-GB">
                <a:solidFill>
                  <a:srgbClr val="252525"/>
                </a:solidFill>
                <a:latin typeface="Century Gothic (Tekst podstawowy)"/>
              </a:rPr>
              <a:t>.</a:t>
            </a:r>
            <a:endParaRPr lang="pl-PL" dirty="0">
              <a:solidFill>
                <a:srgbClr val="252525"/>
              </a:solidFill>
              <a:latin typeface="Century Gothic (Tekst podstawowy)"/>
            </a:endParaRPr>
          </a:p>
        </p:txBody>
      </p:sp>
    </p:spTree>
    <p:extLst>
      <p:ext uri="{BB962C8B-B14F-4D97-AF65-F5344CB8AC3E}">
        <p14:creationId xmlns:p14="http://schemas.microsoft.com/office/powerpoint/2010/main" val="222269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6840645" cy="709865"/>
          </a:xfrm>
        </p:spPr>
        <p:txBody>
          <a:bodyPr/>
          <a:lstStyle/>
          <a:p>
            <a:r>
              <a:rPr lang="pl-PL" sz="2800" dirty="0"/>
              <a:t>Użycie, skuteczność i percepcja wzrokowa</a:t>
            </a:r>
          </a:p>
        </p:txBody>
      </p:sp>
      <p:pic>
        <p:nvPicPr>
          <p:cNvPr id="6146" name="Picture 2" descr="Plik:Piecharts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10" y="2277213"/>
            <a:ext cx="6388991" cy="458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22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Badania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Przeprowadzone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:</a:t>
            </a:r>
          </a:p>
          <a:p>
            <a:r>
              <a:rPr lang="pl-PL" dirty="0"/>
              <a:t>ROBERT KOSARA</a:t>
            </a:r>
            <a:r>
              <a:rPr lang="en-GB" dirty="0"/>
              <a:t> I </a:t>
            </a:r>
            <a:r>
              <a:rPr lang="pl-PL" dirty="0"/>
              <a:t>Drew </a:t>
            </a:r>
            <a:r>
              <a:rPr lang="pl-PL" dirty="0" err="1"/>
              <a:t>Skau</a:t>
            </a:r>
            <a:r>
              <a:rPr lang="en-GB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296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7560000" cy="709865"/>
          </a:xfrm>
        </p:spPr>
        <p:txBody>
          <a:bodyPr/>
          <a:lstStyle/>
          <a:p>
            <a:r>
              <a:rPr lang="en-GB" sz="2800" dirty="0"/>
              <a:t>Case 1: </a:t>
            </a:r>
            <a:r>
              <a:rPr lang="en-GB" sz="2800" dirty="0" err="1"/>
              <a:t>Łuki</a:t>
            </a:r>
            <a:r>
              <a:rPr lang="en-GB" sz="2800" dirty="0"/>
              <a:t>, </a:t>
            </a:r>
            <a:r>
              <a:rPr lang="en-GB" sz="2800" dirty="0" err="1"/>
              <a:t>kąty</a:t>
            </a:r>
            <a:r>
              <a:rPr lang="en-GB" sz="2800" dirty="0"/>
              <a:t>, </a:t>
            </a:r>
            <a:r>
              <a:rPr lang="en-GB" sz="2800" dirty="0" err="1"/>
              <a:t>powierzchnia</a:t>
            </a:r>
            <a:endParaRPr lang="pl-PL" sz="2800" dirty="0"/>
          </a:p>
        </p:txBody>
      </p:sp>
      <p:pic>
        <p:nvPicPr>
          <p:cNvPr id="1026" name="Picture 2" descr="pie-deconstruct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440" y="2104364"/>
            <a:ext cx="7560000" cy="475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5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529</TotalTime>
  <Words>383</Words>
  <Application>Microsoft Office PowerPoint</Application>
  <PresentationFormat>Pokaz na ekranie (4:3)</PresentationFormat>
  <Paragraphs>73</Paragraphs>
  <Slides>26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Century Gothic (Tekst podstawowy)</vt:lpstr>
      <vt:lpstr>Wingdings 3</vt:lpstr>
      <vt:lpstr>Jon (sala konferencyjna)</vt:lpstr>
      <vt:lpstr>Wykresy Kołowe</vt:lpstr>
      <vt:lpstr>Agenda</vt:lpstr>
      <vt:lpstr>Teoria</vt:lpstr>
      <vt:lpstr>Czym są wykresy kołowe?</vt:lpstr>
      <vt:lpstr>Czym są wykresy kołowe?</vt:lpstr>
      <vt:lpstr>Użycie, skuteczność i percepcja wzrokowa</vt:lpstr>
      <vt:lpstr>Użycie, skuteczność i percepcja wzrokowa</vt:lpstr>
      <vt:lpstr>Badania</vt:lpstr>
      <vt:lpstr>Case 1: Łuki, kąty, powierzchnia</vt:lpstr>
      <vt:lpstr>Case 1: Łuki, kąty, powierzchnia</vt:lpstr>
      <vt:lpstr>Case 1: Łuki, kąty, powierzchnia</vt:lpstr>
      <vt:lpstr>Case 1: Łuki, kąty, powierzchnia</vt:lpstr>
      <vt:lpstr>Case 1: Łuki, kąty, powierzchnia</vt:lpstr>
      <vt:lpstr>Case 2: Wykresy pierścieniowe, promień</vt:lpstr>
      <vt:lpstr>Case 2: Wykresy pierścieniowe, promień</vt:lpstr>
      <vt:lpstr>Case 2: Wykresy pierścieniowe, promień</vt:lpstr>
      <vt:lpstr>Case 2: Wykresy pierścieniowe, promień</vt:lpstr>
      <vt:lpstr>Case 2: Wykresy pierścieniowe, promień</vt:lpstr>
      <vt:lpstr>Case 3: Wariacje wykresów kołowych</vt:lpstr>
      <vt:lpstr>Case 3: Wariacje wykresów kołowych</vt:lpstr>
      <vt:lpstr>Case 3: Wariacje wykresów kołowych</vt:lpstr>
      <vt:lpstr>Case 3: Wariacje wykresów kołowych</vt:lpstr>
      <vt:lpstr>Case 3: Wariacje wykresów kołowych</vt:lpstr>
      <vt:lpstr>Wnioski</vt:lpstr>
      <vt:lpstr>Wyniki uzyskane z testu w grupie </vt:lpstr>
      <vt:lpstr>Bilbliografia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Wykresy Kołowe</dc:title>
  <dc:creator>Patryk Tenderenda</dc:creator>
  <cp:lastModifiedBy>Patryk Tenderenda</cp:lastModifiedBy>
  <cp:revision>26</cp:revision>
  <dcterms:created xsi:type="dcterms:W3CDTF">2016-12-15T13:07:37Z</dcterms:created>
  <dcterms:modified xsi:type="dcterms:W3CDTF">2016-12-16T13:20:42Z</dcterms:modified>
</cp:coreProperties>
</file>