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60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sce Uciha" initials="SU" lastIdx="2" clrIdx="0">
    <p:extLst>
      <p:ext uri="{19B8F6BF-5375-455C-9EA6-DF929625EA0E}">
        <p15:presenceInfo xmlns:p15="http://schemas.microsoft.com/office/powerpoint/2012/main" userId="2995ab8151e3c85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4-06T17:12:27.653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914400" y="1844824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828800" y="3573016"/>
            <a:ext cx="8534400" cy="1054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>
                <a:solidFill>
                  <a:srgbClr val="17365D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506788" y="274638"/>
            <a:ext cx="9269732" cy="99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609600" y="1988841"/>
            <a:ext cx="5384800" cy="4137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0F243E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0F243E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0F243E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97600" y="1988841"/>
            <a:ext cx="5384800" cy="4137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0F243E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0F243E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0F243E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1506788" y="274638"/>
            <a:ext cx="9269732" cy="99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rgbClr val="0F243E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0F243E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0F243E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0F243E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0F243E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0F243E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0F243E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0F243E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rgbClr val="0F243E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0F243E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0F243E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0F243E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0F243E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0F243E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0F243E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0F243E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1506788" y="274638"/>
            <a:ext cx="9269732" cy="99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rgbClr val="0F243E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F243E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rgbClr val="0F243E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rgbClr val="0F243E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0F243E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0F243E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0F243E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0F243E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0F243E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0F243E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0F243E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0F243E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0F243E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0F243E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0F243E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1506788" y="274638"/>
            <a:ext cx="9269732" cy="99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755660" y="-1625053"/>
            <a:ext cx="4680679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3">
            <a:alphaModFix/>
          </a:blip>
          <a:srcRect t="27977"/>
          <a:stretch/>
        </p:blipFill>
        <p:spPr>
          <a:xfrm>
            <a:off x="0" y="1558908"/>
            <a:ext cx="12192000" cy="493934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28028" y="22390"/>
            <a:ext cx="2255573" cy="167841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09600" y="1521008"/>
            <a:ext cx="10972800" cy="4680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0F243E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0F243E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0F243E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0F243E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1506788" y="274638"/>
            <a:ext cx="9269732" cy="99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14">
            <a:alphaModFix/>
          </a:blip>
          <a:srcRect r="73077"/>
          <a:stretch/>
        </p:blipFill>
        <p:spPr>
          <a:xfrm>
            <a:off x="263352" y="240238"/>
            <a:ext cx="1008112" cy="9403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914400" y="1700808"/>
            <a:ext cx="10363200" cy="252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Arial"/>
                <a:ea typeface="Arial"/>
                <a:cs typeface="Arial"/>
                <a:sym typeface="Arial"/>
              </a:rPr>
              <a:t>Разработка базы данных для платной поликлиники</a:t>
            </a:r>
            <a:endParaRPr sz="36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631504" y="5157192"/>
            <a:ext cx="8587680" cy="194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dirty="0">
                <a:solidFill>
                  <a:schemeClr val="dk1"/>
                </a:solidFill>
              </a:rPr>
              <a:t>Выполнил:  </a:t>
            </a:r>
            <a:r>
              <a:rPr lang="ru-RU" dirty="0" err="1">
                <a:solidFill>
                  <a:schemeClr val="dk1"/>
                </a:solidFill>
              </a:rPr>
              <a:t>Лепин</a:t>
            </a:r>
            <a:r>
              <a:rPr lang="ru-RU" dirty="0">
                <a:solidFill>
                  <a:schemeClr val="dk1"/>
                </a:solidFill>
              </a:rPr>
              <a:t> Владислав Павлович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dirty="0">
                <a:solidFill>
                  <a:schemeClr val="dk1"/>
                </a:solidFill>
              </a:rPr>
              <a:t>Группа: 414118 (ИС-21)</a:t>
            </a:r>
            <a:endParaRPr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dirty="0">
                <a:solidFill>
                  <a:schemeClr val="dk1"/>
                </a:solidFill>
              </a:rPr>
              <a:t>Место учёбы: Технологический колледж Императора Петра I</a:t>
            </a:r>
            <a:endParaRPr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5A2BA00C-4181-408F-A6E7-D3423E4D68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DF16FB4-3F81-EF9F-4439-5D2AAAF04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119" y="1291326"/>
            <a:ext cx="8951761" cy="427534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A58561-F6F6-2042-221C-EDCA0DC94800}"/>
              </a:ext>
            </a:extLst>
          </p:cNvPr>
          <p:cNvSpPr txBox="1"/>
          <p:nvPr/>
        </p:nvSpPr>
        <p:spPr>
          <a:xfrm>
            <a:off x="1763696" y="5760677"/>
            <a:ext cx="8664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Таблица Врач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10871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7943FE-1C10-11A3-54E4-F459E4BD1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1141"/>
            <a:ext cx="10363200" cy="1362075"/>
          </a:xfrm>
        </p:spPr>
        <p:txBody>
          <a:bodyPr/>
          <a:lstStyle/>
          <a:p>
            <a:pPr algn="ctr"/>
            <a:r>
              <a:rPr lang="ru-RU" dirty="0"/>
              <a:t>Отчеты​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C1FD972-4558-6579-41FD-E6C7DA8AE7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33B7B49-1244-DB93-4B81-FBBA178E3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99" y="2052205"/>
            <a:ext cx="5615940" cy="337502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12C64F5-D35B-DD3F-3C55-023EB1160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789" y="2052205"/>
            <a:ext cx="5631180" cy="33750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FAA3B4-FD2A-D833-3A06-C0C99F687C64}"/>
              </a:ext>
            </a:extLst>
          </p:cNvPr>
          <p:cNvSpPr txBox="1"/>
          <p:nvPr/>
        </p:nvSpPr>
        <p:spPr>
          <a:xfrm>
            <a:off x="358399" y="5628442"/>
            <a:ext cx="5530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Отчет Список врачей клиники</a:t>
            </a:r>
            <a:endParaRPr lang="ru-RU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1A35FC-4A29-955B-419B-6C4249E250B6}"/>
              </a:ext>
            </a:extLst>
          </p:cNvPr>
          <p:cNvSpPr txBox="1"/>
          <p:nvPr/>
        </p:nvSpPr>
        <p:spPr>
          <a:xfrm>
            <a:off x="6299789" y="5628442"/>
            <a:ext cx="5489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Отчет Пациенты клиники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567301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9584C6-1F29-E667-209C-D1A086FAD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85317"/>
            <a:ext cx="10363200" cy="1362075"/>
          </a:xfrm>
        </p:spPr>
        <p:txBody>
          <a:bodyPr/>
          <a:lstStyle/>
          <a:p>
            <a:pPr algn="ctr"/>
            <a:r>
              <a:rPr lang="ru-RU" dirty="0"/>
              <a:t>Заключение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9C6EB-D399-3019-D501-EC6AC2FDCA91}"/>
              </a:ext>
            </a:extLst>
          </p:cNvPr>
          <p:cNvSpPr txBox="1"/>
          <p:nvPr/>
        </p:nvSpPr>
        <p:spPr>
          <a:xfrm>
            <a:off x="219722" y="1128498"/>
            <a:ext cx="11752556" cy="5256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рамках данного курсового проекта были выполнены задачи, связанные с разработкой базы данных для информационной системы, предназначенной для автоматизации работы коммерческой медицинской клиники. Созданная система обеспечивает персонал и пациентов клиники актуальной информацией о расписании консультаций и оказанных ранее консультационных услугах. Для решения поставленных задач использовались различные методы исследования, включая анализ литературы, систематизацию данных, теоретическое моделирование и проектирование.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"/>
            </a:pPr>
            <a:r>
              <a:rPr lang="ru-RU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представлено формализованное описание предметной области;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"/>
            </a:pPr>
            <a:r>
              <a:rPr lang="ru-RU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описаны сущности и их свойства;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"/>
            </a:pPr>
            <a:r>
              <a:rPr lang="ru-RU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построена ER-диаграмма;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"/>
            </a:pPr>
            <a:r>
              <a:rPr lang="ru-RU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выбрана СУБД MS SQL Server для реализации задачи;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"/>
            </a:pPr>
            <a:r>
              <a:rPr lang="ru-RU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определены ограничения целостности, накладываемые выбранной моделью данных;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"/>
            </a:pPr>
            <a:r>
              <a:rPr lang="ru-RU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написаны запросы на языке SQL;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"/>
            </a:pPr>
            <a:r>
              <a:rPr lang="ru-RU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созданы формы и отчеты.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рамках курсового проекта были написаны запросы на языке SQL, позволяющие получить из базы данных следующую информацию: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"/>
            </a:pPr>
            <a:r>
              <a:rPr lang="ru-RU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список всех врачей с указанием их ФИО, специальности и уровня квалификации,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"/>
            </a:pPr>
            <a:r>
              <a:rPr lang="ru-RU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список пациентов с указанием ФИО и адреса, а также количества оказанных пациенту консультаций,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"/>
            </a:pPr>
            <a:r>
              <a:rPr lang="ru-RU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список запланированных на определенный день консультаций, при этом в списке надо указать ФИО врача, его специальность, дату и время проведения консультации. Список был упорядочен по возрастанию времени.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232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>
            <a:spLocks noGrp="1"/>
          </p:cNvSpPr>
          <p:nvPr>
            <p:ph type="ctrTitle"/>
          </p:nvPr>
        </p:nvSpPr>
        <p:spPr>
          <a:xfrm>
            <a:off x="914400" y="1700808"/>
            <a:ext cx="10363200" cy="252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Arial"/>
                <a:ea typeface="Arial"/>
                <a:cs typeface="Arial"/>
                <a:sym typeface="Arial"/>
              </a:rPr>
              <a:t>Разработка базы данных для платной поликлиники</a:t>
            </a:r>
            <a:endParaRPr sz="36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7"/>
          <p:cNvSpPr txBox="1">
            <a:spLocks noGrp="1"/>
          </p:cNvSpPr>
          <p:nvPr>
            <p:ph type="subTitle" idx="1"/>
          </p:nvPr>
        </p:nvSpPr>
        <p:spPr>
          <a:xfrm>
            <a:off x="1631504" y="5157192"/>
            <a:ext cx="8587680" cy="194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dirty="0">
                <a:solidFill>
                  <a:schemeClr val="dk1"/>
                </a:solidFill>
              </a:rPr>
              <a:t>Выполнил:  </a:t>
            </a:r>
            <a:r>
              <a:rPr lang="ru-RU" dirty="0" err="1">
                <a:solidFill>
                  <a:schemeClr val="dk1"/>
                </a:solidFill>
              </a:rPr>
              <a:t>Лепин</a:t>
            </a:r>
            <a:r>
              <a:rPr lang="ru-RU" dirty="0">
                <a:solidFill>
                  <a:schemeClr val="dk1"/>
                </a:solidFill>
              </a:rPr>
              <a:t> Владислав Павлович</a:t>
            </a:r>
            <a:endParaRPr dirty="0"/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dirty="0">
                <a:solidFill>
                  <a:schemeClr val="dk1"/>
                </a:solidFill>
              </a:rPr>
              <a:t>Группа: 4</a:t>
            </a:r>
            <a:r>
              <a:rPr lang="en-US" dirty="0">
                <a:solidFill>
                  <a:schemeClr val="dk1"/>
                </a:solidFill>
              </a:rPr>
              <a:t>1</a:t>
            </a:r>
            <a:r>
              <a:rPr lang="ru-RU" dirty="0">
                <a:solidFill>
                  <a:schemeClr val="dk1"/>
                </a:solidFill>
              </a:rPr>
              <a:t>4118 (ИС-21)</a:t>
            </a:r>
            <a:endParaRPr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dirty="0">
                <a:solidFill>
                  <a:schemeClr val="dk1"/>
                </a:solidFill>
              </a:rPr>
              <a:t>Место учёбы: Технологический колледж Императора Петра I</a:t>
            </a:r>
            <a:endParaRPr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9A72A4-B901-95B7-0808-D61670DB0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084" y="1060019"/>
            <a:ext cx="10363200" cy="1362075"/>
          </a:xfrm>
        </p:spPr>
        <p:txBody>
          <a:bodyPr/>
          <a:lstStyle/>
          <a:p>
            <a:pPr algn="ctr"/>
            <a:r>
              <a:rPr lang="ru-RU" sz="3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Задачи курсового проекта</a:t>
            </a:r>
            <a:b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5BED1C-CEE3-64F4-44FB-5D2E78297034}"/>
              </a:ext>
            </a:extLst>
          </p:cNvPr>
          <p:cNvSpPr txBox="1"/>
          <p:nvPr/>
        </p:nvSpPr>
        <p:spPr>
          <a:xfrm>
            <a:off x="1109709" y="2068497"/>
            <a:ext cx="10119207" cy="3934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81026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представить формализованное описание предметной области;</a:t>
            </a:r>
            <a:endParaRPr lang="ru-R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81026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описать сущности и их свойств;</a:t>
            </a:r>
            <a:endParaRPr lang="ru-R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81026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построить ER-диаграмму;</a:t>
            </a:r>
            <a:endParaRPr lang="ru-R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81026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выбрать СУБД для реализации задачи;</a:t>
            </a:r>
            <a:endParaRPr lang="ru-R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81026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определить ограничения целостности, накладываемые выбранной моделью данных; </a:t>
            </a:r>
            <a:endParaRPr lang="ru-R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81026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написать запросы на языке SQL;</a:t>
            </a:r>
            <a:endParaRPr lang="ru-R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81026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создать формы и отчеты.</a:t>
            </a:r>
            <a:endParaRPr lang="ru-R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0610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0FAE35-95C0-A2B1-7611-C2AA13FB8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7775"/>
            <a:ext cx="10363200" cy="1362075"/>
          </a:xfrm>
        </p:spPr>
        <p:txBody>
          <a:bodyPr/>
          <a:lstStyle/>
          <a:p>
            <a:pPr algn="ctr"/>
            <a:r>
              <a:rPr lang="en-US" dirty="0"/>
              <a:t>ER-</a:t>
            </a:r>
            <a:r>
              <a:rPr lang="ru-RU" dirty="0"/>
              <a:t>диаграмма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0A0B342-0490-DDE8-4AA8-A043EFCD0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497" y="1918610"/>
            <a:ext cx="8711005" cy="4457619"/>
          </a:xfrm>
          <a:prstGeom prst="rect">
            <a:avLst/>
          </a:prstGeom>
        </p:spPr>
      </p:pic>
      <p:sp>
        <p:nvSpPr>
          <p:cNvPr id="8" name="Текст 2">
            <a:extLst>
              <a:ext uri="{FF2B5EF4-FFF2-40B4-BE49-F238E27FC236}">
                <a16:creationId xmlns:a16="http://schemas.microsoft.com/office/drawing/2014/main" id="{EC6F8E05-085A-7DD1-570E-06E2B709E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22703" y="4806535"/>
            <a:ext cx="10363200" cy="1500187"/>
          </a:xfrm>
        </p:spPr>
        <p:txBody>
          <a:bodyPr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9368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B3969948-AE8F-F956-5D13-29088DB915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139917"/>
            <a:ext cx="10363200" cy="707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Выбор типа модели данных</a:t>
            </a:r>
          </a:p>
        </p:txBody>
      </p:sp>
      <p:sp>
        <p:nvSpPr>
          <p:cNvPr id="12" name="Текст 9">
            <a:extLst>
              <a:ext uri="{FF2B5EF4-FFF2-40B4-BE49-F238E27FC236}">
                <a16:creationId xmlns:a16="http://schemas.microsoft.com/office/drawing/2014/main" id="{A7B0F8FD-C177-0353-F5EC-F00A2EC94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1847763"/>
            <a:ext cx="10651581" cy="3192729"/>
          </a:xfrm>
        </p:spPr>
        <p:txBody>
          <a:bodyPr/>
          <a:lstStyle/>
          <a:p>
            <a:pPr algn="just"/>
            <a:r>
              <a:rPr lang="ru-RU" dirty="0">
                <a:solidFill>
                  <a:schemeClr val="tx1"/>
                </a:solidFill>
              </a:rPr>
              <a:t>   Реляционная модель данных некоторой предметной области представляет собой набор отношений (двумерных таблиц), изменяющихся во времени. В общем случае можно считать, что реляционная БД включает одну или несколько таблиц, объединенных смысловым содержанием, а также процедурами контроля целостности и обработки информации в интересах решения некоторой прикладной задачи. Достоинство РМД заключается в простоте, понятности и удобстве физической реализации на ЭВМ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4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BF0EEE-A505-6659-C0FF-9C5DE6393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113286"/>
            <a:ext cx="10363200" cy="1362075"/>
          </a:xfrm>
        </p:spPr>
        <p:txBody>
          <a:bodyPr/>
          <a:lstStyle/>
          <a:p>
            <a:pPr algn="ctr"/>
            <a:r>
              <a:rPr lang="ru-RU" dirty="0"/>
              <a:t>Выбор СУБД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3355462-B8F9-0817-F4D2-F1A5FACC35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C24F5421-7DCF-E9C1-B967-15E4FD05BF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285351"/>
              </p:ext>
            </p:extLst>
          </p:nvPr>
        </p:nvGraphicFramePr>
        <p:xfrm>
          <a:off x="1603899" y="2228295"/>
          <a:ext cx="8984202" cy="36842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79044">
                  <a:extLst>
                    <a:ext uri="{9D8B030D-6E8A-4147-A177-3AD203B41FA5}">
                      <a16:colId xmlns:a16="http://schemas.microsoft.com/office/drawing/2014/main" val="1163086943"/>
                    </a:ext>
                  </a:extLst>
                </a:gridCol>
                <a:gridCol w="2379044">
                  <a:extLst>
                    <a:ext uri="{9D8B030D-6E8A-4147-A177-3AD203B41FA5}">
                      <a16:colId xmlns:a16="http://schemas.microsoft.com/office/drawing/2014/main" val="862130975"/>
                    </a:ext>
                  </a:extLst>
                </a:gridCol>
                <a:gridCol w="2113057">
                  <a:extLst>
                    <a:ext uri="{9D8B030D-6E8A-4147-A177-3AD203B41FA5}">
                      <a16:colId xmlns:a16="http://schemas.microsoft.com/office/drawing/2014/main" val="1949608224"/>
                    </a:ext>
                  </a:extLst>
                </a:gridCol>
                <a:gridCol w="2113057">
                  <a:extLst>
                    <a:ext uri="{9D8B030D-6E8A-4147-A177-3AD203B41FA5}">
                      <a16:colId xmlns:a16="http://schemas.microsoft.com/office/drawing/2014/main" val="2554067602"/>
                    </a:ext>
                  </a:extLst>
                </a:gridCol>
              </a:tblGrid>
              <a:tr h="188613">
                <a:tc rowSpan="2">
                  <a:txBody>
                    <a:bodyPr/>
                    <a:lstStyle/>
                    <a:p>
                      <a:pPr indent="2222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Критерии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Система управления базами данных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737024"/>
                  </a:ext>
                </a:extLst>
              </a:tr>
              <a:tr h="18861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8572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Microsoft SQL Server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Microsoft Access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699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InterBase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81398750"/>
                  </a:ext>
                </a:extLst>
              </a:tr>
              <a:tr h="387285">
                <a:tc>
                  <a:txBody>
                    <a:bodyPr/>
                    <a:lstStyle/>
                    <a:p>
                      <a:pPr indent="2222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Аппаратные требования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166 МГц, 64 Мб ОЗУ, 250 Мб МЖД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500 МГц, 256 Мб ОЗУ, 1,5 Гб МЖД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200 МГц, 128 Мб ОЗУ, 2 Гб МЖД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68522444"/>
                  </a:ext>
                </a:extLst>
              </a:tr>
              <a:tr h="188613">
                <a:tc>
                  <a:txBody>
                    <a:bodyPr/>
                    <a:lstStyle/>
                    <a:p>
                      <a:pPr indent="2222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Формат файлов БД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mdf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mdb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Gbd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82656339"/>
                  </a:ext>
                </a:extLst>
              </a:tr>
              <a:tr h="387285">
                <a:tc>
                  <a:txBody>
                    <a:bodyPr/>
                    <a:lstStyle/>
                    <a:p>
                      <a:pPr indent="2222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Встроенный язык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C++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Object Pascal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Visual C++,C#, Visual J#,Visual Basic .NET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55156728"/>
                  </a:ext>
                </a:extLst>
              </a:tr>
              <a:tr h="387285">
                <a:tc>
                  <a:txBody>
                    <a:bodyPr/>
                    <a:lstStyle/>
                    <a:p>
                      <a:pPr indent="2222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Технология создания БД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Визуально и SQL-скрипт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Визуально и SQL-скрипт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SQL-скрипт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58822525"/>
                  </a:ext>
                </a:extLst>
              </a:tr>
              <a:tr h="784627">
                <a:tc>
                  <a:txBody>
                    <a:bodyPr/>
                    <a:lstStyle/>
                    <a:p>
                      <a:pPr indent="2222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Поддерживаемые объекты БД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Диаграммы, таблицы, представления, хранимые процедуры, пользователи, роли, правила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Таблицы, запросы, отчёты, страницы, макросы, модули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Таблицы, индексы, представления, хранимые процедуры, триггеры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73392081"/>
                  </a:ext>
                </a:extLst>
              </a:tr>
              <a:tr h="784627">
                <a:tc>
                  <a:txBody>
                    <a:bodyPr/>
                    <a:lstStyle/>
                    <a:p>
                      <a:pPr indent="2222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Поддержка ограничений целостности БД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Уникальный ключ, первичный ключ, внешний ключ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Уникальный ключ, первичный ключ, внешний ключ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Уникальный ключ, первичный ключ, внешний ключ, проверки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74204809"/>
                  </a:ext>
                </a:extLst>
              </a:tr>
              <a:tr h="387285">
                <a:tc>
                  <a:txBody>
                    <a:bodyPr/>
                    <a:lstStyle/>
                    <a:p>
                      <a:pPr indent="2222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Наличие бесплатной версии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да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да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effectLst/>
                        </a:rPr>
                        <a:t>нет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68757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3800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DD21B764-2FB8-12A3-5593-24D939031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3429000"/>
            <a:ext cx="10363200" cy="1500187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Анализ таблицы позволяет сделать вывод о том, что в рамках данной курсовой работы будет выбрана СУБД Microsoft SQL Server 19 Express.</a:t>
            </a:r>
          </a:p>
          <a:p>
            <a:r>
              <a:rPr lang="ru-RU" dirty="0">
                <a:solidFill>
                  <a:schemeClr val="tx1"/>
                </a:solidFill>
              </a:rPr>
              <a:t>Ее преимущества следующие:</a:t>
            </a:r>
          </a:p>
          <a:p>
            <a:r>
              <a:rPr lang="ru-RU" dirty="0">
                <a:solidFill>
                  <a:schemeClr val="tx1"/>
                </a:solidFill>
              </a:rPr>
              <a:t> - СУБД имеет простой и понятный интерфейс;</a:t>
            </a:r>
          </a:p>
          <a:p>
            <a:r>
              <a:rPr lang="ru-RU" dirty="0">
                <a:solidFill>
                  <a:schemeClr val="tx1"/>
                </a:solidFill>
              </a:rPr>
              <a:t> - текущая версия работает быстро и стабильно;</a:t>
            </a:r>
          </a:p>
          <a:p>
            <a:r>
              <a:rPr lang="ru-RU" dirty="0">
                <a:solidFill>
                  <a:schemeClr val="tx1"/>
                </a:solidFill>
              </a:rPr>
              <a:t> - хорошо взаимодействует с другими продуктами Microsoft;</a:t>
            </a:r>
          </a:p>
          <a:p>
            <a:r>
              <a:rPr lang="ru-RU" dirty="0">
                <a:solidFill>
                  <a:schemeClr val="tx1"/>
                </a:solidFill>
              </a:rPr>
              <a:t> - возможность использования бесплатной версии.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836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810D73-806F-A015-05B8-AD2EC9A9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139918"/>
            <a:ext cx="10363200" cy="1362075"/>
          </a:xfrm>
        </p:spPr>
        <p:txBody>
          <a:bodyPr/>
          <a:lstStyle/>
          <a:p>
            <a:pPr algn="ctr"/>
            <a:r>
              <a:rPr lang="ru-RU" dirty="0"/>
              <a:t>Физическая диаграмма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B82A584-8506-0793-8EF0-AFE8498446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 descr="Диаграмма">
            <a:extLst>
              <a:ext uri="{FF2B5EF4-FFF2-40B4-BE49-F238E27FC236}">
                <a16:creationId xmlns:a16="http://schemas.microsoft.com/office/drawing/2014/main" id="{674657F6-13EC-F3EE-C489-517A56D8EE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643" y="1740024"/>
            <a:ext cx="8608082" cy="44130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3962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733A75-9AF3-4A85-890D-3CFB4DC61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909099"/>
            <a:ext cx="10363200" cy="1362075"/>
          </a:xfrm>
        </p:spPr>
        <p:txBody>
          <a:bodyPr/>
          <a:lstStyle/>
          <a:p>
            <a:pPr algn="ctr"/>
            <a:r>
              <a:rPr lang="ru-RU" dirty="0"/>
              <a:t>Формы​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E29D7BB-336B-F34C-DEC9-B45574094F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10CF9EF-BF87-E70D-A238-48CCCFC4B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801" y="1724501"/>
            <a:ext cx="5954395" cy="386461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85909B-3139-4467-05E9-DE86C6B445C2}"/>
              </a:ext>
            </a:extLst>
          </p:cNvPr>
          <p:cNvSpPr txBox="1"/>
          <p:nvPr/>
        </p:nvSpPr>
        <p:spPr>
          <a:xfrm>
            <a:off x="3228510" y="5797118"/>
            <a:ext cx="5734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Окно регистрации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248428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5C2373A3-9569-92AF-41DD-7F90551D51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8096CB1-8706-F7E6-713A-195C21F86F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072" y="1223399"/>
            <a:ext cx="8571855" cy="441120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CECCEB-0AA2-DE7C-8BB7-610443C78334}"/>
              </a:ext>
            </a:extLst>
          </p:cNvPr>
          <p:cNvSpPr txBox="1"/>
          <p:nvPr/>
        </p:nvSpPr>
        <p:spPr>
          <a:xfrm>
            <a:off x="1887983" y="5828604"/>
            <a:ext cx="8416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Таблица Специальность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83554277"/>
      </p:ext>
    </p:extLst>
  </p:cSld>
  <p:clrMapOvr>
    <a:masterClrMapping/>
  </p:clrMapOvr>
</p:sld>
</file>

<file path=ppt/theme/theme1.xml><?xml version="1.0" encoding="utf-8"?>
<a:theme xmlns:a="http://schemas.openxmlformats.org/drawingml/2006/main" name="narfu_presentation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592</Words>
  <Application>Microsoft Office PowerPoint</Application>
  <PresentationFormat>Широкоэкранный</PresentationFormat>
  <Paragraphs>80</Paragraphs>
  <Slides>13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</vt:lpstr>
      <vt:lpstr>Symbol</vt:lpstr>
      <vt:lpstr>Times New Roman</vt:lpstr>
      <vt:lpstr>narfu_presentation</vt:lpstr>
      <vt:lpstr>Разработка базы данных для платной поликлиники</vt:lpstr>
      <vt:lpstr>Задачи курсового проекта </vt:lpstr>
      <vt:lpstr>ER-диаграмма</vt:lpstr>
      <vt:lpstr>Выбор типа модели данных</vt:lpstr>
      <vt:lpstr>Выбор СУБД</vt:lpstr>
      <vt:lpstr>Презентация PowerPoint</vt:lpstr>
      <vt:lpstr>Физическая диаграмма</vt:lpstr>
      <vt:lpstr>Формы​</vt:lpstr>
      <vt:lpstr>Презентация PowerPoint</vt:lpstr>
      <vt:lpstr>Презентация PowerPoint</vt:lpstr>
      <vt:lpstr>Отчеты​</vt:lpstr>
      <vt:lpstr>Заключение</vt:lpstr>
      <vt:lpstr>Разработка базы данных для платной поликлиники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базы данных для создания и хранения рецептов</dc:title>
  <dc:creator>Sasce Uciha</dc:creator>
  <cp:lastModifiedBy>Sasce Uciha</cp:lastModifiedBy>
  <cp:revision>2</cp:revision>
  <dcterms:modified xsi:type="dcterms:W3CDTF">2023-04-07T17:36:34Z</dcterms:modified>
</cp:coreProperties>
</file>