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82" r:id="rId3"/>
    <p:sldId id="258" r:id="rId4"/>
    <p:sldId id="280" r:id="rId5"/>
    <p:sldId id="281" r:id="rId6"/>
    <p:sldId id="257" r:id="rId7"/>
    <p:sldId id="288" r:id="rId8"/>
    <p:sldId id="289" r:id="rId9"/>
    <p:sldId id="275" r:id="rId10"/>
    <p:sldId id="270" r:id="rId11"/>
    <p:sldId id="274" r:id="rId12"/>
    <p:sldId id="279" r:id="rId13"/>
    <p:sldId id="283" r:id="rId14"/>
    <p:sldId id="271" r:id="rId15"/>
    <p:sldId id="290" r:id="rId16"/>
    <p:sldId id="284" r:id="rId17"/>
    <p:sldId id="286" r:id="rId18"/>
    <p:sldId id="285" r:id="rId19"/>
    <p:sldId id="287" r:id="rId20"/>
    <p:sldId id="277" r:id="rId21"/>
    <p:sldId id="276" r:id="rId22"/>
    <p:sldId id="27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45" d="100"/>
          <a:sy n="145" d="100"/>
        </p:scale>
        <p:origin x="486" y="1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12/22/2020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12/22/2020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hyperlink" Target="Results%20-%20unique%20and%20N%20equal%20to%2008.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hyperlink" Target="Results%20-%20unique%20and%20N%20equal%20to%2009.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hyperlink" Target="Results%20-%20unique%20and%20N%20equal%20to%2013.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hyperlink" Target="Results%20-%20single%20and%20N%20equal%20to%2025.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19.jp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hyperlink" Target="Not%20simulated%20-%20unique%20and%20N%20equal%20to%2016.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hyperlink" Target="Simulation%20-%20unique%20and%20N%20equal%20to%2016.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hyperlink" Target="Simulation%20-%20single%20and%20N%20equal%20to%2030.pdf"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391460"/>
            <a:ext cx="3963602" cy="246221"/>
          </a:xfrm>
        </p:spPr>
        <p:txBody>
          <a:bodyPr anchor="ctr" anchorCtr="1">
            <a:spAutoFit/>
          </a:bodyPr>
          <a:lstStyle/>
          <a:p>
            <a:r>
              <a:rPr lang="en-US" noProof="0" dirty="0"/>
              <a:t>Ramin Anvar</a:t>
            </a:r>
          </a:p>
        </p:txBody>
      </p:sp>
      <p:sp>
        <p:nvSpPr>
          <p:cNvPr id="2" name="Date Placeholder 1"/>
          <p:cNvSpPr>
            <a:spLocks noGrp="1"/>
          </p:cNvSpPr>
          <p:nvPr>
            <p:ph type="dt" sz="half" idx="10"/>
          </p:nvPr>
        </p:nvSpPr>
        <p:spPr/>
        <p:txBody>
          <a:bodyPr/>
          <a:lstStyle/>
          <a:p>
            <a:r>
              <a:rPr lang="en-US" dirty="0"/>
              <a:t>20.09.2018</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Algorithm Overview,</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10</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11</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33165"/>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buFont typeface="Wingdings" panose="05000000000000000000" pitchFamily="2" charset="2"/>
                  <a:buChar char="Ø"/>
                </a:pPr>
                <a:r>
                  <a:rPr lang="en-US" dirty="0"/>
                  <a:t>Placement of a queen is given with two numbers: </a:t>
                </a:r>
                <a:r>
                  <a:rPr lang="en-US" sz="2000" dirty="0"/>
                  <a:t>(column no., row no.)</a:t>
                </a:r>
              </a:p>
              <a:p>
                <a:pPr>
                  <a:buFont typeface="Wingdings" panose="05000000000000000000" pitchFamily="2" charset="2"/>
                  <a:buChar char="Ø"/>
                </a:pPr>
                <a:r>
                  <a:rPr lang="en-US" dirty="0"/>
                  <a:t>Every solution may have up to 7 symm. counterparts :</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33165"/>
              </a:xfrm>
              <a:prstGeom prst="rect">
                <a:avLst/>
              </a:prstGeom>
              <a:blipFill>
                <a:blip r:embed="rId3"/>
                <a:stretch>
                  <a:fillRect l="-1080" t="-1362"/>
                </a:stretch>
              </a:blipFill>
            </p:spPr>
            <p:txBody>
              <a:bodyPr/>
              <a:lstStyle/>
              <a:p>
                <a:r>
                  <a:rPr lang="nb-NO">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12</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20703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p:txBody>
      </p:sp>
    </p:spTree>
    <p:extLst>
      <p:ext uri="{BB962C8B-B14F-4D97-AF65-F5344CB8AC3E}">
        <p14:creationId xmlns:p14="http://schemas.microsoft.com/office/powerpoint/2010/main" val="187291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13</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292047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se Excel-file and the simulations</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2920479"/>
              </a:xfrm>
              <a:prstGeom prst="rect">
                <a:avLst/>
              </a:prstGeom>
              <a:blipFill>
                <a:blip r:embed="rId2"/>
                <a:stretch>
                  <a:fillRect l="-1113" t="-1461" r="-1828" b="-3967"/>
                </a:stretch>
              </a:blipFill>
            </p:spPr>
            <p:txBody>
              <a:bodyPr/>
              <a:lstStyle/>
              <a:p>
                <a:r>
                  <a:rPr lang="nb-NO">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14</a:t>
            </a:fld>
            <a:endParaRPr lang="en-US"/>
          </a:p>
        </p:txBody>
      </p:sp>
      <p:sp>
        <p:nvSpPr>
          <p:cNvPr id="4" name="Subtitle 2">
            <a:extLst>
              <a:ext uri="{FF2B5EF4-FFF2-40B4-BE49-F238E27FC236}">
                <a16:creationId xmlns:a16="http://schemas.microsoft.com/office/drawing/2014/main" id="{2A2C15EA-6839-4379-9B86-431AD007E8C3}"/>
              </a:ext>
            </a:extLst>
          </p:cNvPr>
          <p:cNvSpPr txBox="1">
            <a:spLocks/>
          </p:cNvSpPr>
          <p:nvPr/>
        </p:nvSpPr>
        <p:spPr>
          <a:xfrm>
            <a:off x="556287" y="2287526"/>
            <a:ext cx="7900111" cy="76944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400" dirty="0"/>
              <a:t>Results</a:t>
            </a:r>
          </a:p>
        </p:txBody>
      </p:sp>
    </p:spTree>
    <p:extLst>
      <p:ext uri="{BB962C8B-B14F-4D97-AF65-F5344CB8AC3E}">
        <p14:creationId xmlns:p14="http://schemas.microsoft.com/office/powerpoint/2010/main" val="56442446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22295"/>
          </a:xfrm>
        </p:spPr>
        <p:txBody>
          <a:bodyPr vert="horz" wrap="square" lIns="0" tIns="0" rIns="0" bIns="0" rtlCol="0" anchor="t" anchorCtr="0">
            <a:spAutoFit/>
          </a:bodyPr>
          <a:lstStyle/>
          <a:p>
            <a:r>
              <a:rPr lang="en-US" noProof="0" dirty="0"/>
              <a:t>Some Simulations</a:t>
            </a:r>
          </a:p>
        </p:txBody>
      </p:sp>
      <p:sp>
        <p:nvSpPr>
          <p:cNvPr id="31" name="Slide Number Placeholder 30"/>
          <p:cNvSpPr>
            <a:spLocks noGrp="1"/>
          </p:cNvSpPr>
          <p:nvPr>
            <p:ph type="sldNum" sz="quarter" idx="12"/>
          </p:nvPr>
        </p:nvSpPr>
        <p:spPr/>
        <p:txBody>
          <a:bodyPr/>
          <a:lstStyle/>
          <a:p>
            <a:fld id="{5AA702B1-EDA3-FF46-994A-18FFB6DE5B39}" type="slidenum">
              <a:rPr lang="en-US"/>
              <a:pPr/>
              <a:t>15</a:t>
            </a:fld>
            <a:endParaRPr lang="en-US"/>
          </a:p>
        </p:txBody>
      </p:sp>
      <mc:AlternateContent xmlns:mc="http://schemas.openxmlformats.org/markup-compatibility/2006" xmlns:a14="http://schemas.microsoft.com/office/drawing/2010/main">
        <mc:Choice Requires="a14">
          <p:sp>
            <p:nvSpPr>
              <p:cNvPr id="4" name="Subtitle 2">
                <a:extLst>
                  <a:ext uri="{FF2B5EF4-FFF2-40B4-BE49-F238E27FC236}">
                    <a16:creationId xmlns:a16="http://schemas.microsoft.com/office/drawing/2014/main" id="{2A2C15EA-6839-4379-9B86-431AD007E8C3}"/>
                  </a:ext>
                </a:extLst>
              </p:cNvPr>
              <p:cNvSpPr txBox="1">
                <a:spLocks/>
              </p:cNvSpPr>
              <p:nvPr/>
            </p:nvSpPr>
            <p:spPr>
              <a:xfrm>
                <a:off x="1082523" y="1270093"/>
                <a:ext cx="7900111" cy="3268587"/>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Set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m:t>
                    </m:r>
                  </m:oMath>
                </a14:m>
                <a:r>
                  <a:rPr lang="en-US" dirty="0"/>
                  <a:t>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=4 </m:t>
                    </m:r>
                  </m:oMath>
                </a14:m>
                <a:r>
                  <a:rPr lang="en-US" dirty="0"/>
                  <a:t>and visualization on/off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r>
                  <a:rPr lang="en-US" dirty="0"/>
                  <a:t> og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r>
                  <a:rPr lang="en-US" dirty="0"/>
                  <a:t> and visualization off</a:t>
                </a:r>
              </a:p>
              <a:p>
                <a:pPr lvl="1">
                  <a:buFont typeface="Wingdings" panose="05000000000000000000" pitchFamily="2" charset="2"/>
                  <a:buChar char="ü"/>
                </a:pPr>
                <a:r>
                  <a:rPr lang="en-US" dirty="0"/>
                  <a:t>Find the unique and all solutions</a:t>
                </a:r>
              </a:p>
              <a:p>
                <a:pPr>
                  <a:buFont typeface="Wingdings" panose="05000000000000000000" pitchFamily="2" charset="2"/>
                  <a:buChar char="Ø"/>
                </a:pPr>
                <a:r>
                  <a:rPr lang="en-US" dirty="0"/>
                  <a:t>Set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r>
                  <a:rPr lang="en-US" dirty="0"/>
                  <a:t> and visualization off</a:t>
                </a:r>
              </a:p>
              <a:p>
                <a:pPr lvl="1">
                  <a:buFont typeface="Wingdings" panose="05000000000000000000" pitchFamily="2" charset="2"/>
                  <a:buChar char="ü"/>
                </a:pPr>
                <a:r>
                  <a:rPr lang="en-US" dirty="0"/>
                  <a:t>Finn a single solution</a:t>
                </a:r>
              </a:p>
            </p:txBody>
          </p:sp>
        </mc:Choice>
        <mc:Fallback xmlns="">
          <p:sp>
            <p:nvSpPr>
              <p:cNvPr id="4" name="Subtitle 2">
                <a:extLst>
                  <a:ext uri="{FF2B5EF4-FFF2-40B4-BE49-F238E27FC236}">
                    <a16:creationId xmlns:a16="http://schemas.microsoft.com/office/drawing/2014/main" id="{2A2C15EA-6839-4379-9B86-431AD007E8C3}"/>
                  </a:ext>
                </a:extLst>
              </p:cNvPr>
              <p:cNvSpPr txBox="1">
                <a:spLocks noRot="1" noChangeAspect="1" noMove="1" noResize="1" noEditPoints="1" noAdjustHandles="1" noChangeArrowheads="1" noChangeShapeType="1" noTextEdit="1"/>
              </p:cNvSpPr>
              <p:nvPr/>
            </p:nvSpPr>
            <p:spPr>
              <a:xfrm>
                <a:off x="1082523" y="1270093"/>
                <a:ext cx="7900111" cy="3268587"/>
              </a:xfrm>
              <a:prstGeom prst="rect">
                <a:avLst/>
              </a:prstGeom>
              <a:blipFill>
                <a:blip r:embed="rId2"/>
                <a:stretch>
                  <a:fillRect l="-1080" t="-1304" b="-2421"/>
                </a:stretch>
              </a:blipFill>
            </p:spPr>
            <p:txBody>
              <a:bodyPr/>
              <a:lstStyle/>
              <a:p>
                <a:r>
                  <a:rPr lang="nb-NO">
                    <a:noFill/>
                  </a:rPr>
                  <a:t> </a:t>
                </a:r>
              </a:p>
            </p:txBody>
          </p:sp>
        </mc:Fallback>
      </mc:AlternateContent>
    </p:spTree>
    <p:extLst>
      <p:ext uri="{BB962C8B-B14F-4D97-AF65-F5344CB8AC3E}">
        <p14:creationId xmlns:p14="http://schemas.microsoft.com/office/powerpoint/2010/main" val="26792152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=8</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16</a:t>
            </a:fld>
            <a:endParaRPr lang="en-US"/>
          </a:p>
        </p:txBody>
      </p:sp>
      <p:graphicFrame>
        <p:nvGraphicFramePr>
          <p:cNvPr id="5" name="Object 4">
            <a:hlinkClick r:id="rId4" action="ppaction://hlinkfile"/>
            <a:extLst>
              <a:ext uri="{FF2B5EF4-FFF2-40B4-BE49-F238E27FC236}">
                <a16:creationId xmlns:a16="http://schemas.microsoft.com/office/drawing/2014/main" id="{934835BB-E3C1-45BC-AEFB-B5D24BCF4173}"/>
              </a:ext>
            </a:extLst>
          </p:cNvPr>
          <p:cNvGraphicFramePr>
            <a:graphicFrameLocks noChangeAspect="1"/>
          </p:cNvGraphicFramePr>
          <p:nvPr>
            <p:extLst>
              <p:ext uri="{D42A27DB-BD31-4B8C-83A1-F6EECF244321}">
                <p14:modId xmlns:p14="http://schemas.microsoft.com/office/powerpoint/2010/main" val="1510349576"/>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396521268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noProof="0"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=9</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17</a:t>
            </a:fld>
            <a:endParaRPr lang="en-US" dirty="0"/>
          </a:p>
        </p:txBody>
      </p:sp>
      <p:graphicFrame>
        <p:nvGraphicFramePr>
          <p:cNvPr id="3" name="Object 2">
            <a:hlinkClick r:id="rId4" action="ppaction://hlinkfile"/>
            <a:extLst>
              <a:ext uri="{FF2B5EF4-FFF2-40B4-BE49-F238E27FC236}">
                <a16:creationId xmlns:a16="http://schemas.microsoft.com/office/drawing/2014/main" id="{25D2AB80-FEFA-43BA-AFC9-5F4DC05C688A}"/>
              </a:ext>
            </a:extLst>
          </p:cNvPr>
          <p:cNvGraphicFramePr>
            <a:graphicFrameLocks noChangeAspect="1"/>
          </p:cNvGraphicFramePr>
          <p:nvPr>
            <p:extLst>
              <p:ext uri="{D42A27DB-BD31-4B8C-83A1-F6EECF244321}">
                <p14:modId xmlns:p14="http://schemas.microsoft.com/office/powerpoint/2010/main" val="1283220463"/>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156739065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Unique Solutions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=13</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18</a:t>
            </a:fld>
            <a:endParaRPr lang="en-US" dirty="0"/>
          </a:p>
        </p:txBody>
      </p:sp>
      <p:graphicFrame>
        <p:nvGraphicFramePr>
          <p:cNvPr id="3" name="Object 2">
            <a:hlinkClick r:id="rId4" action="ppaction://hlinkfile"/>
            <a:extLst>
              <a:ext uri="{FF2B5EF4-FFF2-40B4-BE49-F238E27FC236}">
                <a16:creationId xmlns:a16="http://schemas.microsoft.com/office/drawing/2014/main" id="{0F10DE59-A2B5-4F66-8458-F7E919864484}"/>
              </a:ext>
            </a:extLst>
          </p:cNvPr>
          <p:cNvGraphicFramePr>
            <a:graphicFrameLocks noChangeAspect="1"/>
          </p:cNvGraphicFramePr>
          <p:nvPr>
            <p:extLst>
              <p:ext uri="{D42A27DB-BD31-4B8C-83A1-F6EECF244321}">
                <p14:modId xmlns:p14="http://schemas.microsoft.com/office/powerpoint/2010/main" val="1433880645"/>
              </p:ext>
            </p:extLst>
          </p:nvPr>
        </p:nvGraphicFramePr>
        <p:xfrm>
          <a:off x="3152775" y="2268538"/>
          <a:ext cx="2836863" cy="604837"/>
        </p:xfrm>
        <a:graphic>
          <a:graphicData uri="http://schemas.openxmlformats.org/presentationml/2006/ole">
            <mc:AlternateContent xmlns:mc="http://schemas.openxmlformats.org/markup-compatibility/2006">
              <mc:Choice xmlns:v="urn:schemas-microsoft-com:vml" Requires="v">
                <p:oleObj name="Packager Shell Object" showAsIcon="1" r:id="rId5" imgW="2836800" imgH="604800" progId="Package">
                  <p:embed/>
                </p:oleObj>
              </mc:Choice>
              <mc:Fallback>
                <p:oleObj name="Packager Shell Object" showAsIcon="1" r:id="rId5" imgW="2836800" imgH="604800" progId="Package">
                  <p:embed/>
                  <p:pic>
                    <p:nvPicPr>
                      <p:cNvPr id="0" name=""/>
                      <p:cNvPicPr/>
                      <p:nvPr/>
                    </p:nvPicPr>
                    <p:blipFill>
                      <a:blip r:embed="rId6"/>
                      <a:stretch>
                        <a:fillRect/>
                      </a:stretch>
                    </p:blipFill>
                    <p:spPr>
                      <a:xfrm>
                        <a:off x="3152775" y="2268538"/>
                        <a:ext cx="2836863" cy="604837"/>
                      </a:xfrm>
                      <a:prstGeom prst="rect">
                        <a:avLst/>
                      </a:prstGeom>
                    </p:spPr>
                  </p:pic>
                </p:oleObj>
              </mc:Fallback>
            </mc:AlternateContent>
          </a:graphicData>
        </a:graphic>
      </p:graphicFrame>
    </p:spTree>
    <p:extLst>
      <p:ext uri="{BB962C8B-B14F-4D97-AF65-F5344CB8AC3E}">
        <p14:creationId xmlns:p14="http://schemas.microsoft.com/office/powerpoint/2010/main" val="27321339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943876" cy="421013"/>
              </a:xfrm>
            </p:spPr>
            <p:txBody>
              <a:bodyPr>
                <a:spAutoFit/>
              </a:bodyPr>
              <a:lstStyle/>
              <a:p>
                <a:r>
                  <a:rPr lang="en-US" dirty="0"/>
                  <a:t>A Single Solution and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=25</m:t>
                    </m:r>
                  </m:oMath>
                </a14:m>
                <a:endParaRPr lang="en-US" noProof="0"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943876" cy="421013"/>
              </a:xfrm>
              <a:blipFill>
                <a:blip r:embed="rId3"/>
                <a:stretch>
                  <a:fillRect l="-360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19</a:t>
            </a:fld>
            <a:endParaRPr lang="en-US" dirty="0"/>
          </a:p>
        </p:txBody>
      </p:sp>
      <p:graphicFrame>
        <p:nvGraphicFramePr>
          <p:cNvPr id="3" name="Object 2">
            <a:hlinkClick r:id="rId4" action="ppaction://hlinkfile"/>
            <a:extLst>
              <a:ext uri="{FF2B5EF4-FFF2-40B4-BE49-F238E27FC236}">
                <a16:creationId xmlns:a16="http://schemas.microsoft.com/office/drawing/2014/main" id="{DA127541-903C-419F-8115-AC20988BFCCC}"/>
              </a:ext>
            </a:extLst>
          </p:cNvPr>
          <p:cNvGraphicFramePr>
            <a:graphicFrameLocks noChangeAspect="1"/>
          </p:cNvGraphicFramePr>
          <p:nvPr>
            <p:extLst>
              <p:ext uri="{D42A27DB-BD31-4B8C-83A1-F6EECF244321}">
                <p14:modId xmlns:p14="http://schemas.microsoft.com/office/powerpoint/2010/main" val="922623145"/>
              </p:ext>
            </p:extLst>
          </p:nvPr>
        </p:nvGraphicFramePr>
        <p:xfrm>
          <a:off x="3192463" y="2268538"/>
          <a:ext cx="2759075" cy="604837"/>
        </p:xfrm>
        <a:graphic>
          <a:graphicData uri="http://schemas.openxmlformats.org/presentationml/2006/ole">
            <mc:AlternateContent xmlns:mc="http://schemas.openxmlformats.org/markup-compatibility/2006">
              <mc:Choice xmlns:v="urn:schemas-microsoft-com:vml" Requires="v">
                <p:oleObj name="Packager Shell Object" showAsIcon="1" r:id="rId5" imgW="2758320" imgH="604800" progId="Package">
                  <p:embed/>
                </p:oleObj>
              </mc:Choice>
              <mc:Fallback>
                <p:oleObj name="Packager Shell Object" showAsIcon="1" r:id="rId5" imgW="2758320" imgH="604800" progId="Package">
                  <p:embed/>
                  <p:pic>
                    <p:nvPicPr>
                      <p:cNvPr id="0" name=""/>
                      <p:cNvPicPr/>
                      <p:nvPr/>
                    </p:nvPicPr>
                    <p:blipFill>
                      <a:blip r:embed="rId6"/>
                      <a:stretch>
                        <a:fillRect/>
                      </a:stretch>
                    </p:blipFill>
                    <p:spPr>
                      <a:xfrm>
                        <a:off x="3192463" y="2268538"/>
                        <a:ext cx="2759075" cy="604837"/>
                      </a:xfrm>
                      <a:prstGeom prst="rect">
                        <a:avLst/>
                      </a:prstGeom>
                    </p:spPr>
                  </p:pic>
                </p:oleObj>
              </mc:Fallback>
            </mc:AlternateContent>
          </a:graphicData>
        </a:graphic>
      </p:graphicFrame>
    </p:spTree>
    <p:extLst>
      <p:ext uri="{BB962C8B-B14F-4D97-AF65-F5344CB8AC3E}">
        <p14:creationId xmlns:p14="http://schemas.microsoft.com/office/powerpoint/2010/main" val="39786894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470565"/>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Results</a:t>
            </a:r>
            <a:endParaRPr lang="en-US" noProof="0" dirty="0"/>
          </a:p>
          <a:p>
            <a:pPr marL="342900" indent="-342900">
              <a:buFont typeface="Wingdings" panose="05000000000000000000" pitchFamily="2" charset="2"/>
              <a:buChar char="Ø"/>
            </a:pPr>
            <a:r>
              <a:rPr lang="en-US" noProof="0" dirty="0">
                <a:hlinkClick r:id="rId8" action="ppaction://hlinksldjump"/>
              </a:rPr>
              <a:t>What Next</a:t>
            </a:r>
            <a:endParaRPr lang="en-US" noProof="0" dirty="0"/>
          </a:p>
          <a:p>
            <a:pPr marL="342900" indent="-342900">
              <a:buFont typeface="Wingdings" panose="05000000000000000000" pitchFamily="2" charset="2"/>
              <a:buChar char="Ø"/>
            </a:pPr>
            <a:r>
              <a:rPr lang="en-US" noProof="0" dirty="0">
                <a:hlinkClick r:id="rId9"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20</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What’s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973122"/>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endParaRPr lang="en-US" dirty="0"/>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endParaRPr lang="en-US" dirty="0"/>
          </a:p>
          <a:p>
            <a:pPr>
              <a:buFont typeface="Wingdings" panose="05000000000000000000" pitchFamily="2" charset="2"/>
              <a:buChar char="Ø"/>
            </a:pPr>
            <a:r>
              <a:rPr lang="en-US" dirty="0"/>
              <a:t>Testing of GUI</a:t>
            </a:r>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21</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22</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79387"/>
          </a:xfrm>
        </p:spPr>
        <p:txBody>
          <a:bodyPr wrap="square">
            <a:spAutoFit/>
          </a:bodyPr>
          <a:lstStyle/>
          <a:p>
            <a:pPr marL="342900" indent="-342900" algn="l">
              <a:buFont typeface="Wingdings" panose="05000000000000000000" pitchFamily="2" charset="2"/>
              <a:buChar char="Ø"/>
            </a:pPr>
            <a:r>
              <a:rPr lang="en-US" noProof="0" dirty="0"/>
              <a:t>Validation and 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73070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a:t>
                </a:r>
                <a:r>
                  <a:rPr lang="en-US" noProof="0">
                    <a:solidFill>
                      <a:schemeClr val="bg1"/>
                    </a:solidFill>
                  </a:rPr>
                  <a:t>may be </a:t>
                </a:r>
                <a:r>
                  <a:rPr lang="en-US" noProof="0" dirty="0">
                    <a:solidFill>
                      <a:schemeClr val="bg1"/>
                    </a:solidFill>
                  </a:rPr>
                  <a:t>seen both on the chessboard and in a textbox</a:t>
                </a:r>
              </a:p>
              <a:p>
                <a:pPr marL="800100" lvl="1" indent="-342900" algn="l">
                  <a:buFont typeface="Wingdings" panose="05000000000000000000" pitchFamily="2" charset="2"/>
                  <a:buChar char="ü"/>
                </a:pPr>
                <a:r>
                  <a:rPr lang="en-US" noProof="0" dirty="0">
                    <a:solidFill>
                      <a:schemeClr val="bg1"/>
                    </a:solidFill>
                  </a:rPr>
                  <a:t>Solution build up could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development: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730701"/>
              </a:xfrm>
              <a:blipFill>
                <a:blip r:embed="rId3"/>
                <a:stretch>
                  <a:fillRect l="-2194" t="-1307" b="-21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Before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graphicFrame>
        <p:nvGraphicFramePr>
          <p:cNvPr id="8" name="Object 7">
            <a:hlinkClick r:id="rId4" action="ppaction://hlinkfile"/>
            <a:extLst>
              <a:ext uri="{FF2B5EF4-FFF2-40B4-BE49-F238E27FC236}">
                <a16:creationId xmlns:a16="http://schemas.microsoft.com/office/drawing/2014/main" id="{D3F8AC2C-856C-46A0-912F-67DF6F1BF8E8}"/>
              </a:ext>
            </a:extLst>
          </p:cNvPr>
          <p:cNvGraphicFramePr>
            <a:graphicFrameLocks noChangeAspect="1"/>
          </p:cNvGraphicFramePr>
          <p:nvPr>
            <p:extLst>
              <p:ext uri="{D42A27DB-BD31-4B8C-83A1-F6EECF244321}">
                <p14:modId xmlns:p14="http://schemas.microsoft.com/office/powerpoint/2010/main" val="2116671151"/>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11560339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Unique and </a:t>
                </a:r>
                <a14:m>
                  <m:oMath xmlns:m="http://schemas.openxmlformats.org/officeDocument/2006/math">
                    <m:r>
                      <a:rPr lang="en-US" i="1">
                        <a:latin typeface="Cambria Math" panose="02040503050406030204" pitchFamily="18" charset="0"/>
                      </a:rPr>
                      <m:t>𝑁</m:t>
                    </m:r>
                  </m:oMath>
                </a14:m>
                <a:r>
                  <a:rPr lang="en-US" noProof="0" dirty="0"/>
                  <a:t> = 16</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7</a:t>
            </a:fld>
            <a:endParaRPr lang="en-US"/>
          </a:p>
        </p:txBody>
      </p:sp>
      <p:graphicFrame>
        <p:nvGraphicFramePr>
          <p:cNvPr id="3" name="Object 2">
            <a:hlinkClick r:id="rId4" action="ppaction://hlinkfile"/>
            <a:extLst>
              <a:ext uri="{FF2B5EF4-FFF2-40B4-BE49-F238E27FC236}">
                <a16:creationId xmlns:a16="http://schemas.microsoft.com/office/drawing/2014/main" id="{E36A2E6E-DE20-44E3-826B-CF2AFC9CD393}"/>
              </a:ext>
            </a:extLst>
          </p:cNvPr>
          <p:cNvGraphicFramePr>
            <a:graphicFrameLocks noChangeAspect="1"/>
          </p:cNvGraphicFramePr>
          <p:nvPr>
            <p:extLst>
              <p:ext uri="{D42A27DB-BD31-4B8C-83A1-F6EECF244321}">
                <p14:modId xmlns:p14="http://schemas.microsoft.com/office/powerpoint/2010/main" val="2259856660"/>
              </p:ext>
            </p:extLst>
          </p:nvPr>
        </p:nvGraphicFramePr>
        <p:xfrm>
          <a:off x="2884488" y="2268538"/>
          <a:ext cx="337502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375000" imgH="604800" progId="Package">
                  <p:embed/>
                </p:oleObj>
              </mc:Choice>
              <mc:Fallback>
                <p:oleObj name="Packager Shell Object" showAsIcon="1" r:id="rId5" imgW="3375000" imgH="604800" progId="Package">
                  <p:embed/>
                  <p:pic>
                    <p:nvPicPr>
                      <p:cNvPr id="0" name=""/>
                      <p:cNvPicPr/>
                      <p:nvPr/>
                    </p:nvPicPr>
                    <p:blipFill>
                      <a:blip r:embed="rId6"/>
                      <a:stretch>
                        <a:fillRect/>
                      </a:stretch>
                    </p:blipFill>
                    <p:spPr>
                      <a:xfrm>
                        <a:off x="2884488" y="2268538"/>
                        <a:ext cx="3375025" cy="604837"/>
                      </a:xfrm>
                      <a:prstGeom prst="rect">
                        <a:avLst/>
                      </a:prstGeom>
                    </p:spPr>
                  </p:pic>
                </p:oleObj>
              </mc:Fallback>
            </mc:AlternateContent>
          </a:graphicData>
        </a:graphic>
      </p:graphicFrame>
    </p:spTree>
    <p:extLst>
      <p:ext uri="{BB962C8B-B14F-4D97-AF65-F5344CB8AC3E}">
        <p14:creationId xmlns:p14="http://schemas.microsoft.com/office/powerpoint/2010/main" val="42028542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1082524" y="363186"/>
                <a:ext cx="6793329" cy="421013"/>
              </a:xfrm>
            </p:spPr>
            <p:txBody>
              <a:bodyPr>
                <a:spAutoFit/>
              </a:bodyPr>
              <a:lstStyle/>
              <a:p>
                <a:r>
                  <a:rPr lang="en-US" noProof="0" dirty="0"/>
                  <a:t>Under simulation – </a:t>
                </a:r>
                <a:r>
                  <a:rPr lang="en-US" dirty="0"/>
                  <a:t>S</a:t>
                </a:r>
                <a:r>
                  <a:rPr lang="en-US" noProof="0" dirty="0"/>
                  <a:t>ingle and </a:t>
                </a:r>
                <a14:m>
                  <m:oMath xmlns:m="http://schemas.openxmlformats.org/officeDocument/2006/math">
                    <m:r>
                      <a:rPr lang="en-US" i="1">
                        <a:latin typeface="Cambria Math" panose="02040503050406030204" pitchFamily="18" charset="0"/>
                      </a:rPr>
                      <m:t>𝑁</m:t>
                    </m:r>
                  </m:oMath>
                </a14:m>
                <a:r>
                  <a:rPr lang="en-US" noProof="0" dirty="0"/>
                  <a:t>= 30</a:t>
                </a:r>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1082524" y="363186"/>
                <a:ext cx="6793329" cy="421013"/>
              </a:xfrm>
              <a:blipFill>
                <a:blip r:embed="rId3"/>
                <a:stretch>
                  <a:fillRect l="-3680" t="-46377" b="-57971"/>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8</a:t>
            </a:fld>
            <a:endParaRPr lang="en-US"/>
          </a:p>
        </p:txBody>
      </p:sp>
      <p:graphicFrame>
        <p:nvGraphicFramePr>
          <p:cNvPr id="3" name="Object 2">
            <a:hlinkClick r:id="rId4" action="ppaction://hlinkfile"/>
            <a:extLst>
              <a:ext uri="{FF2B5EF4-FFF2-40B4-BE49-F238E27FC236}">
                <a16:creationId xmlns:a16="http://schemas.microsoft.com/office/drawing/2014/main" id="{E665C3BF-3017-4621-81B1-DAFFAC21905E}"/>
              </a:ext>
            </a:extLst>
          </p:cNvPr>
          <p:cNvGraphicFramePr>
            <a:graphicFrameLocks noChangeAspect="1"/>
          </p:cNvGraphicFramePr>
          <p:nvPr>
            <p:extLst>
              <p:ext uri="{D42A27DB-BD31-4B8C-83A1-F6EECF244321}">
                <p14:modId xmlns:p14="http://schemas.microsoft.com/office/powerpoint/2010/main" val="43557095"/>
              </p:ext>
            </p:extLst>
          </p:nvPr>
        </p:nvGraphicFramePr>
        <p:xfrm>
          <a:off x="3052763" y="2268538"/>
          <a:ext cx="3038475" cy="604837"/>
        </p:xfrm>
        <a:graphic>
          <a:graphicData uri="http://schemas.openxmlformats.org/presentationml/2006/ole">
            <mc:AlternateContent xmlns:mc="http://schemas.openxmlformats.org/markup-compatibility/2006">
              <mc:Choice xmlns:v="urn:schemas-microsoft-com:vml" Requires="v">
                <p:oleObj name="Packager Shell Object" showAsIcon="1" r:id="rId5" imgW="3038760" imgH="604800" progId="Package">
                  <p:embed/>
                </p:oleObj>
              </mc:Choice>
              <mc:Fallback>
                <p:oleObj name="Packager Shell Object" showAsIcon="1" r:id="rId5" imgW="3038760" imgH="604800" progId="Package">
                  <p:embed/>
                  <p:pic>
                    <p:nvPicPr>
                      <p:cNvPr id="0" name=""/>
                      <p:cNvPicPr/>
                      <p:nvPr/>
                    </p:nvPicPr>
                    <p:blipFill>
                      <a:blip r:embed="rId6"/>
                      <a:stretch>
                        <a:fillRect/>
                      </a:stretch>
                    </p:blipFill>
                    <p:spPr>
                      <a:xfrm>
                        <a:off x="3052763" y="2268538"/>
                        <a:ext cx="3038475" cy="604837"/>
                      </a:xfrm>
                      <a:prstGeom prst="rect">
                        <a:avLst/>
                      </a:prstGeom>
                    </p:spPr>
                  </p:pic>
                </p:oleObj>
              </mc:Fallback>
            </mc:AlternateContent>
          </a:graphicData>
        </a:graphic>
      </p:graphicFrame>
    </p:spTree>
    <p:extLst>
      <p:ext uri="{BB962C8B-B14F-4D97-AF65-F5344CB8AC3E}">
        <p14:creationId xmlns:p14="http://schemas.microsoft.com/office/powerpoint/2010/main" val="133993715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9</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637919"/>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C# 7.0, WPF og MVVM</a:t>
            </a:r>
          </a:p>
          <a:p>
            <a:pPr>
              <a:buFont typeface="Wingdings" panose="05000000000000000000" pitchFamily="2" charset="2"/>
              <a:buChar char="Ø"/>
            </a:pPr>
            <a:r>
              <a:rPr lang="en-US" i="1" dirty="0"/>
              <a:t>IDE</a:t>
            </a:r>
            <a:r>
              <a:rPr lang="en-US" dirty="0"/>
              <a:t>:</a:t>
            </a:r>
            <a:r>
              <a:rPr lang="en-US" sz="2000" dirty="0"/>
              <a:t> MS Visual Studio 2017, Community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Task Parallel Library </a:t>
            </a:r>
            <a:r>
              <a:rPr lang="en-US" dirty="0"/>
              <a:t>(TPL): for Asynchronous Development</a:t>
            </a:r>
          </a:p>
          <a:p>
            <a:pPr lvl="1" indent="-342900">
              <a:buFont typeface="Wingdings" panose="05000000000000000000" pitchFamily="2" charset="2"/>
              <a:buChar char="ü"/>
            </a:pPr>
            <a:r>
              <a:rPr lang="en-US" i="1" dirty="0"/>
              <a:t>MvvmLight</a:t>
            </a:r>
            <a:r>
              <a:rPr lang="en-US" dirty="0"/>
              <a:t>: for GUI-development with WPF og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NUnit and NUnitTestAdapter: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4672</TotalTime>
  <Words>712</Words>
  <Application>Microsoft Office PowerPoint</Application>
  <PresentationFormat>On-screen Show (16:9)</PresentationFormat>
  <Paragraphs>122</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Cambria Math</vt:lpstr>
      <vt:lpstr>Museo 500</vt:lpstr>
      <vt:lpstr>Museo 700</vt:lpstr>
      <vt:lpstr>Open Sans</vt:lpstr>
      <vt:lpstr>Open Sans Light</vt:lpstr>
      <vt:lpstr>Wingdings</vt:lpstr>
      <vt:lpstr>Office Theme</vt:lpstr>
      <vt:lpstr>Packager Shell Object</vt:lpstr>
      <vt:lpstr>A Classic Chess Puzzle, ”N-Queen Problem”</vt:lpstr>
      <vt:lpstr>Contents</vt:lpstr>
      <vt:lpstr>Problem Description</vt:lpstr>
      <vt:lpstr>User Requirements</vt:lpstr>
      <vt:lpstr>User Requirements Continues</vt:lpstr>
      <vt:lpstr>Before simulation – Unique and N = 16</vt:lpstr>
      <vt:lpstr>Under simulation – Unique and N = 16</vt:lpstr>
      <vt:lpstr>Under simulation – Single and N= 30</vt:lpstr>
      <vt:lpstr>PowerPoint Presentation</vt:lpstr>
      <vt:lpstr>PowerPoint Presentation</vt:lpstr>
      <vt:lpstr>Solution Modus</vt:lpstr>
      <vt:lpstr>Solution Modus Continues</vt:lpstr>
      <vt:lpstr>Solution Modus Continues</vt:lpstr>
      <vt:lpstr>PowerPoint Presentation</vt:lpstr>
      <vt:lpstr>Some Simulations</vt:lpstr>
      <vt:lpstr>Unique Solutions and N=8</vt:lpstr>
      <vt:lpstr>Unique Solutions and N=9</vt:lpstr>
      <vt:lpstr>Unique Solutions and N=13</vt:lpstr>
      <vt:lpstr>A Single Solution and N=25</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346</cp:revision>
  <dcterms:created xsi:type="dcterms:W3CDTF">2014-05-17T16:23:35Z</dcterms:created>
  <dcterms:modified xsi:type="dcterms:W3CDTF">2020-12-22T05:08:48Z</dcterms:modified>
</cp:coreProperties>
</file>