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efaa08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efaa08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f7f6fb5c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9f7f6fb5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ec2af3544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ec2af3544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f3dbe96a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9f3dbe96a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f3dbe96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9f3dbe96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efaa083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efaa083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9efaa0832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9efaa0832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9f3dbe96a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9f3dbe96a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9efaa083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9efaa083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9f3dbe96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9f3dbe96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faa083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9efaa083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f3dbe96a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f3dbe96a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faa0832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efaa0832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f3dbe96a0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f3dbe96a0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f7f6fb5c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f7f6fb5c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f3dbe96a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9f3dbe96a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f3dbe96a0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9f3dbe96a0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f7f6fb5c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9f7f6fb5c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hyperlink" Target="http://drive.google.com/file/d/1Fo4Fv51N9To30ktyiYbtIFModqlQB2hh/view" TargetMode="External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hyperlink" Target="https://www.pinata.cloud/" TargetMode="External"/><Relationship Id="rId5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hyperlink" Target="https://gateway.pinata.cloud/ipfs/" TargetMode="External"/><Relationship Id="rId5" Type="http://schemas.openxmlformats.org/officeDocument/2006/relationships/hyperlink" Target="https://gateway.pinata.cloud/ipfs/" TargetMode="External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412300" y="1578400"/>
            <a:ext cx="57318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en" sz="23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Intellectual Property Protection Platform based on Ethereum Blockchain</a:t>
            </a:r>
            <a:endParaRPr b="0" sz="23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016100" y="3071825"/>
            <a:ext cx="1111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>
                <a:solidFill>
                  <a:srgbClr val="1B212C"/>
                </a:solidFill>
              </a:rPr>
              <a:t>Presented by</a:t>
            </a:r>
            <a:endParaRPr sz="1300">
              <a:solidFill>
                <a:srgbClr val="1B212C"/>
              </a:solidFill>
            </a:endParaRPr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445950" y="3808075"/>
            <a:ext cx="22521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358"/>
              <a:buNone/>
            </a:pPr>
            <a:r>
              <a:rPr lang="en" sz="1322">
                <a:solidFill>
                  <a:srgbClr val="1B212C"/>
                </a:solidFill>
              </a:rPr>
              <a:t>Soomin Im</a:t>
            </a:r>
            <a:br>
              <a:rPr lang="en" sz="1322">
                <a:solidFill>
                  <a:srgbClr val="1B212C"/>
                </a:solidFill>
              </a:rPr>
            </a:br>
            <a:r>
              <a:rPr lang="en" sz="1322">
                <a:solidFill>
                  <a:srgbClr val="1B212C"/>
                </a:solidFill>
              </a:rPr>
              <a:t>Joyanta Mondal </a:t>
            </a:r>
            <a:br>
              <a:rPr lang="en" sz="1322">
                <a:solidFill>
                  <a:srgbClr val="1B212C"/>
                </a:solidFill>
              </a:rPr>
            </a:br>
            <a:r>
              <a:rPr lang="en" sz="1322">
                <a:solidFill>
                  <a:srgbClr val="1B212C"/>
                </a:solidFill>
              </a:rPr>
              <a:t>	Kaine Hines		Rajendra Mohan</a:t>
            </a:r>
            <a:br>
              <a:rPr lang="en" sz="1322">
                <a:solidFill>
                  <a:srgbClr val="1B212C"/>
                </a:solidFill>
              </a:rPr>
            </a:br>
            <a:r>
              <a:rPr lang="en" sz="1322">
                <a:solidFill>
                  <a:srgbClr val="1B212C"/>
                </a:solidFill>
              </a:rPr>
              <a:t>Alexus Brown</a:t>
            </a:r>
            <a:endParaRPr sz="1322">
              <a:solidFill>
                <a:srgbClr val="1B212C"/>
              </a:solidFill>
            </a:endParaRPr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4127550" y="3474775"/>
            <a:ext cx="888900" cy="3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358"/>
              <a:buNone/>
            </a:pPr>
            <a:r>
              <a:rPr lang="en" sz="1322">
                <a:solidFill>
                  <a:srgbClr val="1B212C"/>
                </a:solidFill>
              </a:rPr>
              <a:t>Group 9</a:t>
            </a:r>
            <a:br>
              <a:rPr lang="en" sz="1322">
                <a:solidFill>
                  <a:srgbClr val="1B212C"/>
                </a:solidFill>
              </a:rPr>
            </a:br>
            <a:r>
              <a:rPr lang="en" sz="1322">
                <a:solidFill>
                  <a:srgbClr val="1B212C"/>
                </a:solidFill>
              </a:rPr>
              <a:t>Fall 2023</a:t>
            </a:r>
            <a:endParaRPr sz="1322">
              <a:solidFill>
                <a:srgbClr val="1B212C"/>
              </a:solidFill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0"/>
            <a:ext cx="9144000" cy="506100"/>
          </a:xfrm>
          <a:prstGeom prst="rect">
            <a:avLst/>
          </a:prstGeom>
          <a:solidFill>
            <a:srgbClr val="144B3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1E6B52"/>
              </a:highlight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5" y="119824"/>
            <a:ext cx="2769576" cy="24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9043552" y="49730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"/>
              <a:t>‹#›</a:t>
            </a:fld>
            <a:endParaRPr sz="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1" name="Google Shape;211;p22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12" name="Google Shape;212;p22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13" name="Google Shape;213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22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16" name="Google Shape;216;p22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7" name="Google Shape;217;p22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Continued…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580650" y="1463050"/>
            <a:ext cx="4567800" cy="3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When someone wants to get the Token URI, they need to put the token number. After that, they can easily retrieve the token. </a:t>
            </a:r>
            <a:endParaRPr i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9" name="Google Shape;2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8404" y="700100"/>
            <a:ext cx="2657901" cy="214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20" name="Google Shape;2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2201" y="3105176"/>
            <a:ext cx="2657901" cy="52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6" name="Google Shape;226;p23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27" name="Google Shape;227;p23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28" name="Google Shape;22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9" name="Google Shape;229;p23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30" name="Google Shape;230;p23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31" name="Google Shape;231;p23"/>
          <p:cNvSpPr txBox="1"/>
          <p:nvPr/>
        </p:nvSpPr>
        <p:spPr>
          <a:xfrm>
            <a:off x="2594200" y="58425"/>
            <a:ext cx="39504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Live Demo of The Project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2596800" y="2624188"/>
            <a:ext cx="3950400" cy="5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*Zoom or this video*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3" name="Google Shape;233;p23" title="Live demo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8226" y="537675"/>
            <a:ext cx="6922348" cy="432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" name="Google Shape;240;p24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41" name="Google Shape;241;p24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42" name="Google Shape;242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3" name="Google Shape;243;p24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44" name="Google Shape;244;p24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580650" y="1463050"/>
            <a:ext cx="8202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Limitations: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 is a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basic app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rgbClr val="1A1A1A"/>
                </a:solidFill>
                <a:latin typeface="Lato"/>
                <a:ea typeface="Lato"/>
                <a:cs typeface="Lato"/>
                <a:sym typeface="Lato"/>
              </a:rPr>
              <a:t>just to have the initial idea of how a DApp works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Needs more exploration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identify if any new property which is trying to get registered is same to any previously registered property.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 is a potential of the app facing a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regulatory and legal challenge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considering the regulatory landscape related to blockchain technology.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Future Improvements: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Deploying on a real domain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work on preserving IP on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private database and server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Developing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more </a:t>
            </a:r>
            <a:r>
              <a:rPr b="1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user-friendly interfaces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simplify interaction with the platform for non-technical users.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4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Limitations and Future Improvements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5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3" name="Google Shape;253;p25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54" name="Google Shape;254;p25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55" name="Google Shape;25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25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7" name="Google Shape;257;p25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8" name="Google Shape;258;p25"/>
          <p:cNvSpPr txBox="1"/>
          <p:nvPr/>
        </p:nvSpPr>
        <p:spPr>
          <a:xfrm>
            <a:off x="580650" y="1463050"/>
            <a:ext cx="8202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Solidity to write smart contract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the Web3 package of JS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node package to run Web3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MetaMask for using Ethereum TestNet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Remix IDE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Using Pinata Cloud to use as a database.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Lessons Learned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6B5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idx="4294967295" type="title"/>
          </p:nvPr>
        </p:nvSpPr>
        <p:spPr>
          <a:xfrm>
            <a:off x="0" y="2138400"/>
            <a:ext cx="91440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Thank You!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Any Questions?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1E6B52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23850" y="928025"/>
            <a:ext cx="7432200" cy="3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27"/>
          <p:cNvSpPr txBox="1"/>
          <p:nvPr>
            <p:ph type="title"/>
          </p:nvPr>
        </p:nvSpPr>
        <p:spPr>
          <a:xfrm>
            <a:off x="823850" y="189725"/>
            <a:ext cx="70389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272" name="Google Shape;272;p27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3" name="Google Shape;273;p27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74" name="Google Shape;274;p27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75" name="Google Shape;275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6" name="Google Shape;276;p27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77" name="Google Shape;277;p27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78" name="Google Shape;278;p27"/>
          <p:cNvSpPr txBox="1"/>
          <p:nvPr/>
        </p:nvSpPr>
        <p:spPr>
          <a:xfrm>
            <a:off x="1403600" y="2025400"/>
            <a:ext cx="57333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Decentralization</a:t>
            </a:r>
            <a:endParaRPr sz="2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Security Enhancement </a:t>
            </a:r>
            <a:endParaRPr sz="21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Transparency Objective</a:t>
            </a:r>
            <a:endParaRPr sz="21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FF"/>
                </a:solidFill>
                <a:latin typeface="Lato"/>
                <a:ea typeface="Lato"/>
                <a:cs typeface="Lato"/>
                <a:sym typeface="Lato"/>
              </a:rPr>
              <a:t>Efficient IP Management </a:t>
            </a:r>
            <a:endParaRPr sz="2100">
              <a:solidFill>
                <a:srgbClr val="9900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CFE2F3"/>
                </a:solidFill>
                <a:latin typeface="Lato"/>
                <a:ea typeface="Lato"/>
                <a:cs typeface="Lato"/>
                <a:sym typeface="Lato"/>
              </a:rPr>
              <a:t>User Empowerment</a:t>
            </a:r>
            <a:endParaRPr sz="2100">
              <a:solidFill>
                <a:srgbClr val="CFE2F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rPr>
              <a:t>Scalability</a:t>
            </a:r>
            <a:endParaRPr sz="21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9" name="Google Shape;279;p27"/>
          <p:cNvSpPr txBox="1"/>
          <p:nvPr/>
        </p:nvSpPr>
        <p:spPr>
          <a:xfrm>
            <a:off x="950975" y="928125"/>
            <a:ext cx="72009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develop a robust and secure Ethereum blockchain-based platform for efficient management and protection of intellectual property.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8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6" name="Google Shape;286;p28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287" name="Google Shape;287;p28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288" name="Google Shape;28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28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90" name="Google Shape;290;p28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91" name="Google Shape;291;p28"/>
          <p:cNvSpPr txBox="1"/>
          <p:nvPr/>
        </p:nvSpPr>
        <p:spPr>
          <a:xfrm>
            <a:off x="580650" y="1463050"/>
            <a:ext cx="8202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decentralized platform that enables the creation and execution of smart contracts and decentralized applications (DApps) without downtime, fraud, control, or interference from a third party.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Utilizes blockchain technology.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Allows for the development of smart contracts, self-executing contracts with the terms of the agreement directly written into code.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Supports Turing-complete programming languages like Solidity, enabling developers to create a wide range of applications.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Implements a gas system to allocate resources on the network, where transactions require a fee.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for a variety of applications, including decentralized finance (DeFi), gaming, and more.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28"/>
          <p:cNvSpPr txBox="1"/>
          <p:nvPr/>
        </p:nvSpPr>
        <p:spPr>
          <a:xfrm>
            <a:off x="580650" y="692425"/>
            <a:ext cx="4213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Ethereum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29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9" name="Google Shape;299;p29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300" name="Google Shape;300;p29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01" name="Google Shape;301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9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03" name="Google Shape;303;p29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04" name="Google Shape;304;p29"/>
          <p:cNvSpPr txBox="1"/>
          <p:nvPr/>
        </p:nvSpPr>
        <p:spPr>
          <a:xfrm>
            <a:off x="580650" y="1463050"/>
            <a:ext cx="8202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igital agreements for blockchain execution, directly written into lines of code.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Automatically execute and enforce the terms of a contract when predefined conditions are met, without the need for intermediaries.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 be programmed for a wide range of applications, from simple transactions to complex decentralized applications.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Minimizes the risk of fraud and reduces the costs associated with traditional contracts.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Ensures transparency, as the contract terms are visible and verifiable by all parties involved.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580650" y="692425"/>
            <a:ext cx="4213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Smart Contract</a:t>
            </a:r>
            <a:endParaRPr b="1" sz="2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0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2" name="Google Shape;312;p30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313" name="Google Shape;313;p30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14" name="Google Shape;314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30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30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17" name="Google Shape;317;p30"/>
          <p:cNvSpPr txBox="1"/>
          <p:nvPr/>
        </p:nvSpPr>
        <p:spPr>
          <a:xfrm>
            <a:off x="580650" y="692425"/>
            <a:ext cx="42135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Solidity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580650" y="1463050"/>
            <a:ext cx="82023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high-level programming language designed for developing smart contracts on the Ethereum blockchain.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 object-oriented language, enabling developers to create contracts for voting, crowdfunding, blind auctions, multi-signature wallets, and more.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Its syntax is similar to that of JavaScript, C++, and Python, making it relatively easy for developers from these languages to learn.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Used to write and implement smart contracts that can automatically enforce and execute the terms of an agreement.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Solidity programs are compiled into bytecode, which is executed on the Ethereum Virtual Machine.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5174225" y="1352625"/>
            <a:ext cx="3667200" cy="34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50">
                <a:solidFill>
                  <a:schemeClr val="dk2"/>
                </a:solidFill>
              </a:rPr>
              <a:t>In an era where creativity drives industries, safeguarding intellectual property is more crucial than ever. From inventions to artistic works, intellectual property fuels innovation. However, challenges like </a:t>
            </a:r>
            <a:r>
              <a:rPr b="1" lang="en" sz="1450">
                <a:solidFill>
                  <a:schemeClr val="dk2"/>
                </a:solidFill>
              </a:rPr>
              <a:t>piracy</a:t>
            </a:r>
            <a:r>
              <a:rPr lang="en" sz="1450">
                <a:solidFill>
                  <a:schemeClr val="dk2"/>
                </a:solidFill>
              </a:rPr>
              <a:t> demand innovative solutions. Our Distributed App (DApp), leveraging blockchain, provides a secure and decentralized space to protect and manage intellectual property rights. </a:t>
            </a:r>
            <a:endParaRPr sz="1450">
              <a:solidFill>
                <a:schemeClr val="dk2"/>
              </a:solidFill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7820" l="0" r="0" t="7820"/>
          <a:stretch/>
        </p:blipFill>
        <p:spPr>
          <a:xfrm>
            <a:off x="864675" y="2364175"/>
            <a:ext cx="3031552" cy="20139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4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01" name="Google Shape;101;p14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02" name="Google Shape;102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4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E6B5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823850" y="928025"/>
            <a:ext cx="7432200" cy="386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5"/>
          <p:cNvSpPr txBox="1"/>
          <p:nvPr>
            <p:ph type="title"/>
          </p:nvPr>
        </p:nvSpPr>
        <p:spPr>
          <a:xfrm>
            <a:off x="823850" y="561225"/>
            <a:ext cx="7038900" cy="7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/>
              <a:t>Objective and Overview of The Project</a:t>
            </a:r>
            <a:endParaRPr sz="2640"/>
          </a:p>
        </p:txBody>
      </p:sp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3" name="Google Shape;113;p15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14" name="Google Shape;114;p15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15" name="Google Shape;11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6" name="Google Shape;116;p15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7" name="Google Shape;117;p15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8" name="Google Shape;118;p15"/>
          <p:cNvSpPr txBox="1"/>
          <p:nvPr/>
        </p:nvSpPr>
        <p:spPr>
          <a:xfrm>
            <a:off x="950975" y="928125"/>
            <a:ext cx="7200900" cy="303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develop a robust and secure Ethereum blockchain-based app for efficient management and protection of intellectual property.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Users can register and retrieve their intellectual properties.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We use Ethereum, Solidity, Web3.js, MetaMask, Pinata Cloud, and Remix for this app. 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25" name="Google Shape;125;p16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26" name="Google Shape;12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6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8" name="Google Shape;128;p16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Architecture</a:t>
            </a: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and Design Principles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350400" y="1306425"/>
            <a:ext cx="53958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Ethereum Blockchain having the smart contracts. (NFT.sol)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Blockchain is connected to a front-end built with html, CSS and the JavaScript package of web3.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Properties are saved through another cloud server named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Pinata Cloud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Process of NFTs: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Create your art or other unique digital assets. The first step in creating an NFT is to choose what content you want to turn into an NFT.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Choose a blockchain and set up a wallet.</a:t>
            </a:r>
            <a:endParaRPr sz="1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84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</a:pPr>
            <a:r>
              <a:rPr lang="en"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Upload your NFT to a marketplace and add details.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46192" y="583324"/>
            <a:ext cx="3338820" cy="4166927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6"/>
          <p:cNvSpPr txBox="1"/>
          <p:nvPr/>
        </p:nvSpPr>
        <p:spPr>
          <a:xfrm>
            <a:off x="5976488" y="4515825"/>
            <a:ext cx="2878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ato"/>
                <a:ea typeface="Lato"/>
                <a:cs typeface="Lato"/>
                <a:sym typeface="Lato"/>
              </a:rPr>
              <a:t>Fig: Process Flow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Commands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0" name="Google Shape;140;p17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41" name="Google Shape;141;p17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42" name="Google Shape;14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7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45" name="Google Shape;145;p17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17"/>
          <p:cNvSpPr txBox="1"/>
          <p:nvPr/>
        </p:nvSpPr>
        <p:spPr>
          <a:xfrm>
            <a:off x="580650" y="1463050"/>
            <a:ext cx="83811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run the following commands: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npm install -g @remix-project/remixd; to install allows a websocket connection between Remix IDE (web application) and the local computer.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npm install web3 ; to install web3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in terminal, we go to the project directory and type “remixd” command to get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started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Remix IDE.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Connect the Localhost in the IDE.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we connect to our MetaMask to get an address to sync up to our wallet.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2" name="Google Shape;152;p18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53" name="Google Shape;153;p18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4" name="Google Shape;15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" name="Google Shape;155;p18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Continued…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580650" y="1463050"/>
            <a:ext cx="45678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Side by side,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initially,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as a user, we need to register on Pinata and upload the property in the server.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it will get a ID against the image. </a:t>
            </a:r>
            <a:b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i="1"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For instance, for the image here uploaded, the ID is QmaFo….k8Xo.</a:t>
            </a:r>
            <a:endParaRPr i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need to take the ID and then proceed to mint.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0525" y="1548625"/>
            <a:ext cx="3860623" cy="25260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6" name="Google Shape;166;p19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67" name="Google Shape;167;p19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68" name="Google Shape;16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9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0" name="Google Shape;170;p19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71" name="Google Shape;171;p19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19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Continued…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580650" y="1463050"/>
            <a:ext cx="4567800" cy="3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is the frontend user interface and the file where we register the IP.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initially connect the wallet hitting the button.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connect the wallet, it needs to be ensured that the contract ABI and address </a:t>
            </a: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(from Remix IDE after compiling the .sol file)</a:t>
            </a: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correct. </a:t>
            </a:r>
            <a:endParaRPr i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 mint the property, we need to enter the token URL which has a common front part of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“</a:t>
            </a:r>
            <a:r>
              <a:rPr lang="en" sz="10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https://gateway.pinata.cloud/ipfs/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”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**For our example, sample is “</a:t>
            </a:r>
            <a:r>
              <a:rPr i="1" lang="en" sz="800">
                <a:solidFill>
                  <a:schemeClr val="dk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https://gateway.pinata.cloud/ipfs/</a:t>
            </a: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QmaFo….k8Xo”</a:t>
            </a:r>
            <a:endParaRPr i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279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Lato"/>
              <a:buChar char="●"/>
            </a:pP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minting the property, we get this. </a:t>
            </a:r>
            <a:endParaRPr i="1" sz="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4" name="Google Shape;174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15125" y="2942475"/>
            <a:ext cx="3690749" cy="1802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78404" y="674700"/>
            <a:ext cx="2657901" cy="2147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6" name="Google Shape;176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38300" y="4150225"/>
            <a:ext cx="1957375" cy="57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2" name="Google Shape;182;p20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83" name="Google Shape;183;p20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84" name="Google Shape;18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0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87" name="Google Shape;187;p20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0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Continued…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580650" y="1463050"/>
            <a:ext cx="45678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is the web3 js file </a:t>
            </a:r>
            <a:r>
              <a:rPr i="1" lang="en" sz="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(combined with html)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where we have a structure of a IP.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mintNFT(); we mint a new property.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 the getTokenURI; we get the token URI, the link to the property where it is stored.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0" name="Google Shape;19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6422" y="583325"/>
            <a:ext cx="3135001" cy="360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06425" y="3251251"/>
            <a:ext cx="3135000" cy="14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97" name="Google Shape;197;p21"/>
          <p:cNvGrpSpPr/>
          <p:nvPr/>
        </p:nvGrpSpPr>
        <p:grpSpPr>
          <a:xfrm>
            <a:off x="-5075" y="4865325"/>
            <a:ext cx="9148950" cy="323100"/>
            <a:chOff x="-5075" y="4865325"/>
            <a:chExt cx="9148950" cy="323100"/>
          </a:xfrm>
        </p:grpSpPr>
        <p:sp>
          <p:nvSpPr>
            <p:cNvPr id="198" name="Google Shape;198;p21"/>
            <p:cNvSpPr/>
            <p:nvPr/>
          </p:nvSpPr>
          <p:spPr>
            <a:xfrm>
              <a:off x="-5075" y="4910175"/>
              <a:ext cx="9144000" cy="233400"/>
            </a:xfrm>
            <a:prstGeom prst="rect">
              <a:avLst/>
            </a:prstGeom>
            <a:solidFill>
              <a:srgbClr val="144B3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1E6B52"/>
                </a:highlight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9" name="Google Shape;199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75" y="4956975"/>
              <a:ext cx="1567424" cy="13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1"/>
            <p:cNvSpPr txBox="1"/>
            <p:nvPr/>
          </p:nvSpPr>
          <p:spPr>
            <a:xfrm>
              <a:off x="3430650" y="4865325"/>
              <a:ext cx="22827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CS6-746 - Blockchain and Cryptography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8151475" y="4865325"/>
              <a:ext cx="9924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Group 9</a:t>
              </a:r>
              <a:endParaRPr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02" name="Google Shape;202;p21"/>
          <p:cNvSpPr txBox="1"/>
          <p:nvPr>
            <p:ph idx="12" type="sldNum"/>
          </p:nvPr>
        </p:nvSpPr>
        <p:spPr>
          <a:xfrm>
            <a:off x="8292727" y="1897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21"/>
          <p:cNvSpPr txBox="1"/>
          <p:nvPr/>
        </p:nvSpPr>
        <p:spPr>
          <a:xfrm>
            <a:off x="580650" y="674700"/>
            <a:ext cx="5820600" cy="4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Continued…</a:t>
            </a:r>
            <a:endParaRPr sz="2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580650" y="1463050"/>
            <a:ext cx="45678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is </a:t>
            </a:r>
            <a:r>
              <a:rPr b="1" lang="en">
                <a:solidFill>
                  <a:srgbClr val="93C47D"/>
                </a:solidFill>
                <a:latin typeface="Lato"/>
                <a:ea typeface="Lato"/>
                <a:cs typeface="Lato"/>
                <a:sym typeface="Lato"/>
              </a:rPr>
              <a:t>NFT.sol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file where we initialize the tokens using ERC721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We initialize with tokenIDCounter and tokenURIs.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Then there is mintNFT function that mints the property.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</a:pP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After that, 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there</a:t>
            </a:r>
            <a:r>
              <a:rPr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two functions for token URI which sets the token URI and works on it. </a:t>
            </a:r>
            <a:endParaRPr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5" name="Google Shape;205;p21"/>
          <p:cNvPicPr preferRelativeResize="0"/>
          <p:nvPr/>
        </p:nvPicPr>
        <p:blipFill rotWithShape="1">
          <a:blip r:embed="rId4">
            <a:alphaModFix/>
          </a:blip>
          <a:srcRect b="6942" l="0" r="0" t="0"/>
          <a:stretch/>
        </p:blipFill>
        <p:spPr>
          <a:xfrm>
            <a:off x="6164274" y="583325"/>
            <a:ext cx="2529526" cy="4166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