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80" r:id="rId5"/>
    <p:sldId id="259" r:id="rId6"/>
    <p:sldId id="270" r:id="rId7"/>
    <p:sldId id="271" r:id="rId8"/>
    <p:sldId id="272" r:id="rId9"/>
    <p:sldId id="281" r:id="rId10"/>
    <p:sldId id="273" r:id="rId11"/>
    <p:sldId id="279" r:id="rId12"/>
    <p:sldId id="274" r:id="rId13"/>
    <p:sldId id="275" r:id="rId14"/>
    <p:sldId id="276" r:id="rId15"/>
    <p:sldId id="277" r:id="rId16"/>
    <p:sldId id="278" r:id="rId17"/>
    <p:sldId id="282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63E561A-22BD-491E-B568-1E3F6118245E}">
          <p14:sldIdLst>
            <p14:sldId id="256"/>
          </p14:sldIdLst>
        </p14:section>
        <p14:section name="Boiler Plate" id="{81AC1731-E7D5-407C-8477-3CF5E259927F}">
          <p14:sldIdLst>
            <p14:sldId id="258"/>
            <p14:sldId id="260"/>
          </p14:sldIdLst>
        </p14:section>
        <p14:section name="Introduction" id="{52F30597-0954-4785-8C89-8A1D067F4784}">
          <p14:sldIdLst>
            <p14:sldId id="280"/>
            <p14:sldId id="259"/>
          </p14:sldIdLst>
        </p14:section>
        <p14:section name="Main Body" id="{A71BB53B-9AD9-4414-85B8-F55CF0ACB3C4}">
          <p14:sldIdLst>
            <p14:sldId id="270"/>
            <p14:sldId id="271"/>
            <p14:sldId id="272"/>
            <p14:sldId id="281"/>
            <p14:sldId id="273"/>
          </p14:sldIdLst>
        </p14:section>
        <p14:section name="Files" id="{3785A15D-0FDE-4F55-AF13-2A8DA45FA45D}">
          <p14:sldIdLst>
            <p14:sldId id="279"/>
          </p14:sldIdLst>
        </p14:section>
        <p14:section name="Installation" id="{E90C11E9-EC0E-4151-AF8B-C43C14FEFB0C}">
          <p14:sldIdLst>
            <p14:sldId id="274"/>
            <p14:sldId id="275"/>
            <p14:sldId id="276"/>
            <p14:sldId id="277"/>
          </p14:sldIdLst>
        </p14:section>
        <p14:section name="Tips" id="{843C8D5F-E58D-4F9D-94F9-FDF6961938D3}">
          <p14:sldIdLst>
            <p14:sldId id="278"/>
          </p14:sldIdLst>
        </p14:section>
        <p14:section name="R Notebook Code" id="{9DA7F62C-79EE-4456-ABC1-9385B156BDCC}">
          <p14:sldIdLst>
            <p14:sldId id="282"/>
          </p14:sldIdLst>
        </p14:section>
        <p14:section name="End" id="{72B75AD2-2FFE-4279-8973-1B4FCBF0EF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5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71009-6882-4EF1-96CB-0E4C65F24FB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1595-57A2-404D-88DE-31F7AA81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24CB8-3055-41A0-83BF-28451D1609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ppott/ContDataQ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ppott/ContDataQC_Guid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Bierwagen.Britta@ep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eppott/ContDataQC" TargetMode="External"/><Relationship Id="rId4" Type="http://schemas.openxmlformats.org/officeDocument/2006/relationships/hyperlink" Target="mailto:Erik.Leppo@tetratech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ppott/ContDataQ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br>
              <a:rPr lang="en-US" dirty="0"/>
            </a:br>
            <a:r>
              <a:rPr lang="en-US" dirty="0"/>
              <a:t>Guide 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866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package doesn’t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NOT -</a:t>
            </a:r>
          </a:p>
          <a:p>
            <a:pPr lvl="1"/>
            <a:r>
              <a:rPr lang="en-US" dirty="0"/>
              <a:t>Automatically ‘fix’ the data. </a:t>
            </a:r>
          </a:p>
          <a:p>
            <a:pPr lvl="2"/>
            <a:r>
              <a:rPr lang="en-US" dirty="0"/>
              <a:t>You still have to go through the process of interpreting the QC reports and -</a:t>
            </a:r>
          </a:p>
          <a:p>
            <a:pPr lvl="3"/>
            <a:r>
              <a:rPr lang="en-US" dirty="0"/>
              <a:t>Checking flagged data</a:t>
            </a:r>
          </a:p>
          <a:p>
            <a:pPr lvl="3"/>
            <a:r>
              <a:rPr lang="en-US" dirty="0"/>
              <a:t>Doing visual checks on the time series plots </a:t>
            </a:r>
          </a:p>
          <a:p>
            <a:pPr lvl="3"/>
            <a:r>
              <a:rPr lang="en-US" dirty="0"/>
              <a:t>Deciding if and how to make corrections</a:t>
            </a:r>
          </a:p>
          <a:p>
            <a:pPr lvl="3"/>
            <a:r>
              <a:rPr lang="en-US" dirty="0"/>
              <a:t>Documenting your corrections</a:t>
            </a:r>
          </a:p>
          <a:p>
            <a:r>
              <a:rPr lang="en-US" dirty="0"/>
              <a:t>Catch everything. </a:t>
            </a:r>
          </a:p>
          <a:p>
            <a:pPr lvl="1"/>
            <a:r>
              <a:rPr lang="en-US" dirty="0"/>
              <a:t>There may be instances where the tests miss data points that should be flagged (we would love to get your feedback when this happens! we are still learning ourselves &amp; want to keep improving the scripts).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case sensitive.  Be aware when naming files.</a:t>
            </a:r>
          </a:p>
          <a:p>
            <a:r>
              <a:rPr lang="en-US" dirty="0"/>
              <a:t>File are assumed to be of the following structure and be CSV files.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SiteID_SensorType_StartDate_EndDate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4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ContDataQC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</a:t>
            </a:r>
          </a:p>
          <a:p>
            <a:r>
              <a:rPr lang="en-US" dirty="0"/>
              <a:t>Install </a:t>
            </a:r>
            <a:r>
              <a:rPr lang="en-US" dirty="0" err="1"/>
              <a:t>Rstudio</a:t>
            </a:r>
            <a:r>
              <a:rPr lang="en-US" dirty="0"/>
              <a:t> recommended.</a:t>
            </a:r>
          </a:p>
          <a:p>
            <a:pPr lvl="1"/>
            <a:r>
              <a:rPr lang="en-US" dirty="0"/>
              <a:t>The R interface is very basic.  </a:t>
            </a:r>
            <a:r>
              <a:rPr lang="en-US" dirty="0" err="1"/>
              <a:t>Rstudio</a:t>
            </a:r>
            <a:r>
              <a:rPr lang="en-US" dirty="0"/>
              <a:t> fixes this issue.</a:t>
            </a:r>
          </a:p>
          <a:p>
            <a:r>
              <a:rPr lang="en-US" dirty="0"/>
              <a:t>Install </a:t>
            </a:r>
            <a:r>
              <a:rPr lang="en-US" dirty="0" err="1"/>
              <a:t>ContDataQC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5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  <a:p>
            <a:pPr lvl="1"/>
            <a:r>
              <a:rPr lang="en-US" u="sng" dirty="0">
                <a:solidFill>
                  <a:srgbClr val="0B5AA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https://cran.r-project.org/bin/windows/base/</a:t>
            </a:r>
            <a:endParaRPr lang="en-US" dirty="0">
              <a:solidFill>
                <a:srgbClr val="0B5AA5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May need help from your IT department.</a:t>
            </a:r>
          </a:p>
        </p:txBody>
      </p:sp>
    </p:spTree>
    <p:extLst>
      <p:ext uri="{BB962C8B-B14F-4D97-AF65-F5344CB8AC3E}">
        <p14:creationId xmlns:p14="http://schemas.microsoft.com/office/powerpoint/2010/main" val="200575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  <a:p>
            <a:pPr lvl="1"/>
            <a:r>
              <a:rPr lang="en-US" sz="1600" u="sng" dirty="0">
                <a:solidFill>
                  <a:srgbClr val="0B5AA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https://www.rstudio.com/products/rstudio/download/</a:t>
            </a:r>
            <a:endParaRPr lang="en-US" sz="1600" dirty="0">
              <a:solidFill>
                <a:srgbClr val="0B5AA5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May need help from your IT department</a:t>
            </a:r>
          </a:p>
        </p:txBody>
      </p:sp>
    </p:spTree>
    <p:extLst>
      <p:ext uri="{BB962C8B-B14F-4D97-AF65-F5344CB8AC3E}">
        <p14:creationId xmlns:p14="http://schemas.microsoft.com/office/powerpoint/2010/main" val="66455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ContDataQC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R</a:t>
            </a:r>
          </a:p>
          <a:p>
            <a:pPr lvl="1"/>
            <a:r>
              <a:rPr lang="en-US" dirty="0"/>
              <a:t>Install the “</a:t>
            </a:r>
            <a:r>
              <a:rPr lang="en-US" dirty="0" err="1"/>
              <a:t>devtools</a:t>
            </a:r>
            <a:r>
              <a:rPr lang="en-US" dirty="0"/>
              <a:t>” package</a:t>
            </a:r>
          </a:p>
          <a:p>
            <a:pPr lvl="1"/>
            <a:r>
              <a:rPr lang="en-US" dirty="0"/>
              <a:t>Load the “</a:t>
            </a:r>
            <a:r>
              <a:rPr lang="en-US" dirty="0" err="1"/>
              <a:t>devtools</a:t>
            </a:r>
            <a:r>
              <a:rPr lang="en-US" dirty="0"/>
              <a:t>” library</a:t>
            </a:r>
          </a:p>
          <a:p>
            <a:pPr lvl="1"/>
            <a:r>
              <a:rPr lang="en-US" dirty="0"/>
              <a:t>Install the “</a:t>
            </a:r>
            <a:r>
              <a:rPr lang="en-US" dirty="0" err="1"/>
              <a:t>ContDataQC</a:t>
            </a:r>
            <a:r>
              <a:rPr lang="en-US" dirty="0"/>
              <a:t>” package</a:t>
            </a:r>
          </a:p>
          <a:p>
            <a:pPr lvl="1"/>
            <a:r>
              <a:rPr lang="en-US" dirty="0"/>
              <a:t>Load the “</a:t>
            </a:r>
            <a:r>
              <a:rPr lang="en-US" dirty="0" err="1"/>
              <a:t>ContDataQC</a:t>
            </a:r>
            <a:r>
              <a:rPr lang="en-US" dirty="0"/>
              <a:t>” library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ContDataQC</a:t>
            </a:r>
            <a:r>
              <a:rPr lang="en-US" dirty="0"/>
              <a:t> Help file (optional)</a:t>
            </a:r>
          </a:p>
        </p:txBody>
      </p:sp>
    </p:spTree>
    <p:extLst>
      <p:ext uri="{BB962C8B-B14F-4D97-AF65-F5344CB8AC3E}">
        <p14:creationId xmlns:p14="http://schemas.microsoft.com/office/powerpoint/2010/main" val="53067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load the “</a:t>
            </a:r>
            <a:r>
              <a:rPr lang="en-US" dirty="0" err="1"/>
              <a:t>ContDataQC</a:t>
            </a:r>
            <a:r>
              <a:rPr lang="en-US" dirty="0"/>
              <a:t>” library each time you start a new session of R.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2"/>
              </a:rPr>
              <a:t>https://github.com/leppott/ContDataQC</a:t>
            </a:r>
            <a:endParaRPr lang="en-US" dirty="0"/>
          </a:p>
          <a:p>
            <a:pPr lvl="1"/>
            <a:r>
              <a:rPr lang="en-US" dirty="0"/>
              <a:t>Follow the package on GitHub and get notified of updates.</a:t>
            </a:r>
          </a:p>
          <a:p>
            <a:pPr lvl="1"/>
            <a:r>
              <a:rPr lang="en-US" dirty="0"/>
              <a:t>Ability to log any issues.</a:t>
            </a:r>
          </a:p>
        </p:txBody>
      </p:sp>
    </p:spTree>
    <p:extLst>
      <p:ext uri="{BB962C8B-B14F-4D97-AF65-F5344CB8AC3E}">
        <p14:creationId xmlns:p14="http://schemas.microsoft.com/office/powerpoint/2010/main" val="373838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Notebook</a:t>
            </a:r>
          </a:p>
          <a:p>
            <a:pPr lvl="1"/>
            <a:r>
              <a:rPr lang="en-US" dirty="0"/>
              <a:t>Combines text with code chunks.</a:t>
            </a:r>
          </a:p>
          <a:p>
            <a:r>
              <a:rPr lang="en-US" dirty="0"/>
              <a:t>Will be saved with slides and videos on GitHub</a:t>
            </a:r>
          </a:p>
          <a:p>
            <a:pPr lvl="1"/>
            <a:r>
              <a:rPr lang="en-US" dirty="0">
                <a:hlinkClick r:id="rId2"/>
              </a:rPr>
              <a:t>https://github.com/leppott/ContDataQC_Guide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72D8-1FD0-476C-B848-666886B032D0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84998" y="798149"/>
            <a:ext cx="6528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952" y="2146742"/>
            <a:ext cx="1116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Development of these instructional materials was funded by EPA ORD/NCEA (contact: Britta Bierwagen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Bierwagen.Britta@epa.gov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Erik W. Leppo (</a:t>
            </a:r>
            <a:r>
              <a:rPr lang="en-US" sz="20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Erik.Leppo@tetratech.com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from Tetra Tech (Tt) developed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 package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https://github.com/leppott/ContDataQC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with assistance from Jen Stamp (Tt) and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Gibbs (EPA ORISE fellow).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9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(add-in) for R (statistical programming language) that enables users to perform some quality control checks and related functions on their continuous monitoring data.</a:t>
            </a:r>
          </a:p>
          <a:p>
            <a:r>
              <a:rPr lang="en-US" dirty="0"/>
              <a:t>Available on GitHub (a code sharing website).</a:t>
            </a:r>
          </a:p>
          <a:p>
            <a:pPr lvl="1"/>
            <a:r>
              <a:rPr lang="en-US" dirty="0">
                <a:hlinkClick r:id="rId2"/>
              </a:rPr>
              <a:t>https://github.com/leppott/ContDataQC</a:t>
            </a:r>
            <a:endParaRPr lang="en-US" dirty="0"/>
          </a:p>
          <a:p>
            <a:r>
              <a:rPr lang="en-US" dirty="0"/>
              <a:t>To install within R run the code below.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leppott</a:t>
            </a:r>
            <a:r>
              <a:rPr lang="en-US" dirty="0"/>
              <a:t>/</a:t>
            </a:r>
            <a:r>
              <a:rPr lang="en-US" dirty="0" err="1"/>
              <a:t>ContDataQC</a:t>
            </a:r>
            <a:r>
              <a:rPr lang="en-US" dirty="0"/>
              <a:t>", force=TRUE, </a:t>
            </a:r>
            <a:r>
              <a:rPr lang="en-US" dirty="0" err="1"/>
              <a:t>build_vignettes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4154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within R need to load the library first.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r>
              <a:rPr lang="en-US" dirty="0"/>
              <a:t>Help for a specific function.</a:t>
            </a:r>
          </a:p>
          <a:p>
            <a:pPr lvl="1"/>
            <a:r>
              <a:rPr lang="en-US" dirty="0"/>
              <a:t>Prefix the command with a question mark.</a:t>
            </a:r>
          </a:p>
          <a:p>
            <a:pPr lvl="2"/>
            <a:r>
              <a:rPr lang="en-US" dirty="0"/>
              <a:t>?</a:t>
            </a:r>
            <a:r>
              <a:rPr lang="en-US" dirty="0" err="1"/>
              <a:t>ContDataQC</a:t>
            </a:r>
            <a:endParaRPr lang="en-US" dirty="0"/>
          </a:p>
          <a:p>
            <a:r>
              <a:rPr lang="en-US" dirty="0"/>
              <a:t>Help index for all function in the package.</a:t>
            </a:r>
          </a:p>
          <a:p>
            <a:pPr lvl="1"/>
            <a:r>
              <a:rPr lang="en-US" dirty="0"/>
              <a:t>help(package="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r>
              <a:rPr lang="en-US" dirty="0"/>
              <a:t>Vignette, overall help file.</a:t>
            </a:r>
          </a:p>
          <a:p>
            <a:pPr lvl="1"/>
            <a:r>
              <a:rPr lang="en-US" dirty="0"/>
              <a:t>vignette("</a:t>
            </a:r>
            <a:r>
              <a:rPr lang="en-US" dirty="0" err="1"/>
              <a:t>ContDataQC_Vignette",package</a:t>
            </a:r>
            <a:r>
              <a:rPr lang="en-US" dirty="0"/>
              <a:t>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statistical programming language.</a:t>
            </a:r>
          </a:p>
          <a:p>
            <a:r>
              <a:rPr lang="en-US" dirty="0"/>
              <a:t>A library (or package) is an add-in with customized code and functions.</a:t>
            </a:r>
          </a:p>
          <a:p>
            <a:r>
              <a:rPr lang="en-US" dirty="0" err="1"/>
              <a:t>ContDataQC</a:t>
            </a:r>
            <a:r>
              <a:rPr lang="en-US" dirty="0"/>
              <a:t> was built as a package in R.</a:t>
            </a:r>
          </a:p>
          <a:p>
            <a:r>
              <a:rPr lang="en-US" dirty="0"/>
              <a:t>The package is hosted on GitHub (a code repository) to make it easier for distribution.</a:t>
            </a:r>
          </a:p>
          <a:p>
            <a:r>
              <a:rPr lang="en-US" dirty="0"/>
              <a:t>R’s user interface is Spartan so the use of a third-party alternative interface (e.g., </a:t>
            </a:r>
            <a:r>
              <a:rPr lang="en-US" dirty="0" err="1"/>
              <a:t>Rstudio</a:t>
            </a:r>
            <a:r>
              <a:rPr lang="en-US" dirty="0"/>
              <a:t>) is recommended.</a:t>
            </a:r>
          </a:p>
        </p:txBody>
      </p:sp>
    </p:spTree>
    <p:extLst>
      <p:ext uri="{BB962C8B-B14F-4D97-AF65-F5344CB8AC3E}">
        <p14:creationId xmlns:p14="http://schemas.microsoft.com/office/powerpoint/2010/main" val="136556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</a:t>
            </a:r>
            <a:r>
              <a:rPr lang="en-US" dirty="0" err="1"/>
              <a:t>ContDataQC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a certain (minimum) level of QC is performed on the continuous thermal and hydrologic RMN data </a:t>
            </a:r>
          </a:p>
          <a:p>
            <a:r>
              <a:rPr lang="en-US" dirty="0"/>
              <a:t>Standardize, speed up and reduce missed errors in the QC process </a:t>
            </a:r>
          </a:p>
          <a:p>
            <a:r>
              <a:rPr lang="en-US" dirty="0"/>
              <a:t>Standardize data for further analysis</a:t>
            </a:r>
          </a:p>
          <a:p>
            <a:r>
              <a:rPr lang="en-US" dirty="0"/>
              <a:t>Facilitate data sharing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31522" y="3737104"/>
            <a:ext cx="6160477" cy="3312033"/>
            <a:chOff x="6031522" y="3737104"/>
            <a:chExt cx="6160477" cy="33120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1522" y="3737104"/>
              <a:ext cx="6160477" cy="3312033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7407564" y="5717309"/>
              <a:ext cx="572654" cy="459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407564" y="4522803"/>
              <a:ext cx="572654" cy="459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8908473" y="5410209"/>
              <a:ext cx="337127" cy="1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054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on handling continuous data</a:t>
            </a:r>
          </a:p>
          <a:p>
            <a:r>
              <a:rPr lang="en-US" dirty="0" err="1"/>
              <a:t>ContDataQC</a:t>
            </a:r>
            <a:endParaRPr lang="en-US" dirty="0"/>
          </a:p>
          <a:p>
            <a:pPr lvl="1"/>
            <a:r>
              <a:rPr lang="en-US" dirty="0" err="1"/>
              <a:t>GetGageData</a:t>
            </a:r>
            <a:endParaRPr lang="en-US" dirty="0"/>
          </a:p>
          <a:p>
            <a:pPr lvl="2"/>
            <a:r>
              <a:rPr lang="en-US" dirty="0"/>
              <a:t>Acquire data from USGS gages</a:t>
            </a:r>
          </a:p>
          <a:p>
            <a:pPr lvl="1"/>
            <a:r>
              <a:rPr lang="en-US" dirty="0" err="1"/>
              <a:t>QCRaw</a:t>
            </a:r>
            <a:endParaRPr lang="en-US" dirty="0"/>
          </a:p>
          <a:p>
            <a:pPr lvl="2"/>
            <a:r>
              <a:rPr lang="en-US" dirty="0"/>
              <a:t>Perform QC tests on data</a:t>
            </a:r>
          </a:p>
          <a:p>
            <a:pPr lvl="1"/>
            <a:r>
              <a:rPr lang="en-US" dirty="0"/>
              <a:t>Aggregate</a:t>
            </a:r>
          </a:p>
          <a:p>
            <a:pPr lvl="2"/>
            <a:r>
              <a:rPr lang="en-US" dirty="0"/>
              <a:t>Generate a single file with a specific date range from multiple (or single) files</a:t>
            </a:r>
          </a:p>
          <a:p>
            <a:pPr lvl="1"/>
            <a:r>
              <a:rPr lang="en-US" dirty="0" err="1"/>
              <a:t>SummaryStats</a:t>
            </a:r>
            <a:endParaRPr lang="en-US" dirty="0"/>
          </a:p>
          <a:p>
            <a:pPr lvl="2"/>
            <a:r>
              <a:rPr lang="en-US" dirty="0"/>
              <a:t>Calculate statistics on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0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 (QC)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Unrealistic values (‘Gross range’)</a:t>
            </a:r>
          </a:p>
          <a:p>
            <a:pPr lvl="1"/>
            <a:r>
              <a:rPr lang="en-US" dirty="0"/>
              <a:t>Entries are flagged if values are above or below upper and lower limits</a:t>
            </a:r>
          </a:p>
          <a:p>
            <a:r>
              <a:rPr lang="en-US" dirty="0"/>
              <a:t>Spikes</a:t>
            </a:r>
          </a:p>
          <a:p>
            <a:pPr lvl="1"/>
            <a:r>
              <a:rPr lang="en-US" dirty="0"/>
              <a:t>Entries are flagged if adjacent points change by more than ‘x’ amount</a:t>
            </a:r>
          </a:p>
          <a:p>
            <a:r>
              <a:rPr lang="en-US" dirty="0"/>
              <a:t>Rate of change (</a:t>
            </a:r>
            <a:r>
              <a:rPr lang="en-US" dirty="0" err="1"/>
              <a:t>RoC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Entries are flagged if the </a:t>
            </a:r>
            <a:r>
              <a:rPr lang="en-US" dirty="0" err="1"/>
              <a:t>RoC</a:t>
            </a:r>
            <a:r>
              <a:rPr lang="en-US" dirty="0"/>
              <a:t> exceeds a given threshold (e.g., ≥ 3 </a:t>
            </a:r>
            <a:r>
              <a:rPr lang="en-US" dirty="0" err="1"/>
              <a:t>st</a:t>
            </a:r>
            <a:r>
              <a:rPr lang="en-US" dirty="0"/>
              <a:t> dev within 25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r>
              <a:rPr lang="en-US" dirty="0"/>
              <a:t>Flat line</a:t>
            </a:r>
          </a:p>
          <a:p>
            <a:pPr lvl="1"/>
            <a:r>
              <a:rPr lang="en-US" dirty="0"/>
              <a:t>Entries are flagged if a certain # of consecutive measurements are within a certain amount of each other (e.g., &gt;10 consecutive temperature measurements are within 0.01 degrees C of one another)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7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Flags are assigned to each data point (a single measured parameter at a unique point in time)</a:t>
            </a:r>
          </a:p>
          <a:p>
            <a:pPr lvl="1"/>
            <a:r>
              <a:rPr lang="en-US" dirty="0"/>
              <a:t>P = Pass,</a:t>
            </a:r>
          </a:p>
          <a:p>
            <a:pPr lvl="1"/>
            <a:r>
              <a:rPr lang="en-US" dirty="0"/>
              <a:t>S = Suspect,</a:t>
            </a:r>
          </a:p>
          <a:p>
            <a:pPr lvl="1"/>
            <a:r>
              <a:rPr lang="en-US" dirty="0"/>
              <a:t>F = Fail,</a:t>
            </a:r>
          </a:p>
          <a:p>
            <a:pPr lvl="1"/>
            <a:r>
              <a:rPr lang="en-US" dirty="0"/>
              <a:t>X = No Data or Not Applicable (NA).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1676" y="4743525"/>
            <a:ext cx="788850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Fail - extreme, unrealistic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- water temp values flagged ‘F’ if ≥ 30 or ≤ -2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Suspect - highly unlikely, but not as extreme as above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- water temp values flagged ‘S’ if ≥ 25 or ≤ -1</a:t>
            </a:r>
          </a:p>
        </p:txBody>
      </p:sp>
    </p:spTree>
    <p:extLst>
      <p:ext uri="{BB962C8B-B14F-4D97-AF65-F5344CB8AC3E}">
        <p14:creationId xmlns:p14="http://schemas.microsoft.com/office/powerpoint/2010/main" val="282909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CompSiteCDF</a:t>
            </a:r>
            <a:endParaRPr lang="en-US" dirty="0"/>
          </a:p>
          <a:p>
            <a:pPr lvl="1"/>
            <a:r>
              <a:rPr lang="en-US" dirty="0"/>
              <a:t>Generates CDF plots for comparison of sites and/or measurements for multiple time periods.</a:t>
            </a:r>
          </a:p>
          <a:p>
            <a:r>
              <a:rPr lang="en-US" dirty="0" err="1"/>
              <a:t>Export.IHA</a:t>
            </a:r>
            <a:endParaRPr lang="en-US" dirty="0"/>
          </a:p>
          <a:p>
            <a:pPr lvl="1"/>
            <a:r>
              <a:rPr lang="en-US" dirty="0"/>
              <a:t>Export data in a format compatible with Indicators of Hydrologic Alteration (IHA) package.</a:t>
            </a:r>
          </a:p>
          <a:p>
            <a:r>
              <a:rPr lang="en-US" dirty="0" err="1"/>
              <a:t>Export.StreamThermal</a:t>
            </a:r>
            <a:endParaRPr lang="en-US" dirty="0"/>
          </a:p>
          <a:p>
            <a:pPr lvl="1"/>
            <a:r>
              <a:rPr lang="en-US" dirty="0"/>
              <a:t>Export data in a format compatible with the </a:t>
            </a:r>
            <a:r>
              <a:rPr lang="en-US" dirty="0" err="1"/>
              <a:t>StreamThermal</a:t>
            </a:r>
            <a:r>
              <a:rPr lang="en-US" dirty="0"/>
              <a:t> package.</a:t>
            </a:r>
          </a:p>
          <a:p>
            <a:r>
              <a:rPr lang="en-US" dirty="0" err="1"/>
              <a:t>PeriodStats</a:t>
            </a:r>
            <a:endParaRPr lang="en-US" dirty="0"/>
          </a:p>
          <a:p>
            <a:pPr lvl="1"/>
            <a:r>
              <a:rPr lang="en-US" dirty="0"/>
              <a:t>Generates statistics based on given time frames before a specified date.</a:t>
            </a:r>
          </a:p>
          <a:p>
            <a:r>
              <a:rPr lang="en-US" dirty="0"/>
              <a:t>rarify</a:t>
            </a:r>
          </a:p>
          <a:p>
            <a:pPr lvl="1"/>
            <a:r>
              <a:rPr lang="en-US" dirty="0"/>
              <a:t>Subsamples taxonomic data to a fixed overall count.</a:t>
            </a:r>
          </a:p>
          <a:p>
            <a:r>
              <a:rPr lang="en-US" dirty="0" err="1"/>
              <a:t>RBIcalc</a:t>
            </a:r>
            <a:endParaRPr lang="en-US" dirty="0"/>
          </a:p>
          <a:p>
            <a:pPr lvl="1"/>
            <a:r>
              <a:rPr lang="en-US" dirty="0"/>
              <a:t>Calculates the Richards-Baker (Flashiness</a:t>
            </a:r>
            <a:r>
              <a:rPr lang="en-US"/>
              <a:t>) Index.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9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981</Words>
  <Application>Microsoft Office PowerPoint</Application>
  <PresentationFormat>Widescreen</PresentationFormat>
  <Paragraphs>126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ContDataQC Guide Video</vt:lpstr>
      <vt:lpstr>ContDataQC</vt:lpstr>
      <vt:lpstr>Getting Help</vt:lpstr>
      <vt:lpstr>R</vt:lpstr>
      <vt:lpstr>Objectives of ContDataQC</vt:lpstr>
      <vt:lpstr>Core Functions</vt:lpstr>
      <vt:lpstr>Quality Control (QC) Tests</vt:lpstr>
      <vt:lpstr>Flags</vt:lpstr>
      <vt:lpstr>Additional Functions</vt:lpstr>
      <vt:lpstr>What the package doesn’t do</vt:lpstr>
      <vt:lpstr>Files</vt:lpstr>
      <vt:lpstr>Installing ContDataQC</vt:lpstr>
      <vt:lpstr>Install R</vt:lpstr>
      <vt:lpstr>Install RStudio</vt:lpstr>
      <vt:lpstr>Install ContDataQC package</vt:lpstr>
      <vt:lpstr>Tips</vt:lpstr>
      <vt:lpstr>Live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ContDataQC Guide Video</dc:title>
  <dc:creator>Leppo, Erik</dc:creator>
  <cp:lastModifiedBy>Leppo, Erik</cp:lastModifiedBy>
  <cp:revision>24</cp:revision>
  <dcterms:created xsi:type="dcterms:W3CDTF">2018-01-26T15:15:45Z</dcterms:created>
  <dcterms:modified xsi:type="dcterms:W3CDTF">2018-01-30T14:47:32Z</dcterms:modified>
</cp:coreProperties>
</file>