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70" r:id="rId5"/>
    <p:sldId id="263" r:id="rId6"/>
    <p:sldId id="273" r:id="rId7"/>
    <p:sldId id="272" r:id="rId8"/>
    <p:sldId id="271" r:id="rId9"/>
    <p:sldId id="274" r:id="rId10"/>
    <p:sldId id="27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63E561A-22BD-491E-B568-1E3F6118245E}">
          <p14:sldIdLst>
            <p14:sldId id="256"/>
          </p14:sldIdLst>
        </p14:section>
        <p14:section name="Boiler Plate" id="{81AC1731-E7D5-407C-8477-3CF5E259927F}">
          <p14:sldIdLst>
            <p14:sldId id="258"/>
            <p14:sldId id="260"/>
          </p14:sldIdLst>
        </p14:section>
        <p14:section name="Introduction" id="{52F30597-0954-4785-8C89-8A1D067F4784}">
          <p14:sldIdLst>
            <p14:sldId id="270"/>
          </p14:sldIdLst>
        </p14:section>
        <p14:section name="Main Body" id="{A71BB53B-9AD9-4414-85B8-F55CF0ACB3C4}">
          <p14:sldIdLst>
            <p14:sldId id="263"/>
            <p14:sldId id="273"/>
            <p14:sldId id="272"/>
            <p14:sldId id="271"/>
            <p14:sldId id="274"/>
          </p14:sldIdLst>
        </p14:section>
        <p14:section name="R Notebook Code" id="{7A52813E-4683-4D83-B0BF-B8565DFA1E62}">
          <p14:sldIdLst>
            <p14:sldId id="275"/>
          </p14:sldIdLst>
        </p14:section>
        <p14:section name="End" id="{72B75AD2-2FFE-4279-8973-1B4FCBF0EF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1009-6882-4EF1-96CB-0E4C65F24FB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1595-57A2-404D-88DE-31F7AA81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4CB8-3055-41A0-83BF-28451D1609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_Gui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ierwagen.Britta@ep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eppott/ContDataQC" TargetMode="External"/><Relationship Id="rId4" Type="http://schemas.openxmlformats.org/officeDocument/2006/relationships/hyperlink" Target="mailto:Erik.Leppo@tetra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br>
              <a:rPr lang="en-US" dirty="0"/>
            </a:br>
            <a:r>
              <a:rPr lang="en-US" dirty="0"/>
              <a:t>Guide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 Basic Functions</a:t>
            </a:r>
          </a:p>
        </p:txBody>
      </p:sp>
    </p:spTree>
    <p:extLst>
      <p:ext uri="{BB962C8B-B14F-4D97-AF65-F5344CB8AC3E}">
        <p14:creationId xmlns:p14="http://schemas.microsoft.com/office/powerpoint/2010/main" val="16866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Notebook</a:t>
            </a:r>
          </a:p>
          <a:p>
            <a:pPr lvl="1"/>
            <a:r>
              <a:rPr lang="en-US" dirty="0"/>
              <a:t>Combines text with code chunks.</a:t>
            </a:r>
          </a:p>
          <a:p>
            <a:r>
              <a:rPr lang="en-US" dirty="0"/>
              <a:t>Will be saved with slides and videos on GitHub</a:t>
            </a:r>
          </a:p>
          <a:p>
            <a:pPr lvl="1"/>
            <a:r>
              <a:rPr lang="en-US" dirty="0">
                <a:hlinkClick r:id="rId2"/>
              </a:rPr>
              <a:t>https://github.com/leppott/ContDataQC_Guide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72D8-1FD0-476C-B848-666886B032D0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84998" y="798149"/>
            <a:ext cx="652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952" y="2146742"/>
            <a:ext cx="1116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of these instructional materials was funded by EPA ORD/NCEA (contact: Britta Bierwagen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Bierwagen.Britta@epa.gov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Erik W. Leppo (</a:t>
            </a:r>
            <a:r>
              <a:rPr lang="en-US" sz="2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Erik.Leppo@tetratech.com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from Tetra Tech (Tt) developed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 package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https://github.com/leppott/ContDataQC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with assistance from Jen Stamp (Tt) and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Gibbs (EPA ORISE fellow).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(add-in) for R (statistical programming language) that enables users to perform some quality control checks and related functions on their continuous monitoring data.</a:t>
            </a:r>
          </a:p>
          <a:p>
            <a:r>
              <a:rPr lang="en-US" dirty="0"/>
              <a:t>Available on GitHub (a code sharing website).</a:t>
            </a:r>
          </a:p>
          <a:p>
            <a:pPr lvl="1"/>
            <a:r>
              <a:rPr lang="en-US" dirty="0">
                <a:hlinkClick r:id="rId2"/>
              </a:rPr>
              <a:t>https://github.com/leppott/ContDataQC</a:t>
            </a:r>
            <a:endParaRPr lang="en-US" dirty="0"/>
          </a:p>
          <a:p>
            <a:r>
              <a:rPr lang="en-US" dirty="0"/>
              <a:t>To install within R run the code below.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leppott</a:t>
            </a:r>
            <a:r>
              <a:rPr lang="en-US" dirty="0"/>
              <a:t>/</a:t>
            </a:r>
            <a:r>
              <a:rPr lang="en-US" dirty="0" err="1"/>
              <a:t>ContDataQC</a:t>
            </a:r>
            <a:r>
              <a:rPr lang="en-US" dirty="0"/>
              <a:t>", force=TRUE, </a:t>
            </a:r>
            <a:r>
              <a:rPr lang="en-US" dirty="0" err="1"/>
              <a:t>build_vignettes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4154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R need to load the library first.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Help for a specific function.</a:t>
            </a:r>
          </a:p>
          <a:p>
            <a:pPr lvl="1"/>
            <a:r>
              <a:rPr lang="en-US" dirty="0"/>
              <a:t>Prefix the command with a question mark.</a:t>
            </a:r>
          </a:p>
          <a:p>
            <a:pPr lvl="2"/>
            <a:r>
              <a:rPr lang="en-US" dirty="0"/>
              <a:t>?</a:t>
            </a:r>
            <a:r>
              <a:rPr lang="en-US" dirty="0" err="1"/>
              <a:t>ContDataQC</a:t>
            </a:r>
            <a:endParaRPr lang="en-US" dirty="0"/>
          </a:p>
          <a:p>
            <a:r>
              <a:rPr lang="en-US" dirty="0"/>
              <a:t>Help index for all function in the package.</a:t>
            </a:r>
          </a:p>
          <a:p>
            <a:pPr lvl="1"/>
            <a:r>
              <a:rPr lang="en-US" dirty="0"/>
              <a:t>help(package="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Vignette, overall help file.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handling continuous data</a:t>
            </a:r>
          </a:p>
          <a:p>
            <a:r>
              <a:rPr lang="en-US" dirty="0" err="1"/>
              <a:t>ContDataQC</a:t>
            </a:r>
            <a:endParaRPr lang="en-US" dirty="0"/>
          </a:p>
          <a:p>
            <a:pPr lvl="1"/>
            <a:r>
              <a:rPr lang="en-US" dirty="0" err="1"/>
              <a:t>GetGageData</a:t>
            </a:r>
            <a:endParaRPr lang="en-US" dirty="0"/>
          </a:p>
          <a:p>
            <a:pPr lvl="2"/>
            <a:r>
              <a:rPr lang="en-US" dirty="0"/>
              <a:t>Acquire data from USGS gages</a:t>
            </a:r>
          </a:p>
          <a:p>
            <a:pPr lvl="1"/>
            <a:r>
              <a:rPr lang="en-US" dirty="0" err="1"/>
              <a:t>QCRaw</a:t>
            </a:r>
            <a:endParaRPr lang="en-US" dirty="0"/>
          </a:p>
          <a:p>
            <a:pPr lvl="2"/>
            <a:r>
              <a:rPr lang="en-US" dirty="0"/>
              <a:t>Perform QC tests on data</a:t>
            </a:r>
          </a:p>
          <a:p>
            <a:pPr lvl="1"/>
            <a:r>
              <a:rPr lang="en-US" dirty="0"/>
              <a:t>Aggregate</a:t>
            </a:r>
          </a:p>
          <a:p>
            <a:pPr lvl="2"/>
            <a:r>
              <a:rPr lang="en-US" dirty="0"/>
              <a:t>Generate a single file with a specific date range from multiple (or single) files</a:t>
            </a:r>
          </a:p>
          <a:p>
            <a:pPr lvl="1"/>
            <a:r>
              <a:rPr lang="en-US" dirty="0" err="1"/>
              <a:t>SummaryStats</a:t>
            </a:r>
            <a:endParaRPr lang="en-US" dirty="0"/>
          </a:p>
          <a:p>
            <a:pPr lvl="2"/>
            <a:r>
              <a:rPr lang="en-US" dirty="0"/>
              <a:t>Calculate statistics on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GetGageData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of USGS gage data.</a:t>
            </a:r>
          </a:p>
          <a:p>
            <a:r>
              <a:rPr lang="en-US" dirty="0"/>
              <a:t>Output is formatted for use with </a:t>
            </a:r>
            <a:r>
              <a:rPr lang="en-US" dirty="0" err="1"/>
              <a:t>ContDataQC</a:t>
            </a:r>
            <a:r>
              <a:rPr lang="en-US" dirty="0"/>
              <a:t>.</a:t>
            </a:r>
          </a:p>
          <a:p>
            <a:r>
              <a:rPr lang="en-US" dirty="0"/>
              <a:t>During the download a table of available data for the given gage is shown on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3295182"/>
            <a:ext cx="7881937" cy="35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2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QCRaw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Apply QC tests to data and assign flags</a:t>
            </a:r>
          </a:p>
          <a:p>
            <a:r>
              <a:rPr lang="en-US" dirty="0"/>
              <a:t>QC Tests</a:t>
            </a:r>
          </a:p>
          <a:p>
            <a:pPr lvl="1"/>
            <a:r>
              <a:rPr lang="en-US" dirty="0"/>
              <a:t>Unrealistic values (‘Gross range’)</a:t>
            </a:r>
          </a:p>
          <a:p>
            <a:pPr lvl="2"/>
            <a:r>
              <a:rPr lang="en-US" dirty="0"/>
              <a:t>Entries are flagged if values are above or below upper and lower limits</a:t>
            </a:r>
          </a:p>
          <a:p>
            <a:pPr lvl="1"/>
            <a:r>
              <a:rPr lang="en-US" dirty="0"/>
              <a:t>Spikes</a:t>
            </a:r>
          </a:p>
          <a:p>
            <a:pPr lvl="2"/>
            <a:r>
              <a:rPr lang="en-US" dirty="0"/>
              <a:t>Entries are flagged if adjacent points change by more than ‘x’ amount</a:t>
            </a:r>
          </a:p>
          <a:p>
            <a:pPr lvl="1"/>
            <a:r>
              <a:rPr lang="en-US" dirty="0"/>
              <a:t>Rate of change (</a:t>
            </a:r>
            <a:r>
              <a:rPr lang="en-US" dirty="0" err="1"/>
              <a:t>RoC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Entries are flagged if the </a:t>
            </a:r>
            <a:r>
              <a:rPr lang="en-US" dirty="0" err="1"/>
              <a:t>RoC</a:t>
            </a:r>
            <a:r>
              <a:rPr lang="en-US" dirty="0"/>
              <a:t> exceeds a given threshold (e.g., ≥ 3 </a:t>
            </a:r>
            <a:r>
              <a:rPr lang="en-US" dirty="0" err="1"/>
              <a:t>st</a:t>
            </a:r>
            <a:r>
              <a:rPr lang="en-US" dirty="0"/>
              <a:t> dev within 25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Flat line</a:t>
            </a:r>
          </a:p>
          <a:p>
            <a:pPr lvl="2"/>
            <a:r>
              <a:rPr lang="en-US" dirty="0"/>
              <a:t>Entries are flagged if a certain # of consecutive measurements are within a certain amount of each other (e.g., &gt;10 consecutive temperature measurements are within 0.01 degrees C of one another)</a:t>
            </a:r>
          </a:p>
          <a:p>
            <a:r>
              <a:rPr lang="en-US" dirty="0"/>
              <a:t>Flags are assigned to each data point for each test.  And then to the data row based on the combination of each test.</a:t>
            </a:r>
          </a:p>
          <a:p>
            <a:pPr lvl="1"/>
            <a:r>
              <a:rPr lang="en-US" dirty="0"/>
              <a:t>P = Pass</a:t>
            </a:r>
          </a:p>
          <a:p>
            <a:pPr lvl="1"/>
            <a:r>
              <a:rPr lang="en-US" dirty="0"/>
              <a:t>S = Suspect</a:t>
            </a:r>
          </a:p>
          <a:p>
            <a:pPr lvl="1"/>
            <a:r>
              <a:rPr lang="en-US" dirty="0"/>
              <a:t>F = Fail</a:t>
            </a:r>
          </a:p>
          <a:p>
            <a:pPr lvl="1"/>
            <a:r>
              <a:rPr lang="en-US" dirty="0"/>
              <a:t>X = No Data, or Not Applicable (NA)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7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or splits data into a single file based on user specified date range.</a:t>
            </a:r>
          </a:p>
          <a:p>
            <a:r>
              <a:rPr lang="en-US" dirty="0"/>
              <a:t>This process creates files for data analysis while leaving the </a:t>
            </a:r>
            <a:r>
              <a:rPr lang="en-US" dirty="0" err="1"/>
              <a:t>QCed</a:t>
            </a:r>
            <a:r>
              <a:rPr lang="en-US" dirty="0"/>
              <a:t> data intact.</a:t>
            </a:r>
          </a:p>
        </p:txBody>
      </p:sp>
    </p:spTree>
    <p:extLst>
      <p:ext uri="{BB962C8B-B14F-4D97-AF65-F5344CB8AC3E}">
        <p14:creationId xmlns:p14="http://schemas.microsoft.com/office/powerpoint/2010/main" val="120117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SummaryStats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Calculates summary statistics.</a:t>
            </a:r>
          </a:p>
          <a:p>
            <a:pPr lvl="1"/>
            <a:r>
              <a:rPr lang="en-US" dirty="0"/>
              <a:t>Two Data file (CSV) </a:t>
            </a:r>
          </a:p>
          <a:p>
            <a:pPr lvl="2"/>
            <a:r>
              <a:rPr lang="en-US" dirty="0"/>
              <a:t>Mean values by time period</a:t>
            </a:r>
          </a:p>
          <a:p>
            <a:pPr lvl="3"/>
            <a:r>
              <a:rPr lang="en-US" dirty="0"/>
              <a:t>Daily, Month, Season, Year, Year-Month, Month-Day, Julian Day, Year-Season</a:t>
            </a:r>
          </a:p>
          <a:p>
            <a:pPr lvl="2"/>
            <a:r>
              <a:rPr lang="en-US" dirty="0"/>
              <a:t>Statistics by time period</a:t>
            </a:r>
          </a:p>
          <a:p>
            <a:pPr lvl="3"/>
            <a:r>
              <a:rPr lang="en-US" dirty="0"/>
              <a:t>N, mean, median, min, max, range, standard deviation, variance, cv, and quantiles (1, 5, 10, 50, 75, 90, 95, and 99).</a:t>
            </a:r>
          </a:p>
          <a:p>
            <a:pPr lvl="1"/>
            <a:r>
              <a:rPr lang="en-US" dirty="0"/>
              <a:t>PDF of plots by time period</a:t>
            </a:r>
          </a:p>
          <a:p>
            <a:pPr lvl="2"/>
            <a:r>
              <a:rPr lang="en-US" dirty="0"/>
              <a:t>Mean and range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45" y="3982012"/>
            <a:ext cx="3722255" cy="287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3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ContDataQC</a:t>
            </a:r>
            <a:r>
              <a:rPr lang="en-US" dirty="0"/>
              <a:t> ships with a default configuration file the specifies data column names, date and time formats, QC test thresholds, and some other defaults (e.g., time zone).</a:t>
            </a:r>
          </a:p>
          <a:p>
            <a:r>
              <a:rPr lang="en-US" dirty="0"/>
              <a:t>The user has the ability to create their own config file for use with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345872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656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ContDataQC Guide Video</vt:lpstr>
      <vt:lpstr>ContDataQC</vt:lpstr>
      <vt:lpstr>Getting Help</vt:lpstr>
      <vt:lpstr>Core Functions</vt:lpstr>
      <vt:lpstr>GetGageData</vt:lpstr>
      <vt:lpstr>QCRaw</vt:lpstr>
      <vt:lpstr>Aggregate</vt:lpstr>
      <vt:lpstr>SummaryStats</vt:lpstr>
      <vt:lpstr>Configuration</vt:lpstr>
      <vt:lpstr>Live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ContDataQC Guide Video</dc:title>
  <dc:creator>Leppo, Erik</dc:creator>
  <cp:lastModifiedBy>Leppo, Erik</cp:lastModifiedBy>
  <cp:revision>24</cp:revision>
  <dcterms:created xsi:type="dcterms:W3CDTF">2018-01-26T15:15:45Z</dcterms:created>
  <dcterms:modified xsi:type="dcterms:W3CDTF">2018-01-30T14:48:52Z</dcterms:modified>
</cp:coreProperties>
</file>