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3B4D"/>
    <a:srgbClr val="321D7D"/>
    <a:srgbClr val="000099"/>
    <a:srgbClr val="3333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p:scale>
          <a:sx n="66" d="100"/>
          <a:sy n="66" d="100"/>
        </p:scale>
        <p:origin x="1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749559-8E14-4F96-A786-626AEE1BD720}" type="datetimeFigureOut">
              <a:rPr lang="sv-FI" smtClean="0"/>
              <a:t>2024-01-19</a:t>
            </a:fld>
            <a:endParaRPr lang="sv-FI"/>
          </a:p>
        </p:txBody>
      </p:sp>
      <p:sp>
        <p:nvSpPr>
          <p:cNvPr id="5" name="Footer Placeholder 4"/>
          <p:cNvSpPr>
            <a:spLocks noGrp="1"/>
          </p:cNvSpPr>
          <p:nvPr>
            <p:ph type="ftr" sz="quarter" idx="11"/>
          </p:nvPr>
        </p:nvSpPr>
        <p:spPr/>
        <p:txBody>
          <a:bodyPr/>
          <a:lstStyle/>
          <a:p>
            <a:endParaRPr lang="sv-FI"/>
          </a:p>
        </p:txBody>
      </p:sp>
      <p:sp>
        <p:nvSpPr>
          <p:cNvPr id="6" name="Slide Number Placeholder 5"/>
          <p:cNvSpPr>
            <a:spLocks noGrp="1"/>
          </p:cNvSpPr>
          <p:nvPr>
            <p:ph type="sldNum" sz="quarter" idx="12"/>
          </p:nvPr>
        </p:nvSpPr>
        <p:spPr/>
        <p:txBody>
          <a:bodyPr/>
          <a:lstStyle/>
          <a:p>
            <a:fld id="{B97B8CF5-A23A-4408-B96C-8C3F978A70D3}" type="slidenum">
              <a:rPr lang="sv-FI" smtClean="0"/>
              <a:t>‹#›</a:t>
            </a:fld>
            <a:endParaRPr lang="sv-FI"/>
          </a:p>
        </p:txBody>
      </p:sp>
    </p:spTree>
    <p:extLst>
      <p:ext uri="{BB962C8B-B14F-4D97-AF65-F5344CB8AC3E}">
        <p14:creationId xmlns:p14="http://schemas.microsoft.com/office/powerpoint/2010/main" val="3242298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749559-8E14-4F96-A786-626AEE1BD720}" type="datetimeFigureOut">
              <a:rPr lang="sv-FI" smtClean="0"/>
              <a:t>2024-01-19</a:t>
            </a:fld>
            <a:endParaRPr lang="sv-FI"/>
          </a:p>
        </p:txBody>
      </p:sp>
      <p:sp>
        <p:nvSpPr>
          <p:cNvPr id="5" name="Footer Placeholder 4"/>
          <p:cNvSpPr>
            <a:spLocks noGrp="1"/>
          </p:cNvSpPr>
          <p:nvPr>
            <p:ph type="ftr" sz="quarter" idx="11"/>
          </p:nvPr>
        </p:nvSpPr>
        <p:spPr/>
        <p:txBody>
          <a:bodyPr/>
          <a:lstStyle/>
          <a:p>
            <a:endParaRPr lang="sv-FI"/>
          </a:p>
        </p:txBody>
      </p:sp>
      <p:sp>
        <p:nvSpPr>
          <p:cNvPr id="6" name="Slide Number Placeholder 5"/>
          <p:cNvSpPr>
            <a:spLocks noGrp="1"/>
          </p:cNvSpPr>
          <p:nvPr>
            <p:ph type="sldNum" sz="quarter" idx="12"/>
          </p:nvPr>
        </p:nvSpPr>
        <p:spPr/>
        <p:txBody>
          <a:bodyPr/>
          <a:lstStyle/>
          <a:p>
            <a:fld id="{B97B8CF5-A23A-4408-B96C-8C3F978A70D3}" type="slidenum">
              <a:rPr lang="sv-FI" smtClean="0"/>
              <a:t>‹#›</a:t>
            </a:fld>
            <a:endParaRPr lang="sv-FI"/>
          </a:p>
        </p:txBody>
      </p:sp>
    </p:spTree>
    <p:extLst>
      <p:ext uri="{BB962C8B-B14F-4D97-AF65-F5344CB8AC3E}">
        <p14:creationId xmlns:p14="http://schemas.microsoft.com/office/powerpoint/2010/main" val="2476727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749559-8E14-4F96-A786-626AEE1BD720}" type="datetimeFigureOut">
              <a:rPr lang="sv-FI" smtClean="0"/>
              <a:t>2024-01-19</a:t>
            </a:fld>
            <a:endParaRPr lang="sv-FI"/>
          </a:p>
        </p:txBody>
      </p:sp>
      <p:sp>
        <p:nvSpPr>
          <p:cNvPr id="5" name="Footer Placeholder 4"/>
          <p:cNvSpPr>
            <a:spLocks noGrp="1"/>
          </p:cNvSpPr>
          <p:nvPr>
            <p:ph type="ftr" sz="quarter" idx="11"/>
          </p:nvPr>
        </p:nvSpPr>
        <p:spPr/>
        <p:txBody>
          <a:bodyPr/>
          <a:lstStyle/>
          <a:p>
            <a:endParaRPr lang="sv-FI"/>
          </a:p>
        </p:txBody>
      </p:sp>
      <p:sp>
        <p:nvSpPr>
          <p:cNvPr id="6" name="Slide Number Placeholder 5"/>
          <p:cNvSpPr>
            <a:spLocks noGrp="1"/>
          </p:cNvSpPr>
          <p:nvPr>
            <p:ph type="sldNum" sz="quarter" idx="12"/>
          </p:nvPr>
        </p:nvSpPr>
        <p:spPr/>
        <p:txBody>
          <a:bodyPr/>
          <a:lstStyle/>
          <a:p>
            <a:fld id="{B97B8CF5-A23A-4408-B96C-8C3F978A70D3}" type="slidenum">
              <a:rPr lang="sv-FI" smtClean="0"/>
              <a:t>‹#›</a:t>
            </a:fld>
            <a:endParaRPr lang="sv-FI"/>
          </a:p>
        </p:txBody>
      </p:sp>
    </p:spTree>
    <p:extLst>
      <p:ext uri="{BB962C8B-B14F-4D97-AF65-F5344CB8AC3E}">
        <p14:creationId xmlns:p14="http://schemas.microsoft.com/office/powerpoint/2010/main" val="118690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749559-8E14-4F96-A786-626AEE1BD720}" type="datetimeFigureOut">
              <a:rPr lang="sv-FI" smtClean="0"/>
              <a:t>2024-01-19</a:t>
            </a:fld>
            <a:endParaRPr lang="sv-FI"/>
          </a:p>
        </p:txBody>
      </p:sp>
      <p:sp>
        <p:nvSpPr>
          <p:cNvPr id="5" name="Footer Placeholder 4"/>
          <p:cNvSpPr>
            <a:spLocks noGrp="1"/>
          </p:cNvSpPr>
          <p:nvPr>
            <p:ph type="ftr" sz="quarter" idx="11"/>
          </p:nvPr>
        </p:nvSpPr>
        <p:spPr/>
        <p:txBody>
          <a:bodyPr/>
          <a:lstStyle/>
          <a:p>
            <a:endParaRPr lang="sv-FI"/>
          </a:p>
        </p:txBody>
      </p:sp>
      <p:sp>
        <p:nvSpPr>
          <p:cNvPr id="6" name="Slide Number Placeholder 5"/>
          <p:cNvSpPr>
            <a:spLocks noGrp="1"/>
          </p:cNvSpPr>
          <p:nvPr>
            <p:ph type="sldNum" sz="quarter" idx="12"/>
          </p:nvPr>
        </p:nvSpPr>
        <p:spPr/>
        <p:txBody>
          <a:bodyPr/>
          <a:lstStyle/>
          <a:p>
            <a:fld id="{B97B8CF5-A23A-4408-B96C-8C3F978A70D3}" type="slidenum">
              <a:rPr lang="sv-FI" smtClean="0"/>
              <a:t>‹#›</a:t>
            </a:fld>
            <a:endParaRPr lang="sv-FI"/>
          </a:p>
        </p:txBody>
      </p:sp>
    </p:spTree>
    <p:extLst>
      <p:ext uri="{BB962C8B-B14F-4D97-AF65-F5344CB8AC3E}">
        <p14:creationId xmlns:p14="http://schemas.microsoft.com/office/powerpoint/2010/main" val="2428402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749559-8E14-4F96-A786-626AEE1BD720}" type="datetimeFigureOut">
              <a:rPr lang="sv-FI" smtClean="0"/>
              <a:t>2024-01-19</a:t>
            </a:fld>
            <a:endParaRPr lang="sv-FI"/>
          </a:p>
        </p:txBody>
      </p:sp>
      <p:sp>
        <p:nvSpPr>
          <p:cNvPr id="5" name="Footer Placeholder 4"/>
          <p:cNvSpPr>
            <a:spLocks noGrp="1"/>
          </p:cNvSpPr>
          <p:nvPr>
            <p:ph type="ftr" sz="quarter" idx="11"/>
          </p:nvPr>
        </p:nvSpPr>
        <p:spPr/>
        <p:txBody>
          <a:bodyPr/>
          <a:lstStyle/>
          <a:p>
            <a:endParaRPr lang="sv-FI"/>
          </a:p>
        </p:txBody>
      </p:sp>
      <p:sp>
        <p:nvSpPr>
          <p:cNvPr id="6" name="Slide Number Placeholder 5"/>
          <p:cNvSpPr>
            <a:spLocks noGrp="1"/>
          </p:cNvSpPr>
          <p:nvPr>
            <p:ph type="sldNum" sz="quarter" idx="12"/>
          </p:nvPr>
        </p:nvSpPr>
        <p:spPr/>
        <p:txBody>
          <a:bodyPr/>
          <a:lstStyle/>
          <a:p>
            <a:fld id="{B97B8CF5-A23A-4408-B96C-8C3F978A70D3}" type="slidenum">
              <a:rPr lang="sv-FI" smtClean="0"/>
              <a:t>‹#›</a:t>
            </a:fld>
            <a:endParaRPr lang="sv-FI"/>
          </a:p>
        </p:txBody>
      </p:sp>
    </p:spTree>
    <p:extLst>
      <p:ext uri="{BB962C8B-B14F-4D97-AF65-F5344CB8AC3E}">
        <p14:creationId xmlns:p14="http://schemas.microsoft.com/office/powerpoint/2010/main" val="1046883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749559-8E14-4F96-A786-626AEE1BD720}" type="datetimeFigureOut">
              <a:rPr lang="sv-FI" smtClean="0"/>
              <a:t>2024-01-19</a:t>
            </a:fld>
            <a:endParaRPr lang="sv-FI"/>
          </a:p>
        </p:txBody>
      </p:sp>
      <p:sp>
        <p:nvSpPr>
          <p:cNvPr id="6" name="Footer Placeholder 5"/>
          <p:cNvSpPr>
            <a:spLocks noGrp="1"/>
          </p:cNvSpPr>
          <p:nvPr>
            <p:ph type="ftr" sz="quarter" idx="11"/>
          </p:nvPr>
        </p:nvSpPr>
        <p:spPr/>
        <p:txBody>
          <a:bodyPr/>
          <a:lstStyle/>
          <a:p>
            <a:endParaRPr lang="sv-FI"/>
          </a:p>
        </p:txBody>
      </p:sp>
      <p:sp>
        <p:nvSpPr>
          <p:cNvPr id="7" name="Slide Number Placeholder 6"/>
          <p:cNvSpPr>
            <a:spLocks noGrp="1"/>
          </p:cNvSpPr>
          <p:nvPr>
            <p:ph type="sldNum" sz="quarter" idx="12"/>
          </p:nvPr>
        </p:nvSpPr>
        <p:spPr/>
        <p:txBody>
          <a:bodyPr/>
          <a:lstStyle/>
          <a:p>
            <a:fld id="{B97B8CF5-A23A-4408-B96C-8C3F978A70D3}" type="slidenum">
              <a:rPr lang="sv-FI" smtClean="0"/>
              <a:t>‹#›</a:t>
            </a:fld>
            <a:endParaRPr lang="sv-FI"/>
          </a:p>
        </p:txBody>
      </p:sp>
    </p:spTree>
    <p:extLst>
      <p:ext uri="{BB962C8B-B14F-4D97-AF65-F5344CB8AC3E}">
        <p14:creationId xmlns:p14="http://schemas.microsoft.com/office/powerpoint/2010/main" val="1154406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749559-8E14-4F96-A786-626AEE1BD720}" type="datetimeFigureOut">
              <a:rPr lang="sv-FI" smtClean="0"/>
              <a:t>2024-01-19</a:t>
            </a:fld>
            <a:endParaRPr lang="sv-FI"/>
          </a:p>
        </p:txBody>
      </p:sp>
      <p:sp>
        <p:nvSpPr>
          <p:cNvPr id="8" name="Footer Placeholder 7"/>
          <p:cNvSpPr>
            <a:spLocks noGrp="1"/>
          </p:cNvSpPr>
          <p:nvPr>
            <p:ph type="ftr" sz="quarter" idx="11"/>
          </p:nvPr>
        </p:nvSpPr>
        <p:spPr/>
        <p:txBody>
          <a:bodyPr/>
          <a:lstStyle/>
          <a:p>
            <a:endParaRPr lang="sv-FI"/>
          </a:p>
        </p:txBody>
      </p:sp>
      <p:sp>
        <p:nvSpPr>
          <p:cNvPr id="9" name="Slide Number Placeholder 8"/>
          <p:cNvSpPr>
            <a:spLocks noGrp="1"/>
          </p:cNvSpPr>
          <p:nvPr>
            <p:ph type="sldNum" sz="quarter" idx="12"/>
          </p:nvPr>
        </p:nvSpPr>
        <p:spPr/>
        <p:txBody>
          <a:bodyPr/>
          <a:lstStyle/>
          <a:p>
            <a:fld id="{B97B8CF5-A23A-4408-B96C-8C3F978A70D3}" type="slidenum">
              <a:rPr lang="sv-FI" smtClean="0"/>
              <a:t>‹#›</a:t>
            </a:fld>
            <a:endParaRPr lang="sv-FI"/>
          </a:p>
        </p:txBody>
      </p:sp>
    </p:spTree>
    <p:extLst>
      <p:ext uri="{BB962C8B-B14F-4D97-AF65-F5344CB8AC3E}">
        <p14:creationId xmlns:p14="http://schemas.microsoft.com/office/powerpoint/2010/main" val="2343340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749559-8E14-4F96-A786-626AEE1BD720}" type="datetimeFigureOut">
              <a:rPr lang="sv-FI" smtClean="0"/>
              <a:t>2024-01-19</a:t>
            </a:fld>
            <a:endParaRPr lang="sv-FI"/>
          </a:p>
        </p:txBody>
      </p:sp>
      <p:sp>
        <p:nvSpPr>
          <p:cNvPr id="4" name="Footer Placeholder 3"/>
          <p:cNvSpPr>
            <a:spLocks noGrp="1"/>
          </p:cNvSpPr>
          <p:nvPr>
            <p:ph type="ftr" sz="quarter" idx="11"/>
          </p:nvPr>
        </p:nvSpPr>
        <p:spPr/>
        <p:txBody>
          <a:bodyPr/>
          <a:lstStyle/>
          <a:p>
            <a:endParaRPr lang="sv-FI"/>
          </a:p>
        </p:txBody>
      </p:sp>
      <p:sp>
        <p:nvSpPr>
          <p:cNvPr id="5" name="Slide Number Placeholder 4"/>
          <p:cNvSpPr>
            <a:spLocks noGrp="1"/>
          </p:cNvSpPr>
          <p:nvPr>
            <p:ph type="sldNum" sz="quarter" idx="12"/>
          </p:nvPr>
        </p:nvSpPr>
        <p:spPr/>
        <p:txBody>
          <a:bodyPr/>
          <a:lstStyle/>
          <a:p>
            <a:fld id="{B97B8CF5-A23A-4408-B96C-8C3F978A70D3}" type="slidenum">
              <a:rPr lang="sv-FI" smtClean="0"/>
              <a:t>‹#›</a:t>
            </a:fld>
            <a:endParaRPr lang="sv-FI"/>
          </a:p>
        </p:txBody>
      </p:sp>
    </p:spTree>
    <p:extLst>
      <p:ext uri="{BB962C8B-B14F-4D97-AF65-F5344CB8AC3E}">
        <p14:creationId xmlns:p14="http://schemas.microsoft.com/office/powerpoint/2010/main" val="3948503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749559-8E14-4F96-A786-626AEE1BD720}" type="datetimeFigureOut">
              <a:rPr lang="sv-FI" smtClean="0"/>
              <a:t>2024-01-19</a:t>
            </a:fld>
            <a:endParaRPr lang="sv-FI"/>
          </a:p>
        </p:txBody>
      </p:sp>
      <p:sp>
        <p:nvSpPr>
          <p:cNvPr id="3" name="Footer Placeholder 2"/>
          <p:cNvSpPr>
            <a:spLocks noGrp="1"/>
          </p:cNvSpPr>
          <p:nvPr>
            <p:ph type="ftr" sz="quarter" idx="11"/>
          </p:nvPr>
        </p:nvSpPr>
        <p:spPr/>
        <p:txBody>
          <a:bodyPr/>
          <a:lstStyle/>
          <a:p>
            <a:endParaRPr lang="sv-FI"/>
          </a:p>
        </p:txBody>
      </p:sp>
      <p:sp>
        <p:nvSpPr>
          <p:cNvPr id="4" name="Slide Number Placeholder 3"/>
          <p:cNvSpPr>
            <a:spLocks noGrp="1"/>
          </p:cNvSpPr>
          <p:nvPr>
            <p:ph type="sldNum" sz="quarter" idx="12"/>
          </p:nvPr>
        </p:nvSpPr>
        <p:spPr/>
        <p:txBody>
          <a:bodyPr/>
          <a:lstStyle/>
          <a:p>
            <a:fld id="{B97B8CF5-A23A-4408-B96C-8C3F978A70D3}" type="slidenum">
              <a:rPr lang="sv-FI" smtClean="0"/>
              <a:t>‹#›</a:t>
            </a:fld>
            <a:endParaRPr lang="sv-FI"/>
          </a:p>
        </p:txBody>
      </p:sp>
    </p:spTree>
    <p:extLst>
      <p:ext uri="{BB962C8B-B14F-4D97-AF65-F5344CB8AC3E}">
        <p14:creationId xmlns:p14="http://schemas.microsoft.com/office/powerpoint/2010/main" val="2394203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3E749559-8E14-4F96-A786-626AEE1BD720}" type="datetimeFigureOut">
              <a:rPr lang="sv-FI" smtClean="0"/>
              <a:t>2024-01-19</a:t>
            </a:fld>
            <a:endParaRPr lang="sv-FI"/>
          </a:p>
        </p:txBody>
      </p:sp>
      <p:sp>
        <p:nvSpPr>
          <p:cNvPr id="6" name="Footer Placeholder 5"/>
          <p:cNvSpPr>
            <a:spLocks noGrp="1"/>
          </p:cNvSpPr>
          <p:nvPr>
            <p:ph type="ftr" sz="quarter" idx="11"/>
          </p:nvPr>
        </p:nvSpPr>
        <p:spPr/>
        <p:txBody>
          <a:bodyPr/>
          <a:lstStyle/>
          <a:p>
            <a:endParaRPr lang="sv-FI"/>
          </a:p>
        </p:txBody>
      </p:sp>
      <p:sp>
        <p:nvSpPr>
          <p:cNvPr id="7" name="Slide Number Placeholder 6"/>
          <p:cNvSpPr>
            <a:spLocks noGrp="1"/>
          </p:cNvSpPr>
          <p:nvPr>
            <p:ph type="sldNum" sz="quarter" idx="12"/>
          </p:nvPr>
        </p:nvSpPr>
        <p:spPr/>
        <p:txBody>
          <a:bodyPr/>
          <a:lstStyle/>
          <a:p>
            <a:fld id="{B97B8CF5-A23A-4408-B96C-8C3F978A70D3}" type="slidenum">
              <a:rPr lang="sv-FI" smtClean="0"/>
              <a:t>‹#›</a:t>
            </a:fld>
            <a:endParaRPr lang="sv-FI"/>
          </a:p>
        </p:txBody>
      </p:sp>
    </p:spTree>
    <p:extLst>
      <p:ext uri="{BB962C8B-B14F-4D97-AF65-F5344CB8AC3E}">
        <p14:creationId xmlns:p14="http://schemas.microsoft.com/office/powerpoint/2010/main" val="2040568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3E749559-8E14-4F96-A786-626AEE1BD720}" type="datetimeFigureOut">
              <a:rPr lang="sv-FI" smtClean="0"/>
              <a:t>2024-01-19</a:t>
            </a:fld>
            <a:endParaRPr lang="sv-FI"/>
          </a:p>
        </p:txBody>
      </p:sp>
      <p:sp>
        <p:nvSpPr>
          <p:cNvPr id="6" name="Footer Placeholder 5"/>
          <p:cNvSpPr>
            <a:spLocks noGrp="1"/>
          </p:cNvSpPr>
          <p:nvPr>
            <p:ph type="ftr" sz="quarter" idx="11"/>
          </p:nvPr>
        </p:nvSpPr>
        <p:spPr/>
        <p:txBody>
          <a:bodyPr/>
          <a:lstStyle/>
          <a:p>
            <a:endParaRPr lang="sv-FI"/>
          </a:p>
        </p:txBody>
      </p:sp>
      <p:sp>
        <p:nvSpPr>
          <p:cNvPr id="7" name="Slide Number Placeholder 6"/>
          <p:cNvSpPr>
            <a:spLocks noGrp="1"/>
          </p:cNvSpPr>
          <p:nvPr>
            <p:ph type="sldNum" sz="quarter" idx="12"/>
          </p:nvPr>
        </p:nvSpPr>
        <p:spPr/>
        <p:txBody>
          <a:bodyPr/>
          <a:lstStyle/>
          <a:p>
            <a:fld id="{B97B8CF5-A23A-4408-B96C-8C3F978A70D3}" type="slidenum">
              <a:rPr lang="sv-FI" smtClean="0"/>
              <a:t>‹#›</a:t>
            </a:fld>
            <a:endParaRPr lang="sv-FI"/>
          </a:p>
        </p:txBody>
      </p:sp>
    </p:spTree>
    <p:extLst>
      <p:ext uri="{BB962C8B-B14F-4D97-AF65-F5344CB8AC3E}">
        <p14:creationId xmlns:p14="http://schemas.microsoft.com/office/powerpoint/2010/main" val="4012895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3E749559-8E14-4F96-A786-626AEE1BD720}" type="datetimeFigureOut">
              <a:rPr lang="sv-FI" smtClean="0"/>
              <a:t>2024-01-19</a:t>
            </a:fld>
            <a:endParaRPr lang="sv-FI"/>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sv-FI"/>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B97B8CF5-A23A-4408-B96C-8C3F978A70D3}" type="slidenum">
              <a:rPr lang="sv-FI" smtClean="0"/>
              <a:t>‹#›</a:t>
            </a:fld>
            <a:endParaRPr lang="sv-FI"/>
          </a:p>
        </p:txBody>
      </p:sp>
    </p:spTree>
    <p:extLst>
      <p:ext uri="{BB962C8B-B14F-4D97-AF65-F5344CB8AC3E}">
        <p14:creationId xmlns:p14="http://schemas.microsoft.com/office/powerpoint/2010/main" val="23910935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C10F0A-FDC1-F703-2CF2-5CB9773696C5}"/>
              </a:ext>
            </a:extLst>
          </p:cNvPr>
          <p:cNvSpPr txBox="1"/>
          <p:nvPr/>
        </p:nvSpPr>
        <p:spPr>
          <a:xfrm>
            <a:off x="862013" y="651838"/>
            <a:ext cx="28855987" cy="4031873"/>
          </a:xfrm>
          <a:prstGeom prst="rect">
            <a:avLst/>
          </a:prstGeom>
          <a:solidFill>
            <a:srgbClr val="303B4D"/>
          </a:solidFill>
        </p:spPr>
        <p:txBody>
          <a:bodyPr wrap="square" rtlCol="0">
            <a:spAutoFit/>
          </a:bodyPr>
          <a:lstStyle/>
          <a:p>
            <a:r>
              <a:rPr lang="en-US" sz="9600" b="1" dirty="0">
                <a:solidFill>
                  <a:schemeClr val="bg1"/>
                </a:solidFill>
              </a:rPr>
              <a:t>Hole extraction algorithm for 3D STL models</a:t>
            </a:r>
          </a:p>
          <a:p>
            <a:pPr lvl="1"/>
            <a:r>
              <a:rPr lang="en-US" sz="6000" dirty="0">
                <a:solidFill>
                  <a:schemeClr val="bg1"/>
                </a:solidFill>
              </a:rPr>
              <a:t>Jürgen </a:t>
            </a:r>
            <a:r>
              <a:rPr lang="en-US" sz="6000" dirty="0" err="1">
                <a:solidFill>
                  <a:schemeClr val="bg1"/>
                </a:solidFill>
              </a:rPr>
              <a:t>Leppsalu</a:t>
            </a:r>
            <a:r>
              <a:rPr lang="en-US" sz="6000" dirty="0">
                <a:solidFill>
                  <a:schemeClr val="bg1"/>
                </a:solidFill>
              </a:rPr>
              <a:t>, Kaspar Rohtmaa</a:t>
            </a:r>
          </a:p>
          <a:p>
            <a:pPr lvl="1"/>
            <a:r>
              <a:rPr lang="en-US" sz="6000" dirty="0">
                <a:solidFill>
                  <a:schemeClr val="bg1"/>
                </a:solidFill>
              </a:rPr>
              <a:t>University of Tartu, Institute of Computer Science, Algorithmics (MTAT.03.238)</a:t>
            </a:r>
          </a:p>
          <a:p>
            <a:pPr lvl="1"/>
            <a:r>
              <a:rPr lang="sv-FI" sz="4000" dirty="0">
                <a:solidFill>
                  <a:schemeClr val="bg1"/>
                </a:solidFill>
              </a:rPr>
              <a:t>https://github.com/leppsalujyrgen/stl_model_hole_extraction</a:t>
            </a:r>
          </a:p>
        </p:txBody>
      </p:sp>
      <p:pic>
        <p:nvPicPr>
          <p:cNvPr id="8" name="Picture 7" descr="A logo with a building and text&#10;&#10;Description automatically generated">
            <a:extLst>
              <a:ext uri="{FF2B5EF4-FFF2-40B4-BE49-F238E27FC236}">
                <a16:creationId xmlns:a16="http://schemas.microsoft.com/office/drawing/2014/main" id="{C666B806-5630-B14A-A02B-C6FFC676C9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93160" y="804480"/>
            <a:ext cx="3200400" cy="3218758"/>
          </a:xfrm>
          <a:prstGeom prst="rect">
            <a:avLst/>
          </a:prstGeom>
        </p:spPr>
      </p:pic>
      <p:sp>
        <p:nvSpPr>
          <p:cNvPr id="10" name="TextBox 9">
            <a:extLst>
              <a:ext uri="{FF2B5EF4-FFF2-40B4-BE49-F238E27FC236}">
                <a16:creationId xmlns:a16="http://schemas.microsoft.com/office/drawing/2014/main" id="{EFC2FD59-1DDF-8F4A-8DFB-6E75B2E4AF2F}"/>
              </a:ext>
            </a:extLst>
          </p:cNvPr>
          <p:cNvSpPr txBox="1"/>
          <p:nvPr/>
        </p:nvSpPr>
        <p:spPr>
          <a:xfrm>
            <a:off x="2141530" y="5579899"/>
            <a:ext cx="12357100" cy="1107996"/>
          </a:xfrm>
          <a:prstGeom prst="rect">
            <a:avLst/>
          </a:prstGeom>
          <a:solidFill>
            <a:schemeClr val="accent4">
              <a:lumMod val="75000"/>
            </a:schemeClr>
          </a:solidFill>
        </p:spPr>
        <p:txBody>
          <a:bodyPr wrap="square" rtlCol="0">
            <a:spAutoFit/>
          </a:bodyPr>
          <a:lstStyle/>
          <a:p>
            <a:pPr algn="ctr"/>
            <a:r>
              <a:rPr lang="en-US" sz="6600" dirty="0">
                <a:solidFill>
                  <a:schemeClr val="bg1"/>
                </a:solidFill>
              </a:rPr>
              <a:t>Abstract</a:t>
            </a:r>
            <a:endParaRPr lang="sv-FI" sz="6600" dirty="0">
              <a:solidFill>
                <a:schemeClr val="bg1"/>
              </a:solidFill>
            </a:endParaRPr>
          </a:p>
        </p:txBody>
      </p:sp>
      <p:sp>
        <p:nvSpPr>
          <p:cNvPr id="11" name="TextBox 10">
            <a:extLst>
              <a:ext uri="{FF2B5EF4-FFF2-40B4-BE49-F238E27FC236}">
                <a16:creationId xmlns:a16="http://schemas.microsoft.com/office/drawing/2014/main" id="{F0DBAB7C-87CF-6CA0-E381-32EAAE2C6095}"/>
              </a:ext>
            </a:extLst>
          </p:cNvPr>
          <p:cNvSpPr txBox="1"/>
          <p:nvPr/>
        </p:nvSpPr>
        <p:spPr>
          <a:xfrm>
            <a:off x="2184743" y="8031193"/>
            <a:ext cx="12357100" cy="1107996"/>
          </a:xfrm>
          <a:prstGeom prst="rect">
            <a:avLst/>
          </a:prstGeom>
          <a:solidFill>
            <a:schemeClr val="accent4">
              <a:lumMod val="75000"/>
            </a:schemeClr>
          </a:solidFill>
        </p:spPr>
        <p:txBody>
          <a:bodyPr wrap="square" rtlCol="0">
            <a:spAutoFit/>
          </a:bodyPr>
          <a:lstStyle/>
          <a:p>
            <a:pPr algn="ctr"/>
            <a:r>
              <a:rPr lang="en-US" sz="6600" dirty="0">
                <a:solidFill>
                  <a:schemeClr val="bg1"/>
                </a:solidFill>
              </a:rPr>
              <a:t>Introduction</a:t>
            </a:r>
            <a:endParaRPr lang="sv-FI" sz="6600" dirty="0">
              <a:solidFill>
                <a:schemeClr val="bg1"/>
              </a:solidFill>
            </a:endParaRPr>
          </a:p>
        </p:txBody>
      </p:sp>
      <p:sp>
        <p:nvSpPr>
          <p:cNvPr id="12" name="TextBox 11">
            <a:extLst>
              <a:ext uri="{FF2B5EF4-FFF2-40B4-BE49-F238E27FC236}">
                <a16:creationId xmlns:a16="http://schemas.microsoft.com/office/drawing/2014/main" id="{10692DC6-98B4-4C17-D10A-2DB3F80FEB9C}"/>
              </a:ext>
            </a:extLst>
          </p:cNvPr>
          <p:cNvSpPr txBox="1"/>
          <p:nvPr/>
        </p:nvSpPr>
        <p:spPr>
          <a:xfrm>
            <a:off x="2083721" y="19005373"/>
            <a:ext cx="12357100" cy="1107996"/>
          </a:xfrm>
          <a:prstGeom prst="rect">
            <a:avLst/>
          </a:prstGeom>
          <a:solidFill>
            <a:schemeClr val="accent4">
              <a:lumMod val="75000"/>
            </a:schemeClr>
          </a:solidFill>
        </p:spPr>
        <p:txBody>
          <a:bodyPr wrap="square" rtlCol="0">
            <a:spAutoFit/>
          </a:bodyPr>
          <a:lstStyle/>
          <a:p>
            <a:pPr algn="ctr"/>
            <a:r>
              <a:rPr lang="en-US" sz="6600" dirty="0">
                <a:solidFill>
                  <a:schemeClr val="bg1"/>
                </a:solidFill>
              </a:rPr>
              <a:t>Implementation</a:t>
            </a:r>
            <a:endParaRPr lang="sv-FI" sz="6600" dirty="0">
              <a:solidFill>
                <a:schemeClr val="bg1"/>
              </a:solidFill>
            </a:endParaRPr>
          </a:p>
        </p:txBody>
      </p:sp>
      <p:sp>
        <p:nvSpPr>
          <p:cNvPr id="13" name="TextBox 12">
            <a:extLst>
              <a:ext uri="{FF2B5EF4-FFF2-40B4-BE49-F238E27FC236}">
                <a16:creationId xmlns:a16="http://schemas.microsoft.com/office/drawing/2014/main" id="{22ED5092-55C5-94F8-625B-7192583FEB8B}"/>
              </a:ext>
            </a:extLst>
          </p:cNvPr>
          <p:cNvSpPr txBox="1"/>
          <p:nvPr/>
        </p:nvSpPr>
        <p:spPr>
          <a:xfrm>
            <a:off x="2110480" y="30063407"/>
            <a:ext cx="11555419" cy="1107996"/>
          </a:xfrm>
          <a:prstGeom prst="rect">
            <a:avLst/>
          </a:prstGeom>
          <a:solidFill>
            <a:schemeClr val="accent4">
              <a:lumMod val="75000"/>
            </a:schemeClr>
          </a:solidFill>
        </p:spPr>
        <p:txBody>
          <a:bodyPr wrap="square" rtlCol="0">
            <a:spAutoFit/>
          </a:bodyPr>
          <a:lstStyle/>
          <a:p>
            <a:pPr algn="ctr"/>
            <a:r>
              <a:rPr lang="en-US" sz="6600" dirty="0">
                <a:solidFill>
                  <a:schemeClr val="bg1"/>
                </a:solidFill>
              </a:rPr>
              <a:t>Results</a:t>
            </a:r>
            <a:endParaRPr lang="sv-FI" sz="6600" dirty="0">
              <a:solidFill>
                <a:schemeClr val="bg1"/>
              </a:solidFill>
            </a:endParaRPr>
          </a:p>
        </p:txBody>
      </p:sp>
      <p:sp>
        <p:nvSpPr>
          <p:cNvPr id="14" name="TextBox 13">
            <a:extLst>
              <a:ext uri="{FF2B5EF4-FFF2-40B4-BE49-F238E27FC236}">
                <a16:creationId xmlns:a16="http://schemas.microsoft.com/office/drawing/2014/main" id="{0787329D-71BC-751B-53C0-4A7075B47805}"/>
              </a:ext>
            </a:extLst>
          </p:cNvPr>
          <p:cNvSpPr txBox="1"/>
          <p:nvPr/>
        </p:nvSpPr>
        <p:spPr>
          <a:xfrm>
            <a:off x="16609315" y="33560207"/>
            <a:ext cx="12357100" cy="1107996"/>
          </a:xfrm>
          <a:prstGeom prst="rect">
            <a:avLst/>
          </a:prstGeom>
          <a:solidFill>
            <a:schemeClr val="accent4">
              <a:lumMod val="75000"/>
            </a:schemeClr>
          </a:solidFill>
        </p:spPr>
        <p:txBody>
          <a:bodyPr wrap="square" rtlCol="0">
            <a:spAutoFit/>
          </a:bodyPr>
          <a:lstStyle/>
          <a:p>
            <a:pPr algn="ctr"/>
            <a:r>
              <a:rPr lang="en-US" sz="6600" dirty="0">
                <a:solidFill>
                  <a:schemeClr val="bg1"/>
                </a:solidFill>
              </a:rPr>
              <a:t>Conclusion</a:t>
            </a:r>
            <a:endParaRPr lang="sv-FI" sz="6600" dirty="0">
              <a:solidFill>
                <a:schemeClr val="bg1"/>
              </a:solidFill>
            </a:endParaRPr>
          </a:p>
        </p:txBody>
      </p:sp>
      <p:sp>
        <p:nvSpPr>
          <p:cNvPr id="15" name="TextBox 14">
            <a:extLst>
              <a:ext uri="{FF2B5EF4-FFF2-40B4-BE49-F238E27FC236}">
                <a16:creationId xmlns:a16="http://schemas.microsoft.com/office/drawing/2014/main" id="{32B3829D-02D0-9B4D-48AC-FE2BEA25580B}"/>
              </a:ext>
            </a:extLst>
          </p:cNvPr>
          <p:cNvSpPr txBox="1"/>
          <p:nvPr/>
        </p:nvSpPr>
        <p:spPr>
          <a:xfrm>
            <a:off x="2153832" y="6846011"/>
            <a:ext cx="12418922" cy="954107"/>
          </a:xfrm>
          <a:prstGeom prst="rect">
            <a:avLst/>
          </a:prstGeom>
          <a:noFill/>
        </p:spPr>
        <p:txBody>
          <a:bodyPr wrap="square" rtlCol="0">
            <a:spAutoFit/>
          </a:bodyPr>
          <a:lstStyle/>
          <a:p>
            <a:r>
              <a:rPr lang="en-US" sz="2800" dirty="0"/>
              <a:t>Our focus is to accurately and reliably identify fabricated holes along with their measurements in a 3D model, aiming to streamline the quality assurance process.</a:t>
            </a:r>
            <a:endParaRPr lang="sv-FI" sz="2700" dirty="0"/>
          </a:p>
        </p:txBody>
      </p:sp>
      <p:sp>
        <p:nvSpPr>
          <p:cNvPr id="16" name="TextBox 15">
            <a:extLst>
              <a:ext uri="{FF2B5EF4-FFF2-40B4-BE49-F238E27FC236}">
                <a16:creationId xmlns:a16="http://schemas.microsoft.com/office/drawing/2014/main" id="{265EBBD4-4AB7-F3F6-1A32-DF70748B3085}"/>
              </a:ext>
            </a:extLst>
          </p:cNvPr>
          <p:cNvSpPr txBox="1"/>
          <p:nvPr/>
        </p:nvSpPr>
        <p:spPr>
          <a:xfrm>
            <a:off x="2110619" y="9245719"/>
            <a:ext cx="12418922" cy="10541347"/>
          </a:xfrm>
          <a:prstGeom prst="rect">
            <a:avLst/>
          </a:prstGeom>
          <a:noFill/>
        </p:spPr>
        <p:txBody>
          <a:bodyPr wrap="square" rtlCol="0">
            <a:spAutoFit/>
          </a:bodyPr>
          <a:lstStyle/>
          <a:p>
            <a:r>
              <a:rPr lang="en-US" sz="2700" dirty="0"/>
              <a:t>The fabrication process for various wood or metal objects always commences with a 3D model design. While quality assurance is relatively straightforward for less complex objects, the challenge intensifies when dealing with intricate designs and an increasing number of objects that must seamlessly fit together, thereby amplifying the complexity of quality control.</a:t>
            </a:r>
          </a:p>
          <a:p>
            <a:endParaRPr lang="en-US" sz="2700" dirty="0"/>
          </a:p>
          <a:p>
            <a:r>
              <a:rPr lang="en-US" sz="2700" dirty="0"/>
              <a:t>We are focused on 3D models presented in the STL binary file format. In this format, the entire object is defined by a mesh consisting of facet </a:t>
            </a:r>
            <a:r>
              <a:rPr lang="en-US" sz="2700" dirty="0" err="1"/>
              <a:t>normals</a:t>
            </a:r>
            <a:r>
              <a:rPr lang="en-US" sz="2700" dirty="0"/>
              <a:t> and, in relation to each facet, its vertices.</a:t>
            </a:r>
          </a:p>
          <a:p>
            <a:endParaRPr lang="en-US" sz="2700" dirty="0"/>
          </a:p>
          <a:p>
            <a:r>
              <a:rPr lang="en-US" sz="2700" dirty="0"/>
              <a:t>The facet normal acts as a perpendicular vector, providing information about the orientation of the facet within a 3D space.</a:t>
            </a:r>
          </a:p>
          <a:p>
            <a:endParaRPr lang="en-US" sz="2700" dirty="0"/>
          </a:p>
          <a:p>
            <a:r>
              <a:rPr lang="en-US" sz="2700" dirty="0"/>
              <a:t>The vertices of a facet normal consist of 3D coordinates employed in creating the polynomial objects essential for constructing the final model. These polynomial objects can take the form of triangles, quadrilaterals, octagons, and more. The most commonly used polynomial is the triangle due to its simplicity and efficiency in rendering the final result.</a:t>
            </a:r>
          </a:p>
          <a:p>
            <a:endParaRPr lang="en-US" sz="2700" dirty="0"/>
          </a:p>
          <a:p>
            <a:r>
              <a:rPr lang="en-US" sz="2700" dirty="0"/>
              <a:t>Our approach involves extracting this information from the binary file, grouping it together based on facets, and organizing it into a dictionary. This enables us to leverage graph theory to deduce the location of identified holes along with their respective coordinates and radii.</a:t>
            </a:r>
          </a:p>
          <a:p>
            <a:endParaRPr lang="en-US" sz="2700" dirty="0"/>
          </a:p>
          <a:p>
            <a:endParaRPr lang="sv-FI" sz="2700" dirty="0"/>
          </a:p>
        </p:txBody>
      </p:sp>
      <p:sp>
        <p:nvSpPr>
          <p:cNvPr id="7" name="TextBox 6">
            <a:extLst>
              <a:ext uri="{FF2B5EF4-FFF2-40B4-BE49-F238E27FC236}">
                <a16:creationId xmlns:a16="http://schemas.microsoft.com/office/drawing/2014/main" id="{0F514037-5BCA-85C1-5EA3-54FAC2DDC6A8}"/>
              </a:ext>
            </a:extLst>
          </p:cNvPr>
          <p:cNvSpPr txBox="1"/>
          <p:nvPr/>
        </p:nvSpPr>
        <p:spPr>
          <a:xfrm>
            <a:off x="2168291" y="19787066"/>
            <a:ext cx="12303578" cy="10895290"/>
          </a:xfrm>
          <a:prstGeom prst="rect">
            <a:avLst/>
          </a:prstGeom>
          <a:noFill/>
        </p:spPr>
        <p:txBody>
          <a:bodyPr wrap="square" rtlCol="0">
            <a:spAutoFit/>
          </a:bodyPr>
          <a:lstStyle/>
          <a:p>
            <a:endParaRPr lang="en-US" sz="2700" dirty="0"/>
          </a:p>
          <a:p>
            <a:r>
              <a:rPr lang="sv-FI" sz="2700" dirty="0"/>
              <a:t>The initial step</a:t>
            </a:r>
            <a:r>
              <a:rPr lang="en-US" sz="2700" dirty="0"/>
              <a:t>, as mentioned, is to extract all the necessary data – for this we used </a:t>
            </a:r>
            <a:r>
              <a:rPr lang="en-US" sz="2700" dirty="0" err="1"/>
              <a:t>numpy-stl</a:t>
            </a:r>
            <a:r>
              <a:rPr lang="en-US" sz="2700" dirty="0"/>
              <a:t> library as it can directly work with binary files. We create a mesh object of the binary data enabling iteration through each facet normal. During this process, we normalized the coordinates of the facet normal and add all facet </a:t>
            </a:r>
            <a:r>
              <a:rPr lang="en-US" sz="2700" dirty="0" err="1"/>
              <a:t>normals</a:t>
            </a:r>
            <a:r>
              <a:rPr lang="en-US" sz="2700" dirty="0"/>
              <a:t> to the dictionary while associating them with their respective vertices.</a:t>
            </a:r>
          </a:p>
          <a:p>
            <a:endParaRPr lang="en-US" sz="2700" dirty="0"/>
          </a:p>
          <a:p>
            <a:r>
              <a:rPr lang="en-US" sz="2700" dirty="0"/>
              <a:t>To create our weighted graph structure, the initial step is to construct the nodes using vertex values. To do this we take our three vertices of a triangle, and we add edges between these vertices based on the coordinates and Euclidean distance of these points.</a:t>
            </a:r>
          </a:p>
          <a:p>
            <a:endParaRPr lang="en-US" sz="2700" dirty="0"/>
          </a:p>
          <a:p>
            <a:r>
              <a:rPr lang="en-US" sz="2700" dirty="0"/>
              <a:t>The process of isolating all the perimeters of objects in the 3D model is achieved through the convex hull method, a technique designed to identify the outermost points within a set.</a:t>
            </a:r>
          </a:p>
          <a:p>
            <a:endParaRPr lang="en-US" sz="2700" dirty="0"/>
          </a:p>
          <a:p>
            <a:r>
              <a:rPr lang="en-US" sz="2700" dirty="0"/>
              <a:t>Finally, we traverse the graph structure and search for cycles with consistent edge lengths. The identification of cycles with uniform edge lengths allows us to classify them as holes in the 3D model.</a:t>
            </a:r>
          </a:p>
          <a:p>
            <a:endParaRPr lang="en-US" sz="2700" dirty="0"/>
          </a:p>
          <a:p>
            <a:r>
              <a:rPr lang="en-US" sz="2700" dirty="0"/>
              <a:t>Upon identifying a hole, we determine the coordinates of its center point using the wedge method. This involves selecting all the coordinates on the circumference of the circle and finding a pair of points that are furthest from each other. This process yields the diameter of the circle, from which we can derive the center point coordinates.</a:t>
            </a:r>
          </a:p>
          <a:p>
            <a:endParaRPr lang="en-US" sz="2700" dirty="0"/>
          </a:p>
        </p:txBody>
      </p:sp>
      <p:sp>
        <p:nvSpPr>
          <p:cNvPr id="9" name="TextBox 8">
            <a:extLst>
              <a:ext uri="{FF2B5EF4-FFF2-40B4-BE49-F238E27FC236}">
                <a16:creationId xmlns:a16="http://schemas.microsoft.com/office/drawing/2014/main" id="{A23687C1-FC21-BBCF-725D-0B70D5BBEA56}"/>
              </a:ext>
            </a:extLst>
          </p:cNvPr>
          <p:cNvSpPr txBox="1"/>
          <p:nvPr/>
        </p:nvSpPr>
        <p:spPr>
          <a:xfrm>
            <a:off x="2110482" y="37678103"/>
            <a:ext cx="10777536" cy="369332"/>
          </a:xfrm>
          <a:prstGeom prst="rect">
            <a:avLst/>
          </a:prstGeom>
          <a:noFill/>
        </p:spPr>
        <p:txBody>
          <a:bodyPr wrap="square" rtlCol="0">
            <a:spAutoFit/>
          </a:bodyPr>
          <a:lstStyle/>
          <a:p>
            <a:r>
              <a:rPr lang="en-US" b="1" dirty="0"/>
              <a:t>Picture 1. </a:t>
            </a:r>
            <a:r>
              <a:rPr lang="en-US" dirty="0"/>
              <a:t>Part of our 3D model with holes, narrow facet with two not through holes.</a:t>
            </a:r>
            <a:endParaRPr lang="sv-FI" dirty="0"/>
          </a:p>
        </p:txBody>
      </p:sp>
      <p:sp>
        <p:nvSpPr>
          <p:cNvPr id="17" name="TextBox 16">
            <a:extLst>
              <a:ext uri="{FF2B5EF4-FFF2-40B4-BE49-F238E27FC236}">
                <a16:creationId xmlns:a16="http://schemas.microsoft.com/office/drawing/2014/main" id="{31458E57-96D0-24E7-DC0A-226A31015E21}"/>
              </a:ext>
            </a:extLst>
          </p:cNvPr>
          <p:cNvSpPr txBox="1"/>
          <p:nvPr/>
        </p:nvSpPr>
        <p:spPr>
          <a:xfrm>
            <a:off x="2025911" y="41276500"/>
            <a:ext cx="10777536" cy="369332"/>
          </a:xfrm>
          <a:prstGeom prst="rect">
            <a:avLst/>
          </a:prstGeom>
          <a:noFill/>
        </p:spPr>
        <p:txBody>
          <a:bodyPr wrap="square" rtlCol="0">
            <a:spAutoFit/>
          </a:bodyPr>
          <a:lstStyle/>
          <a:p>
            <a:r>
              <a:rPr lang="en-US" b="1" dirty="0"/>
              <a:t>Picture 2. </a:t>
            </a:r>
            <a:r>
              <a:rPr lang="en-US" dirty="0"/>
              <a:t>Visual representation of our algorithms output on the narrow facet with two holes.</a:t>
            </a:r>
            <a:endParaRPr lang="sv-FI" dirty="0"/>
          </a:p>
        </p:txBody>
      </p:sp>
      <p:sp>
        <p:nvSpPr>
          <p:cNvPr id="18" name="TextBox 17">
            <a:extLst>
              <a:ext uri="{FF2B5EF4-FFF2-40B4-BE49-F238E27FC236}">
                <a16:creationId xmlns:a16="http://schemas.microsoft.com/office/drawing/2014/main" id="{38286466-D754-48B9-C2BC-0AFA5F4BBBC4}"/>
              </a:ext>
            </a:extLst>
          </p:cNvPr>
          <p:cNvSpPr txBox="1"/>
          <p:nvPr/>
        </p:nvSpPr>
        <p:spPr>
          <a:xfrm>
            <a:off x="16490282" y="5579899"/>
            <a:ext cx="11613229" cy="2246769"/>
          </a:xfrm>
          <a:prstGeom prst="rect">
            <a:avLst/>
          </a:prstGeom>
          <a:noFill/>
        </p:spPr>
        <p:txBody>
          <a:bodyPr wrap="square" rtlCol="0">
            <a:spAutoFit/>
          </a:bodyPr>
          <a:lstStyle/>
          <a:p>
            <a:r>
              <a:rPr lang="en-US" sz="2700" dirty="0"/>
              <a:t>Picture 1 displays the narrow facet of our 3D model, featuring two holes not penetrating through the object.</a:t>
            </a:r>
          </a:p>
          <a:p>
            <a:endParaRPr lang="en-US" sz="2700" dirty="0"/>
          </a:p>
          <a:p>
            <a:r>
              <a:rPr lang="en-US" sz="2700" dirty="0"/>
              <a:t>Picture 2 illustrates the output of our algorithm, aligning with the measurements obtained from the CAD software.</a:t>
            </a:r>
          </a:p>
        </p:txBody>
      </p:sp>
      <p:pic>
        <p:nvPicPr>
          <p:cNvPr id="20" name="Picture 19" descr="A grey rectangular object with a hole in the middle&#10;&#10;Description automatically generated">
            <a:extLst>
              <a:ext uri="{FF2B5EF4-FFF2-40B4-BE49-F238E27FC236}">
                <a16:creationId xmlns:a16="http://schemas.microsoft.com/office/drawing/2014/main" id="{1664DE2D-0F12-48A9-60C9-8E677B6CE0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3968" y="22521486"/>
            <a:ext cx="7325855" cy="6720485"/>
          </a:xfrm>
          <a:prstGeom prst="rect">
            <a:avLst/>
          </a:prstGeom>
        </p:spPr>
      </p:pic>
      <p:sp>
        <p:nvSpPr>
          <p:cNvPr id="21" name="TextBox 20">
            <a:extLst>
              <a:ext uri="{FF2B5EF4-FFF2-40B4-BE49-F238E27FC236}">
                <a16:creationId xmlns:a16="http://schemas.microsoft.com/office/drawing/2014/main" id="{DA5D631E-ECC6-F19E-C0A9-ECA9C9E691E0}"/>
              </a:ext>
            </a:extLst>
          </p:cNvPr>
          <p:cNvSpPr txBox="1"/>
          <p:nvPr/>
        </p:nvSpPr>
        <p:spPr>
          <a:xfrm>
            <a:off x="16626882" y="29514918"/>
            <a:ext cx="10777536" cy="369332"/>
          </a:xfrm>
          <a:prstGeom prst="rect">
            <a:avLst/>
          </a:prstGeom>
          <a:noFill/>
        </p:spPr>
        <p:txBody>
          <a:bodyPr wrap="square" rtlCol="0">
            <a:spAutoFit/>
          </a:bodyPr>
          <a:lstStyle/>
          <a:p>
            <a:r>
              <a:rPr lang="en-US" b="1" dirty="0"/>
              <a:t>Picture 5. </a:t>
            </a:r>
            <a:r>
              <a:rPr lang="en-US" dirty="0"/>
              <a:t>3D testing model for our algorithm.</a:t>
            </a:r>
            <a:endParaRPr lang="sv-FI" dirty="0"/>
          </a:p>
        </p:txBody>
      </p:sp>
      <p:sp>
        <p:nvSpPr>
          <p:cNvPr id="24" name="TextBox 23">
            <a:extLst>
              <a:ext uri="{FF2B5EF4-FFF2-40B4-BE49-F238E27FC236}">
                <a16:creationId xmlns:a16="http://schemas.microsoft.com/office/drawing/2014/main" id="{86D2203E-D32C-FFFB-216A-85393ED7A0D0}"/>
              </a:ext>
            </a:extLst>
          </p:cNvPr>
          <p:cNvSpPr txBox="1"/>
          <p:nvPr/>
        </p:nvSpPr>
        <p:spPr>
          <a:xfrm>
            <a:off x="16609315" y="30229512"/>
            <a:ext cx="11366170" cy="2985433"/>
          </a:xfrm>
          <a:prstGeom prst="rect">
            <a:avLst/>
          </a:prstGeom>
          <a:noFill/>
        </p:spPr>
        <p:txBody>
          <a:bodyPr wrap="square" rtlCol="0">
            <a:spAutoFit/>
          </a:bodyPr>
          <a:lstStyle/>
          <a:p>
            <a:r>
              <a:rPr lang="en-US" sz="2700" dirty="0"/>
              <a:t>In Pictures 4 and 5, we observe another favorable outcome from our algorithm, demonstrating consistency with the original 3D image in CAD software.</a:t>
            </a:r>
          </a:p>
          <a:p>
            <a:endParaRPr lang="en-US" sz="2700" dirty="0"/>
          </a:p>
          <a:p>
            <a:r>
              <a:rPr lang="en-US" sz="2700" dirty="0"/>
              <a:t>Picture 5 showcases the original 3D model used for testing our algorithm. It features a larger hole that traverses the object and two smaller holes on the narrow edge that do not extend through the object.</a:t>
            </a:r>
          </a:p>
          <a:p>
            <a:endParaRPr lang="en-US" sz="2600" dirty="0"/>
          </a:p>
        </p:txBody>
      </p:sp>
      <p:sp>
        <p:nvSpPr>
          <p:cNvPr id="28" name="TextBox 27">
            <a:extLst>
              <a:ext uri="{FF2B5EF4-FFF2-40B4-BE49-F238E27FC236}">
                <a16:creationId xmlns:a16="http://schemas.microsoft.com/office/drawing/2014/main" id="{313E3500-FDD6-6A1D-513F-7F217FCC903F}"/>
              </a:ext>
            </a:extLst>
          </p:cNvPr>
          <p:cNvSpPr txBox="1"/>
          <p:nvPr/>
        </p:nvSpPr>
        <p:spPr>
          <a:xfrm>
            <a:off x="16626882" y="35013465"/>
            <a:ext cx="12357100" cy="5493812"/>
          </a:xfrm>
          <a:prstGeom prst="rect">
            <a:avLst/>
          </a:prstGeom>
          <a:noFill/>
        </p:spPr>
        <p:txBody>
          <a:bodyPr wrap="square" rtlCol="0">
            <a:spAutoFit/>
          </a:bodyPr>
          <a:lstStyle/>
          <a:p>
            <a:r>
              <a:rPr lang="en-US" sz="2700" dirty="0"/>
              <a:t>In summary, our objective was to develop an algorithm for identifying holes in a 3D model, aiming to streamline the quality assurance process by automatically detecting, locating the center coordinates of these holes, and providing output with both the central point coordinates and the determined hole radius.</a:t>
            </a:r>
          </a:p>
          <a:p>
            <a:endParaRPr lang="en-US" sz="2700" dirty="0"/>
          </a:p>
          <a:p>
            <a:r>
              <a:rPr lang="en-US" sz="2700" dirty="0"/>
              <a:t>We believe that we have made significant progress towards our goals and have obtained favorable results from our algorithm.</a:t>
            </a:r>
          </a:p>
          <a:p>
            <a:endParaRPr lang="sv-FI" sz="2700" dirty="0"/>
          </a:p>
          <a:p>
            <a:r>
              <a:rPr lang="sv-FI" sz="2700" dirty="0"/>
              <a:t>Additional development work could be done in betterment of our algorithm and software overall. Adding a userfriendly UI or a hold-and-drag webinterface. Furthermore, the algorithm could be improved on with different functionalities like detecting a raised part on model A and making sure it fits inside a designated hole in model B.</a:t>
            </a:r>
            <a:endParaRPr lang="en-US" sz="2700" dirty="0"/>
          </a:p>
        </p:txBody>
      </p:sp>
      <p:pic>
        <p:nvPicPr>
          <p:cNvPr id="30" name="Picture 29" descr="A grey rectangular object with black text&#10;&#10;Description automatically generated">
            <a:extLst>
              <a:ext uri="{FF2B5EF4-FFF2-40B4-BE49-F238E27FC236}">
                <a16:creationId xmlns:a16="http://schemas.microsoft.com/office/drawing/2014/main" id="{EAB73157-10D6-7D59-2B26-DFBDF7A108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7558" y="38278510"/>
            <a:ext cx="14535850" cy="2997454"/>
          </a:xfrm>
          <a:prstGeom prst="rect">
            <a:avLst/>
          </a:prstGeom>
        </p:spPr>
      </p:pic>
      <p:sp>
        <p:nvSpPr>
          <p:cNvPr id="27" name="TextBox 26">
            <a:extLst>
              <a:ext uri="{FF2B5EF4-FFF2-40B4-BE49-F238E27FC236}">
                <a16:creationId xmlns:a16="http://schemas.microsoft.com/office/drawing/2014/main" id="{682DAD1E-954C-FACB-9E61-2D0B3FCB9210}"/>
              </a:ext>
            </a:extLst>
          </p:cNvPr>
          <p:cNvSpPr txBox="1"/>
          <p:nvPr/>
        </p:nvSpPr>
        <p:spPr>
          <a:xfrm>
            <a:off x="16626883" y="15325979"/>
            <a:ext cx="10777536" cy="369332"/>
          </a:xfrm>
          <a:prstGeom prst="rect">
            <a:avLst/>
          </a:prstGeom>
          <a:noFill/>
        </p:spPr>
        <p:txBody>
          <a:bodyPr wrap="square" rtlCol="0">
            <a:spAutoFit/>
          </a:bodyPr>
          <a:lstStyle/>
          <a:p>
            <a:r>
              <a:rPr lang="en-US" b="1" dirty="0"/>
              <a:t>Picture 3. </a:t>
            </a:r>
            <a:r>
              <a:rPr lang="en-US" dirty="0"/>
              <a:t>Visual representation of our algorithms output of the bigger all through object hole.</a:t>
            </a:r>
            <a:endParaRPr lang="sv-FI" dirty="0"/>
          </a:p>
        </p:txBody>
      </p:sp>
      <p:pic>
        <p:nvPicPr>
          <p:cNvPr id="36" name="Picture 35" descr="A screenshot of a computer&#10;&#10;Description automatically generated">
            <a:extLst>
              <a:ext uri="{FF2B5EF4-FFF2-40B4-BE49-F238E27FC236}">
                <a16:creationId xmlns:a16="http://schemas.microsoft.com/office/drawing/2014/main" id="{F165D4D8-FA49-9CC6-69CF-44438D467A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37941" y="8063963"/>
            <a:ext cx="11555419" cy="7084429"/>
          </a:xfrm>
          <a:prstGeom prst="rect">
            <a:avLst/>
          </a:prstGeom>
        </p:spPr>
      </p:pic>
      <p:pic>
        <p:nvPicPr>
          <p:cNvPr id="38" name="Picture 37" descr="A drawing of a circle&#10;&#10;Description automatically generated">
            <a:extLst>
              <a:ext uri="{FF2B5EF4-FFF2-40B4-BE49-F238E27FC236}">
                <a16:creationId xmlns:a16="http://schemas.microsoft.com/office/drawing/2014/main" id="{0D6B0D83-963B-CE4B-254B-07241D9F16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063434" y="15946580"/>
            <a:ext cx="9904432" cy="5703036"/>
          </a:xfrm>
          <a:prstGeom prst="rect">
            <a:avLst/>
          </a:prstGeom>
        </p:spPr>
      </p:pic>
      <p:sp>
        <p:nvSpPr>
          <p:cNvPr id="39" name="TextBox 38">
            <a:extLst>
              <a:ext uri="{FF2B5EF4-FFF2-40B4-BE49-F238E27FC236}">
                <a16:creationId xmlns:a16="http://schemas.microsoft.com/office/drawing/2014/main" id="{5D8318B0-7C76-3ED5-04A8-A569975D703D}"/>
              </a:ext>
            </a:extLst>
          </p:cNvPr>
          <p:cNvSpPr txBox="1"/>
          <p:nvPr/>
        </p:nvSpPr>
        <p:spPr>
          <a:xfrm>
            <a:off x="16626882" y="21900885"/>
            <a:ext cx="10777536" cy="369332"/>
          </a:xfrm>
          <a:prstGeom prst="rect">
            <a:avLst/>
          </a:prstGeom>
          <a:noFill/>
        </p:spPr>
        <p:txBody>
          <a:bodyPr wrap="square" rtlCol="0">
            <a:spAutoFit/>
          </a:bodyPr>
          <a:lstStyle/>
          <a:p>
            <a:r>
              <a:rPr lang="en-US" b="1" dirty="0"/>
              <a:t>Picture 4. </a:t>
            </a:r>
            <a:r>
              <a:rPr lang="en-US" dirty="0"/>
              <a:t>Part of our 3D model with holes, facet with through object hole.</a:t>
            </a:r>
            <a:endParaRPr lang="sv-FI" dirty="0"/>
          </a:p>
        </p:txBody>
      </p:sp>
      <p:pic>
        <p:nvPicPr>
          <p:cNvPr id="41" name="Picture 40" descr="A drawing of a line&#10;&#10;Description automatically generated">
            <a:extLst>
              <a:ext uri="{FF2B5EF4-FFF2-40B4-BE49-F238E27FC236}">
                <a16:creationId xmlns:a16="http://schemas.microsoft.com/office/drawing/2014/main" id="{4B7B2D42-E8AB-3E51-AEC5-B8FF31D20F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7558" y="31572426"/>
            <a:ext cx="14449425" cy="5972175"/>
          </a:xfrm>
          <a:prstGeom prst="rect">
            <a:avLst/>
          </a:prstGeom>
        </p:spPr>
      </p:pic>
    </p:spTree>
    <p:extLst>
      <p:ext uri="{BB962C8B-B14F-4D97-AF65-F5344CB8AC3E}">
        <p14:creationId xmlns:p14="http://schemas.microsoft.com/office/powerpoint/2010/main" val="16459293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1210</TotalTime>
  <Words>865</Words>
  <Application>Microsoft Office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Kaspar Rohtmaa</dc:creator>
  <cp:lastModifiedBy>Kaspar Rohtmaa</cp:lastModifiedBy>
  <cp:revision>41</cp:revision>
  <dcterms:created xsi:type="dcterms:W3CDTF">2024-01-18T12:39:35Z</dcterms:created>
  <dcterms:modified xsi:type="dcterms:W3CDTF">2024-01-19T20:30:34Z</dcterms:modified>
</cp:coreProperties>
</file>