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8" r:id="rId2"/>
    <p:sldId id="324" r:id="rId3"/>
    <p:sldId id="313" r:id="rId4"/>
    <p:sldId id="316" r:id="rId5"/>
    <p:sldId id="315" r:id="rId6"/>
    <p:sldId id="319" r:id="rId7"/>
    <p:sldId id="321" r:id="rId8"/>
    <p:sldId id="32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TCPDUMP</a:t>
            </a:r>
            <a:r>
              <a:rPr lang="zh-CN" altLang="en-US" smtClean="0">
                <a:latin typeface="+mj-ea"/>
              </a:rPr>
              <a:t>数据流程处理</a:t>
            </a:r>
            <a:endParaRPr lang="zh-CN" altLang="en-US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j-ea"/>
              </a:rPr>
              <a:t>tcpdump</a:t>
            </a:r>
            <a:r>
              <a:rPr lang="zh-CN" altLang="en-US">
                <a:latin typeface="+mj-ea"/>
              </a:rPr>
              <a:t>介绍</a:t>
            </a:r>
            <a:endParaRPr lang="zh-CN" altLang="en-US"/>
          </a:p>
        </p:txBody>
      </p:sp>
      <p:sp>
        <p:nvSpPr>
          <p:cNvPr id="12" name="íṧľíḓê"/>
          <p:cNvSpPr/>
          <p:nvPr/>
        </p:nvSpPr>
        <p:spPr>
          <a:xfrm rot="10800000" flipH="1">
            <a:off x="1287160" y="183611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íṩḷîḋé"/>
          <p:cNvSpPr txBox="1"/>
          <p:nvPr/>
        </p:nvSpPr>
        <p:spPr>
          <a:xfrm>
            <a:off x="625386" y="182752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íŝḻíḓè"/>
          <p:cNvSpPr/>
          <p:nvPr/>
        </p:nvSpPr>
        <p:spPr>
          <a:xfrm rot="10800000" flipH="1">
            <a:off x="1295848" y="348194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ṩľïďè"/>
          <p:cNvSpPr/>
          <p:nvPr/>
        </p:nvSpPr>
        <p:spPr>
          <a:xfrm rot="10800000" flipH="1">
            <a:off x="1299922" y="5051808"/>
            <a:ext cx="62823" cy="759139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ṣḷïďe"/>
          <p:cNvSpPr txBox="1"/>
          <p:nvPr/>
        </p:nvSpPr>
        <p:spPr>
          <a:xfrm>
            <a:off x="625386" y="347335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" name="ïśḷïďe"/>
          <p:cNvSpPr txBox="1"/>
          <p:nvPr/>
        </p:nvSpPr>
        <p:spPr>
          <a:xfrm>
            <a:off x="625386" y="5043213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r>
              <a:rPr lang="id-ID" sz="3600" b="1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19" name="iŝļiḍê"/>
          <p:cNvSpPr txBox="1"/>
          <p:nvPr/>
        </p:nvSpPr>
        <p:spPr>
          <a:xfrm>
            <a:off x="625386" y="5346799"/>
            <a:ext cx="625831" cy="738674"/>
          </a:xfrm>
          <a:prstGeom prst="rect">
            <a:avLst/>
          </a:prstGeom>
          <a:noFill/>
        </p:spPr>
        <p:txBody>
          <a:bodyPr wrap="none" lIns="182889" tIns="91445" rIns="182889" bIns="91445">
            <a:normAutofit/>
          </a:bodyPr>
          <a:lstStyle/>
          <a:p>
            <a:pPr algn="r"/>
            <a:endParaRPr lang="id-ID" sz="3600" b="1">
              <a:solidFill>
                <a:schemeClr val="accent4"/>
              </a:solidFill>
            </a:endParaRPr>
          </a:p>
        </p:txBody>
      </p:sp>
      <p:sp>
        <p:nvSpPr>
          <p:cNvPr id="20" name="iśḷïḓê"/>
          <p:cNvSpPr/>
          <p:nvPr/>
        </p:nvSpPr>
        <p:spPr>
          <a:xfrm>
            <a:off x="1385917" y="1700808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>
                <a:solidFill>
                  <a:schemeClr val="accent1"/>
                </a:solidFill>
              </a:rPr>
              <a:t>t</a:t>
            </a:r>
            <a:r>
              <a:rPr lang="en-US" altLang="zh-CN" sz="1400" b="1" smtClean="0">
                <a:solidFill>
                  <a:schemeClr val="accent1"/>
                </a:solidFill>
              </a:rPr>
              <a:t>cpdump </a:t>
            </a:r>
            <a:r>
              <a:rPr lang="zh-CN" altLang="en-US" sz="1400" b="1" smtClean="0">
                <a:solidFill>
                  <a:schemeClr val="accent1"/>
                </a:solidFill>
              </a:rPr>
              <a:t>是</a:t>
            </a:r>
            <a:r>
              <a:rPr lang="zh-CN" altLang="en-US" sz="1400" b="1" smtClean="0">
                <a:solidFill>
                  <a:schemeClr val="accent1"/>
                </a:solidFill>
              </a:rPr>
              <a:t>什么？</a:t>
            </a:r>
            <a:endParaRPr lang="zh-CN" altLang="en-US" sz="1400" b="1">
              <a:solidFill>
                <a:schemeClr val="accent1"/>
              </a:solidFill>
            </a:endParaRPr>
          </a:p>
        </p:txBody>
      </p:sp>
      <p:sp>
        <p:nvSpPr>
          <p:cNvPr id="21" name="ïṣḷiḋé"/>
          <p:cNvSpPr/>
          <p:nvPr/>
        </p:nvSpPr>
        <p:spPr>
          <a:xfrm>
            <a:off x="1385917" y="2077834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是一个基于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RT-Thread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捕获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的小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工具，捕获网络数据包，对数据加工，保存下来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，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用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分析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îŝḻiḓé"/>
          <p:cNvSpPr/>
          <p:nvPr/>
        </p:nvSpPr>
        <p:spPr>
          <a:xfrm>
            <a:off x="1394605" y="334664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 smtClean="0">
                <a:solidFill>
                  <a:schemeClr val="accent2"/>
                </a:solidFill>
              </a:rPr>
              <a:t>tcpdump </a:t>
            </a:r>
            <a:r>
              <a:rPr lang="zh-CN" altLang="en-US" sz="1400" b="1" smtClean="0">
                <a:solidFill>
                  <a:schemeClr val="accent2"/>
                </a:solidFill>
              </a:rPr>
              <a:t>支持哪些操作方式</a:t>
            </a:r>
            <a:endParaRPr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23" name="ïṡḻîḑè"/>
          <p:cNvSpPr/>
          <p:nvPr/>
        </p:nvSpPr>
        <p:spPr>
          <a:xfrm>
            <a:off x="1394605" y="372366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支持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文件系统、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两种模式保存数据，数据导出后再由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软件分析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网络交互数据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îşļíḑè"/>
          <p:cNvSpPr/>
          <p:nvPr/>
        </p:nvSpPr>
        <p:spPr>
          <a:xfrm>
            <a:off x="1398677" y="4916500"/>
            <a:ext cx="4252077" cy="37702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sz="1400" b="1" smtClean="0">
                <a:solidFill>
                  <a:schemeClr val="accent3"/>
                </a:solidFill>
              </a:rPr>
              <a:t>tcpdump </a:t>
            </a:r>
            <a:r>
              <a:rPr lang="zh-CN" altLang="en-US" sz="1400" b="1" smtClean="0">
                <a:solidFill>
                  <a:schemeClr val="accent3"/>
                </a:solidFill>
              </a:rPr>
              <a:t>有什么优势？</a:t>
            </a:r>
            <a:endParaRPr lang="zh-CN" altLang="en-US" sz="1400" b="1">
              <a:solidFill>
                <a:schemeClr val="accent3"/>
              </a:solidFill>
            </a:endParaRPr>
          </a:p>
        </p:txBody>
      </p:sp>
      <p:sp>
        <p:nvSpPr>
          <p:cNvPr id="25" name="ïSḻíḓe"/>
          <p:cNvSpPr/>
          <p:nvPr/>
        </p:nvSpPr>
        <p:spPr>
          <a:xfrm>
            <a:off x="1398677" y="5293526"/>
            <a:ext cx="8814539" cy="6150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主要是方便在无法直接使用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wireshark 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包的时候分析网络交互数据，应用场景比如点对点的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AP+STA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通信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3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</a:t>
            </a:r>
            <a:r>
              <a:rPr lang="zh-CN" altLang="en-US" smtClean="0">
                <a:latin typeface="+mn-ea"/>
                <a:ea typeface="+mn-ea"/>
              </a:rPr>
              <a:t>数据结构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833514" y="4277141"/>
              <a:ext cx="2800288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 lnSpcReduction="10000"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1"/>
              <a:ext cx="3598054" cy="331405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*/	</a:t>
              </a:r>
              <a:b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endCxn id="4" idx="3"/>
            </p:cNvCxnSpPr>
            <p:nvPr/>
          </p:nvCxnSpPr>
          <p:spPr>
            <a:xfrm>
              <a:off x="4833514" y="4254634"/>
              <a:ext cx="2800289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flipH="1">
              <a:off x="4797510" y="2582496"/>
              <a:ext cx="36004" cy="33442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799856" y="2729251"/>
            <a:ext cx="28002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/* </a:t>
            </a:r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抓包时间戳</a:t>
            </a:r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*/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struct rt_timeval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{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   rt_uint32_t tv_msec;</a:t>
            </a:r>
          </a:p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lwip</a:t>
            </a:r>
            <a:r>
              <a:rPr lang="zh-CN" altLang="en-US" smtClean="0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-tx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netif-&gt;linkoutput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ethernetif_linkoutput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eth_tx_thread_entry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rt_imxrt_eth_tx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19336" y="1628801"/>
            <a:ext cx="720081" cy="48965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zh-CN" altLang="en-US" sz="160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lwip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在这个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API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里面，使用邮箱给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线程里调用驱动层接口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eth_tx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，给驱动层发送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8962173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22344">
            <a:off x="2095733" y="3224773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932" y="237132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-rx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95600" y="2552011"/>
            <a:ext cx="3024336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3432" y="1372379"/>
            <a:ext cx="4536504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tcp</a:t>
            </a:r>
            <a:r>
              <a:rPr lang="zh-CN" altLang="en-US" smtClean="0">
                <a:latin typeface="Microsoft YaHei Mono" pitchFamily="49" charset="-122"/>
                <a:ea typeface="Microsoft YaHei Mono" pitchFamily="49" charset="-122"/>
              </a:rPr>
              <a:t>：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tcpip_input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3432" y="3662834"/>
            <a:ext cx="4536504" cy="741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netif-</a:t>
            </a:r>
            <a:r>
              <a:rPr lang="en-US" altLang="zh-CN">
                <a:latin typeface="Microsoft YaHei Mono" pitchFamily="49" charset="-122"/>
                <a:ea typeface="Microsoft YaHei Mono" pitchFamily="49" charset="-122"/>
              </a:rPr>
              <a:t>&gt;input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83432" y="4836231"/>
            <a:ext cx="4536504" cy="741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eth_rx_thread_entry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83432" y="5986595"/>
            <a:ext cx="4536503" cy="741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Microsoft YaHei Mono" pitchFamily="49" charset="-122"/>
                <a:ea typeface="Microsoft YaHei Mono" pitchFamily="49" charset="-122"/>
              </a:rPr>
              <a:t>rt_imxrt_eth_rx</a:t>
            </a:r>
            <a:endParaRPr lang="zh-CN" altLang="en-US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5735960" y="1372380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5735960" y="3662834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735960" y="4836231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5735960" y="5986595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5735960" y="2552012"/>
            <a:ext cx="299464" cy="741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312024" y="1484784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线程发送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packet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12024" y="2670568"/>
            <a:ext cx="3024336" cy="5040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截获</a:t>
            </a:r>
            <a:r>
              <a:rPr lang="en-US" altLang="zh-CN" sz="1400" b="1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数据，通过邮箱发给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12024" y="3781391"/>
            <a:ext cx="3024336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l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wip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接口层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42112" y="4954788"/>
            <a:ext cx="2994248" cy="50405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e</a:t>
            </a:r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r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x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线程里调用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input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接口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42112" y="6105152"/>
            <a:ext cx="2994248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Microsoft YaHei Mono" pitchFamily="49" charset="-122"/>
                <a:ea typeface="Microsoft YaHei Mono" pitchFamily="49" charset="-122"/>
              </a:rPr>
              <a:t>网卡</a:t>
            </a:r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驱动层</a:t>
            </a:r>
            <a:endParaRPr lang="zh-CN" altLang="en-US" sz="16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9" name="上箭头 18"/>
          <p:cNvSpPr/>
          <p:nvPr/>
        </p:nvSpPr>
        <p:spPr>
          <a:xfrm flipH="1">
            <a:off x="131048" y="1628801"/>
            <a:ext cx="708368" cy="4942263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lang="en-US" altLang="zh-CN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Rx</a:t>
            </a:r>
            <a:r>
              <a:rPr lang="zh-CN" altLang="en-US" sz="1600" smtClean="0">
                <a:solidFill>
                  <a:srgbClr val="00B0F0"/>
                </a:solidFill>
                <a:latin typeface="Microsoft YaHei Mono" pitchFamily="49" charset="-122"/>
                <a:ea typeface="Microsoft YaHei Mono" pitchFamily="49" charset="-122"/>
              </a:rPr>
              <a:t>数据流向</a:t>
            </a:r>
            <a:endParaRPr lang="en-US" altLang="zh-CN" sz="1600" smtClean="0">
              <a:solidFill>
                <a:srgbClr val="00B0F0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1343472" y="2371324"/>
            <a:ext cx="432048" cy="105767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8102097">
            <a:off x="2095734" y="2152094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3280201">
            <a:off x="2095733" y="3183877"/>
            <a:ext cx="288032" cy="43846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600" y="2240107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新数据流向</a:t>
            </a:r>
            <a:endParaRPr lang="zh-CN" altLang="en-US" sz="14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2890" y="2457491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smtClean="0">
                <a:solidFill>
                  <a:schemeClr val="accent6"/>
                </a:solidFill>
                <a:latin typeface="Microsoft YaHei Mono" pitchFamily="49" charset="-122"/>
                <a:ea typeface="Microsoft YaHei Mono" pitchFamily="49" charset="-122"/>
              </a:rPr>
              <a:t>旧数据流向</a:t>
            </a:r>
            <a:endParaRPr lang="zh-CN" altLang="en-US" sz="1400">
              <a:solidFill>
                <a:schemeClr val="accent6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lwip</a:t>
            </a:r>
            <a:r>
              <a:rPr lang="zh-CN" altLang="en-US">
                <a:latin typeface="+mn-ea"/>
                <a:ea typeface="+mn-ea"/>
              </a:rPr>
              <a:t>数据流向</a:t>
            </a:r>
            <a:r>
              <a:rPr lang="en-US" altLang="zh-CN" smtClean="0">
                <a:latin typeface="+mn-ea"/>
                <a:ea typeface="+mn-ea"/>
              </a:rPr>
              <a:t>-</a:t>
            </a:r>
            <a:r>
              <a:rPr lang="zh-CN" altLang="en-US" smtClean="0">
                <a:latin typeface="+mn-ea"/>
                <a:ea typeface="+mn-ea"/>
              </a:rPr>
              <a:t>接口层</a:t>
            </a:r>
            <a:r>
              <a:rPr lang="en-US" altLang="zh-CN" smtClean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zh-CN" altLang="en-US" smtClean="0">
                <a:latin typeface="+mn-ea"/>
                <a:ea typeface="+mn-ea"/>
                <a:sym typeface="Wingdings" pitchFamily="2" charset="2"/>
              </a:rPr>
              <a:t>线程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9416" y="262903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cpdump_linkoutput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8681" y="4251849"/>
            <a:ext cx="2168951" cy="7411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tcpdump_input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03712" y="269317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zh-CN" altLang="en-US" sz="1100">
                <a:latin typeface="Microsoft YaHei Mono" pitchFamily="49" charset="-122"/>
                <a:ea typeface="Microsoft YaHei Mono" pitchFamily="49" charset="-122"/>
              </a:rPr>
              <a:t>邮箱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 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3712" y="4315984"/>
            <a:ext cx="1584176" cy="6129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Microsoft YaHei Mono" pitchFamily="49" charset="-122"/>
                <a:ea typeface="Microsoft YaHei Mono" pitchFamily="49" charset="-122"/>
              </a:rPr>
              <a:t>通过邮箱发送</a:t>
            </a:r>
            <a:r>
              <a:rPr lang="en-US" altLang="zh-CN" sz="11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1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510735" y="2999624"/>
            <a:ext cx="464358" cy="1622810"/>
          </a:xfrm>
          <a:prstGeom prst="rightBrace">
            <a:avLst>
              <a:gd name="adj1" fmla="val 8333"/>
              <a:gd name="adj2" fmla="val 5054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56040" y="2693174"/>
            <a:ext cx="4752528" cy="22998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线程入口：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rt_tcpdump_thread_entry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54552" y="3555065"/>
            <a:ext cx="187220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032104" y="3622687"/>
            <a:ext cx="1152128" cy="44081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cpdump-msh /&gt;</a:t>
            </a:r>
            <a:r>
              <a:rPr lang="zh-CN" altLang="en-US" smtClean="0">
                <a:latin typeface="+mn-ea"/>
                <a:ea typeface="+mn-ea"/>
              </a:rPr>
              <a:t>命令介绍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628800"/>
            <a:ext cx="4680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命令含义：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6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指定监听的网络接口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选择保存模式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（文件系统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或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rbd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工具导入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PC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以 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xx.pcap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文件名保存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-p: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-h: 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zh-CN" altLang="en-US" sz="14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7928" y="1628801"/>
            <a:ext cx="496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命令使用：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[-p] [-h] [-i interface] [-m mode] [-w file</a:t>
            </a:r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]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指定网络接口、保存模式、文件名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-wtext.pcap                            </a:t>
            </a:r>
            <a:b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</a:b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-ie0 -mrdb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停止抓包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–p</a:t>
            </a: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帮助信息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-h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网络接口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–ie0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10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file-system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模式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–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用户自定义文件名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cpdump –wtext.pcap</a:t>
            </a:r>
          </a:p>
          <a:p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-m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、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-w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zh-CN" altLang="en-US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这三个命令是需要带参数的，若不带，则认为非法的！</a:t>
            </a:r>
            <a:endParaRPr lang="en-US" altLang="zh-CN" sz="1100" smtClean="0">
              <a:solidFill>
                <a:schemeClr val="bg1">
                  <a:lumMod val="50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-i / -i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  / -i 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mfile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-</a:t>
            </a:r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wtext.pcap</a:t>
            </a:r>
          </a:p>
        </p:txBody>
      </p:sp>
    </p:spTree>
    <p:extLst>
      <p:ext uri="{BB962C8B-B14F-4D97-AF65-F5344CB8AC3E}">
        <p14:creationId xmlns:p14="http://schemas.microsoft.com/office/powerpoint/2010/main" val="41257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t</a:t>
            </a:r>
            <a:r>
              <a:rPr lang="en-US" altLang="zh-CN" smtClean="0">
                <a:latin typeface="+mn-ea"/>
                <a:ea typeface="+mn-ea"/>
              </a:rPr>
              <a:t>cpdump-</a:t>
            </a:r>
            <a:r>
              <a:rPr lang="zh-CN" altLang="en-US" smtClean="0">
                <a:latin typeface="+mn-ea"/>
                <a:ea typeface="+mn-ea"/>
              </a:rPr>
              <a:t>程序流程图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71564" y="3240670"/>
            <a:ext cx="12961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459273" y="3244786"/>
            <a:ext cx="1042706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pkthdr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16729" y="3248902"/>
            <a:ext cx="1010853" cy="453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ip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92393" y="3244786"/>
            <a:ext cx="110163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邮箱接收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pbuf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428897" y="4616493"/>
            <a:ext cx="1355735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p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cap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文件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保存文件系统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3210" y="4152522"/>
            <a:ext cx="3498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m</a:t>
            </a:r>
            <a:r>
              <a:rPr lang="en-US" altLang="zh-CN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sh</a:t>
            </a:r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没发起停止，挂起线程，等待下一个邮件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07369" y="5538008"/>
            <a:ext cx="1427738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-h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07370" y="4616493"/>
            <a:ext cx="1427738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400" smtClean="0">
                <a:latin typeface="Microsoft YaHei Mono" pitchFamily="49" charset="-122"/>
                <a:ea typeface="Microsoft YaHei Mono" pitchFamily="49" charset="-122"/>
              </a:rPr>
              <a:t>cpdump -p</a:t>
            </a:r>
            <a:endParaRPr lang="zh-CN" altLang="en-US" sz="14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07369" y="2416147"/>
            <a:ext cx="142774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–mrdb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07369" y="3240670"/>
            <a:ext cx="1427737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tcpdump –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mfile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3352" y="1948642"/>
            <a:ext cx="5112568" cy="450469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msh /&gt;</a:t>
            </a:r>
            <a:r>
              <a:rPr lang="zh-CN" altLang="en-US" sz="1400" smtClean="0">
                <a:solidFill>
                  <a:schemeClr val="accent3"/>
                </a:solidFill>
                <a:latin typeface="Microsoft YaHei Mono" pitchFamily="49" charset="-122"/>
                <a:ea typeface="Microsoft YaHei Mono" pitchFamily="49" charset="-122"/>
              </a:rPr>
              <a:t>命令行</a:t>
            </a:r>
            <a:endParaRPr lang="zh-CN" altLang="en-US" sz="1400">
              <a:solidFill>
                <a:schemeClr val="accent3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789448" y="3244786"/>
            <a:ext cx="1418644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打开文件，并写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pcap</a:t>
            </a:r>
            <a:r>
              <a:rPr lang="zh-CN" altLang="en-US" sz="1200">
                <a:latin typeface="Microsoft YaHei Mono" pitchFamily="49" charset="-122"/>
                <a:ea typeface="Microsoft YaHei Mono" pitchFamily="49" charset="-122"/>
              </a:rPr>
              <a:t> 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header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10428894" y="3252077"/>
            <a:ext cx="1355738" cy="4467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状态复位</a:t>
            </a:r>
            <a:endParaRPr lang="en-US" altLang="zh-CN" sz="1200" smtClean="0">
              <a:latin typeface="Microsoft YaHei Mono" pitchFamily="49" charset="-122"/>
              <a:ea typeface="Microsoft YaHei Mono" pitchFamily="49" charset="-122"/>
            </a:endParaRPr>
          </a:p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退出线程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428895" y="2037418"/>
            <a:ext cx="1355737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rdb</a:t>
            </a:r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上传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pc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151" name="直接箭头连接符 150"/>
          <p:cNvCxnSpPr>
            <a:stCxn id="5" idx="3"/>
            <a:endCxn id="100" idx="1"/>
          </p:cNvCxnSpPr>
          <p:nvPr/>
        </p:nvCxnSpPr>
        <p:spPr>
          <a:xfrm>
            <a:off x="3467708" y="3469270"/>
            <a:ext cx="321740" cy="4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2207569" y="5538008"/>
            <a:ext cx="129614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Microsoft YaHei Mono" pitchFamily="49" charset="-122"/>
                <a:ea typeface="Microsoft YaHei Mono" pitchFamily="49" charset="-122"/>
              </a:rPr>
              <a:t>打印帮助信息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12" name="直接箭头连接符 211"/>
          <p:cNvCxnSpPr>
            <a:stCxn id="52" idx="3"/>
            <a:endCxn id="210" idx="1"/>
          </p:cNvCxnSpPr>
          <p:nvPr/>
        </p:nvCxnSpPr>
        <p:spPr>
          <a:xfrm>
            <a:off x="1835107" y="5766608"/>
            <a:ext cx="3724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0929" y="2912318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rdb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模式上传 </a:t>
            </a:r>
            <a:r>
              <a:rPr lang="en-US" altLang="zh-CN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ip </a:t>
            </a:r>
            <a:r>
              <a:rPr lang="zh-CN" altLang="en-US" sz="1200" smtClean="0">
                <a:solidFill>
                  <a:schemeClr val="accent4"/>
                </a:solidFill>
                <a:latin typeface="Microsoft YaHei Mono" pitchFamily="49" charset="-122"/>
                <a:ea typeface="Microsoft YaHei Mono" pitchFamily="49" charset="-122"/>
              </a:rPr>
              <a:t>报文</a:t>
            </a:r>
            <a:endParaRPr lang="zh-CN" altLang="en-US" sz="1200">
              <a:solidFill>
                <a:schemeClr val="accent4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90929" y="3771097"/>
            <a:ext cx="3158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选择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file-system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 模式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保存 </a:t>
            </a:r>
            <a:r>
              <a:rPr lang="en-US" altLang="zh-CN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pcap </a:t>
            </a:r>
            <a:r>
              <a:rPr lang="zh-CN" altLang="en-US" sz="1200" smtClean="0">
                <a:solidFill>
                  <a:schemeClr val="accent5"/>
                </a:solidFill>
                <a:latin typeface="Microsoft YaHei Mono" pitchFamily="49" charset="-122"/>
                <a:ea typeface="Microsoft YaHei Mono" pitchFamily="49" charset="-122"/>
              </a:rPr>
              <a:t>文件</a:t>
            </a:r>
            <a:endParaRPr lang="zh-CN" altLang="en-US" sz="1200">
              <a:solidFill>
                <a:schemeClr val="accent5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241" name="圆角矩形 240"/>
          <p:cNvSpPr/>
          <p:nvPr/>
        </p:nvSpPr>
        <p:spPr>
          <a:xfrm>
            <a:off x="2207568" y="4616493"/>
            <a:ext cx="1296144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Microsoft YaHei Mono" pitchFamily="49" charset="-122"/>
                <a:ea typeface="Microsoft YaHei Mono" pitchFamily="49" charset="-122"/>
              </a:rPr>
              <a:t>t</a:t>
            </a:r>
            <a:r>
              <a:rPr lang="en-US" altLang="zh-CN" sz="1200" smtClean="0">
                <a:latin typeface="Microsoft YaHei Mono" pitchFamily="49" charset="-122"/>
                <a:ea typeface="Microsoft YaHei Mono" pitchFamily="49" charset="-122"/>
              </a:rPr>
              <a:t>cpdump deinit</a:t>
            </a:r>
            <a:endParaRPr lang="zh-CN" altLang="en-US" sz="1200"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245" name="直接箭头连接符 244"/>
          <p:cNvCxnSpPr>
            <a:stCxn id="53" idx="3"/>
          </p:cNvCxnSpPr>
          <p:nvPr/>
        </p:nvCxnSpPr>
        <p:spPr>
          <a:xfrm>
            <a:off x="1835108" y="4845093"/>
            <a:ext cx="372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圆角矩形 299"/>
          <p:cNvSpPr/>
          <p:nvPr/>
        </p:nvSpPr>
        <p:spPr>
          <a:xfrm>
            <a:off x="5663952" y="1948642"/>
            <a:ext cx="4404905" cy="26678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tcpdump</a:t>
            </a:r>
            <a:r>
              <a:rPr lang="zh-CN" altLang="en-US" sz="1400" smtClean="0">
                <a:solidFill>
                  <a:schemeClr val="accent6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线程</a:t>
            </a:r>
            <a:endParaRPr lang="zh-CN" altLang="en-US" sz="1400">
              <a:solidFill>
                <a:schemeClr val="accent6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368" name="直接箭头连接符 367"/>
          <p:cNvCxnSpPr>
            <a:stCxn id="55" idx="3"/>
            <a:endCxn id="5" idx="1"/>
          </p:cNvCxnSpPr>
          <p:nvPr/>
        </p:nvCxnSpPr>
        <p:spPr>
          <a:xfrm>
            <a:off x="1835106" y="3469270"/>
            <a:ext cx="336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0" name="直接箭头连接符 369"/>
          <p:cNvCxnSpPr>
            <a:stCxn id="100" idx="3"/>
            <a:endCxn id="8" idx="1"/>
          </p:cNvCxnSpPr>
          <p:nvPr/>
        </p:nvCxnSpPr>
        <p:spPr>
          <a:xfrm>
            <a:off x="5208092" y="3473386"/>
            <a:ext cx="684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2" name="直接箭头连接符 371"/>
          <p:cNvCxnSpPr>
            <a:stCxn id="8" idx="3"/>
            <a:endCxn id="6" idx="1"/>
          </p:cNvCxnSpPr>
          <p:nvPr/>
        </p:nvCxnSpPr>
        <p:spPr>
          <a:xfrm>
            <a:off x="6994027" y="3473386"/>
            <a:ext cx="465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stCxn id="6" idx="3"/>
            <a:endCxn id="7" idx="1"/>
          </p:cNvCxnSpPr>
          <p:nvPr/>
        </p:nvCxnSpPr>
        <p:spPr>
          <a:xfrm>
            <a:off x="8501979" y="3473386"/>
            <a:ext cx="414750" cy="2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2" name="肘形连接符 381"/>
          <p:cNvCxnSpPr>
            <a:stCxn id="7" idx="2"/>
            <a:endCxn id="8" idx="2"/>
          </p:cNvCxnSpPr>
          <p:nvPr/>
        </p:nvCxnSpPr>
        <p:spPr>
          <a:xfrm rot="5400000">
            <a:off x="7932683" y="2212513"/>
            <a:ext cx="12700" cy="2978946"/>
          </a:xfrm>
          <a:prstGeom prst="bentConnector3">
            <a:avLst>
              <a:gd name="adj1" fmla="val 304615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>
            <a:stCxn id="143" idx="0"/>
            <a:endCxn id="144" idx="2"/>
          </p:cNvCxnSpPr>
          <p:nvPr/>
        </p:nvCxnSpPr>
        <p:spPr>
          <a:xfrm flipV="1">
            <a:off x="11106763" y="2494618"/>
            <a:ext cx="1" cy="75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43" idx="2"/>
            <a:endCxn id="25" idx="0"/>
          </p:cNvCxnSpPr>
          <p:nvPr/>
        </p:nvCxnSpPr>
        <p:spPr>
          <a:xfrm>
            <a:off x="11106763" y="3698811"/>
            <a:ext cx="2" cy="91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0" name="肘形连接符 419"/>
          <p:cNvCxnSpPr>
            <a:stCxn id="54" idx="3"/>
            <a:endCxn id="5" idx="0"/>
          </p:cNvCxnSpPr>
          <p:nvPr/>
        </p:nvCxnSpPr>
        <p:spPr>
          <a:xfrm>
            <a:off x="1835109" y="2644747"/>
            <a:ext cx="984527" cy="5959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8" name="肘形连接符 427"/>
          <p:cNvCxnSpPr>
            <a:stCxn id="8" idx="3"/>
            <a:endCxn id="7" idx="0"/>
          </p:cNvCxnSpPr>
          <p:nvPr/>
        </p:nvCxnSpPr>
        <p:spPr>
          <a:xfrm flipV="1">
            <a:off x="6994027" y="3248902"/>
            <a:ext cx="2428129" cy="224484"/>
          </a:xfrm>
          <a:prstGeom prst="bentConnector4">
            <a:avLst>
              <a:gd name="adj1" fmla="val 7365"/>
              <a:gd name="adj2" fmla="val 37600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>
            <a:stCxn id="7" idx="3"/>
            <a:endCxn id="143" idx="1"/>
          </p:cNvCxnSpPr>
          <p:nvPr/>
        </p:nvCxnSpPr>
        <p:spPr>
          <a:xfrm>
            <a:off x="9927582" y="3475444"/>
            <a:ext cx="501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0" name="TextBox 469"/>
          <p:cNvSpPr txBox="1"/>
          <p:nvPr/>
        </p:nvSpPr>
        <p:spPr>
          <a:xfrm>
            <a:off x="3628578" y="4861031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切断</a:t>
            </a:r>
            <a:r>
              <a:rPr lang="zh-CN" altLang="en-US" sz="120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新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数据流，复原旧数据流</a:t>
            </a:r>
            <a:endParaRPr lang="en-US" altLang="zh-CN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（关于数据流请参考前两张</a:t>
            </a:r>
            <a:r>
              <a:rPr lang="en-US" altLang="zh-CN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ppt</a:t>
            </a:r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）</a:t>
            </a:r>
            <a:endParaRPr lang="en-US" altLang="zh-CN" sz="1200" smtClean="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  <a:p>
            <a:r>
              <a:rPr lang="zh-CN" altLang="en-US" sz="1200" smtClean="0">
                <a:solidFill>
                  <a:schemeClr val="accent2"/>
                </a:solidFill>
                <a:latin typeface="Microsoft YaHei Mono" pitchFamily="49" charset="-122"/>
                <a:ea typeface="Microsoft YaHei Mono" pitchFamily="49" charset="-122"/>
              </a:rPr>
              <a:t>邮箱收不到邮件，退出线程</a:t>
            </a:r>
            <a:endParaRPr lang="zh-CN" altLang="en-US" sz="1200">
              <a:solidFill>
                <a:schemeClr val="accent2"/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cxnSp>
        <p:nvCxnSpPr>
          <p:cNvPr id="510" name="肘形连接符 509"/>
          <p:cNvCxnSpPr>
            <a:stCxn id="5" idx="3"/>
            <a:endCxn id="8" idx="0"/>
          </p:cNvCxnSpPr>
          <p:nvPr/>
        </p:nvCxnSpPr>
        <p:spPr>
          <a:xfrm flipV="1">
            <a:off x="3467708" y="3244786"/>
            <a:ext cx="2975502" cy="224484"/>
          </a:xfrm>
          <a:prstGeom prst="bentConnector4">
            <a:avLst>
              <a:gd name="adj1" fmla="val 3512"/>
              <a:gd name="adj2" fmla="val 36816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9" name="肘形连接符 538"/>
          <p:cNvCxnSpPr>
            <a:stCxn id="241" idx="3"/>
          </p:cNvCxnSpPr>
          <p:nvPr/>
        </p:nvCxnSpPr>
        <p:spPr>
          <a:xfrm flipV="1">
            <a:off x="3503712" y="3695637"/>
            <a:ext cx="2651466" cy="1149456"/>
          </a:xfrm>
          <a:prstGeom prst="bentConnector3">
            <a:avLst>
              <a:gd name="adj1" fmla="val 10007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51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473</Words>
  <Application>Microsoft Office PowerPoint</Application>
  <PresentationFormat>自定义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Custom Design</vt:lpstr>
      <vt:lpstr>TCPDUMP数据流程处理</vt:lpstr>
      <vt:lpstr>tcpdump介绍</vt:lpstr>
      <vt:lpstr>tcpdump数据结构</vt:lpstr>
      <vt:lpstr>lwip数据流向-tx</vt:lpstr>
      <vt:lpstr>lwip数据流向-rx</vt:lpstr>
      <vt:lpstr>lwip数据流向-接口层线程</vt:lpstr>
      <vt:lpstr>tcpdump-msh /&gt;命令介绍</vt:lpstr>
      <vt:lpstr>tcpdump-程序流程图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297</cp:revision>
  <dcterms:created xsi:type="dcterms:W3CDTF">2014-06-30T01:36:10Z</dcterms:created>
  <dcterms:modified xsi:type="dcterms:W3CDTF">2018-07-18T02:24:08Z</dcterms:modified>
</cp:coreProperties>
</file>