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68" r:id="rId3"/>
    <p:sldId id="270" r:id="rId4"/>
    <p:sldId id="269" r:id="rId5"/>
    <p:sldId id="271" r:id="rId6"/>
    <p:sldId id="272" r:id="rId7"/>
    <p:sldId id="257" r:id="rId8"/>
    <p:sldId id="274" r:id="rId9"/>
    <p:sldId id="275" r:id="rId10"/>
    <p:sldId id="276" r:id="rId11"/>
    <p:sldId id="277" r:id="rId12"/>
    <p:sldId id="279" r:id="rId13"/>
    <p:sldId id="280" r:id="rId14"/>
    <p:sldId id="281" r:id="rId15"/>
    <p:sldId id="278" r:id="rId16"/>
    <p:sldId id="282" r:id="rId17"/>
    <p:sldId id="283" r:id="rId18"/>
    <p:sldId id="284" r:id="rId19"/>
    <p:sldId id="285" r:id="rId20"/>
    <p:sldId id="286" r:id="rId21"/>
    <p:sldId id="287" r:id="rId22"/>
    <p:sldId id="288" r:id="rId23"/>
    <p:sldId id="289" r:id="rId24"/>
    <p:sldId id="290" r:id="rId25"/>
    <p:sldId id="291" r:id="rId26"/>
    <p:sldId id="292" r:id="rId27"/>
    <p:sldId id="273" r:id="rId28"/>
  </p:sldIdLst>
  <p:sldSz cx="9144000" cy="5143500" type="screen16x9"/>
  <p:notesSz cx="6858000" cy="9144000"/>
  <p:embeddedFontLst>
    <p:embeddedFont>
      <p:font typeface="Muli" panose="020B0604020202020204" charset="0"/>
      <p:regular r:id="rId30"/>
      <p:bold r:id="rId31"/>
      <p:italic r:id="rId32"/>
      <p:boldItalic r:id="rId33"/>
    </p:embeddedFont>
    <p:embeddedFont>
      <p:font typeface="Nixie One" panose="020B0604020202020204" charset="0"/>
      <p:regular r:id="rId34"/>
    </p:embeddedFont>
    <p:embeddedFont>
      <p:font typeface="Helvetica Neue" panose="020B0604020202020204" charset="0"/>
      <p:regular r:id="rId35"/>
      <p:bold r:id="rId36"/>
      <p:italic r:id="rId37"/>
      <p:boldItalic r:id="rId38"/>
    </p:embeddedFont>
    <p:embeddedFont>
      <p:font typeface="RR Beaver" panose="02000000000000000000"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839519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497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59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868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075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325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682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65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391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7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02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00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77ffb3f786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77ffb3f786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471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28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353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353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962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161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451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549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03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77ffb3f786_1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77ffb3f786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70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188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7ffb3f786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77ffb3f786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99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77ffb3f786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77ffb3f786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86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33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929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38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100000">
              <a:srgbClr val="20124D"/>
            </a:gs>
            <a:gs pos="100000">
              <a:srgbClr val="737373"/>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7.jpg"/><Relationship Id="rId7"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7.jpg"/><Relationship Id="rId7"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8.jpg"/><Relationship Id="rId9"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70800" y="1471900"/>
            <a:ext cx="7743600" cy="17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b="1" dirty="0">
                <a:solidFill>
                  <a:srgbClr val="00E1C6"/>
                </a:solidFill>
                <a:latin typeface="RR Beaver" panose="02000000000000000000" pitchFamily="2" charset="0"/>
                <a:ea typeface="RR Beaver" panose="02000000000000000000" pitchFamily="2" charset="0"/>
              </a:rPr>
              <a:t>Easy</a:t>
            </a:r>
            <a:r>
              <a:rPr lang="en" sz="7000" dirty="0">
                <a:solidFill>
                  <a:srgbClr val="00E1C6"/>
                </a:solidFill>
              </a:rPr>
              <a:t> </a:t>
            </a:r>
            <a:endParaRPr sz="7000" dirty="0">
              <a:solidFill>
                <a:srgbClr val="00E1C6"/>
              </a:solidFill>
            </a:endParaRPr>
          </a:p>
        </p:txBody>
      </p:sp>
      <p:sp>
        <p:nvSpPr>
          <p:cNvPr id="338" name="Google Shape;338;p11"/>
          <p:cNvSpPr txBox="1"/>
          <p:nvPr/>
        </p:nvSpPr>
        <p:spPr>
          <a:xfrm>
            <a:off x="4038338" y="2542254"/>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0" b="1" dirty="0">
                <a:solidFill>
                  <a:srgbClr val="00E1C6"/>
                </a:solidFill>
                <a:latin typeface="RR Beaver" panose="02000000000000000000" pitchFamily="2" charset="0"/>
                <a:ea typeface="RR Beaver" panose="02000000000000000000" pitchFamily="2" charset="0"/>
                <a:cs typeface="Nixie One"/>
                <a:sym typeface="Nixie One"/>
              </a:rPr>
              <a:t>Pass</a:t>
            </a:r>
            <a:endParaRPr sz="7000" b="1" dirty="0">
              <a:solidFill>
                <a:srgbClr val="00E1C6"/>
              </a:solidFill>
              <a:latin typeface="RR Beaver" panose="02000000000000000000" pitchFamily="2" charset="0"/>
              <a:ea typeface="RR Beaver" panose="02000000000000000000" pitchFamily="2" charset="0"/>
              <a:cs typeface="Nixie One"/>
              <a:sym typeface="Nixie One"/>
            </a:endParaRPr>
          </a:p>
        </p:txBody>
      </p:sp>
      <p:pic>
        <p:nvPicPr>
          <p:cNvPr id="339" name="Google Shape;339;p11"/>
          <p:cNvPicPr preferRelativeResize="0"/>
          <p:nvPr/>
        </p:nvPicPr>
        <p:blipFill>
          <a:blip r:embed="rId3">
            <a:alphaModFix/>
          </a:blip>
          <a:stretch>
            <a:fillRect/>
          </a:stretch>
        </p:blipFill>
        <p:spPr>
          <a:xfrm>
            <a:off x="4291572" y="4247125"/>
            <a:ext cx="560850" cy="5608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smtClean="0">
                <a:solidFill>
                  <a:srgbClr val="FFFFFF"/>
                </a:solidFill>
              </a:rPr>
              <a:t>Usuários</a:t>
            </a:r>
            <a:r>
              <a:rPr lang="pt-BR" b="1" dirty="0">
                <a:solidFill>
                  <a:srgbClr val="FFFFFF"/>
                </a:solidFill>
              </a:rPr>
              <a:t>:</a:t>
            </a:r>
            <a:r>
              <a:rPr lang="pt-BR" dirty="0"/>
              <a:t/>
            </a:r>
            <a:br>
              <a:rPr lang="pt-BR" dirty="0"/>
            </a:br>
            <a:r>
              <a:rPr lang="en" b="1" dirty="0" smtClean="0">
                <a:solidFill>
                  <a:srgbClr val="FFFFFF"/>
                </a:solidFill>
              </a:rPr>
              <a:t> </a:t>
            </a:r>
            <a:endParaRPr b="1" dirty="0">
              <a:solidFill>
                <a:srgbClr val="FFFFFF"/>
              </a:solidFill>
            </a:endParaRPr>
          </a:p>
        </p:txBody>
      </p:sp>
      <p:sp>
        <p:nvSpPr>
          <p:cNvPr id="345" name="Google Shape;345;p12"/>
          <p:cNvSpPr txBox="1">
            <a:spLocks noGrp="1"/>
          </p:cNvSpPr>
          <p:nvPr>
            <p:ph type="subTitle" idx="1"/>
          </p:nvPr>
        </p:nvSpPr>
        <p:spPr>
          <a:xfrm>
            <a:off x="2557151" y="924674"/>
            <a:ext cx="6391640" cy="3801438"/>
          </a:xfrm>
          <a:prstGeom prst="rect">
            <a:avLst/>
          </a:prstGeom>
        </p:spPr>
        <p:txBody>
          <a:bodyPr spcFirstLastPara="1" wrap="square" lIns="91425" tIns="91425" rIns="91425" bIns="91425" anchor="t" anchorCtr="0">
            <a:noAutofit/>
          </a:bodyPr>
          <a:lstStyle/>
          <a:p>
            <a:endParaRPr lang="pt-BR" dirty="0">
              <a:solidFill>
                <a:srgbClr val="FFFFFF"/>
              </a:solidFill>
            </a:endParaRPr>
          </a:p>
          <a:p>
            <a:endParaRPr lang="pt-BR" dirty="0">
              <a:solidFill>
                <a:srgbClr val="FFFFFF"/>
              </a:solidFill>
            </a:endParaRPr>
          </a:p>
          <a:p>
            <a:pPr marL="0" lvl="0" indent="0" algn="l" rtl="0">
              <a:spcBef>
                <a:spcPts val="0"/>
              </a:spcBef>
              <a:spcAft>
                <a:spcPts val="0"/>
              </a:spcAft>
              <a:buNone/>
            </a:pPr>
            <a:endParaRPr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905" y="924674"/>
            <a:ext cx="2813221" cy="3544584"/>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59" y="924674"/>
            <a:ext cx="2854339" cy="3544584"/>
          </a:xfrm>
          <a:prstGeom prst="rect">
            <a:avLst/>
          </a:prstGeom>
        </p:spPr>
      </p:pic>
      <p:sp>
        <p:nvSpPr>
          <p:cNvPr id="4" name="CaixaDeTexto 3"/>
          <p:cNvSpPr txBox="1"/>
          <p:nvPr/>
        </p:nvSpPr>
        <p:spPr>
          <a:xfrm>
            <a:off x="2662905" y="4469258"/>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sp>
        <p:nvSpPr>
          <p:cNvPr id="8" name="CaixaDeTexto 7"/>
          <p:cNvSpPr txBox="1"/>
          <p:nvPr/>
        </p:nvSpPr>
        <p:spPr>
          <a:xfrm>
            <a:off x="5702337" y="4457274"/>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spTree>
    <p:extLst>
      <p:ext uri="{BB962C8B-B14F-4D97-AF65-F5344CB8AC3E}">
        <p14:creationId xmlns:p14="http://schemas.microsoft.com/office/powerpoint/2010/main" val="3736133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smtClean="0">
                <a:solidFill>
                  <a:srgbClr val="FFFFFF"/>
                </a:solidFill>
              </a:rPr>
              <a:t>Usuários</a:t>
            </a:r>
            <a:r>
              <a:rPr lang="pt-BR" b="1" dirty="0">
                <a:solidFill>
                  <a:srgbClr val="FFFFFF"/>
                </a:solidFill>
              </a:rPr>
              <a:t>:</a:t>
            </a:r>
            <a:r>
              <a:rPr lang="pt-BR" dirty="0"/>
              <a:t/>
            </a:r>
            <a:br>
              <a:rPr lang="pt-BR" dirty="0"/>
            </a:br>
            <a:r>
              <a:rPr lang="en" b="1" dirty="0" smtClean="0">
                <a:solidFill>
                  <a:srgbClr val="FFFFFF"/>
                </a:solidFill>
              </a:rPr>
              <a:t> </a:t>
            </a:r>
            <a:endParaRPr b="1" dirty="0">
              <a:solidFill>
                <a:srgbClr val="FFFFFF"/>
              </a:solidFill>
            </a:endParaRPr>
          </a:p>
        </p:txBody>
      </p:sp>
      <p:sp>
        <p:nvSpPr>
          <p:cNvPr id="345" name="Google Shape;345;p12"/>
          <p:cNvSpPr txBox="1">
            <a:spLocks noGrp="1"/>
          </p:cNvSpPr>
          <p:nvPr>
            <p:ph type="subTitle" idx="1"/>
          </p:nvPr>
        </p:nvSpPr>
        <p:spPr>
          <a:xfrm>
            <a:off x="5581880" y="924674"/>
            <a:ext cx="3449103" cy="3544584"/>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pt-BR" sz="1600" dirty="0">
                <a:solidFill>
                  <a:schemeClr val="tx1"/>
                </a:solidFill>
              </a:rPr>
              <a:t>Segundo dados do </a:t>
            </a:r>
            <a:r>
              <a:rPr lang="pt-BR" sz="1600" dirty="0" err="1">
                <a:solidFill>
                  <a:schemeClr val="tx1"/>
                </a:solidFill>
              </a:rPr>
              <a:t>Sinetran</a:t>
            </a:r>
            <a:r>
              <a:rPr lang="pt-BR" sz="1600" dirty="0">
                <a:solidFill>
                  <a:schemeClr val="tx1"/>
                </a:solidFill>
              </a:rPr>
              <a:t> de 2019 o número médio de passageiros é em torno de 650 mil.</a:t>
            </a:r>
          </a:p>
          <a:p>
            <a:pPr algn="just"/>
            <a:endParaRPr lang="pt-BR" sz="1600" dirty="0" smtClean="0">
              <a:solidFill>
                <a:schemeClr val="tx1"/>
              </a:solidFill>
            </a:endParaRPr>
          </a:p>
          <a:p>
            <a:pPr algn="just"/>
            <a:endParaRPr lang="pt-BR" sz="1600" dirty="0">
              <a:solidFill>
                <a:schemeClr val="tx1"/>
              </a:solidFill>
            </a:endParaRPr>
          </a:p>
          <a:p>
            <a:pPr algn="just"/>
            <a:r>
              <a:rPr lang="pt-BR" sz="1600" dirty="0" smtClean="0">
                <a:solidFill>
                  <a:schemeClr val="tx1"/>
                </a:solidFill>
              </a:rPr>
              <a:t>Estratificado </a:t>
            </a:r>
            <a:r>
              <a:rPr lang="pt-BR" sz="1600" dirty="0">
                <a:solidFill>
                  <a:schemeClr val="tx1"/>
                </a:solidFill>
              </a:rPr>
              <a:t>da seguinte maneira:</a:t>
            </a:r>
          </a:p>
          <a:p>
            <a:pPr algn="just"/>
            <a:r>
              <a:rPr lang="pt-BR" sz="1600" dirty="0">
                <a:solidFill>
                  <a:schemeClr val="tx1"/>
                </a:solidFill>
              </a:rPr>
              <a:t>Passagem Inteira - 378.641;</a:t>
            </a:r>
          </a:p>
          <a:p>
            <a:pPr algn="just"/>
            <a:r>
              <a:rPr lang="pt-BR" sz="1600" dirty="0">
                <a:solidFill>
                  <a:schemeClr val="tx1"/>
                </a:solidFill>
              </a:rPr>
              <a:t>Estudante - 168.554;</a:t>
            </a:r>
          </a:p>
          <a:p>
            <a:pPr algn="just"/>
            <a:r>
              <a:rPr lang="pt-BR" sz="1600" dirty="0">
                <a:solidFill>
                  <a:schemeClr val="tx1"/>
                </a:solidFill>
              </a:rPr>
              <a:t>Isento - 43.224;</a:t>
            </a:r>
          </a:p>
          <a:p>
            <a:pPr algn="just"/>
            <a:r>
              <a:rPr lang="pt-BR" sz="1600" dirty="0">
                <a:solidFill>
                  <a:schemeClr val="tx1"/>
                </a:solidFill>
              </a:rPr>
              <a:t>Integração Temporal - 59.616;</a:t>
            </a: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
        <p:nvSpPr>
          <p:cNvPr id="4" name="CaixaDeTexto 3"/>
          <p:cNvSpPr txBox="1"/>
          <p:nvPr/>
        </p:nvSpPr>
        <p:spPr>
          <a:xfrm>
            <a:off x="2662905" y="4469258"/>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905" y="924674"/>
            <a:ext cx="2741301" cy="3532600"/>
          </a:xfrm>
          <a:prstGeom prst="rect">
            <a:avLst/>
          </a:prstGeom>
        </p:spPr>
      </p:pic>
    </p:spTree>
    <p:extLst>
      <p:ext uri="{BB962C8B-B14F-4D97-AF65-F5344CB8AC3E}">
        <p14:creationId xmlns:p14="http://schemas.microsoft.com/office/powerpoint/2010/main" val="1724136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smtClean="0">
                <a:solidFill>
                  <a:srgbClr val="FFFFFF"/>
                </a:solidFill>
              </a:rPr>
              <a:t>Usuários</a:t>
            </a:r>
            <a:r>
              <a:rPr lang="pt-BR" b="1" dirty="0">
                <a:solidFill>
                  <a:srgbClr val="FFFFFF"/>
                </a:solidFill>
              </a:rPr>
              <a:t>:</a:t>
            </a:r>
            <a:r>
              <a:rPr lang="pt-BR" dirty="0"/>
              <a:t/>
            </a:r>
            <a:br>
              <a:rPr lang="pt-BR" dirty="0"/>
            </a:br>
            <a:r>
              <a:rPr lang="en" b="1" dirty="0" smtClean="0">
                <a:solidFill>
                  <a:srgbClr val="FFFFFF"/>
                </a:solidFill>
              </a:rPr>
              <a:t> </a:t>
            </a:r>
            <a:endParaRPr b="1"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905" y="924674"/>
            <a:ext cx="2813221" cy="3544584"/>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59" y="924674"/>
            <a:ext cx="2854339" cy="3544584"/>
          </a:xfrm>
          <a:prstGeom prst="rect">
            <a:avLst/>
          </a:prstGeom>
        </p:spPr>
      </p:pic>
      <p:sp>
        <p:nvSpPr>
          <p:cNvPr id="4" name="CaixaDeTexto 3"/>
          <p:cNvSpPr txBox="1"/>
          <p:nvPr/>
        </p:nvSpPr>
        <p:spPr>
          <a:xfrm>
            <a:off x="2662905" y="4469258"/>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sp>
        <p:nvSpPr>
          <p:cNvPr id="8" name="CaixaDeTexto 7"/>
          <p:cNvSpPr txBox="1"/>
          <p:nvPr/>
        </p:nvSpPr>
        <p:spPr>
          <a:xfrm>
            <a:off x="5702337" y="4457274"/>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2905" y="924674"/>
            <a:ext cx="2813221" cy="3544584"/>
          </a:xfrm>
          <a:prstGeom prst="rect">
            <a:avLst/>
          </a:prstGeom>
        </p:spPr>
      </p:pic>
      <p:pic>
        <p:nvPicPr>
          <p:cNvPr id="7" name="Imagem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3759" y="924674"/>
            <a:ext cx="2854340" cy="3544584"/>
          </a:xfrm>
          <a:prstGeom prst="rect">
            <a:avLst/>
          </a:prstGeom>
        </p:spPr>
      </p:pic>
    </p:spTree>
    <p:extLst>
      <p:ext uri="{BB962C8B-B14F-4D97-AF65-F5344CB8AC3E}">
        <p14:creationId xmlns:p14="http://schemas.microsoft.com/office/powerpoint/2010/main" val="1529372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smtClean="0">
                <a:solidFill>
                  <a:srgbClr val="FFFFFF"/>
                </a:solidFill>
              </a:rPr>
              <a:t>Usuários</a:t>
            </a:r>
            <a:r>
              <a:rPr lang="pt-BR" b="1" dirty="0">
                <a:solidFill>
                  <a:srgbClr val="FFFFFF"/>
                </a:solidFill>
              </a:rPr>
              <a:t>:</a:t>
            </a:r>
            <a:r>
              <a:rPr lang="pt-BR" dirty="0"/>
              <a:t/>
            </a:r>
            <a:br>
              <a:rPr lang="pt-BR" dirty="0"/>
            </a:br>
            <a:r>
              <a:rPr lang="en" b="1" dirty="0" smtClean="0">
                <a:solidFill>
                  <a:srgbClr val="FFFFFF"/>
                </a:solidFill>
              </a:rPr>
              <a:t> </a:t>
            </a:r>
            <a:endParaRPr b="1"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905" y="924674"/>
            <a:ext cx="2813221" cy="3544584"/>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59" y="924674"/>
            <a:ext cx="2854339" cy="3544584"/>
          </a:xfrm>
          <a:prstGeom prst="rect">
            <a:avLst/>
          </a:prstGeom>
        </p:spPr>
      </p:pic>
      <p:sp>
        <p:nvSpPr>
          <p:cNvPr id="4" name="CaixaDeTexto 3"/>
          <p:cNvSpPr txBox="1"/>
          <p:nvPr/>
        </p:nvSpPr>
        <p:spPr>
          <a:xfrm>
            <a:off x="2662905" y="4469258"/>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sp>
        <p:nvSpPr>
          <p:cNvPr id="8" name="CaixaDeTexto 7"/>
          <p:cNvSpPr txBox="1"/>
          <p:nvPr/>
        </p:nvSpPr>
        <p:spPr>
          <a:xfrm>
            <a:off x="5702337" y="4457274"/>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2905" y="924674"/>
            <a:ext cx="2813221" cy="3544584"/>
          </a:xfrm>
          <a:prstGeom prst="rect">
            <a:avLst/>
          </a:prstGeom>
        </p:spPr>
      </p:pic>
      <p:pic>
        <p:nvPicPr>
          <p:cNvPr id="7" name="Imagem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3759" y="924674"/>
            <a:ext cx="2854340" cy="3544584"/>
          </a:xfrm>
          <a:prstGeom prst="rect">
            <a:avLst/>
          </a:prstGeom>
        </p:spPr>
      </p:pic>
      <p:pic>
        <p:nvPicPr>
          <p:cNvPr id="9" name="Imagem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2905" y="924674"/>
            <a:ext cx="2813222" cy="3544584"/>
          </a:xfrm>
          <a:prstGeom prst="rect">
            <a:avLst/>
          </a:prstGeom>
        </p:spPr>
      </p:pic>
      <p:pic>
        <p:nvPicPr>
          <p:cNvPr id="11" name="Imagem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3758" y="924673"/>
            <a:ext cx="2854340" cy="3544585"/>
          </a:xfrm>
          <a:prstGeom prst="rect">
            <a:avLst/>
          </a:prstGeom>
        </p:spPr>
      </p:pic>
    </p:spTree>
    <p:extLst>
      <p:ext uri="{BB962C8B-B14F-4D97-AF65-F5344CB8AC3E}">
        <p14:creationId xmlns:p14="http://schemas.microsoft.com/office/powerpoint/2010/main" val="3376177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smtClean="0">
                <a:solidFill>
                  <a:srgbClr val="FFFFFF"/>
                </a:solidFill>
              </a:rPr>
              <a:t>Usuários</a:t>
            </a:r>
            <a:r>
              <a:rPr lang="pt-BR" b="1" dirty="0">
                <a:solidFill>
                  <a:srgbClr val="FFFFFF"/>
                </a:solidFill>
              </a:rPr>
              <a:t>:</a:t>
            </a:r>
            <a:r>
              <a:rPr lang="pt-BR" dirty="0"/>
              <a:t/>
            </a:r>
            <a:br>
              <a:rPr lang="pt-BR" dirty="0"/>
            </a:br>
            <a:r>
              <a:rPr lang="en" b="1" dirty="0" smtClean="0">
                <a:solidFill>
                  <a:srgbClr val="FFFFFF"/>
                </a:solidFill>
              </a:rPr>
              <a:t> </a:t>
            </a:r>
            <a:endParaRPr b="1"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905" y="924674"/>
            <a:ext cx="2813221" cy="3544584"/>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59" y="924674"/>
            <a:ext cx="2854339" cy="3544584"/>
          </a:xfrm>
          <a:prstGeom prst="rect">
            <a:avLst/>
          </a:prstGeom>
        </p:spPr>
      </p:pic>
      <p:sp>
        <p:nvSpPr>
          <p:cNvPr id="4" name="CaixaDeTexto 3"/>
          <p:cNvSpPr txBox="1"/>
          <p:nvPr/>
        </p:nvSpPr>
        <p:spPr>
          <a:xfrm>
            <a:off x="2662905" y="4469258"/>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sp>
        <p:nvSpPr>
          <p:cNvPr id="8" name="CaixaDeTexto 7"/>
          <p:cNvSpPr txBox="1"/>
          <p:nvPr/>
        </p:nvSpPr>
        <p:spPr>
          <a:xfrm>
            <a:off x="5702337" y="4457274"/>
            <a:ext cx="2813221" cy="446276"/>
          </a:xfrm>
          <a:prstGeom prst="rect">
            <a:avLst/>
          </a:prstGeom>
          <a:noFill/>
        </p:spPr>
        <p:txBody>
          <a:bodyPr wrap="square" rtlCol="0">
            <a:spAutoFit/>
          </a:bodyPr>
          <a:lstStyle/>
          <a:p>
            <a:pPr algn="just"/>
            <a:r>
              <a:rPr lang="pt-BR" sz="900" dirty="0">
                <a:solidFill>
                  <a:schemeClr val="tx1"/>
                </a:solidFill>
              </a:rPr>
              <a:t>Fonte: Pesquisa realizada pela equipe </a:t>
            </a:r>
            <a:r>
              <a:rPr lang="pt-BR" sz="900" dirty="0" err="1">
                <a:solidFill>
                  <a:schemeClr val="tx1"/>
                </a:solidFill>
              </a:rPr>
              <a:t>Easy</a:t>
            </a:r>
            <a:r>
              <a:rPr lang="pt-BR" sz="900" dirty="0">
                <a:solidFill>
                  <a:schemeClr val="tx1"/>
                </a:solidFill>
              </a:rPr>
              <a:t> </a:t>
            </a:r>
            <a:r>
              <a:rPr lang="pt-BR" sz="900" dirty="0" smtClean="0">
                <a:solidFill>
                  <a:schemeClr val="tx1"/>
                </a:solidFill>
              </a:rPr>
              <a:t>Pass.</a:t>
            </a:r>
            <a:endParaRPr lang="pt-BR" dirty="0"/>
          </a:p>
          <a:p>
            <a:endParaRPr lang="pt-BR" dirty="0"/>
          </a:p>
        </p:txBody>
      </p:sp>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2905" y="924674"/>
            <a:ext cx="2813221" cy="3544584"/>
          </a:xfrm>
          <a:prstGeom prst="rect">
            <a:avLst/>
          </a:prstGeom>
        </p:spPr>
      </p:pic>
      <p:pic>
        <p:nvPicPr>
          <p:cNvPr id="7" name="Imagem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3759" y="924674"/>
            <a:ext cx="2854340" cy="3544584"/>
          </a:xfrm>
          <a:prstGeom prst="rect">
            <a:avLst/>
          </a:prstGeom>
        </p:spPr>
      </p:pic>
      <p:pic>
        <p:nvPicPr>
          <p:cNvPr id="9" name="Imagem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2905" y="924674"/>
            <a:ext cx="2813222" cy="3544584"/>
          </a:xfrm>
          <a:prstGeom prst="rect">
            <a:avLst/>
          </a:prstGeom>
        </p:spPr>
      </p:pic>
      <p:pic>
        <p:nvPicPr>
          <p:cNvPr id="11" name="Imagem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3758" y="924673"/>
            <a:ext cx="2854340" cy="3544585"/>
          </a:xfrm>
          <a:prstGeom prst="rect">
            <a:avLst/>
          </a:prstGeom>
        </p:spPr>
      </p:pic>
      <p:pic>
        <p:nvPicPr>
          <p:cNvPr id="6" name="Imagem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2903" y="924673"/>
            <a:ext cx="2813223" cy="3544586"/>
          </a:xfrm>
          <a:prstGeom prst="rect">
            <a:avLst/>
          </a:prstGeom>
        </p:spPr>
      </p:pic>
      <p:pic>
        <p:nvPicPr>
          <p:cNvPr id="12" name="Imagem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93758" y="924673"/>
            <a:ext cx="2854340" cy="3544586"/>
          </a:xfrm>
          <a:prstGeom prst="rect">
            <a:avLst/>
          </a:prstGeom>
        </p:spPr>
      </p:pic>
    </p:spTree>
    <p:extLst>
      <p:ext uri="{BB962C8B-B14F-4D97-AF65-F5344CB8AC3E}">
        <p14:creationId xmlns:p14="http://schemas.microsoft.com/office/powerpoint/2010/main" val="3104786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smtClean="0">
                <a:solidFill>
                  <a:srgbClr val="FFFFFF"/>
                </a:solidFill>
              </a:rPr>
              <a:t>Usuários</a:t>
            </a:r>
            <a:r>
              <a:rPr lang="pt-BR" b="1" dirty="0">
                <a:solidFill>
                  <a:srgbClr val="FFFFFF"/>
                </a:solidFill>
              </a:rPr>
              <a:t>:</a:t>
            </a:r>
            <a:r>
              <a:rPr lang="pt-BR" dirty="0"/>
              <a:t/>
            </a:r>
            <a:br>
              <a:rPr lang="pt-BR" dirty="0"/>
            </a:br>
            <a:r>
              <a:rPr lang="en" b="1" dirty="0" smtClean="0">
                <a:solidFill>
                  <a:srgbClr val="FFFFFF"/>
                </a:solidFill>
              </a:rPr>
              <a:t> </a:t>
            </a:r>
            <a:endParaRPr b="1" dirty="0">
              <a:solidFill>
                <a:srgbClr val="FFFFFF"/>
              </a:solidFill>
            </a:endParaRPr>
          </a:p>
        </p:txBody>
      </p:sp>
      <p:sp>
        <p:nvSpPr>
          <p:cNvPr id="345" name="Google Shape;345;p12"/>
          <p:cNvSpPr txBox="1">
            <a:spLocks noGrp="1"/>
          </p:cNvSpPr>
          <p:nvPr>
            <p:ph type="subTitle" idx="1"/>
          </p:nvPr>
        </p:nvSpPr>
        <p:spPr>
          <a:xfrm>
            <a:off x="2557151" y="791111"/>
            <a:ext cx="6391640" cy="4243225"/>
          </a:xfrm>
          <a:prstGeom prst="rect">
            <a:avLst/>
          </a:prstGeom>
        </p:spPr>
        <p:txBody>
          <a:bodyPr spcFirstLastPara="1" wrap="square" lIns="91425" tIns="91425" rIns="91425" bIns="91425" anchor="t" anchorCtr="0">
            <a:noAutofit/>
          </a:bodyPr>
          <a:lstStyle/>
          <a:p>
            <a:r>
              <a:rPr lang="pt-BR" sz="1600" b="1" dirty="0">
                <a:solidFill>
                  <a:schemeClr val="tx1"/>
                </a:solidFill>
              </a:rPr>
              <a:t>O</a:t>
            </a:r>
            <a:r>
              <a:rPr lang="pt-BR" sz="1600" b="1" dirty="0" smtClean="0">
                <a:solidFill>
                  <a:schemeClr val="tx1"/>
                </a:solidFill>
              </a:rPr>
              <a:t>utras </a:t>
            </a:r>
            <a:r>
              <a:rPr lang="pt-BR" sz="1600" b="1" dirty="0">
                <a:solidFill>
                  <a:schemeClr val="tx1"/>
                </a:solidFill>
              </a:rPr>
              <a:t>dores </a:t>
            </a:r>
            <a:r>
              <a:rPr lang="pt-BR" sz="1600" b="1" dirty="0" smtClean="0">
                <a:solidFill>
                  <a:schemeClr val="tx1"/>
                </a:solidFill>
              </a:rPr>
              <a:t>que o </a:t>
            </a:r>
            <a:r>
              <a:rPr lang="pt-BR" sz="1600" b="1" dirty="0">
                <a:solidFill>
                  <a:schemeClr val="tx1"/>
                </a:solidFill>
              </a:rPr>
              <a:t>público alvo </a:t>
            </a:r>
            <a:r>
              <a:rPr lang="pt-BR" sz="1600" b="1" dirty="0" smtClean="0">
                <a:solidFill>
                  <a:schemeClr val="tx1"/>
                </a:solidFill>
              </a:rPr>
              <a:t>possui:</a:t>
            </a:r>
          </a:p>
          <a:p>
            <a:endParaRPr lang="pt-BR" dirty="0">
              <a:solidFill>
                <a:schemeClr val="tx1"/>
              </a:solidFill>
            </a:endParaRPr>
          </a:p>
          <a:p>
            <a:pPr algn="just">
              <a:buFont typeface="Arial" panose="020B0604020202020204" pitchFamily="34" charset="0"/>
              <a:buChar char="•"/>
            </a:pPr>
            <a:r>
              <a:rPr lang="pt-BR" sz="1600" dirty="0" smtClean="0">
                <a:solidFill>
                  <a:schemeClr val="tx1"/>
                </a:solidFill>
              </a:rPr>
              <a:t>O </a:t>
            </a:r>
            <a:r>
              <a:rPr lang="pt-BR" sz="1600" dirty="0">
                <a:solidFill>
                  <a:schemeClr val="tx1"/>
                </a:solidFill>
              </a:rPr>
              <a:t>canal de recarga online que existe atualmente não informa se a carteirinha está realmente em funcionamento para recarga</a:t>
            </a:r>
            <a:r>
              <a:rPr lang="pt-BR" sz="1600" dirty="0" smtClean="0">
                <a:solidFill>
                  <a:schemeClr val="tx1"/>
                </a:solidFill>
              </a:rPr>
              <a:t>;</a:t>
            </a:r>
          </a:p>
          <a:p>
            <a:pPr algn="just">
              <a:buFont typeface="Arial" panose="020B0604020202020204" pitchFamily="34" charset="0"/>
              <a:buChar char="•"/>
            </a:pPr>
            <a:endParaRPr lang="pt-BR" sz="1600" dirty="0">
              <a:solidFill>
                <a:schemeClr val="tx1"/>
              </a:solidFill>
            </a:endParaRPr>
          </a:p>
          <a:p>
            <a:pPr algn="just">
              <a:buFont typeface="Arial" panose="020B0604020202020204" pitchFamily="34" charset="0"/>
              <a:buChar char="•"/>
            </a:pPr>
            <a:r>
              <a:rPr lang="pt-BR" sz="1600" dirty="0">
                <a:solidFill>
                  <a:schemeClr val="tx1"/>
                </a:solidFill>
              </a:rPr>
              <a:t>O serviço online para recarga de celular não é seguro</a:t>
            </a:r>
            <a:r>
              <a:rPr lang="pt-BR" sz="1600" dirty="0" smtClean="0">
                <a:solidFill>
                  <a:schemeClr val="tx1"/>
                </a:solidFill>
              </a:rPr>
              <a:t>;</a:t>
            </a:r>
          </a:p>
          <a:p>
            <a:pPr algn="just">
              <a:buFont typeface="Arial" panose="020B0604020202020204" pitchFamily="34" charset="0"/>
              <a:buChar char="•"/>
            </a:pPr>
            <a:endParaRPr lang="pt-BR" sz="1600" dirty="0">
              <a:solidFill>
                <a:schemeClr val="tx1"/>
              </a:solidFill>
            </a:endParaRPr>
          </a:p>
          <a:p>
            <a:pPr algn="just">
              <a:buFont typeface="Arial" panose="020B0604020202020204" pitchFamily="34" charset="0"/>
              <a:buChar char="•"/>
            </a:pPr>
            <a:r>
              <a:rPr lang="pt-BR" sz="1600" dirty="0">
                <a:solidFill>
                  <a:schemeClr val="tx1"/>
                </a:solidFill>
              </a:rPr>
              <a:t>Quando infelizmente não cai a recarga</a:t>
            </a:r>
            <a:r>
              <a:rPr lang="pt-BR" sz="1600" dirty="0" smtClean="0">
                <a:solidFill>
                  <a:schemeClr val="tx1"/>
                </a:solidFill>
              </a:rPr>
              <a:t>;</a:t>
            </a:r>
          </a:p>
          <a:p>
            <a:pPr algn="just">
              <a:buFont typeface="Arial" panose="020B0604020202020204" pitchFamily="34" charset="0"/>
              <a:buChar char="•"/>
            </a:pPr>
            <a:endParaRPr lang="pt-BR" sz="1600" dirty="0">
              <a:solidFill>
                <a:schemeClr val="tx1"/>
              </a:solidFill>
            </a:endParaRPr>
          </a:p>
          <a:p>
            <a:pPr algn="just">
              <a:buFont typeface="Arial" panose="020B0604020202020204" pitchFamily="34" charset="0"/>
              <a:buChar char="•"/>
            </a:pPr>
            <a:r>
              <a:rPr lang="pt-BR" sz="1600" dirty="0">
                <a:solidFill>
                  <a:schemeClr val="tx1"/>
                </a:solidFill>
              </a:rPr>
              <a:t>A segurança de não precisar sacar dinheiro e ir até um posto de recarga</a:t>
            </a:r>
            <a:r>
              <a:rPr lang="pt-BR" sz="1600" dirty="0" smtClean="0">
                <a:solidFill>
                  <a:schemeClr val="tx1"/>
                </a:solidFill>
              </a:rPr>
              <a:t>;</a:t>
            </a:r>
          </a:p>
          <a:p>
            <a:pPr algn="just">
              <a:buFont typeface="Arial" panose="020B0604020202020204" pitchFamily="34" charset="0"/>
              <a:buChar char="•"/>
            </a:pPr>
            <a:endParaRPr lang="pt-BR" sz="1600" dirty="0">
              <a:solidFill>
                <a:schemeClr val="tx1"/>
              </a:solidFill>
            </a:endParaRPr>
          </a:p>
          <a:p>
            <a:pPr algn="just">
              <a:buFont typeface="Arial" panose="020B0604020202020204" pitchFamily="34" charset="0"/>
              <a:buChar char="•"/>
            </a:pPr>
            <a:r>
              <a:rPr lang="pt-BR" sz="1600" dirty="0">
                <a:solidFill>
                  <a:schemeClr val="tx1"/>
                </a:solidFill>
              </a:rPr>
              <a:t>Muitas vezes o sistema está fora do ar</a:t>
            </a:r>
            <a:r>
              <a:rPr lang="pt-BR" sz="1600" dirty="0" smtClean="0">
                <a:solidFill>
                  <a:schemeClr val="tx1"/>
                </a:solidFill>
              </a:rPr>
              <a:t>;</a:t>
            </a:r>
          </a:p>
          <a:p>
            <a:pPr algn="just">
              <a:buFont typeface="Arial" panose="020B0604020202020204" pitchFamily="34" charset="0"/>
              <a:buChar char="•"/>
            </a:pPr>
            <a:endParaRPr lang="pt-BR" sz="1600" dirty="0">
              <a:solidFill>
                <a:schemeClr val="tx1"/>
              </a:solidFill>
            </a:endParaRPr>
          </a:p>
          <a:p>
            <a:pPr algn="just">
              <a:buFont typeface="Arial" panose="020B0604020202020204" pitchFamily="34" charset="0"/>
              <a:buChar char="•"/>
            </a:pPr>
            <a:r>
              <a:rPr lang="pt-BR" sz="1600" dirty="0">
                <a:solidFill>
                  <a:schemeClr val="tx1"/>
                </a:solidFill>
              </a:rPr>
              <a:t>Seria interessante saber quanto tenho de credito e não ficar sabendo somente no ônibus na hora de passar;</a:t>
            </a:r>
          </a:p>
          <a:p>
            <a:endParaRPr lang="pt-BR" dirty="0">
              <a:solidFill>
                <a:srgbClr val="FFFFFF"/>
              </a:solidFill>
            </a:endParaRPr>
          </a:p>
          <a:p>
            <a:endParaRPr lang="pt-BR" dirty="0">
              <a:solidFill>
                <a:srgbClr val="FFFFFF"/>
              </a:solidFill>
            </a:endParaRPr>
          </a:p>
          <a:p>
            <a:pPr marL="0" lvl="0" indent="0" algn="l" rtl="0">
              <a:spcBef>
                <a:spcPts val="0"/>
              </a:spcBef>
              <a:spcAft>
                <a:spcPts val="0"/>
              </a:spcAft>
              <a:buNone/>
            </a:pPr>
            <a:endParaRPr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355645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Legislação:</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557151" y="791111"/>
            <a:ext cx="6391640" cy="4243225"/>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pt-BR" sz="1600" dirty="0">
                <a:solidFill>
                  <a:schemeClr val="tx1"/>
                </a:solidFill>
              </a:rPr>
              <a:t>LEI Nº 949, DE 10 DE MARÇO DE 2006</a:t>
            </a:r>
          </a:p>
          <a:p>
            <a:pPr marL="139700" indent="0" algn="just"/>
            <a:r>
              <a:rPr lang="pt-BR" sz="1600" dirty="0">
                <a:solidFill>
                  <a:schemeClr val="tx1"/>
                </a:solidFill>
              </a:rPr>
              <a:t> </a:t>
            </a:r>
          </a:p>
          <a:p>
            <a:pPr marL="139700" indent="0" algn="just"/>
            <a:r>
              <a:rPr lang="pt-BR" sz="1600" dirty="0">
                <a:solidFill>
                  <a:schemeClr val="tx1"/>
                </a:solidFill>
              </a:rPr>
              <a:t>DISPÕE SOBRE DIRETRIZES DO SISTEMA DE BILHETAGEM E DIREITOS DOS USUÁRIOS DOS TRANSPORTES COLETIVOS DE MANAUS.</a:t>
            </a:r>
          </a:p>
          <a:p>
            <a:pPr algn="just"/>
            <a:endParaRPr lang="pt-BR" sz="1600" dirty="0">
              <a:solidFill>
                <a:schemeClr val="tx1"/>
              </a:solidFill>
            </a:endParaRPr>
          </a:p>
          <a:p>
            <a:pPr algn="just"/>
            <a:r>
              <a:rPr lang="pt-BR" sz="1600" dirty="0">
                <a:solidFill>
                  <a:schemeClr val="tx1"/>
                </a:solidFill>
              </a:rPr>
              <a:t>ART </a:t>
            </a:r>
            <a:r>
              <a:rPr lang="pt-BR" sz="1600" dirty="0" smtClean="0">
                <a:solidFill>
                  <a:schemeClr val="tx1"/>
                </a:solidFill>
              </a:rPr>
              <a:t>11 A </a:t>
            </a:r>
            <a:r>
              <a:rPr lang="pt-BR" sz="1600" dirty="0">
                <a:solidFill>
                  <a:schemeClr val="tx1"/>
                </a:solidFill>
              </a:rPr>
              <a:t>Prefeitura, ou terceiro por ela autorizado a implantar o Sistema de Bilhetagem, deverá instalar, no mínimo, um posto central e um posto permanente de carga de cartão em cada zona geográfica de Manaus.</a:t>
            </a:r>
          </a:p>
          <a:p>
            <a:pPr algn="just"/>
            <a:r>
              <a:rPr lang="pt-BR" sz="1600" dirty="0">
                <a:solidFill>
                  <a:schemeClr val="tx1"/>
                </a:solidFill>
              </a:rPr>
              <a:t> </a:t>
            </a:r>
          </a:p>
          <a:p>
            <a:pPr algn="just"/>
            <a:r>
              <a:rPr lang="pt-BR" sz="1600" dirty="0">
                <a:solidFill>
                  <a:schemeClr val="tx1"/>
                </a:solidFill>
              </a:rPr>
              <a:t>ART </a:t>
            </a:r>
            <a:r>
              <a:rPr lang="pt-BR" sz="1600" dirty="0" smtClean="0">
                <a:solidFill>
                  <a:schemeClr val="tx1"/>
                </a:solidFill>
              </a:rPr>
              <a:t>12 Será </a:t>
            </a:r>
            <a:r>
              <a:rPr lang="pt-BR" sz="1600" dirty="0">
                <a:solidFill>
                  <a:schemeClr val="tx1"/>
                </a:solidFill>
              </a:rPr>
              <a:t>obrigatória a instalação de postos de cargos quando requeridas por unidades de ensino, pontos de comércio, rede bancária, correios e entidades representativas de estudantes, sendo os custos de instalação e operação de responsabilidade do requerente e os pré-requisitos e bases do negócio acordados em contrato.</a:t>
            </a:r>
          </a:p>
          <a:p>
            <a:endParaRPr lang="pt-BR" dirty="0">
              <a:solidFill>
                <a:srgbClr val="FFFFFF"/>
              </a:solidFill>
            </a:endParaRPr>
          </a:p>
          <a:p>
            <a:pPr marL="0" lvl="0" indent="0" algn="l" rtl="0">
              <a:spcBef>
                <a:spcPts val="0"/>
              </a:spcBef>
              <a:spcAft>
                <a:spcPts val="0"/>
              </a:spcAft>
              <a:buNone/>
            </a:pPr>
            <a:endParaRPr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3624403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Legislação:</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557151" y="791111"/>
            <a:ext cx="6391640" cy="4243225"/>
          </a:xfrm>
          <a:prstGeom prst="rect">
            <a:avLst/>
          </a:prstGeom>
        </p:spPr>
        <p:txBody>
          <a:bodyPr spcFirstLastPara="1" wrap="square" lIns="91425" tIns="91425" rIns="91425" bIns="91425" anchor="t" anchorCtr="0">
            <a:noAutofit/>
          </a:bodyPr>
          <a:lstStyle/>
          <a:p>
            <a:endParaRPr lang="pt-BR" sz="1600" dirty="0">
              <a:solidFill>
                <a:schemeClr val="tx1"/>
              </a:solidFill>
            </a:endParaRPr>
          </a:p>
          <a:p>
            <a:pPr algn="just"/>
            <a:r>
              <a:rPr lang="pt-BR" sz="1600" dirty="0">
                <a:solidFill>
                  <a:schemeClr val="tx1"/>
                </a:solidFill>
              </a:rPr>
              <a:t>ART 14 Para ter o direito à meia-passagem ou gratuidade, se for o caso, é obrigatória a leitura do cartão pelo validador.</a:t>
            </a:r>
          </a:p>
          <a:p>
            <a:pPr algn="just"/>
            <a:r>
              <a:rPr lang="pt-BR" sz="1600" dirty="0">
                <a:solidFill>
                  <a:schemeClr val="tx1"/>
                </a:solidFill>
              </a:rPr>
              <a:t> </a:t>
            </a:r>
          </a:p>
          <a:p>
            <a:pPr algn="just"/>
            <a:r>
              <a:rPr lang="pt-BR" sz="1600" dirty="0">
                <a:solidFill>
                  <a:schemeClr val="tx1"/>
                </a:solidFill>
              </a:rPr>
              <a:t>ART 15 Caso o cartão não tenha crédito, o estudante poderá efetuar o pagamento da meia- passagem em dinheiro.</a:t>
            </a:r>
          </a:p>
          <a:p>
            <a:pPr algn="just"/>
            <a:r>
              <a:rPr lang="pt-BR" sz="1600" dirty="0">
                <a:solidFill>
                  <a:schemeClr val="tx1"/>
                </a:solidFill>
              </a:rPr>
              <a:t> </a:t>
            </a:r>
          </a:p>
          <a:p>
            <a:pPr algn="just"/>
            <a:r>
              <a:rPr lang="pt-BR" sz="1600" dirty="0">
                <a:solidFill>
                  <a:schemeClr val="tx1"/>
                </a:solidFill>
              </a:rPr>
              <a:t>ART 18 Caso o validador esteja danificado, o estudante passará gratuitamente.</a:t>
            </a:r>
          </a:p>
          <a:p>
            <a:pPr algn="just"/>
            <a:r>
              <a:rPr lang="pt-BR" sz="1600" dirty="0">
                <a:solidFill>
                  <a:schemeClr val="tx1"/>
                </a:solidFill>
              </a:rPr>
              <a:t> </a:t>
            </a:r>
          </a:p>
          <a:p>
            <a:pPr algn="just"/>
            <a:r>
              <a:rPr lang="pt-BR" sz="1600" dirty="0">
                <a:solidFill>
                  <a:schemeClr val="tx1"/>
                </a:solidFill>
              </a:rPr>
              <a:t>ART 20 É opcional para o usuário comum de tarifa integral o cadastramento e emissão de cartão de bilhetagem</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ART 32 No passe livre ou Cartão de Bilhetagem dos portadores de necessidades especiais de menos idade deverá, obrigatoriamente, ser inscrita a expressão DIREITO DE ACOMPANHANTE .</a:t>
            </a:r>
          </a:p>
          <a:p>
            <a:endParaRPr lang="pt-BR" sz="1600" dirty="0">
              <a:solidFill>
                <a:schemeClr val="tx1"/>
              </a:solidFill>
            </a:endParaRPr>
          </a:p>
          <a:p>
            <a:endParaRPr lang="pt-BR" dirty="0">
              <a:solidFill>
                <a:srgbClr val="FFFFFF"/>
              </a:solidFill>
            </a:endParaRPr>
          </a:p>
          <a:p>
            <a:pPr marL="0" lvl="0" indent="0" algn="l" rtl="0">
              <a:spcBef>
                <a:spcPts val="0"/>
              </a:spcBef>
              <a:spcAft>
                <a:spcPts val="0"/>
              </a:spcAft>
              <a:buNone/>
            </a:pPr>
            <a:endParaRPr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597492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Legislação:</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557151" y="791111"/>
            <a:ext cx="6391640" cy="4243225"/>
          </a:xfrm>
          <a:prstGeom prst="rect">
            <a:avLst/>
          </a:prstGeom>
        </p:spPr>
        <p:txBody>
          <a:bodyPr spcFirstLastPara="1" wrap="square" lIns="91425" tIns="91425" rIns="91425" bIns="91425" anchor="t" anchorCtr="0">
            <a:noAutofit/>
          </a:bodyPr>
          <a:lstStyle/>
          <a:p>
            <a:endParaRPr lang="pt-BR" sz="1600" dirty="0">
              <a:solidFill>
                <a:schemeClr val="tx1"/>
              </a:solidFill>
            </a:endParaRPr>
          </a:p>
          <a:p>
            <a:pPr algn="just">
              <a:buFont typeface="Arial" panose="020B0604020202020204" pitchFamily="34" charset="0"/>
              <a:buChar char="•"/>
            </a:pPr>
            <a:r>
              <a:rPr lang="pt-BR" sz="1600" dirty="0">
                <a:solidFill>
                  <a:schemeClr val="tx1"/>
                </a:solidFill>
              </a:rPr>
              <a:t>LEI Nº 1779, DE 17 DE OUTUBRO DE 2013</a:t>
            </a:r>
          </a:p>
          <a:p>
            <a:pPr marL="139700" indent="0" algn="just"/>
            <a:r>
              <a:rPr lang="pt-BR" sz="1600" dirty="0">
                <a:solidFill>
                  <a:schemeClr val="tx1"/>
                </a:solidFill>
              </a:rPr>
              <a:t>(Regulamentada pelos Decretos nº 2639/2013 e nº 3521/2016)</a:t>
            </a:r>
          </a:p>
          <a:p>
            <a:pPr algn="just"/>
            <a:r>
              <a:rPr lang="pt-BR" sz="1600" dirty="0">
                <a:solidFill>
                  <a:schemeClr val="tx1"/>
                </a:solidFill>
              </a:rPr>
              <a:t> </a:t>
            </a:r>
          </a:p>
          <a:p>
            <a:pPr algn="just"/>
            <a:r>
              <a:rPr lang="pt-BR" sz="1600" dirty="0">
                <a:solidFill>
                  <a:schemeClr val="tx1"/>
                </a:solidFill>
              </a:rPr>
              <a:t>DISPÕE SOBRE OS SERVIÇOS DE TRANSPORTE PÚBLICO COLETIVO DE PASSAGEIROS NO MUNICÍPIO DE MANAUS.</a:t>
            </a:r>
          </a:p>
          <a:p>
            <a:pPr algn="just"/>
            <a:r>
              <a:rPr lang="pt-BR" sz="1600" dirty="0">
                <a:solidFill>
                  <a:schemeClr val="tx1"/>
                </a:solidFill>
              </a:rPr>
              <a:t> </a:t>
            </a:r>
          </a:p>
          <a:p>
            <a:pPr algn="just"/>
            <a:r>
              <a:rPr lang="pt-BR" sz="1600" dirty="0">
                <a:solidFill>
                  <a:schemeClr val="tx1"/>
                </a:solidFill>
              </a:rPr>
              <a:t>ART 2 Os serviços disciplinados por esta lei podem ser prestados:</a:t>
            </a:r>
          </a:p>
          <a:p>
            <a:pPr algn="just"/>
            <a:r>
              <a:rPr lang="pt-BR" sz="1600" dirty="0">
                <a:solidFill>
                  <a:schemeClr val="tx1"/>
                </a:solidFill>
              </a:rPr>
              <a:t> </a:t>
            </a:r>
          </a:p>
          <a:p>
            <a:pPr algn="just"/>
            <a:r>
              <a:rPr lang="pt-BR" sz="1600" dirty="0">
                <a:solidFill>
                  <a:schemeClr val="tx1"/>
                </a:solidFill>
              </a:rPr>
              <a:t>I - diretamente pela Administração Pública;</a:t>
            </a:r>
          </a:p>
          <a:p>
            <a:pPr algn="just"/>
            <a:r>
              <a:rPr lang="pt-BR" sz="1600" dirty="0">
                <a:solidFill>
                  <a:schemeClr val="tx1"/>
                </a:solidFill>
              </a:rPr>
              <a:t> </a:t>
            </a:r>
          </a:p>
          <a:p>
            <a:pPr algn="just"/>
            <a:r>
              <a:rPr lang="pt-BR" sz="1600" dirty="0">
                <a:solidFill>
                  <a:schemeClr val="tx1"/>
                </a:solidFill>
              </a:rPr>
              <a:t>II - indiretamente por particulares, mediante outorga ou por autorização, observado o disposto na Lei Orgânica do Município de Manaus (</a:t>
            </a:r>
            <a:r>
              <a:rPr lang="pt-BR" sz="1600" dirty="0" err="1">
                <a:solidFill>
                  <a:schemeClr val="tx1"/>
                </a:solidFill>
              </a:rPr>
              <a:t>Loman</a:t>
            </a:r>
            <a:r>
              <a:rPr lang="pt-BR" sz="1600" dirty="0" smtClean="0">
                <a:solidFill>
                  <a:schemeClr val="tx1"/>
                </a:solidFill>
              </a:rPr>
              <a:t>).</a:t>
            </a:r>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130828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Legislação:</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557150" y="791111"/>
            <a:ext cx="6586849" cy="4243225"/>
          </a:xfrm>
          <a:prstGeom prst="rect">
            <a:avLst/>
          </a:prstGeom>
        </p:spPr>
        <p:txBody>
          <a:bodyPr spcFirstLastPara="1" wrap="square" lIns="91425" tIns="91425" rIns="91425" bIns="91425" anchor="t" anchorCtr="0">
            <a:noAutofit/>
          </a:bodyPr>
          <a:lstStyle/>
          <a:p>
            <a:pPr algn="just"/>
            <a:r>
              <a:rPr lang="pt-BR" sz="1600" dirty="0">
                <a:solidFill>
                  <a:schemeClr val="tx1"/>
                </a:solidFill>
              </a:rPr>
              <a:t>ART 3 Os Serviços de Transporte Público Coletivo de Passageiros classificam-se em</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I - convencional</a:t>
            </a:r>
            <a:r>
              <a:rPr lang="pt-BR" sz="1600" dirty="0" smtClean="0">
                <a:solidFill>
                  <a:schemeClr val="tx1"/>
                </a:solidFill>
              </a:rPr>
              <a:t>;</a:t>
            </a:r>
            <a:endParaRPr lang="pt-BR" sz="1600" dirty="0">
              <a:solidFill>
                <a:schemeClr val="tx1"/>
              </a:solidFill>
            </a:endParaRPr>
          </a:p>
          <a:p>
            <a:pPr algn="just"/>
            <a:r>
              <a:rPr lang="pt-BR" sz="1600" dirty="0">
                <a:solidFill>
                  <a:schemeClr val="tx1"/>
                </a:solidFill>
              </a:rPr>
              <a:t>II - executivo</a:t>
            </a:r>
            <a:r>
              <a:rPr lang="pt-BR" sz="1600" dirty="0" smtClean="0">
                <a:solidFill>
                  <a:schemeClr val="tx1"/>
                </a:solidFill>
              </a:rPr>
              <a:t>;</a:t>
            </a:r>
            <a:endParaRPr lang="pt-BR" sz="1600" dirty="0">
              <a:solidFill>
                <a:schemeClr val="tx1"/>
              </a:solidFill>
            </a:endParaRPr>
          </a:p>
          <a:p>
            <a:pPr algn="just"/>
            <a:r>
              <a:rPr lang="pt-BR" sz="1600" dirty="0">
                <a:solidFill>
                  <a:schemeClr val="tx1"/>
                </a:solidFill>
              </a:rPr>
              <a:t>III - alternativo</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Parágrafo Único - A gestão dos serviços de transporte público é atribuição da Superintendência Municipal de Transportes Urbanos (SMTU</a:t>
            </a:r>
            <a:r>
              <a:rPr lang="pt-BR" sz="1600" dirty="0" smtClean="0">
                <a:solidFill>
                  <a:schemeClr val="tx1"/>
                </a:solidFill>
              </a:rPr>
              <a:t>).</a:t>
            </a:r>
          </a:p>
          <a:p>
            <a:pPr algn="just"/>
            <a:endParaRPr lang="pt-BR" sz="1600" dirty="0">
              <a:solidFill>
                <a:schemeClr val="tx1"/>
              </a:solidFill>
            </a:endParaRPr>
          </a:p>
          <a:p>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3840067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FFFFFF"/>
                </a:solidFill>
              </a:rPr>
              <a:t>Quem somos? </a:t>
            </a:r>
            <a:endParaRPr b="1" dirty="0">
              <a:solidFill>
                <a:srgbClr val="FFFFFF"/>
              </a:solidFill>
            </a:endParaRPr>
          </a:p>
        </p:txBody>
      </p:sp>
      <p:sp>
        <p:nvSpPr>
          <p:cNvPr id="424" name="Google Shape;424;p23"/>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Legislação:</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557150" y="791111"/>
            <a:ext cx="6586849" cy="4243225"/>
          </a:xfrm>
          <a:prstGeom prst="rect">
            <a:avLst/>
          </a:prstGeom>
        </p:spPr>
        <p:txBody>
          <a:bodyPr spcFirstLastPara="1" wrap="square" lIns="91425" tIns="91425" rIns="91425" bIns="91425" anchor="t" anchorCtr="0">
            <a:noAutofit/>
          </a:bodyPr>
          <a:lstStyle/>
          <a:p>
            <a:pPr algn="just"/>
            <a:r>
              <a:rPr lang="pt-BR" sz="1600" dirty="0" smtClean="0">
                <a:solidFill>
                  <a:schemeClr val="tx1"/>
                </a:solidFill>
              </a:rPr>
              <a:t>ART 18 </a:t>
            </a:r>
            <a:r>
              <a:rPr lang="pt-BR" sz="1600" dirty="0">
                <a:solidFill>
                  <a:schemeClr val="tx1"/>
                </a:solidFill>
              </a:rPr>
              <a:t>Compete à SMTU controlar, regulamentar e organizar os serviços de que trata esta Lei, inclusive em relação aos veículos, podendo editar normas regulamentares, proceder a vistorias e diligências, aplicar penalidades e estabelecer padronização visual.</a:t>
            </a:r>
          </a:p>
          <a:p>
            <a:pPr algn="just"/>
            <a:r>
              <a:rPr lang="pt-BR" sz="1600" dirty="0">
                <a:solidFill>
                  <a:schemeClr val="tx1"/>
                </a:solidFill>
              </a:rPr>
              <a:t> </a:t>
            </a:r>
          </a:p>
          <a:p>
            <a:pPr algn="just"/>
            <a:r>
              <a:rPr lang="pt-BR" sz="1600" dirty="0">
                <a:solidFill>
                  <a:schemeClr val="tx1"/>
                </a:solidFill>
              </a:rPr>
              <a:t>ART 21 Os veículos utilizados deverão satisfazer as exigências estabelecidas nesta lei e sua regulamentação, no Código de Trânsito Brasileiro, além de outras estabelecidas pela SMTU.</a:t>
            </a:r>
          </a:p>
          <a:p>
            <a:pPr algn="just"/>
            <a:r>
              <a:rPr lang="pt-BR" sz="1600" dirty="0">
                <a:solidFill>
                  <a:schemeClr val="tx1"/>
                </a:solidFill>
              </a:rPr>
              <a:t> </a:t>
            </a:r>
          </a:p>
          <a:p>
            <a:pPr algn="just"/>
            <a:r>
              <a:rPr lang="pt-BR" sz="1600" dirty="0" smtClean="0">
                <a:solidFill>
                  <a:schemeClr val="tx1"/>
                </a:solidFill>
              </a:rPr>
              <a:t>ART 26 </a:t>
            </a:r>
            <a:r>
              <a:rPr lang="pt-BR" sz="1600" dirty="0">
                <a:solidFill>
                  <a:schemeClr val="tx1"/>
                </a:solidFill>
              </a:rPr>
              <a:t>A SMTU adotará novas tecnologias, visando a economicidade do sistema, conforto e segurança dos usuários.</a:t>
            </a:r>
          </a:p>
          <a:p>
            <a:r>
              <a:rPr lang="pt-BR" sz="1600" dirty="0"/>
              <a:t> </a:t>
            </a:r>
          </a:p>
          <a:p>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1311204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Legislação:</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557150" y="791111"/>
            <a:ext cx="6586849" cy="4243225"/>
          </a:xfrm>
          <a:prstGeom prst="rect">
            <a:avLst/>
          </a:prstGeom>
        </p:spPr>
        <p:txBody>
          <a:bodyPr spcFirstLastPara="1" wrap="square" lIns="91425" tIns="91425" rIns="91425" bIns="91425" anchor="t" anchorCtr="0">
            <a:noAutofit/>
          </a:bodyPr>
          <a:lstStyle/>
          <a:p>
            <a:pPr algn="just"/>
            <a:r>
              <a:rPr lang="pt-BR" sz="1600" dirty="0">
                <a:solidFill>
                  <a:schemeClr val="tx1"/>
                </a:solidFill>
              </a:rPr>
              <a:t>ART 29 Os serviços outorgados serão remunerados por meio de tarifa estabelecida pelo Poder Público, baseada na eficácia dos serviços, no seu aspecto social, na sua modicidade, no custo operacional, no equilíbrio econômico-financeiro e nas disposições do respectivo processo licitatório e do contrato.</a:t>
            </a:r>
          </a:p>
          <a:p>
            <a:pPr algn="just"/>
            <a:r>
              <a:rPr lang="pt-BR" sz="1600" dirty="0">
                <a:solidFill>
                  <a:schemeClr val="tx1"/>
                </a:solidFill>
              </a:rPr>
              <a:t> </a:t>
            </a:r>
          </a:p>
          <a:p>
            <a:pPr algn="just"/>
            <a:r>
              <a:rPr lang="pt-BR" sz="1600" dirty="0">
                <a:solidFill>
                  <a:schemeClr val="tx1"/>
                </a:solidFill>
              </a:rPr>
              <a:t>ART 36 A publicidade obedecerá aos padrões técnicos a serem estabelecidos pela SMTU, visando à preservação física do bem, a não promoção da agressão visual, assim como, ao disposto no Código de Trânsito Brasileiro.</a:t>
            </a:r>
          </a:p>
          <a:p>
            <a:pPr algn="just"/>
            <a:r>
              <a:rPr lang="pt-BR" sz="1600" dirty="0">
                <a:solidFill>
                  <a:schemeClr val="tx1"/>
                </a:solidFill>
              </a:rPr>
              <a:t> </a:t>
            </a:r>
          </a:p>
          <a:p>
            <a:pPr algn="just"/>
            <a:r>
              <a:rPr lang="pt-BR" sz="1600" dirty="0">
                <a:solidFill>
                  <a:schemeClr val="tx1"/>
                </a:solidFill>
              </a:rPr>
              <a:t>ART </a:t>
            </a:r>
            <a:r>
              <a:rPr lang="pt-BR" sz="1600" dirty="0" smtClean="0">
                <a:solidFill>
                  <a:schemeClr val="tx1"/>
                </a:solidFill>
              </a:rPr>
              <a:t>37 O </a:t>
            </a:r>
            <a:r>
              <a:rPr lang="pt-BR" sz="1600" dirty="0">
                <a:solidFill>
                  <a:schemeClr val="tx1"/>
                </a:solidFill>
              </a:rPr>
              <a:t>Transporte Público Coletivo de Passageiros Convencional é o serviço básico e principal de mobilidade, destinado a atender, de forma ampla, às demandas normais de deslocamento da população, com frota limitada à demanda.</a:t>
            </a:r>
          </a:p>
          <a:p>
            <a:r>
              <a:rPr lang="pt-BR" sz="1600" dirty="0"/>
              <a:t> </a:t>
            </a:r>
          </a:p>
          <a:p>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2842470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Legislação:</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557150" y="791111"/>
            <a:ext cx="6586849" cy="4243225"/>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pt-BR" sz="1600" dirty="0">
                <a:solidFill>
                  <a:schemeClr val="tx1"/>
                </a:solidFill>
              </a:rPr>
              <a:t>LEI Nº 2.474, DE 03 DE JULHO DE 2019 </a:t>
            </a:r>
          </a:p>
          <a:p>
            <a:pPr marL="139700" indent="0" algn="just"/>
            <a:r>
              <a:rPr lang="pt-BR" sz="1600" dirty="0">
                <a:solidFill>
                  <a:schemeClr val="tx1"/>
                </a:solidFill>
              </a:rPr>
              <a:t>(D.O.M. 03.07.2019 – N. 4.630 ANO XX)</a:t>
            </a:r>
          </a:p>
          <a:p>
            <a:pPr algn="just"/>
            <a:r>
              <a:rPr lang="pt-BR" sz="1600" dirty="0">
                <a:solidFill>
                  <a:schemeClr val="tx1"/>
                </a:solidFill>
              </a:rPr>
              <a:t>DISPÕE sobre a incorporação do Sistema </a:t>
            </a:r>
          </a:p>
          <a:p>
            <a:pPr algn="just"/>
            <a:r>
              <a:rPr lang="pt-BR" sz="1600" dirty="0">
                <a:solidFill>
                  <a:schemeClr val="tx1"/>
                </a:solidFill>
              </a:rPr>
              <a:t>de Identificação Biométrica Facial, na </a:t>
            </a:r>
          </a:p>
          <a:p>
            <a:pPr algn="just"/>
            <a:r>
              <a:rPr lang="pt-BR" sz="1600" dirty="0">
                <a:solidFill>
                  <a:schemeClr val="tx1"/>
                </a:solidFill>
              </a:rPr>
              <a:t>fiscalização do uso da gratuidade e meia-</a:t>
            </a:r>
          </a:p>
          <a:p>
            <a:pPr algn="just"/>
            <a:r>
              <a:rPr lang="pt-BR" sz="1600" dirty="0">
                <a:solidFill>
                  <a:schemeClr val="tx1"/>
                </a:solidFill>
              </a:rPr>
              <a:t>passagem, no Transporte Coletivo Urbano </a:t>
            </a:r>
          </a:p>
          <a:p>
            <a:pPr algn="just"/>
            <a:r>
              <a:rPr lang="pt-BR" sz="1600" dirty="0">
                <a:solidFill>
                  <a:schemeClr val="tx1"/>
                </a:solidFill>
              </a:rPr>
              <a:t>de Passageiros por meio do Sistema de </a:t>
            </a:r>
          </a:p>
          <a:p>
            <a:pPr algn="just"/>
            <a:r>
              <a:rPr lang="pt-BR" sz="1600" dirty="0">
                <a:solidFill>
                  <a:schemeClr val="tx1"/>
                </a:solidFill>
              </a:rPr>
              <a:t>Bilhetagem Eletrônica, na cidade de Manaus </a:t>
            </a:r>
          </a:p>
          <a:p>
            <a:pPr algn="just"/>
            <a:r>
              <a:rPr lang="pt-BR" sz="1600" dirty="0">
                <a:solidFill>
                  <a:schemeClr val="tx1"/>
                </a:solidFill>
              </a:rPr>
              <a:t>e dá outras providências.</a:t>
            </a:r>
          </a:p>
          <a:p>
            <a:pPr algn="just"/>
            <a:r>
              <a:rPr lang="pt-BR" sz="1600" dirty="0">
                <a:solidFill>
                  <a:schemeClr val="tx1"/>
                </a:solidFill>
              </a:rPr>
              <a:t> </a:t>
            </a:r>
          </a:p>
          <a:p>
            <a:pPr algn="just"/>
            <a:r>
              <a:rPr lang="pt-BR" sz="1600" dirty="0">
                <a:solidFill>
                  <a:schemeClr val="tx1"/>
                </a:solidFill>
              </a:rPr>
              <a:t>ART 1  O Sistema de Identificação Biométrica Facial fica incorporado ao </a:t>
            </a:r>
          </a:p>
          <a:p>
            <a:pPr algn="just"/>
            <a:r>
              <a:rPr lang="pt-BR" sz="1600" dirty="0">
                <a:solidFill>
                  <a:schemeClr val="tx1"/>
                </a:solidFill>
              </a:rPr>
              <a:t>Sistema de Bilhetagem Eletrônica do Transporte Coletivo Urbano de Manaus, </a:t>
            </a:r>
          </a:p>
          <a:p>
            <a:pPr algn="just"/>
            <a:r>
              <a:rPr lang="pt-BR" sz="1600" dirty="0">
                <a:solidFill>
                  <a:schemeClr val="tx1"/>
                </a:solidFill>
              </a:rPr>
              <a:t>garantindo aos seus usuários cadastrados o regular exercício dos benefícios </a:t>
            </a:r>
          </a:p>
          <a:p>
            <a:pPr algn="just"/>
            <a:r>
              <a:rPr lang="pt-BR" sz="1600" dirty="0">
                <a:solidFill>
                  <a:schemeClr val="tx1"/>
                </a:solidFill>
              </a:rPr>
              <a:t>tarifários concedidos pela legislação vigente.</a:t>
            </a:r>
          </a:p>
          <a:p>
            <a:r>
              <a:rPr lang="pt-BR" sz="1600" dirty="0"/>
              <a:t> </a:t>
            </a:r>
          </a:p>
          <a:p>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3474757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Legislação:</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208944" y="791111"/>
            <a:ext cx="6935055" cy="4243225"/>
          </a:xfrm>
          <a:prstGeom prst="rect">
            <a:avLst/>
          </a:prstGeom>
        </p:spPr>
        <p:txBody>
          <a:bodyPr spcFirstLastPara="1" wrap="square" lIns="91425" tIns="91425" rIns="91425" bIns="91425" anchor="t" anchorCtr="0">
            <a:noAutofit/>
          </a:bodyPr>
          <a:lstStyle/>
          <a:p>
            <a:pPr marL="0" indent="0" algn="just"/>
            <a:r>
              <a:rPr lang="pt-BR" sz="1600" dirty="0">
                <a:solidFill>
                  <a:schemeClr val="tx1"/>
                </a:solidFill>
              </a:rPr>
              <a:t>ART 8 As empresas concessionárias do Serviço de Transporte </a:t>
            </a:r>
            <a:r>
              <a:rPr lang="pt-BR" sz="1600" dirty="0" smtClean="0">
                <a:solidFill>
                  <a:schemeClr val="tx1"/>
                </a:solidFill>
              </a:rPr>
              <a:t>Coletivo </a:t>
            </a:r>
            <a:endParaRPr lang="pt-BR" sz="1600" dirty="0">
              <a:solidFill>
                <a:schemeClr val="tx1"/>
              </a:solidFill>
            </a:endParaRPr>
          </a:p>
          <a:p>
            <a:pPr marL="0" indent="0" algn="just"/>
            <a:r>
              <a:rPr lang="pt-BR" sz="1600" dirty="0">
                <a:solidFill>
                  <a:schemeClr val="tx1"/>
                </a:solidFill>
              </a:rPr>
              <a:t>Urbano de Manaus, obrigatoriamente, estão sujeitas às disposições da Lei n. 750, </a:t>
            </a:r>
          </a:p>
          <a:p>
            <a:pPr marL="0" indent="0" algn="just"/>
            <a:r>
              <a:rPr lang="pt-BR" sz="1600" dirty="0">
                <a:solidFill>
                  <a:schemeClr val="tx1"/>
                </a:solidFill>
              </a:rPr>
              <a:t>de 7 de janeiro de 2004, e da Lei n. 949, de 10 de março de 2006 para que o uso </a:t>
            </a:r>
          </a:p>
          <a:p>
            <a:pPr marL="0" indent="0" algn="just"/>
            <a:r>
              <a:rPr lang="pt-BR" sz="1600" dirty="0">
                <a:solidFill>
                  <a:schemeClr val="tx1"/>
                </a:solidFill>
              </a:rPr>
              <a:t>dos benefícios da meia-passagem e da gratuidade por parte dos munícipes seja </a:t>
            </a:r>
            <a:r>
              <a:rPr lang="pt-BR" sz="1600" dirty="0" smtClean="0">
                <a:solidFill>
                  <a:schemeClr val="tx1"/>
                </a:solidFill>
              </a:rPr>
              <a:t>por</a:t>
            </a:r>
            <a:endParaRPr lang="pt-BR" sz="1600" dirty="0">
              <a:solidFill>
                <a:schemeClr val="tx1"/>
              </a:solidFill>
            </a:endParaRPr>
          </a:p>
          <a:p>
            <a:pPr marL="0" indent="0" algn="just"/>
            <a:r>
              <a:rPr lang="pt-BR" sz="1600" dirty="0">
                <a:solidFill>
                  <a:schemeClr val="tx1"/>
                </a:solidFill>
              </a:rPr>
              <a:t>meio da Identificação Biométrica Facial.</a:t>
            </a:r>
          </a:p>
          <a:p>
            <a:r>
              <a:rPr lang="pt-BR" sz="1600" dirty="0"/>
              <a:t> </a:t>
            </a:r>
          </a:p>
          <a:p>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186397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smtClean="0">
                <a:solidFill>
                  <a:schemeClr val="tx1"/>
                </a:solidFill>
              </a:rPr>
              <a:t>Governo/</a:t>
            </a:r>
            <a:r>
              <a:rPr lang="pt-BR" b="1" dirty="0">
                <a:solidFill>
                  <a:schemeClr val="tx1"/>
                </a:solidFill>
              </a:rPr>
              <a:t>Sindicato</a:t>
            </a:r>
            <a:r>
              <a:rPr lang="pt-BR" b="1" dirty="0" smtClean="0">
                <a:solidFill>
                  <a:schemeClr val="tx1"/>
                </a:solidFill>
              </a:rPr>
              <a:t>:</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208944" y="791111"/>
            <a:ext cx="6935055" cy="4243225"/>
          </a:xfrm>
          <a:prstGeom prst="rect">
            <a:avLst/>
          </a:prstGeom>
        </p:spPr>
        <p:txBody>
          <a:bodyPr spcFirstLastPara="1" wrap="square" lIns="91425" tIns="91425" rIns="91425" bIns="91425" anchor="t" anchorCtr="0">
            <a:noAutofit/>
          </a:bodyPr>
          <a:lstStyle/>
          <a:p>
            <a:r>
              <a:rPr lang="pt-BR" sz="1600" dirty="0"/>
              <a:t> </a:t>
            </a:r>
          </a:p>
          <a:p>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
        <p:nvSpPr>
          <p:cNvPr id="5" name="Google Shape;345;p12"/>
          <p:cNvSpPr txBox="1">
            <a:spLocks/>
          </p:cNvSpPr>
          <p:nvPr/>
        </p:nvSpPr>
        <p:spPr>
          <a:xfrm>
            <a:off x="2361344" y="943511"/>
            <a:ext cx="6935055" cy="4243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endParaRPr lang="pt-BR" sz="1600" dirty="0" smtClean="0"/>
          </a:p>
          <a:p>
            <a:pPr algn="just"/>
            <a:r>
              <a:rPr lang="pt-BR" sz="1600" dirty="0">
                <a:solidFill>
                  <a:schemeClr val="tx1"/>
                </a:solidFill>
              </a:rPr>
              <a:t>A equipe buscou pesquisar contatos referentes esses agentes.</a:t>
            </a:r>
          </a:p>
          <a:p>
            <a:pPr lvl="0" algn="just"/>
            <a:endParaRPr lang="pt-BR" sz="1600" dirty="0" smtClean="0">
              <a:solidFill>
                <a:schemeClr val="tx1"/>
              </a:solidFill>
            </a:endParaRPr>
          </a:p>
          <a:p>
            <a:pPr lvl="0" algn="just"/>
            <a:endParaRPr lang="pt-BR" sz="1600" dirty="0">
              <a:solidFill>
                <a:schemeClr val="tx1"/>
              </a:solidFill>
            </a:endParaRPr>
          </a:p>
          <a:p>
            <a:pPr lvl="0" algn="just"/>
            <a:endParaRPr lang="pt-BR" sz="1600" dirty="0" smtClean="0">
              <a:solidFill>
                <a:schemeClr val="tx1"/>
              </a:solidFill>
            </a:endParaRPr>
          </a:p>
          <a:p>
            <a:pPr lvl="0" algn="just"/>
            <a:r>
              <a:rPr lang="pt-BR" sz="1600" dirty="0" smtClean="0">
                <a:solidFill>
                  <a:schemeClr val="tx1"/>
                </a:solidFill>
              </a:rPr>
              <a:t>No </a:t>
            </a:r>
            <a:r>
              <a:rPr lang="pt-BR" sz="1600" dirty="0">
                <a:solidFill>
                  <a:schemeClr val="tx1"/>
                </a:solidFill>
              </a:rPr>
              <a:t>período de 23 de abril a 5 de maio, foram emitidos 7,8 mil cartões </a:t>
            </a:r>
            <a:r>
              <a:rPr lang="pt-BR" sz="1600" dirty="0" err="1">
                <a:solidFill>
                  <a:schemeClr val="tx1"/>
                </a:solidFill>
              </a:rPr>
              <a:t>PassaFacil</a:t>
            </a:r>
            <a:r>
              <a:rPr lang="pt-BR" sz="1600" dirty="0">
                <a:solidFill>
                  <a:schemeClr val="tx1"/>
                </a:solidFill>
              </a:rPr>
              <a:t>, nas modalidades vale transporte e cartão cidadão. Esse número representa um aumento de 315%, comparado com o período anterior da campanha de incentivo ao uso do cartão.</a:t>
            </a:r>
          </a:p>
          <a:p>
            <a:r>
              <a:rPr lang="pt-BR" sz="1600" dirty="0" smtClean="0"/>
              <a:t> </a:t>
            </a:r>
          </a:p>
          <a:p>
            <a:endParaRPr lang="pt-BR" sz="1600" dirty="0">
              <a:solidFill>
                <a:schemeClr val="tx1"/>
              </a:solidFill>
            </a:endParaRPr>
          </a:p>
        </p:txBody>
      </p:sp>
    </p:spTree>
    <p:extLst>
      <p:ext uri="{BB962C8B-B14F-4D97-AF65-F5344CB8AC3E}">
        <p14:creationId xmlns:p14="http://schemas.microsoft.com/office/powerpoint/2010/main" val="101391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Empresas</a:t>
            </a:r>
            <a:r>
              <a:rPr lang="pt-BR" b="1" dirty="0" smtClean="0">
                <a:solidFill>
                  <a:schemeClr val="tx1"/>
                </a:solidFill>
              </a:rPr>
              <a:t>:</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208944" y="791111"/>
            <a:ext cx="6935055" cy="4243225"/>
          </a:xfrm>
          <a:prstGeom prst="rect">
            <a:avLst/>
          </a:prstGeom>
        </p:spPr>
        <p:txBody>
          <a:bodyPr spcFirstLastPara="1" wrap="square" lIns="91425" tIns="91425" rIns="91425" bIns="91425" anchor="t" anchorCtr="0">
            <a:noAutofit/>
          </a:bodyPr>
          <a:lstStyle/>
          <a:p>
            <a:r>
              <a:rPr lang="pt-BR" sz="1600" dirty="0"/>
              <a:t> </a:t>
            </a:r>
          </a:p>
          <a:p>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
        <p:nvSpPr>
          <p:cNvPr id="5" name="Google Shape;345;p12"/>
          <p:cNvSpPr txBox="1">
            <a:spLocks/>
          </p:cNvSpPr>
          <p:nvPr/>
        </p:nvSpPr>
        <p:spPr>
          <a:xfrm>
            <a:off x="2361344" y="943511"/>
            <a:ext cx="6935055" cy="4243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endParaRPr lang="pt-BR" sz="1600" dirty="0" smtClean="0"/>
          </a:p>
          <a:p>
            <a:pPr algn="just"/>
            <a:r>
              <a:rPr lang="pt-BR" sz="1600" dirty="0">
                <a:solidFill>
                  <a:schemeClr val="tx1"/>
                </a:solidFill>
              </a:rPr>
              <a:t>Açaí</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Expresso </a:t>
            </a:r>
            <a:r>
              <a:rPr lang="pt-BR" sz="1600" dirty="0" smtClean="0">
                <a:solidFill>
                  <a:schemeClr val="tx1"/>
                </a:solidFill>
              </a:rPr>
              <a:t>Coroado;</a:t>
            </a:r>
          </a:p>
          <a:p>
            <a:pPr algn="just"/>
            <a:endParaRPr lang="pt-BR" sz="1600" dirty="0">
              <a:solidFill>
                <a:schemeClr val="tx1"/>
              </a:solidFill>
            </a:endParaRPr>
          </a:p>
          <a:p>
            <a:pPr algn="just"/>
            <a:r>
              <a:rPr lang="pt-BR" sz="1600" dirty="0">
                <a:solidFill>
                  <a:schemeClr val="tx1"/>
                </a:solidFill>
              </a:rPr>
              <a:t>Líder</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Global Green</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São Pedro</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Vega</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Via Verde</a:t>
            </a:r>
            <a:r>
              <a:rPr lang="pt-BR" sz="1600" dirty="0" smtClean="0">
                <a:solidFill>
                  <a:schemeClr val="tx1"/>
                </a:solidFill>
              </a:rPr>
              <a:t>;</a:t>
            </a:r>
          </a:p>
          <a:p>
            <a:pPr algn="just"/>
            <a:endParaRPr lang="pt-BR" sz="1600" dirty="0">
              <a:solidFill>
                <a:schemeClr val="tx1"/>
              </a:solidFill>
            </a:endParaRPr>
          </a:p>
          <a:p>
            <a:pPr algn="just"/>
            <a:r>
              <a:rPr lang="pt-BR" sz="1600" dirty="0">
                <a:solidFill>
                  <a:schemeClr val="tx1"/>
                </a:solidFill>
              </a:rPr>
              <a:t>Grupo </a:t>
            </a:r>
            <a:r>
              <a:rPr lang="pt-BR" sz="1600" dirty="0" err="1">
                <a:solidFill>
                  <a:schemeClr val="tx1"/>
                </a:solidFill>
              </a:rPr>
              <a:t>Eucatur</a:t>
            </a:r>
            <a:r>
              <a:rPr lang="pt-BR" sz="1600" dirty="0">
                <a:solidFill>
                  <a:schemeClr val="tx1"/>
                </a:solidFill>
              </a:rPr>
              <a:t>;</a:t>
            </a:r>
          </a:p>
          <a:p>
            <a:r>
              <a:rPr lang="pt-BR" sz="1600" dirty="0" smtClean="0"/>
              <a:t> </a:t>
            </a:r>
          </a:p>
          <a:p>
            <a:endParaRPr lang="pt-BR" sz="1600" dirty="0">
              <a:solidFill>
                <a:schemeClr val="tx1"/>
              </a:solidFill>
            </a:endParaRPr>
          </a:p>
        </p:txBody>
      </p:sp>
    </p:spTree>
    <p:extLst>
      <p:ext uri="{BB962C8B-B14F-4D97-AF65-F5344CB8AC3E}">
        <p14:creationId xmlns:p14="http://schemas.microsoft.com/office/powerpoint/2010/main" val="3036822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a:solidFill>
                  <a:schemeClr val="tx1"/>
                </a:solidFill>
              </a:rPr>
              <a:t>Concorrentes</a:t>
            </a:r>
            <a:r>
              <a:rPr lang="pt-BR" b="1" dirty="0" smtClean="0">
                <a:solidFill>
                  <a:schemeClr val="tx1"/>
                </a:solidFill>
              </a:rPr>
              <a:t>:</a:t>
            </a:r>
            <a:r>
              <a:rPr lang="pt-BR" dirty="0"/>
              <a:t/>
            </a:r>
            <a:br>
              <a:rPr lang="pt-BR" dirty="0"/>
            </a:br>
            <a:endParaRPr b="1" dirty="0">
              <a:solidFill>
                <a:srgbClr val="FFFFFF"/>
              </a:solidFill>
            </a:endParaRPr>
          </a:p>
        </p:txBody>
      </p:sp>
      <p:sp>
        <p:nvSpPr>
          <p:cNvPr id="345" name="Google Shape;345;p12"/>
          <p:cNvSpPr txBox="1">
            <a:spLocks noGrp="1"/>
          </p:cNvSpPr>
          <p:nvPr>
            <p:ph type="subTitle" idx="1"/>
          </p:nvPr>
        </p:nvSpPr>
        <p:spPr>
          <a:xfrm>
            <a:off x="2208944" y="791111"/>
            <a:ext cx="6935055" cy="4243225"/>
          </a:xfrm>
          <a:prstGeom prst="rect">
            <a:avLst/>
          </a:prstGeom>
        </p:spPr>
        <p:txBody>
          <a:bodyPr spcFirstLastPara="1" wrap="square" lIns="91425" tIns="91425" rIns="91425" bIns="91425" anchor="t" anchorCtr="0">
            <a:noAutofit/>
          </a:bodyPr>
          <a:lstStyle/>
          <a:p>
            <a:r>
              <a:rPr lang="pt-BR" sz="1600" dirty="0"/>
              <a:t> </a:t>
            </a:r>
          </a:p>
          <a:p>
            <a:endParaRPr lang="pt-BR" sz="1600" dirty="0">
              <a:solidFill>
                <a:schemeClr val="tx1"/>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
        <p:nvSpPr>
          <p:cNvPr id="5" name="Google Shape;345;p12"/>
          <p:cNvSpPr txBox="1">
            <a:spLocks/>
          </p:cNvSpPr>
          <p:nvPr/>
        </p:nvSpPr>
        <p:spPr>
          <a:xfrm>
            <a:off x="2361344" y="943511"/>
            <a:ext cx="6935055" cy="4243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r>
              <a:rPr lang="pt-BR" sz="1600" dirty="0" err="1" smtClean="0"/>
              <a:t>Prodata</a:t>
            </a:r>
            <a:r>
              <a:rPr lang="pt-BR" sz="1600" dirty="0"/>
              <a:t>;</a:t>
            </a:r>
            <a:endParaRPr lang="pt-BR" sz="1600" dirty="0"/>
          </a:p>
          <a:p>
            <a:endParaRPr lang="pt-BR" sz="1600" dirty="0"/>
          </a:p>
          <a:p>
            <a:r>
              <a:rPr lang="pt-BR" sz="1600" dirty="0" err="1" smtClean="0"/>
              <a:t>Autopass</a:t>
            </a:r>
            <a:r>
              <a:rPr lang="pt-BR" sz="1600" dirty="0" smtClean="0"/>
              <a:t>;</a:t>
            </a:r>
            <a:endParaRPr lang="pt-BR" sz="1600" dirty="0"/>
          </a:p>
          <a:p>
            <a:endParaRPr lang="pt-BR" sz="1600" dirty="0"/>
          </a:p>
          <a:p>
            <a:r>
              <a:rPr lang="pt-BR" sz="1600" dirty="0" err="1" smtClean="0"/>
              <a:t>Transurc</a:t>
            </a:r>
            <a:r>
              <a:rPr lang="pt-BR" sz="1600" dirty="0" smtClean="0"/>
              <a:t>;</a:t>
            </a:r>
            <a:endParaRPr lang="pt-BR" sz="1600" dirty="0"/>
          </a:p>
          <a:p>
            <a:endParaRPr lang="pt-BR" sz="1600" dirty="0"/>
          </a:p>
          <a:p>
            <a:r>
              <a:rPr lang="pt-BR" sz="1600" dirty="0" err="1" smtClean="0"/>
              <a:t>Passafacil</a:t>
            </a:r>
            <a:r>
              <a:rPr lang="pt-BR" sz="1600" dirty="0" smtClean="0"/>
              <a:t>;</a:t>
            </a:r>
            <a:endParaRPr lang="pt-BR" sz="1600" dirty="0"/>
          </a:p>
          <a:p>
            <a:endParaRPr lang="pt-BR" sz="1600" dirty="0"/>
          </a:p>
          <a:p>
            <a:r>
              <a:rPr lang="pt-BR" sz="1600" dirty="0" err="1" smtClean="0"/>
              <a:t>Emdec</a:t>
            </a:r>
            <a:r>
              <a:rPr lang="pt-BR" sz="1600" dirty="0" smtClean="0"/>
              <a:t>;</a:t>
            </a:r>
            <a:endParaRPr lang="pt-BR" sz="1600" dirty="0"/>
          </a:p>
          <a:p>
            <a:endParaRPr lang="pt-BR" sz="1600" dirty="0"/>
          </a:p>
          <a:p>
            <a:r>
              <a:rPr lang="pt-BR" sz="1600" dirty="0" err="1" smtClean="0"/>
              <a:t>Dataprom</a:t>
            </a:r>
            <a:r>
              <a:rPr lang="pt-BR" sz="1600" dirty="0" smtClean="0"/>
              <a:t>;</a:t>
            </a:r>
            <a:endParaRPr lang="pt-BR" sz="1600" dirty="0"/>
          </a:p>
          <a:p>
            <a:endParaRPr lang="pt-BR" sz="1600" dirty="0"/>
          </a:p>
        </p:txBody>
      </p:sp>
    </p:spTree>
    <p:extLst>
      <p:ext uri="{BB962C8B-B14F-4D97-AF65-F5344CB8AC3E}">
        <p14:creationId xmlns:p14="http://schemas.microsoft.com/office/powerpoint/2010/main" val="591432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8"/>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480" name="Google Shape;480;p28"/>
          <p:cNvSpPr txBox="1">
            <a:spLocks noGrp="1"/>
          </p:cNvSpPr>
          <p:nvPr>
            <p:ph type="ctrTitle" idx="4294967295"/>
          </p:nvPr>
        </p:nvSpPr>
        <p:spPr>
          <a:xfrm>
            <a:off x="3152775" y="1354750"/>
            <a:ext cx="5902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400"/>
              <a:t>Agradecemos </a:t>
            </a:r>
            <a:endParaRPr sz="6400"/>
          </a:p>
        </p:txBody>
      </p:sp>
      <p:sp>
        <p:nvSpPr>
          <p:cNvPr id="481" name="Google Shape;481;p28"/>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 sua atenção</a:t>
            </a:r>
            <a:endParaRPr/>
          </a:p>
          <a:p>
            <a:pPr marL="0" lvl="0" indent="0" algn="l" rtl="0">
              <a:spcBef>
                <a:spcPts val="600"/>
              </a:spcBef>
              <a:spcAft>
                <a:spcPts val="0"/>
              </a:spcAft>
              <a:buClr>
                <a:schemeClr val="dk1"/>
              </a:buClr>
              <a:buSzPts val="1100"/>
              <a:buFont typeface="Arial"/>
              <a:buNone/>
            </a:pPr>
            <a:endParaRPr/>
          </a:p>
        </p:txBody>
      </p:sp>
      <p:sp>
        <p:nvSpPr>
          <p:cNvPr id="482" name="Google Shape;482;p28"/>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442" name="Google Shape;442;p25"/>
          <p:cNvSpPr txBox="1">
            <a:spLocks noGrp="1"/>
          </p:cNvSpPr>
          <p:nvPr>
            <p:ph type="title" idx="4294967295"/>
          </p:nvPr>
        </p:nvSpPr>
        <p:spPr>
          <a:xfrm>
            <a:off x="3478250" y="448500"/>
            <a:ext cx="50823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b="1" dirty="0"/>
              <a:t>Idealizador do projeto</a:t>
            </a:r>
            <a:endParaRPr sz="3500" b="1" dirty="0"/>
          </a:p>
        </p:txBody>
      </p:sp>
      <p:sp>
        <p:nvSpPr>
          <p:cNvPr id="443" name="Google Shape;443;p25"/>
          <p:cNvSpPr txBox="1">
            <a:spLocks noGrp="1"/>
          </p:cNvSpPr>
          <p:nvPr>
            <p:ph type="body" idx="4294967295"/>
          </p:nvPr>
        </p:nvSpPr>
        <p:spPr>
          <a:xfrm>
            <a:off x="4347799" y="2131550"/>
            <a:ext cx="4714007" cy="1219200"/>
          </a:xfrm>
          <a:prstGeom prst="rect">
            <a:avLst/>
          </a:prstGeom>
        </p:spPr>
        <p:txBody>
          <a:bodyPr spcFirstLastPara="1" wrap="square" lIns="91425" tIns="91425" rIns="91425" bIns="91425" anchor="t" anchorCtr="0">
            <a:noAutofit/>
          </a:bodyPr>
          <a:lstStyle/>
          <a:p>
            <a:pPr lvl="0" indent="-330200">
              <a:lnSpc>
                <a:spcPct val="115000"/>
              </a:lnSpc>
              <a:spcBef>
                <a:spcPts val="0"/>
              </a:spcBef>
              <a:buClr>
                <a:srgbClr val="00E1C6"/>
              </a:buClr>
              <a:buSzPts val="1600"/>
            </a:pPr>
            <a:r>
              <a:rPr lang="en" sz="1600" dirty="0">
                <a:solidFill>
                  <a:srgbClr val="FFFFFF"/>
                </a:solidFill>
              </a:rPr>
              <a:t>Monitoramento de tendencias </a:t>
            </a:r>
            <a:r>
              <a:rPr lang="en" sz="1600" dirty="0">
                <a:solidFill>
                  <a:srgbClr val="FFFFFF"/>
                </a:solidFill>
              </a:rPr>
              <a:t>e </a:t>
            </a:r>
            <a:r>
              <a:rPr lang="en" sz="1600" dirty="0" smtClean="0">
                <a:solidFill>
                  <a:srgbClr val="FFFFFF"/>
                </a:solidFill>
              </a:rPr>
              <a:t>Inova</a:t>
            </a:r>
            <a:r>
              <a:rPr lang="en" sz="1600" dirty="0">
                <a:solidFill>
                  <a:srgbClr val="FFFFFF"/>
                </a:solidFill>
              </a:rPr>
              <a:t>ção</a:t>
            </a:r>
            <a:endParaRPr sz="1600" dirty="0">
              <a:solidFill>
                <a:srgbClr val="FFFFFF"/>
              </a:solidFill>
            </a:endParaRPr>
          </a:p>
          <a:p>
            <a:pPr marL="457200" lvl="0" indent="0" algn="l" rtl="0">
              <a:lnSpc>
                <a:spcPct val="115000"/>
              </a:lnSpc>
              <a:spcBef>
                <a:spcPts val="0"/>
              </a:spcBef>
              <a:spcAft>
                <a:spcPts val="0"/>
              </a:spcAft>
              <a:buNone/>
            </a:pPr>
            <a:endParaRPr sz="1600" dirty="0">
              <a:solidFill>
                <a:srgbClr val="FFFFFF"/>
              </a:solidFill>
            </a:endParaRPr>
          </a:p>
          <a:p>
            <a:pPr marL="457200" lvl="0" indent="-330200" algn="l" rtl="0">
              <a:lnSpc>
                <a:spcPct val="115000"/>
              </a:lnSpc>
              <a:spcBef>
                <a:spcPts val="0"/>
              </a:spcBef>
              <a:spcAft>
                <a:spcPts val="0"/>
              </a:spcAft>
              <a:buClr>
                <a:srgbClr val="00E1C6"/>
              </a:buClr>
              <a:buSzPts val="1600"/>
              <a:buChar char="◇"/>
            </a:pPr>
            <a:r>
              <a:rPr lang="en" sz="1600" dirty="0">
                <a:solidFill>
                  <a:srgbClr val="FFFFFF"/>
                </a:solidFill>
              </a:rPr>
              <a:t>Planejamento do futuro da empresa   </a:t>
            </a:r>
            <a:endParaRPr sz="1600" dirty="0">
              <a:solidFill>
                <a:srgbClr val="FFFFFF"/>
              </a:solidFill>
            </a:endParaRPr>
          </a:p>
          <a:p>
            <a:pPr marL="457200" lvl="0" indent="0" algn="l" rtl="0">
              <a:lnSpc>
                <a:spcPct val="115000"/>
              </a:lnSpc>
              <a:spcBef>
                <a:spcPts val="0"/>
              </a:spcBef>
              <a:spcAft>
                <a:spcPts val="0"/>
              </a:spcAft>
              <a:buNone/>
            </a:pPr>
            <a:endParaRPr sz="1600" dirty="0">
              <a:solidFill>
                <a:srgbClr val="FFFFFF"/>
              </a:solidFill>
            </a:endParaRPr>
          </a:p>
          <a:p>
            <a:pPr marL="457200" lvl="0" indent="0" algn="l" rtl="0">
              <a:lnSpc>
                <a:spcPct val="115000"/>
              </a:lnSpc>
              <a:spcBef>
                <a:spcPts val="0"/>
              </a:spcBef>
              <a:spcAft>
                <a:spcPts val="0"/>
              </a:spcAft>
              <a:buNone/>
            </a:pPr>
            <a:endParaRPr sz="1600" dirty="0">
              <a:solidFill>
                <a:srgbClr val="FFFFFF"/>
              </a:solidFill>
              <a:latin typeface="Arial"/>
              <a:ea typeface="Arial"/>
              <a:cs typeface="Arial"/>
              <a:sym typeface="Arial"/>
            </a:endParaRPr>
          </a:p>
        </p:txBody>
      </p:sp>
      <p:pic>
        <p:nvPicPr>
          <p:cNvPr id="444" name="Google Shape;444;p25"/>
          <p:cNvPicPr preferRelativeResize="0"/>
          <p:nvPr/>
        </p:nvPicPr>
        <p:blipFill rotWithShape="1">
          <a:blip r:embed="rId3">
            <a:alphaModFix/>
          </a:blip>
          <a:srcRect t="17734" b="25021"/>
          <a:stretch/>
        </p:blipFill>
        <p:spPr>
          <a:xfrm>
            <a:off x="-527156" y="1165718"/>
            <a:ext cx="4459200" cy="38667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45" name="Google Shape;445;p25"/>
          <p:cNvSpPr txBox="1"/>
          <p:nvPr/>
        </p:nvSpPr>
        <p:spPr>
          <a:xfrm>
            <a:off x="6249100" y="1286625"/>
            <a:ext cx="3000000" cy="498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600" dirty="0" smtClean="0">
                <a:solidFill>
                  <a:srgbClr val="FFFFFF"/>
                </a:solidFill>
                <a:latin typeface="Muli"/>
                <a:ea typeface="Muli"/>
                <a:cs typeface="Muli"/>
                <a:sym typeface="Muli"/>
              </a:rPr>
              <a:t>Negócios</a:t>
            </a:r>
            <a:endParaRPr dirty="0"/>
          </a:p>
        </p:txBody>
      </p:sp>
      <p:grpSp>
        <p:nvGrpSpPr>
          <p:cNvPr id="446" name="Google Shape;446;p25"/>
          <p:cNvGrpSpPr/>
          <p:nvPr/>
        </p:nvGrpSpPr>
        <p:grpSpPr>
          <a:xfrm>
            <a:off x="656696" y="386893"/>
            <a:ext cx="405388" cy="528192"/>
            <a:chOff x="6730350" y="2315900"/>
            <a:chExt cx="257700" cy="420100"/>
          </a:xfrm>
        </p:grpSpPr>
        <p:sp>
          <p:nvSpPr>
            <p:cNvPr id="447" name="Google Shape;447;p25"/>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txBox="1">
            <a:spLocks noGrp="1"/>
          </p:cNvSpPr>
          <p:nvPr>
            <p:ph type="title" idx="4294967295"/>
          </p:nvPr>
        </p:nvSpPr>
        <p:spPr>
          <a:xfrm>
            <a:off x="3536625" y="915075"/>
            <a:ext cx="13653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b="1" dirty="0"/>
              <a:t>CEO</a:t>
            </a:r>
            <a:endParaRPr sz="35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430" name="Google Shape;430;p24"/>
          <p:cNvSpPr txBox="1">
            <a:spLocks noGrp="1"/>
          </p:cNvSpPr>
          <p:nvPr>
            <p:ph type="title" idx="4294967295"/>
          </p:nvPr>
        </p:nvSpPr>
        <p:spPr>
          <a:xfrm>
            <a:off x="3608850" y="448500"/>
            <a:ext cx="49518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b="1" dirty="0"/>
              <a:t>Gestor de </a:t>
            </a:r>
            <a:r>
              <a:rPr lang="en" sz="3500" b="1" dirty="0" smtClean="0"/>
              <a:t>Negócios </a:t>
            </a:r>
            <a:endParaRPr sz="3500" b="1" dirty="0"/>
          </a:p>
        </p:txBody>
      </p:sp>
      <p:sp>
        <p:nvSpPr>
          <p:cNvPr id="431" name="Google Shape;431;p24"/>
          <p:cNvSpPr txBox="1">
            <a:spLocks noGrp="1"/>
          </p:cNvSpPr>
          <p:nvPr>
            <p:ph type="body" idx="4294967295"/>
          </p:nvPr>
        </p:nvSpPr>
        <p:spPr>
          <a:xfrm>
            <a:off x="4178400" y="1871625"/>
            <a:ext cx="4459200" cy="12192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E1C6"/>
              </a:buClr>
              <a:buSzPts val="1600"/>
              <a:buChar char="◇"/>
            </a:pPr>
            <a:r>
              <a:rPr lang="en" sz="1600" dirty="0">
                <a:solidFill>
                  <a:srgbClr val="FFFFFF"/>
                </a:solidFill>
              </a:rPr>
              <a:t>Avaliação de oportunidades</a:t>
            </a:r>
            <a:endParaRPr sz="1600" dirty="0">
              <a:solidFill>
                <a:srgbClr val="FFFFFF"/>
              </a:solidFill>
            </a:endParaRPr>
          </a:p>
          <a:p>
            <a:pPr marL="457200" lvl="0" indent="0" algn="l" rtl="0">
              <a:lnSpc>
                <a:spcPct val="115000"/>
              </a:lnSpc>
              <a:spcBef>
                <a:spcPts val="0"/>
              </a:spcBef>
              <a:spcAft>
                <a:spcPts val="0"/>
              </a:spcAft>
              <a:buNone/>
            </a:pPr>
            <a:endParaRPr sz="1600" dirty="0">
              <a:solidFill>
                <a:srgbClr val="FFFFFF"/>
              </a:solidFill>
            </a:endParaRPr>
          </a:p>
          <a:p>
            <a:pPr marL="457200" lvl="0" indent="-330200" algn="l" rtl="0">
              <a:lnSpc>
                <a:spcPct val="115000"/>
              </a:lnSpc>
              <a:spcBef>
                <a:spcPts val="0"/>
              </a:spcBef>
              <a:spcAft>
                <a:spcPts val="0"/>
              </a:spcAft>
              <a:buClr>
                <a:srgbClr val="00E1C6"/>
              </a:buClr>
              <a:buSzPts val="1600"/>
              <a:buChar char="◇"/>
            </a:pPr>
            <a:r>
              <a:rPr lang="en" sz="1600" dirty="0" smtClean="0">
                <a:solidFill>
                  <a:srgbClr val="FFFFFF"/>
                </a:solidFill>
              </a:rPr>
              <a:t>Análise </a:t>
            </a:r>
            <a:r>
              <a:rPr lang="en" sz="1600" dirty="0">
                <a:solidFill>
                  <a:srgbClr val="FFFFFF"/>
                </a:solidFill>
              </a:rPr>
              <a:t>de demandas e necessidades  </a:t>
            </a:r>
            <a:endParaRPr sz="1600" dirty="0">
              <a:solidFill>
                <a:srgbClr val="FFFFFF"/>
              </a:solidFill>
            </a:endParaRPr>
          </a:p>
          <a:p>
            <a:pPr marL="457200" lvl="0" indent="0" algn="l" rtl="0">
              <a:lnSpc>
                <a:spcPct val="115000"/>
              </a:lnSpc>
              <a:spcBef>
                <a:spcPts val="0"/>
              </a:spcBef>
              <a:spcAft>
                <a:spcPts val="0"/>
              </a:spcAft>
              <a:buNone/>
            </a:pPr>
            <a:endParaRPr sz="1600" dirty="0">
              <a:solidFill>
                <a:srgbClr val="FFFFFF"/>
              </a:solidFill>
            </a:endParaRPr>
          </a:p>
          <a:p>
            <a:pPr marL="457200" lvl="0" indent="-330200" algn="l" rtl="0">
              <a:lnSpc>
                <a:spcPct val="115000"/>
              </a:lnSpc>
              <a:spcBef>
                <a:spcPts val="0"/>
              </a:spcBef>
              <a:spcAft>
                <a:spcPts val="0"/>
              </a:spcAft>
              <a:buClr>
                <a:srgbClr val="00E1C6"/>
              </a:buClr>
              <a:buSzPts val="1600"/>
              <a:buChar char="◇"/>
            </a:pPr>
            <a:r>
              <a:rPr lang="en" sz="1600" dirty="0">
                <a:solidFill>
                  <a:srgbClr val="FFFFFF"/>
                </a:solidFill>
              </a:rPr>
              <a:t>Busca de tendências e direções do mercado </a:t>
            </a:r>
            <a:endParaRPr sz="1600" dirty="0">
              <a:solidFill>
                <a:srgbClr val="FFFFFF"/>
              </a:solidFill>
            </a:endParaRPr>
          </a:p>
          <a:p>
            <a:pPr marL="0" lvl="0" indent="0" algn="l" rtl="0">
              <a:lnSpc>
                <a:spcPct val="115000"/>
              </a:lnSpc>
              <a:spcBef>
                <a:spcPts val="0"/>
              </a:spcBef>
              <a:spcAft>
                <a:spcPts val="0"/>
              </a:spcAft>
              <a:buNone/>
            </a:pPr>
            <a:endParaRPr sz="1600" dirty="0">
              <a:solidFill>
                <a:srgbClr val="FFFFFF"/>
              </a:solidFill>
            </a:endParaRPr>
          </a:p>
          <a:p>
            <a:pPr marL="457200" lvl="0" indent="-330200" algn="l" rtl="0">
              <a:lnSpc>
                <a:spcPct val="115000"/>
              </a:lnSpc>
              <a:spcBef>
                <a:spcPts val="0"/>
              </a:spcBef>
              <a:spcAft>
                <a:spcPts val="0"/>
              </a:spcAft>
              <a:buClr>
                <a:srgbClr val="00E1C6"/>
              </a:buClr>
              <a:buSzPts val="1600"/>
              <a:buChar char="◇"/>
            </a:pPr>
            <a:r>
              <a:rPr lang="en" sz="1600" dirty="0">
                <a:solidFill>
                  <a:srgbClr val="FFFFFF"/>
                </a:solidFill>
              </a:rPr>
              <a:t>Alinhado com o planejamento estratégico </a:t>
            </a:r>
            <a:endParaRPr sz="1600" dirty="0">
              <a:solidFill>
                <a:srgbClr val="FFFFFF"/>
              </a:solidFill>
            </a:endParaRPr>
          </a:p>
          <a:p>
            <a:pPr marL="457200" lvl="0" indent="0" algn="l" rtl="0">
              <a:lnSpc>
                <a:spcPct val="115000"/>
              </a:lnSpc>
              <a:spcBef>
                <a:spcPts val="0"/>
              </a:spcBef>
              <a:spcAft>
                <a:spcPts val="0"/>
              </a:spcAft>
              <a:buNone/>
            </a:pPr>
            <a:endParaRPr sz="1600" dirty="0">
              <a:solidFill>
                <a:srgbClr val="FFFFFF"/>
              </a:solidFill>
              <a:latin typeface="Arial"/>
              <a:ea typeface="Arial"/>
              <a:cs typeface="Arial"/>
              <a:sym typeface="Arial"/>
            </a:endParaRPr>
          </a:p>
        </p:txBody>
      </p:sp>
      <p:pic>
        <p:nvPicPr>
          <p:cNvPr id="432" name="Google Shape;432;p24"/>
          <p:cNvPicPr preferRelativeResize="0"/>
          <p:nvPr/>
        </p:nvPicPr>
        <p:blipFill rotWithShape="1">
          <a:blip r:embed="rId3">
            <a:alphaModFix/>
          </a:blip>
          <a:srcRect l="-2220" t="3676" r="2219" b="9608"/>
          <a:stretch/>
        </p:blipFill>
        <p:spPr>
          <a:xfrm>
            <a:off x="-516882" y="1155444"/>
            <a:ext cx="4459200" cy="38667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33" name="Google Shape;433;p24"/>
          <p:cNvSpPr txBox="1"/>
          <p:nvPr/>
        </p:nvSpPr>
        <p:spPr>
          <a:xfrm>
            <a:off x="6020800" y="1071750"/>
            <a:ext cx="3000000" cy="300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600" dirty="0" smtClean="0">
                <a:solidFill>
                  <a:srgbClr val="FFFFFF"/>
                </a:solidFill>
                <a:latin typeface="Muli"/>
                <a:ea typeface="Muli"/>
                <a:cs typeface="Muli"/>
                <a:sym typeface="Muli"/>
              </a:rPr>
              <a:t>Negócios/Financeiro</a:t>
            </a:r>
            <a:endParaRPr dirty="0"/>
          </a:p>
        </p:txBody>
      </p:sp>
      <p:grpSp>
        <p:nvGrpSpPr>
          <p:cNvPr id="434" name="Google Shape;434;p24"/>
          <p:cNvGrpSpPr/>
          <p:nvPr/>
        </p:nvGrpSpPr>
        <p:grpSpPr>
          <a:xfrm>
            <a:off x="562258" y="385075"/>
            <a:ext cx="582133" cy="514758"/>
            <a:chOff x="5975075" y="2327500"/>
            <a:chExt cx="420100" cy="388350"/>
          </a:xfrm>
        </p:grpSpPr>
        <p:sp>
          <p:nvSpPr>
            <p:cNvPr id="435" name="Google Shape;435;p2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458" name="Google Shape;458;p26"/>
          <p:cNvSpPr txBox="1">
            <a:spLocks noGrp="1"/>
          </p:cNvSpPr>
          <p:nvPr>
            <p:ph type="title" idx="4294967295"/>
          </p:nvPr>
        </p:nvSpPr>
        <p:spPr>
          <a:xfrm>
            <a:off x="3608850" y="448500"/>
            <a:ext cx="49518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b="1" dirty="0"/>
              <a:t>Gestor de Tecnologia </a:t>
            </a:r>
            <a:endParaRPr sz="3500" b="1" dirty="0"/>
          </a:p>
        </p:txBody>
      </p:sp>
      <p:sp>
        <p:nvSpPr>
          <p:cNvPr id="459" name="Google Shape;459;p26"/>
          <p:cNvSpPr txBox="1">
            <a:spLocks noGrp="1"/>
          </p:cNvSpPr>
          <p:nvPr>
            <p:ph type="body" idx="4294967295"/>
          </p:nvPr>
        </p:nvSpPr>
        <p:spPr>
          <a:xfrm>
            <a:off x="4393975" y="2085350"/>
            <a:ext cx="4459200" cy="12192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E1C6"/>
              </a:buClr>
              <a:buSzPts val="1600"/>
              <a:buChar char="◇"/>
            </a:pPr>
            <a:r>
              <a:rPr lang="en" sz="1600">
                <a:solidFill>
                  <a:srgbClr val="FFFFFF"/>
                </a:solidFill>
              </a:rPr>
              <a:t>Soluções tecnológicas </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00E1C6"/>
              </a:buClr>
              <a:buSzPts val="1600"/>
              <a:buChar char="◇"/>
            </a:pPr>
            <a:r>
              <a:rPr lang="en" sz="1600">
                <a:solidFill>
                  <a:srgbClr val="FFFFFF"/>
                </a:solidFill>
              </a:rPr>
              <a:t>Desenvolvimento   </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latin typeface="Arial"/>
              <a:ea typeface="Arial"/>
              <a:cs typeface="Arial"/>
              <a:sym typeface="Arial"/>
            </a:endParaRPr>
          </a:p>
        </p:txBody>
      </p:sp>
      <p:pic>
        <p:nvPicPr>
          <p:cNvPr id="460" name="Google Shape;460;p26"/>
          <p:cNvPicPr preferRelativeResize="0"/>
          <p:nvPr/>
        </p:nvPicPr>
        <p:blipFill rotWithShape="1">
          <a:blip r:embed="rId3">
            <a:alphaModFix/>
          </a:blip>
          <a:srcRect l="3449" t="3069" r="-3450" b="15952"/>
          <a:stretch/>
        </p:blipFill>
        <p:spPr>
          <a:xfrm>
            <a:off x="-516882" y="1165718"/>
            <a:ext cx="4459200" cy="38667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61" name="Google Shape;461;p26"/>
          <p:cNvSpPr txBox="1"/>
          <p:nvPr/>
        </p:nvSpPr>
        <p:spPr>
          <a:xfrm>
            <a:off x="6020800" y="1071750"/>
            <a:ext cx="3000000" cy="6453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600">
                <a:solidFill>
                  <a:srgbClr val="FFFFFF"/>
                </a:solidFill>
                <a:latin typeface="Muli"/>
                <a:ea typeface="Muli"/>
                <a:cs typeface="Muli"/>
                <a:sym typeface="Muli"/>
              </a:rPr>
              <a:t>Tecnologia </a:t>
            </a:r>
            <a:endParaRPr/>
          </a:p>
        </p:txBody>
      </p:sp>
      <p:grpSp>
        <p:nvGrpSpPr>
          <p:cNvPr id="462" name="Google Shape;462;p26"/>
          <p:cNvGrpSpPr/>
          <p:nvPr/>
        </p:nvGrpSpPr>
        <p:grpSpPr>
          <a:xfrm>
            <a:off x="562243" y="448511"/>
            <a:ext cx="525427" cy="418871"/>
            <a:chOff x="2583325" y="2972875"/>
            <a:chExt cx="462850" cy="445750"/>
          </a:xfrm>
        </p:grpSpPr>
        <p:sp>
          <p:nvSpPr>
            <p:cNvPr id="463" name="Google Shape;463;p26"/>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470" name="Google Shape;470;p27"/>
          <p:cNvSpPr txBox="1">
            <a:spLocks noGrp="1"/>
          </p:cNvSpPr>
          <p:nvPr>
            <p:ph type="title" idx="4294967295"/>
          </p:nvPr>
        </p:nvSpPr>
        <p:spPr>
          <a:xfrm>
            <a:off x="4502025" y="448500"/>
            <a:ext cx="49518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Ux e Ui </a:t>
            </a:r>
            <a:endParaRPr b="1" dirty="0"/>
          </a:p>
        </p:txBody>
      </p:sp>
      <p:sp>
        <p:nvSpPr>
          <p:cNvPr id="471" name="Google Shape;471;p27"/>
          <p:cNvSpPr txBox="1">
            <a:spLocks noGrp="1"/>
          </p:cNvSpPr>
          <p:nvPr>
            <p:ph type="body" idx="4294967295"/>
          </p:nvPr>
        </p:nvSpPr>
        <p:spPr>
          <a:xfrm>
            <a:off x="4178400" y="1871625"/>
            <a:ext cx="4459200" cy="12192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E1C6"/>
              </a:buClr>
              <a:buSzPts val="1600"/>
              <a:buChar char="◇"/>
            </a:pPr>
            <a:r>
              <a:rPr lang="en" sz="1600">
                <a:solidFill>
                  <a:srgbClr val="FFFFFF"/>
                </a:solidFill>
              </a:rPr>
              <a:t>Avaliação de necessidades usuais</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00E1C6"/>
              </a:buClr>
              <a:buSzPts val="1600"/>
              <a:buChar char="◇"/>
            </a:pPr>
            <a:r>
              <a:rPr lang="en" sz="1600">
                <a:solidFill>
                  <a:srgbClr val="FFFFFF"/>
                </a:solidFill>
              </a:rPr>
              <a:t>Análise de perfis e interação do usuario </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00E1C6"/>
              </a:buClr>
              <a:buSzPts val="1600"/>
              <a:buChar char="◇"/>
            </a:pPr>
            <a:r>
              <a:rPr lang="en" sz="1600">
                <a:solidFill>
                  <a:srgbClr val="FFFFFF"/>
                </a:solidFill>
              </a:rPr>
              <a:t>Análise  Heurística</a:t>
            </a:r>
            <a:endParaRPr sz="1600">
              <a:solidFill>
                <a:srgbClr val="FFFFFF"/>
              </a:solidFill>
            </a:endParaRPr>
          </a:p>
          <a:p>
            <a:pPr marL="0" lvl="0" indent="0" algn="l" rtl="0">
              <a:lnSpc>
                <a:spcPct val="115000"/>
              </a:lnSpc>
              <a:spcBef>
                <a:spcPts val="0"/>
              </a:spcBef>
              <a:spcAft>
                <a:spcPts val="0"/>
              </a:spcAft>
              <a:buNone/>
            </a:pPr>
            <a:endParaRPr sz="1600">
              <a:solidFill>
                <a:srgbClr val="FFFFFF"/>
              </a:solidFill>
            </a:endParaRPr>
          </a:p>
          <a:p>
            <a:pPr marL="457200" lvl="0" indent="-330200" algn="l" rtl="0">
              <a:lnSpc>
                <a:spcPct val="115000"/>
              </a:lnSpc>
              <a:spcBef>
                <a:spcPts val="0"/>
              </a:spcBef>
              <a:spcAft>
                <a:spcPts val="0"/>
              </a:spcAft>
              <a:buClr>
                <a:srgbClr val="00E1C6"/>
              </a:buClr>
              <a:buSzPts val="1600"/>
              <a:buChar char="◇"/>
            </a:pPr>
            <a:r>
              <a:rPr lang="en" sz="1600">
                <a:solidFill>
                  <a:srgbClr val="FFFFFF"/>
                </a:solidFill>
              </a:rPr>
              <a:t>Prototipagem e Assets </a:t>
            </a:r>
            <a:endParaRPr sz="1600">
              <a:solidFill>
                <a:srgbClr val="FFFFFF"/>
              </a:solidFill>
            </a:endParaRPr>
          </a:p>
          <a:p>
            <a:pPr marL="457200" lvl="0" indent="0" algn="l" rtl="0">
              <a:lnSpc>
                <a:spcPct val="115000"/>
              </a:lnSpc>
              <a:spcBef>
                <a:spcPts val="0"/>
              </a:spcBef>
              <a:spcAft>
                <a:spcPts val="0"/>
              </a:spcAft>
              <a:buNone/>
            </a:pPr>
            <a:endParaRPr sz="1600">
              <a:solidFill>
                <a:srgbClr val="FFFFFF"/>
              </a:solidFill>
              <a:latin typeface="Arial"/>
              <a:ea typeface="Arial"/>
              <a:cs typeface="Arial"/>
              <a:sym typeface="Arial"/>
            </a:endParaRPr>
          </a:p>
        </p:txBody>
      </p:sp>
      <p:pic>
        <p:nvPicPr>
          <p:cNvPr id="472" name="Google Shape;472;p27"/>
          <p:cNvPicPr preferRelativeResize="0"/>
          <p:nvPr/>
        </p:nvPicPr>
        <p:blipFill rotWithShape="1">
          <a:blip r:embed="rId3">
            <a:alphaModFix/>
          </a:blip>
          <a:srcRect t="10822" b="10814"/>
          <a:stretch/>
        </p:blipFill>
        <p:spPr>
          <a:xfrm rot="10799769">
            <a:off x="-516913" y="1155509"/>
            <a:ext cx="4459200" cy="38667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73" name="Google Shape;473;p27"/>
          <p:cNvSpPr txBox="1"/>
          <p:nvPr/>
        </p:nvSpPr>
        <p:spPr>
          <a:xfrm>
            <a:off x="5836000" y="1093800"/>
            <a:ext cx="3000000" cy="799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600">
                <a:solidFill>
                  <a:srgbClr val="FFFFFF"/>
                </a:solidFill>
                <a:latin typeface="Muli"/>
                <a:ea typeface="Muli"/>
                <a:cs typeface="Muli"/>
                <a:sym typeface="Muli"/>
              </a:rPr>
              <a:t>Design</a:t>
            </a:r>
            <a:endParaRPr/>
          </a:p>
        </p:txBody>
      </p:sp>
      <p:sp>
        <p:nvSpPr>
          <p:cNvPr id="474" name="Google Shape;474;p27"/>
          <p:cNvSpPr/>
          <p:nvPr/>
        </p:nvSpPr>
        <p:spPr>
          <a:xfrm>
            <a:off x="575473" y="448499"/>
            <a:ext cx="548698" cy="42925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743200" y="180290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FFFFFF"/>
                </a:solidFill>
              </a:rPr>
              <a:t>Problemas reais </a:t>
            </a:r>
            <a:endParaRPr b="1" dirty="0">
              <a:solidFill>
                <a:srgbClr val="FFFFFF"/>
              </a:solidFill>
            </a:endParaRPr>
          </a:p>
        </p:txBody>
      </p:sp>
      <p:sp>
        <p:nvSpPr>
          <p:cNvPr id="345" name="Google Shape;345;p12"/>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FFFFFF"/>
                </a:solidFill>
              </a:rPr>
              <a:t>Existem? São escaláveis ?</a:t>
            </a:r>
            <a:endParaRPr sz="1600"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743200" y="180290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dirty="0">
              <a:solidFill>
                <a:srgbClr val="FFFFFF"/>
              </a:solidFill>
            </a:endParaRPr>
          </a:p>
        </p:txBody>
      </p:sp>
      <p:sp>
        <p:nvSpPr>
          <p:cNvPr id="345" name="Google Shape;345;p12"/>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150" y="0"/>
            <a:ext cx="6586850" cy="5143500"/>
          </a:xfrm>
          <a:prstGeom prst="rect">
            <a:avLst/>
          </a:prstGeom>
        </p:spPr>
      </p:pic>
    </p:spTree>
    <p:extLst>
      <p:ext uri="{BB962C8B-B14F-4D97-AF65-F5344CB8AC3E}">
        <p14:creationId xmlns:p14="http://schemas.microsoft.com/office/powerpoint/2010/main" val="1487276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2"/>
          <p:cNvSpPr txBox="1">
            <a:spLocks noGrp="1"/>
          </p:cNvSpPr>
          <p:nvPr>
            <p:ph type="ctrTitle"/>
          </p:nvPr>
        </p:nvSpPr>
        <p:spPr>
          <a:xfrm>
            <a:off x="2557150" y="230954"/>
            <a:ext cx="5638800" cy="1159800"/>
          </a:xfrm>
          <a:prstGeom prst="rect">
            <a:avLst/>
          </a:prstGeom>
        </p:spPr>
        <p:txBody>
          <a:bodyPr spcFirstLastPara="1" wrap="square" lIns="91425" tIns="91425" rIns="91425" bIns="91425" anchor="b" anchorCtr="0">
            <a:noAutofit/>
          </a:bodyPr>
          <a:lstStyle/>
          <a:p>
            <a:r>
              <a:rPr lang="pt-BR" b="1" dirty="0" smtClean="0">
                <a:solidFill>
                  <a:srgbClr val="FFFFFF"/>
                </a:solidFill>
              </a:rPr>
              <a:t>Usuários</a:t>
            </a:r>
            <a:r>
              <a:rPr lang="pt-BR" b="1" dirty="0">
                <a:solidFill>
                  <a:srgbClr val="FFFFFF"/>
                </a:solidFill>
              </a:rPr>
              <a:t>:</a:t>
            </a:r>
            <a:r>
              <a:rPr lang="pt-BR" dirty="0"/>
              <a:t/>
            </a:r>
            <a:br>
              <a:rPr lang="pt-BR" dirty="0"/>
            </a:br>
            <a:r>
              <a:rPr lang="en" b="1" dirty="0" smtClean="0">
                <a:solidFill>
                  <a:srgbClr val="FFFFFF"/>
                </a:solidFill>
              </a:rPr>
              <a:t> </a:t>
            </a:r>
            <a:endParaRPr b="1" dirty="0">
              <a:solidFill>
                <a:srgbClr val="FFFFFF"/>
              </a:solidFill>
            </a:endParaRPr>
          </a:p>
        </p:txBody>
      </p:sp>
      <p:sp>
        <p:nvSpPr>
          <p:cNvPr id="345" name="Google Shape;345;p12"/>
          <p:cNvSpPr txBox="1">
            <a:spLocks noGrp="1"/>
          </p:cNvSpPr>
          <p:nvPr>
            <p:ph type="subTitle" idx="1"/>
          </p:nvPr>
        </p:nvSpPr>
        <p:spPr>
          <a:xfrm>
            <a:off x="2557151" y="924674"/>
            <a:ext cx="6391640" cy="3801438"/>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pt-BR" sz="1600" dirty="0">
                <a:solidFill>
                  <a:srgbClr val="FFFFFF"/>
                </a:solidFill>
              </a:rPr>
              <a:t>Inicialmente </a:t>
            </a:r>
            <a:r>
              <a:rPr lang="pt-BR" sz="1600" dirty="0">
                <a:solidFill>
                  <a:srgbClr val="FFFFFF"/>
                </a:solidFill>
              </a:rPr>
              <a:t>nos apoiamos em uma pesquisa realizada com </a:t>
            </a:r>
            <a:r>
              <a:rPr lang="pt-BR" sz="1600" dirty="0">
                <a:solidFill>
                  <a:srgbClr val="FFFFFF"/>
                </a:solidFill>
              </a:rPr>
              <a:t>108 pessoas</a:t>
            </a:r>
            <a:r>
              <a:rPr lang="pt-BR" sz="1600" dirty="0" smtClean="0">
                <a:solidFill>
                  <a:srgbClr val="FFFFFF"/>
                </a:solidFill>
              </a:rPr>
              <a:t>, feita </a:t>
            </a:r>
            <a:r>
              <a:rPr lang="pt-BR" sz="1600" dirty="0">
                <a:solidFill>
                  <a:srgbClr val="FFFFFF"/>
                </a:solidFill>
              </a:rPr>
              <a:t>antes de entrar no </a:t>
            </a:r>
            <a:r>
              <a:rPr lang="pt-BR" sz="1600" dirty="0" err="1">
                <a:solidFill>
                  <a:srgbClr val="FFFFFF"/>
                </a:solidFill>
              </a:rPr>
              <a:t>Ocean</a:t>
            </a:r>
            <a:r>
              <a:rPr lang="pt-BR" sz="1600" dirty="0">
                <a:solidFill>
                  <a:srgbClr val="FFFFFF"/>
                </a:solidFill>
              </a:rPr>
              <a:t> - </a:t>
            </a:r>
            <a:r>
              <a:rPr lang="pt-BR" sz="1600" dirty="0" err="1">
                <a:solidFill>
                  <a:srgbClr val="FFFFFF"/>
                </a:solidFill>
              </a:rPr>
              <a:t>Lab</a:t>
            </a:r>
            <a:r>
              <a:rPr lang="pt-BR" sz="1600" dirty="0">
                <a:solidFill>
                  <a:srgbClr val="FFFFFF"/>
                </a:solidFill>
              </a:rPr>
              <a:t> a fim de validar os </a:t>
            </a:r>
            <a:r>
              <a:rPr lang="pt-BR" sz="1600" dirty="0" smtClean="0">
                <a:solidFill>
                  <a:srgbClr val="FFFFFF"/>
                </a:solidFill>
              </a:rPr>
              <a:t>problemas elencados</a:t>
            </a:r>
            <a:r>
              <a:rPr lang="pt-BR" sz="1600" dirty="0">
                <a:solidFill>
                  <a:srgbClr val="FFFFFF"/>
                </a:solidFill>
              </a:rPr>
              <a:t>:</a:t>
            </a:r>
          </a:p>
          <a:p>
            <a:pPr marL="139700" indent="0"/>
            <a:r>
              <a:rPr lang="pt-BR" sz="1600" dirty="0">
                <a:solidFill>
                  <a:srgbClr val="FFFFFF"/>
                </a:solidFill>
              </a:rPr>
              <a:t> </a:t>
            </a:r>
          </a:p>
          <a:p>
            <a:pPr marL="139700" indent="0"/>
            <a:r>
              <a:rPr lang="pt-BR" sz="1600" dirty="0">
                <a:solidFill>
                  <a:srgbClr val="FFFFFF"/>
                </a:solidFill>
              </a:rPr>
              <a:t>Limitação do Horário de </a:t>
            </a:r>
            <a:r>
              <a:rPr lang="pt-BR" sz="1600" dirty="0" smtClean="0">
                <a:solidFill>
                  <a:srgbClr val="FFFFFF"/>
                </a:solidFill>
              </a:rPr>
              <a:t>Recarga;</a:t>
            </a:r>
            <a:endParaRPr lang="pt-BR" sz="1600" dirty="0">
              <a:solidFill>
                <a:srgbClr val="FFFFFF"/>
              </a:solidFill>
            </a:endParaRPr>
          </a:p>
          <a:p>
            <a:pPr marL="139700" indent="0"/>
            <a:r>
              <a:rPr lang="pt-BR" sz="1600" dirty="0">
                <a:solidFill>
                  <a:srgbClr val="FFFFFF"/>
                </a:solidFill>
              </a:rPr>
              <a:t>Pontos de recarga somente aceitarem </a:t>
            </a:r>
            <a:r>
              <a:rPr lang="pt-BR" sz="1600" dirty="0" smtClean="0">
                <a:solidFill>
                  <a:srgbClr val="FFFFFF"/>
                </a:solidFill>
              </a:rPr>
              <a:t>dinheiro;</a:t>
            </a:r>
            <a:endParaRPr lang="pt-BR" sz="1600" dirty="0">
              <a:solidFill>
                <a:srgbClr val="FFFFFF"/>
              </a:solidFill>
            </a:endParaRPr>
          </a:p>
          <a:p>
            <a:pPr marL="139700" indent="0"/>
            <a:r>
              <a:rPr lang="pt-BR" sz="1600" dirty="0">
                <a:solidFill>
                  <a:srgbClr val="FFFFFF"/>
                </a:solidFill>
              </a:rPr>
              <a:t>Medo de perder ou esquecer a </a:t>
            </a:r>
            <a:r>
              <a:rPr lang="pt-BR" sz="1600" dirty="0" smtClean="0">
                <a:solidFill>
                  <a:srgbClr val="FFFFFF"/>
                </a:solidFill>
              </a:rPr>
              <a:t>carteirinha;</a:t>
            </a:r>
            <a:endParaRPr lang="pt-BR" sz="1600" dirty="0">
              <a:solidFill>
                <a:srgbClr val="FFFFFF"/>
              </a:solidFill>
            </a:endParaRPr>
          </a:p>
          <a:p>
            <a:pPr marL="139700" indent="0"/>
            <a:r>
              <a:rPr lang="pt-BR" sz="1600" dirty="0">
                <a:solidFill>
                  <a:srgbClr val="FFFFFF"/>
                </a:solidFill>
              </a:rPr>
              <a:t>Grandes </a:t>
            </a:r>
            <a:r>
              <a:rPr lang="pt-BR" sz="1600" dirty="0" smtClean="0">
                <a:solidFill>
                  <a:srgbClr val="FFFFFF"/>
                </a:solidFill>
              </a:rPr>
              <a:t>Filas;</a:t>
            </a:r>
            <a:endParaRPr lang="pt-BR" sz="1600" dirty="0">
              <a:solidFill>
                <a:srgbClr val="FFFFFF"/>
              </a:solidFill>
            </a:endParaRPr>
          </a:p>
          <a:p>
            <a:pPr marL="139700" indent="0"/>
            <a:r>
              <a:rPr lang="pt-BR" sz="1600" dirty="0">
                <a:solidFill>
                  <a:srgbClr val="FFFFFF"/>
                </a:solidFill>
              </a:rPr>
              <a:t>Falta de boa comunicação com o agente de </a:t>
            </a:r>
            <a:r>
              <a:rPr lang="pt-BR" sz="1600" dirty="0" smtClean="0">
                <a:solidFill>
                  <a:srgbClr val="FFFFFF"/>
                </a:solidFill>
              </a:rPr>
              <a:t>recarga.</a:t>
            </a:r>
          </a:p>
          <a:p>
            <a:endParaRPr lang="pt-BR" sz="1600" dirty="0" smtClean="0">
              <a:solidFill>
                <a:srgbClr val="FFFFFF"/>
              </a:solidFill>
            </a:endParaRPr>
          </a:p>
          <a:p>
            <a:endParaRPr lang="pt-BR" sz="1600" dirty="0">
              <a:solidFill>
                <a:srgbClr val="FFFFFF"/>
              </a:solidFill>
            </a:endParaRPr>
          </a:p>
          <a:p>
            <a:pPr algn="just">
              <a:buFont typeface="Arial" panose="020B0604020202020204" pitchFamily="34" charset="0"/>
              <a:buChar char="•"/>
            </a:pPr>
            <a:r>
              <a:rPr lang="pt-BR" sz="1600" dirty="0">
                <a:solidFill>
                  <a:srgbClr val="FFFFFF"/>
                </a:solidFill>
              </a:rPr>
              <a:t>No decorrer do programa realizamos outra pesquisa aplicando outras metodologias. Os resultados abaixo foram mais esclarecedores. Uma nova abordagem dos problemas foram computadas a resposta de 152 pessoas.</a:t>
            </a:r>
          </a:p>
          <a:p>
            <a:endParaRPr lang="pt-BR" dirty="0">
              <a:solidFill>
                <a:srgbClr val="FFFFFF"/>
              </a:solidFill>
            </a:endParaRPr>
          </a:p>
          <a:p>
            <a:endParaRPr lang="pt-BR" dirty="0">
              <a:solidFill>
                <a:srgbClr val="FFFFFF"/>
              </a:solidFill>
            </a:endParaRPr>
          </a:p>
          <a:p>
            <a:pPr marL="0" lvl="0" indent="0" algn="l" rtl="0">
              <a:spcBef>
                <a:spcPts val="0"/>
              </a:spcBef>
              <a:spcAft>
                <a:spcPts val="0"/>
              </a:spcAft>
              <a:buNone/>
            </a:pPr>
            <a:endParaRPr dirty="0">
              <a:solidFill>
                <a:srgbClr val="FFFFFF"/>
              </a:solidFill>
            </a:endParaRPr>
          </a:p>
        </p:txBody>
      </p:sp>
      <p:sp>
        <p:nvSpPr>
          <p:cNvPr id="346" name="Google Shape;346;p12"/>
          <p:cNvSpPr txBox="1"/>
          <p:nvPr/>
        </p:nvSpPr>
        <p:spPr>
          <a:xfrm>
            <a:off x="490150"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extLst>
      <p:ext uri="{BB962C8B-B14F-4D97-AF65-F5344CB8AC3E}">
        <p14:creationId xmlns:p14="http://schemas.microsoft.com/office/powerpoint/2010/main" val="2085343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777</Words>
  <Application>Microsoft Office PowerPoint</Application>
  <PresentationFormat>Apresentação na tela (16:9)</PresentationFormat>
  <Paragraphs>209</Paragraphs>
  <Slides>27</Slides>
  <Notes>27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27</vt:i4>
      </vt:variant>
    </vt:vector>
  </HeadingPairs>
  <TitlesOfParts>
    <vt:vector size="33" baseType="lpstr">
      <vt:lpstr>Arial</vt:lpstr>
      <vt:lpstr>Muli</vt:lpstr>
      <vt:lpstr>Nixie One</vt:lpstr>
      <vt:lpstr>Helvetica Neue</vt:lpstr>
      <vt:lpstr>RR Beaver</vt:lpstr>
      <vt:lpstr>Imogen template</vt:lpstr>
      <vt:lpstr>Easy </vt:lpstr>
      <vt:lpstr>Quem somos? </vt:lpstr>
      <vt:lpstr>Idealizador do projeto</vt:lpstr>
      <vt:lpstr>Gestor de Negócios </vt:lpstr>
      <vt:lpstr>Gestor de Tecnologia </vt:lpstr>
      <vt:lpstr>Ux e Ui </vt:lpstr>
      <vt:lpstr>Problemas reais </vt:lpstr>
      <vt:lpstr>Apresentação do PowerPoint</vt:lpstr>
      <vt:lpstr>Usuários:  </vt:lpstr>
      <vt:lpstr>Usuários:  </vt:lpstr>
      <vt:lpstr>Usuários:  </vt:lpstr>
      <vt:lpstr>Usuários:  </vt:lpstr>
      <vt:lpstr>Usuários:  </vt:lpstr>
      <vt:lpstr>Usuários:  </vt:lpstr>
      <vt:lpstr>Usuários:  </vt:lpstr>
      <vt:lpstr>Legislação: </vt:lpstr>
      <vt:lpstr>Legislação: </vt:lpstr>
      <vt:lpstr>Legislação: </vt:lpstr>
      <vt:lpstr>Legislação: </vt:lpstr>
      <vt:lpstr>Legislação: </vt:lpstr>
      <vt:lpstr>Legislação: </vt:lpstr>
      <vt:lpstr>Legislação: </vt:lpstr>
      <vt:lpstr>Legislação: </vt:lpstr>
      <vt:lpstr>Governo/Sindicato: </vt:lpstr>
      <vt:lpstr>Empresas: </vt:lpstr>
      <vt:lpstr>Concorrentes: </vt:lpstr>
      <vt:lpstr>Agradecemos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dc:title>
  <dc:creator>Andrey Guedes</dc:creator>
  <cp:lastModifiedBy>Lordy Andrey Guedes</cp:lastModifiedBy>
  <cp:revision>20</cp:revision>
  <dcterms:modified xsi:type="dcterms:W3CDTF">2020-05-22T22:24:47Z</dcterms:modified>
</cp:coreProperties>
</file>