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9"/>
  </p:notesMasterIdLst>
  <p:sldIdLst>
    <p:sldId id="256" r:id="rId2"/>
    <p:sldId id="257" r:id="rId3"/>
    <p:sldId id="258" r:id="rId4"/>
    <p:sldId id="293" r:id="rId5"/>
    <p:sldId id="259" r:id="rId6"/>
    <p:sldId id="260" r:id="rId7"/>
    <p:sldId id="294" r:id="rId8"/>
    <p:sldId id="261" r:id="rId9"/>
    <p:sldId id="295" r:id="rId10"/>
    <p:sldId id="264" r:id="rId11"/>
    <p:sldId id="298"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273" r:id="rId27"/>
    <p:sldId id="274" r:id="rId28"/>
  </p:sldIdLst>
  <p:sldSz cx="9144000" cy="5143500" type="screen16x9"/>
  <p:notesSz cx="6858000" cy="9144000"/>
  <p:embeddedFontLst>
    <p:embeddedFont>
      <p:font typeface="Bree Serif" panose="02000503040000020004" pitchFamily="50" charset="0"/>
      <p:regular r:id="rId30"/>
    </p:embeddedFont>
    <p:embeddedFont>
      <p:font typeface="Didact Gothic" panose="020B0604020202020204" charset="0"/>
      <p:regular r:id="rId31"/>
    </p:embeddedFont>
    <p:embeddedFont>
      <p:font typeface="Roboto Black" panose="020B0604020202020204" charset="0"/>
      <p:bold r:id="rId32"/>
      <p:boldItalic r:id="rId33"/>
    </p:embeddedFont>
    <p:embeddedFont>
      <p:font typeface="Roboto Light" panose="020B0604020202020204" charset="0"/>
      <p:regular r:id="rId34"/>
      <p:bold r:id="rId35"/>
      <p:italic r:id="rId36"/>
      <p:boldItalic r:id="rId37"/>
    </p:embeddedFont>
    <p:embeddedFont>
      <p:font typeface="Roboto Mono Regular" panose="020B0604020202020204" charset="0"/>
      <p:regular r:id="rId38"/>
      <p:bold r:id="rId39"/>
      <p:italic r:id="rId40"/>
      <p:boldItalic r:id="rId41"/>
    </p:embeddedFont>
    <p:embeddedFont>
      <p:font typeface="Roboto Thin"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27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05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682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201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647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578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418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15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91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532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08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373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127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407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291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978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306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98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60"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jpg"/><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401419" y="1428678"/>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a:solidFill>
                  <a:schemeClr val="accent1"/>
                </a:solidFill>
              </a:rPr>
              <a:t>SECURITY WEBSITE</a:t>
            </a:r>
            <a:endParaRPr sz="3600">
              <a:solidFill>
                <a:schemeClr val="accent1"/>
              </a:solidFill>
            </a:endParaRPr>
          </a:p>
        </p:txBody>
      </p:sp>
      <p:sp>
        <p:nvSpPr>
          <p:cNvPr id="106" name="Google Shape;106;p20"/>
          <p:cNvSpPr txBox="1">
            <a:spLocks noGrp="1"/>
          </p:cNvSpPr>
          <p:nvPr>
            <p:ph type="subTitle" idx="1"/>
          </p:nvPr>
        </p:nvSpPr>
        <p:spPr>
          <a:xfrm>
            <a:off x="5401419" y="1939803"/>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err="1"/>
              <a:t>Các</a:t>
            </a:r>
            <a:r>
              <a:rPr lang="en-US" sz="1400"/>
              <a:t> </a:t>
            </a:r>
            <a:r>
              <a:rPr lang="en-US" sz="1400" err="1"/>
              <a:t>lỗi</a:t>
            </a:r>
            <a:r>
              <a:rPr lang="en-US" sz="1400"/>
              <a:t> </a:t>
            </a:r>
            <a:r>
              <a:rPr lang="en-US" sz="1400" err="1"/>
              <a:t>bảo</a:t>
            </a:r>
            <a:r>
              <a:rPr lang="en-US" sz="1400"/>
              <a:t> </a:t>
            </a:r>
            <a:r>
              <a:rPr lang="en-US" sz="1400" err="1"/>
              <a:t>mật</a:t>
            </a:r>
            <a:r>
              <a:rPr lang="en-US" sz="1400"/>
              <a:t> </a:t>
            </a:r>
            <a:r>
              <a:rPr lang="en-US" sz="1400" err="1"/>
              <a:t>trên</a:t>
            </a:r>
            <a:r>
              <a:rPr lang="en-US" sz="1400"/>
              <a:t> website hay </a:t>
            </a:r>
            <a:r>
              <a:rPr lang="en-US" sz="1400" err="1"/>
              <a:t>gặp</a:t>
            </a:r>
            <a:endParaRPr lang="en-US" sz="1400"/>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06;p20">
            <a:extLst>
              <a:ext uri="{FF2B5EF4-FFF2-40B4-BE49-F238E27FC236}">
                <a16:creationId xmlns:a16="http://schemas.microsoft.com/office/drawing/2014/main" id="{EC92E948-42EA-4865-B083-C9D4F2B8D804}"/>
              </a:ext>
            </a:extLst>
          </p:cNvPr>
          <p:cNvSpPr txBox="1">
            <a:spLocks/>
          </p:cNvSpPr>
          <p:nvPr/>
        </p:nvSpPr>
        <p:spPr>
          <a:xfrm>
            <a:off x="6163977" y="3336004"/>
            <a:ext cx="2519534" cy="1104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lgn="l"/>
            <a:r>
              <a:rPr lang="en-US" err="1"/>
              <a:t>Thành</a:t>
            </a:r>
            <a:r>
              <a:rPr lang="en-US"/>
              <a:t> </a:t>
            </a:r>
            <a:r>
              <a:rPr lang="en-US" err="1"/>
              <a:t>Viên</a:t>
            </a:r>
            <a:r>
              <a:rPr lang="en-US"/>
              <a:t>:</a:t>
            </a:r>
          </a:p>
          <a:p>
            <a:pPr marL="0" indent="0" algn="l"/>
            <a:r>
              <a:rPr lang="en-US"/>
              <a:t>	Phùng </a:t>
            </a:r>
            <a:r>
              <a:rPr lang="en-US" err="1"/>
              <a:t>Châu</a:t>
            </a:r>
            <a:r>
              <a:rPr lang="en-US"/>
              <a:t> Hải</a:t>
            </a:r>
          </a:p>
          <a:p>
            <a:pPr marL="0" indent="0" algn="l"/>
            <a:r>
              <a:rPr lang="en-US"/>
              <a:t>	Lê Quang </a:t>
            </a:r>
            <a:r>
              <a:rPr lang="en-US" err="1"/>
              <a:t>Đức</a:t>
            </a:r>
            <a:endParaRPr lang="en-US"/>
          </a:p>
          <a:p>
            <a:pPr marL="0" indent="0" algn="l"/>
            <a:r>
              <a:rPr lang="en-US"/>
              <a:t>	</a:t>
            </a:r>
            <a:r>
              <a:rPr lang="en-US" err="1"/>
              <a:t>Nguyễn</a:t>
            </a:r>
            <a:r>
              <a:rPr lang="en-US"/>
              <a:t> </a:t>
            </a:r>
            <a:r>
              <a:rPr lang="en-US" err="1"/>
              <a:t>Hoàng</a:t>
            </a:r>
            <a:r>
              <a:rPr lang="en-US"/>
              <a:t> </a:t>
            </a:r>
            <a:r>
              <a:rPr lang="en-US" err="1"/>
              <a:t>Huy</a:t>
            </a:r>
            <a:endParaRPr lang="en-US"/>
          </a:p>
        </p:txBody>
      </p:sp>
      <p:pic>
        <p:nvPicPr>
          <p:cNvPr id="3" name="Picture 2">
            <a:extLst>
              <a:ext uri="{FF2B5EF4-FFF2-40B4-BE49-F238E27FC236}">
                <a16:creationId xmlns:a16="http://schemas.microsoft.com/office/drawing/2014/main" id="{A2BB2313-0A65-4AF8-996F-03B137067891}"/>
              </a:ext>
            </a:extLst>
          </p:cNvPr>
          <p:cNvPicPr>
            <a:picLocks noChangeAspect="1"/>
          </p:cNvPicPr>
          <p:nvPr/>
        </p:nvPicPr>
        <p:blipFill>
          <a:blip r:embed="rId3"/>
          <a:stretch>
            <a:fillRect/>
          </a:stretch>
        </p:blipFill>
        <p:spPr>
          <a:xfrm>
            <a:off x="8051592" y="4480845"/>
            <a:ext cx="631919" cy="4278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7048871" y="3310350"/>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7250715" y="2050026"/>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7745766" y="2434409"/>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7401313" y="2182390"/>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7310007" y="2162105"/>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7617389" y="2373480"/>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1" name="Subtitle 10">
            <a:extLst>
              <a:ext uri="{FF2B5EF4-FFF2-40B4-BE49-F238E27FC236}">
                <a16:creationId xmlns:a16="http://schemas.microsoft.com/office/drawing/2014/main" id="{9FEDB52B-BF60-40FF-90E6-8B0AF8613F8C}"/>
              </a:ext>
            </a:extLst>
          </p:cNvPr>
          <p:cNvSpPr>
            <a:spLocks noGrp="1"/>
          </p:cNvSpPr>
          <p:nvPr>
            <p:ph type="subTitle" idx="3"/>
          </p:nvPr>
        </p:nvSpPr>
        <p:spPr>
          <a:xfrm>
            <a:off x="918578" y="1822640"/>
            <a:ext cx="5489596" cy="2333912"/>
          </a:xfrm>
        </p:spPr>
        <p:txBody>
          <a:bodyPr/>
          <a:lstStyle/>
          <a:p>
            <a:pPr marL="342900" indent="-228600" algn="l">
              <a:buSzPts val="3600"/>
              <a:buAutoNum type="arabicPeriod"/>
            </a:pPr>
            <a:r>
              <a:rPr lang="en-US" sz="1200">
                <a:latin typeface="Times New Roman" panose="02020603050405020304" pitchFamily="18" charset="0"/>
                <a:ea typeface="Roboto Black"/>
                <a:sym typeface="Roboto Black"/>
              </a:rPr>
              <a:t>Injection là lỗ hổng xảy ra do sự thiếu sót trong việc lọc các dữ liệu đầu vào không đáng tin cậy. Khi bạn truyền các dữ liệu chưa được lọc tới Database (Ví dụ như lỗ hổng SQL injection), tới trình duyệt (lỗ hổng XSS), tới máy chủ LDAP (lỗ hổng LDAP Injection) hoặc tới bất cứ vị trí nào khác. Vấn đề là kẻ tấn công có thể chèn các đoạn mã độc để gây ra lộ lọt dữ liệu và chiếm quyền kiểm soát trình duyệt của khách hàng</a:t>
            </a:r>
          </a:p>
          <a:p>
            <a:pPr marL="342900" indent="-228600" algn="l">
              <a:buSzPts val="3600"/>
              <a:buAutoNum type="arabicPeriod"/>
            </a:pPr>
            <a:endParaRPr lang="en-US" sz="1200">
              <a:latin typeface="Times New Roman" panose="02020603050405020304" pitchFamily="18" charset="0"/>
              <a:ea typeface="Roboto Black"/>
              <a:sym typeface="Roboto Black"/>
            </a:endParaRPr>
          </a:p>
          <a:p>
            <a:pPr marL="342900" indent="-228600" algn="l">
              <a:buSzPts val="3600"/>
              <a:buAutoNum type="arabicPeriod"/>
            </a:pPr>
            <a:r>
              <a:rPr lang="vi-VN" sz="1200">
                <a:latin typeface="Times New Roman" panose="02020603050405020304" pitchFamily="18" charset="0"/>
                <a:ea typeface="Roboto Black"/>
                <a:sym typeface="Roboto Black"/>
              </a:rPr>
              <a:t>Mọi thông tin mà ứng dụng của bạn nhận được đều phải được lọc theo Whitelist. Bởi nếu bạn sử dụng Blacklist việc lọc thông tin sẽ rất dễ bị vượt qua (Bypass). Tính năng Pattern matching sẽ không hoạt động nếu thiết lập Blacklist</a:t>
            </a:r>
            <a:endParaRPr lang="en-US" sz="1200">
              <a:latin typeface="Times New Roman" panose="02020603050405020304" pitchFamily="18" charset="0"/>
              <a:ea typeface="Roboto Black"/>
              <a:sym typeface="Roboto Black"/>
            </a:endParaRPr>
          </a:p>
        </p:txBody>
      </p:sp>
      <p:sp>
        <p:nvSpPr>
          <p:cNvPr id="13" name="Title 12">
            <a:extLst>
              <a:ext uri="{FF2B5EF4-FFF2-40B4-BE49-F238E27FC236}">
                <a16:creationId xmlns:a16="http://schemas.microsoft.com/office/drawing/2014/main" id="{F3DEF081-5EDD-4B77-BE6F-B4D40864C91C}"/>
              </a:ext>
            </a:extLst>
          </p:cNvPr>
          <p:cNvSpPr>
            <a:spLocks noGrp="1"/>
          </p:cNvSpPr>
          <p:nvPr>
            <p:ph type="ctrTitle" idx="5"/>
          </p:nvPr>
        </p:nvSpPr>
        <p:spPr>
          <a:xfrm>
            <a:off x="6479983" y="3634989"/>
            <a:ext cx="2611729" cy="305490"/>
          </a:xfrm>
        </p:spPr>
        <p:txBody>
          <a:bodyPr/>
          <a:lstStyle/>
          <a:p>
            <a:pPr algn="l"/>
            <a:r>
              <a:rPr lang="en-US"/>
              <a:t>LỖ HỔNG INJECTION (LỖI CHÈN MÃ ĐỘC)</a:t>
            </a:r>
          </a:p>
        </p:txBody>
      </p:sp>
      <p:pic>
        <p:nvPicPr>
          <p:cNvPr id="18" name="Picture 17">
            <a:extLst>
              <a:ext uri="{FF2B5EF4-FFF2-40B4-BE49-F238E27FC236}">
                <a16:creationId xmlns:a16="http://schemas.microsoft.com/office/drawing/2014/main" id="{3E6D9D2B-9825-41B5-BFB2-5C2472B1365E}"/>
              </a:ext>
            </a:extLst>
          </p:cNvPr>
          <p:cNvPicPr>
            <a:picLocks noChangeAspect="1"/>
          </p:cNvPicPr>
          <p:nvPr/>
        </p:nvPicPr>
        <p:blipFill>
          <a:blip r:embed="rId3"/>
          <a:stretch>
            <a:fillRect/>
          </a:stretch>
        </p:blipFill>
        <p:spPr>
          <a:xfrm>
            <a:off x="8051592" y="4480845"/>
            <a:ext cx="631919" cy="42787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1000"/>
                                        <p:tgtEl>
                                          <p:spTgt spid="11">
                                            <p:txEl>
                                              <p:pRg st="0" end="0"/>
                                            </p:txEl>
                                          </p:spTgt>
                                        </p:tgtEl>
                                      </p:cBhvr>
                                    </p:animEffect>
                                    <p:anim calcmode="lin" valueType="num">
                                      <p:cBhvr>
                                        <p:cTn id="24"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
                                            <p:txEl>
                                              <p:pRg st="2" end="2"/>
                                            </p:txEl>
                                          </p:spTgt>
                                        </p:tgtEl>
                                        <p:attrNameLst>
                                          <p:attrName>style.visibility</p:attrName>
                                        </p:attrNameLst>
                                      </p:cBhvr>
                                      <p:to>
                                        <p:strVal val="visible"/>
                                      </p:to>
                                    </p:set>
                                    <p:animEffect transition="in" filter="fade">
                                      <p:cBhvr>
                                        <p:cTn id="30" dur="1000"/>
                                        <p:tgtEl>
                                          <p:spTgt spid="11">
                                            <p:txEl>
                                              <p:pRg st="2" end="2"/>
                                            </p:txEl>
                                          </p:spTgt>
                                        </p:tgtEl>
                                      </p:cBhvr>
                                    </p:animEffect>
                                    <p:anim calcmode="lin" valueType="num">
                                      <p:cBhvr>
                                        <p:cTn id="31"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 grpId="0" animBg="1"/>
      <p:bldP spid="567" grpId="0" animBg="1"/>
      <p:bldP spid="568" grpId="0" animBg="1"/>
      <p:bldP spid="569" grpId="0" animBg="1"/>
      <p:bldP spid="570" grpId="0" animBg="1"/>
      <p:bldP spid="11" grpId="0" build="p"/>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1117838" y="287480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1319682" y="161447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1814733" y="199886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1470280" y="174684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1378974" y="172655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1686356" y="193793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F3DEF081-5EDD-4B77-BE6F-B4D40864C91C}"/>
              </a:ext>
            </a:extLst>
          </p:cNvPr>
          <p:cNvSpPr>
            <a:spLocks noGrp="1"/>
          </p:cNvSpPr>
          <p:nvPr>
            <p:ph type="ctrTitle" idx="5"/>
          </p:nvPr>
        </p:nvSpPr>
        <p:spPr>
          <a:xfrm>
            <a:off x="539755" y="3279544"/>
            <a:ext cx="2611729" cy="303403"/>
          </a:xfrm>
        </p:spPr>
        <p:txBody>
          <a:bodyPr/>
          <a:lstStyle/>
          <a:p>
            <a:pPr algn="l"/>
            <a:r>
              <a:rPr lang="en-US"/>
              <a:t>LỖ HỔNG INJECTION (LỖI CHÈN MÃ ĐỘC)</a:t>
            </a:r>
          </a:p>
        </p:txBody>
      </p:sp>
      <p:sp>
        <p:nvSpPr>
          <p:cNvPr id="52" name="Subtitle 10">
            <a:extLst>
              <a:ext uri="{FF2B5EF4-FFF2-40B4-BE49-F238E27FC236}">
                <a16:creationId xmlns:a16="http://schemas.microsoft.com/office/drawing/2014/main" id="{9090249F-BA00-45DC-B154-9EAD53D08296}"/>
              </a:ext>
            </a:extLst>
          </p:cNvPr>
          <p:cNvSpPr txBox="1">
            <a:spLocks/>
          </p:cNvSpPr>
          <p:nvPr/>
        </p:nvSpPr>
        <p:spPr>
          <a:xfrm>
            <a:off x="3667454" y="1920423"/>
            <a:ext cx="5164846" cy="2923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indent="0">
              <a:buClr>
                <a:srgbClr val="FFFFFF"/>
              </a:buClr>
              <a:buSzPts val="3600"/>
              <a:buFont typeface="Roboto Light"/>
              <a:buNone/>
              <a:defRPr sz="1200">
                <a:solidFill>
                  <a:srgbClr val="FFFFFF"/>
                </a:solidFill>
                <a:latin typeface="Times New Roman" panose="02020603050405020304" pitchFamily="18" charset="0"/>
                <a:ea typeface="Roboto Black"/>
                <a:cs typeface="Roboto Light"/>
                <a:sym typeface="Roboto Light"/>
              </a:defRPr>
            </a:lvl1pPr>
            <a:lvl2pPr marL="914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2pPr>
            <a:lvl3pPr marL="1371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3pPr>
            <a:lvl4pPr marL="1828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4pPr>
            <a:lvl5pPr marL="22860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5pPr>
            <a:lvl6pPr marL="27432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6pPr>
            <a:lvl7pPr marL="3200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7pPr>
            <a:lvl8pPr marL="3657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8pPr>
            <a:lvl9pPr marL="4114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9pPr>
          </a:lstStyle>
          <a:p>
            <a:pPr marL="342900" indent="-228600">
              <a:buSzPts val="1000"/>
              <a:buAutoNum type="arabicPeriod"/>
            </a:pPr>
            <a:r>
              <a:rPr lang="en-US" sz="1000">
                <a:latin typeface="Roboto Black"/>
                <a:sym typeface="Roboto Black"/>
              </a:rPr>
              <a:t>Để chống lại lỗ hổng này chỉ “đơn giản” là vấn đề bạn đã lọc đầu vào đúng cách chưa hay việc bạn cân nhắc  liệu một đầu vào có thể được tin cậy hay không. Về căn bản, tất cả các đầu vào đều phải được lọc và kiểm tra trừ trường hợp đầu vào đó chắc chắn đáng tin cậy.(Tuy nhiên việc cẩn thận kiểm tra tất cả các đầu vào là luôn luôn cần thiết)</a:t>
            </a:r>
          </a:p>
          <a:p>
            <a:pPr marL="342900" indent="-228600">
              <a:buSzPts val="1000"/>
              <a:buAutoNum type="arabicPeriod"/>
            </a:pPr>
            <a:endParaRPr lang="en-US" sz="1000">
              <a:latin typeface="Roboto Black"/>
              <a:sym typeface="Roboto Black"/>
            </a:endParaRPr>
          </a:p>
          <a:p>
            <a:pPr marL="342900" indent="-228600">
              <a:buSzPts val="1000"/>
              <a:buAutoNum type="arabicPeriod"/>
            </a:pPr>
            <a:r>
              <a:rPr lang="vi-VN" sz="1000">
                <a:latin typeface="Roboto Black"/>
                <a:sym typeface="Roboto Black"/>
              </a:rPr>
              <a:t>Ví dụ, trong một hệ thống với 1000 đầu vào, lọc thành công 999 đầu vào là không đủ vì điều này vẫn để lại một phần giống như “gót chân Asin”, có thể phá hoại hệ thống của bạn bất cứ lúc nào. Bạn có thể cho rằng đưa kết quả truy vấn SQL vào truy vấn khác là một ý tưởng hay vì cơ sở dữ liệu là đáng tin cậy. Nhưng thật không may vì đầu vào có thể gián tiếp đến từ những kẻ có ý đồ xấu. Đây được gọi là lỗi Second Order SQL Injection</a:t>
            </a:r>
            <a:endParaRPr lang="en-US" sz="1000">
              <a:latin typeface="Roboto Black"/>
              <a:sym typeface="Roboto Black"/>
            </a:endParaRPr>
          </a:p>
          <a:p>
            <a:pPr marL="342900" indent="-228600">
              <a:buSzPts val="1000"/>
              <a:buAutoNum type="arabicPeriod"/>
            </a:pPr>
            <a:endParaRPr lang="en-US" sz="1000">
              <a:latin typeface="Roboto Black"/>
              <a:sym typeface="Roboto Black"/>
            </a:endParaRPr>
          </a:p>
          <a:p>
            <a:pPr marL="342900" indent="-228600">
              <a:buSzPts val="1000"/>
              <a:buAutoNum type="arabicPeriod"/>
            </a:pPr>
            <a:r>
              <a:rPr lang="vi-VN" sz="1000">
                <a:latin typeface="Roboto Black"/>
                <a:sym typeface="Roboto Black"/>
              </a:rPr>
              <a:t>Việc lọc dữ liệu khá khó vì thế các bạn nên sử dụng các chức năng lọc có sẵn trong framework của mình. Các tính năng này đã được chứng minh sẽ thực hiện việc kiểm tra một cách kỹ lưỡng. Bạn nên cân nhắc sử dụng các framework vì đây là một trong các cách hiệu quả để bảo vệ máy chủ của bạn</a:t>
            </a:r>
            <a:endParaRPr lang="en-US" sz="1000">
              <a:latin typeface="Roboto Black"/>
              <a:sym typeface="Roboto Black"/>
            </a:endParaRPr>
          </a:p>
          <a:p>
            <a:pPr marL="342900" indent="-228600">
              <a:buSzPts val="1000"/>
              <a:buAutoNum type="arabicPeriod"/>
            </a:pPr>
            <a:endParaRPr lang="en-US" sz="1000">
              <a:latin typeface="Roboto Black"/>
              <a:sym typeface="Roboto Black"/>
            </a:endParaRPr>
          </a:p>
        </p:txBody>
      </p:sp>
      <p:sp>
        <p:nvSpPr>
          <p:cNvPr id="21" name="Title 12">
            <a:extLst>
              <a:ext uri="{FF2B5EF4-FFF2-40B4-BE49-F238E27FC236}">
                <a16:creationId xmlns:a16="http://schemas.microsoft.com/office/drawing/2014/main" id="{A39F3AD3-368D-4B62-BFDF-CB241BD10322}"/>
              </a:ext>
            </a:extLst>
          </p:cNvPr>
          <p:cNvSpPr txBox="1">
            <a:spLocks/>
          </p:cNvSpPr>
          <p:nvPr/>
        </p:nvSpPr>
        <p:spPr>
          <a:xfrm>
            <a:off x="5889802" y="1614478"/>
            <a:ext cx="1875224" cy="2464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rgbClr val="FFFFFF"/>
              </a:buClr>
              <a:buSzPts val="1000"/>
              <a:buFont typeface="Roboto Black"/>
              <a:buNone/>
              <a:defRPr sz="1000">
                <a:solidFill>
                  <a:srgbClr val="FFFFFF"/>
                </a:solidFill>
                <a:latin typeface="Roboto Black"/>
                <a:ea typeface="Roboto Black"/>
                <a:cs typeface="Roboto Black"/>
                <a:sym typeface="Roboto Black"/>
              </a:defRPr>
            </a:lvl1pPr>
            <a:lvl2pPr algn="ctr">
              <a:buClr>
                <a:srgbClr val="FFFFFF"/>
              </a:buClr>
              <a:buSzPts val="1000"/>
              <a:buFont typeface="Roboto Black"/>
              <a:buNone/>
              <a:defRPr sz="1000">
                <a:solidFill>
                  <a:srgbClr val="FFFFFF"/>
                </a:solidFill>
                <a:latin typeface="Roboto Black"/>
                <a:ea typeface="Roboto Black"/>
                <a:cs typeface="Roboto Black"/>
                <a:sym typeface="Roboto Black"/>
              </a:defRPr>
            </a:lvl2pPr>
            <a:lvl3pPr algn="ctr">
              <a:buClr>
                <a:srgbClr val="FFFFFF"/>
              </a:buClr>
              <a:buSzPts val="1000"/>
              <a:buFont typeface="Roboto Black"/>
              <a:buNone/>
              <a:defRPr sz="1000">
                <a:solidFill>
                  <a:srgbClr val="FFFFFF"/>
                </a:solidFill>
                <a:latin typeface="Roboto Black"/>
                <a:ea typeface="Roboto Black"/>
                <a:cs typeface="Roboto Black"/>
                <a:sym typeface="Roboto Black"/>
              </a:defRPr>
            </a:lvl3pPr>
            <a:lvl4pPr algn="ctr">
              <a:buClr>
                <a:srgbClr val="FFFFFF"/>
              </a:buClr>
              <a:buSzPts val="1000"/>
              <a:buFont typeface="Roboto Black"/>
              <a:buNone/>
              <a:defRPr sz="1000">
                <a:solidFill>
                  <a:srgbClr val="FFFFFF"/>
                </a:solidFill>
                <a:latin typeface="Roboto Black"/>
                <a:ea typeface="Roboto Black"/>
                <a:cs typeface="Roboto Black"/>
                <a:sym typeface="Roboto Black"/>
              </a:defRPr>
            </a:lvl4pPr>
            <a:lvl5pPr algn="ctr">
              <a:buClr>
                <a:srgbClr val="FFFFFF"/>
              </a:buClr>
              <a:buSzPts val="1000"/>
              <a:buFont typeface="Roboto Black"/>
              <a:buNone/>
              <a:defRPr sz="1000">
                <a:solidFill>
                  <a:srgbClr val="FFFFFF"/>
                </a:solidFill>
                <a:latin typeface="Roboto Black"/>
                <a:ea typeface="Roboto Black"/>
                <a:cs typeface="Roboto Black"/>
                <a:sym typeface="Roboto Black"/>
              </a:defRPr>
            </a:lvl5pPr>
            <a:lvl6pPr algn="ctr">
              <a:buClr>
                <a:srgbClr val="FFFFFF"/>
              </a:buClr>
              <a:buSzPts val="1000"/>
              <a:buFont typeface="Roboto Black"/>
              <a:buNone/>
              <a:defRPr sz="1000">
                <a:solidFill>
                  <a:srgbClr val="FFFFFF"/>
                </a:solidFill>
                <a:latin typeface="Roboto Black"/>
                <a:ea typeface="Roboto Black"/>
                <a:cs typeface="Roboto Black"/>
                <a:sym typeface="Roboto Black"/>
              </a:defRPr>
            </a:lvl6pPr>
            <a:lvl7pPr algn="ctr">
              <a:buClr>
                <a:srgbClr val="FFFFFF"/>
              </a:buClr>
              <a:buSzPts val="1000"/>
              <a:buFont typeface="Roboto Black"/>
              <a:buNone/>
              <a:defRPr sz="1000">
                <a:solidFill>
                  <a:srgbClr val="FFFFFF"/>
                </a:solidFill>
                <a:latin typeface="Roboto Black"/>
                <a:ea typeface="Roboto Black"/>
                <a:cs typeface="Roboto Black"/>
                <a:sym typeface="Roboto Black"/>
              </a:defRPr>
            </a:lvl7pPr>
            <a:lvl8pPr algn="ctr">
              <a:buClr>
                <a:srgbClr val="FFFFFF"/>
              </a:buClr>
              <a:buSzPts val="1000"/>
              <a:buFont typeface="Roboto Black"/>
              <a:buNone/>
              <a:defRPr sz="1000">
                <a:solidFill>
                  <a:srgbClr val="FFFFFF"/>
                </a:solidFill>
                <a:latin typeface="Roboto Black"/>
                <a:ea typeface="Roboto Black"/>
                <a:cs typeface="Roboto Black"/>
                <a:sym typeface="Roboto Black"/>
              </a:defRPr>
            </a:lvl8pPr>
            <a:lvl9pPr algn="ctr">
              <a:buClr>
                <a:srgbClr val="FFFFFF"/>
              </a:buClr>
              <a:buSzPts val="1000"/>
              <a:buFont typeface="Roboto Black"/>
              <a:buNone/>
              <a:defRPr sz="1000">
                <a:solidFill>
                  <a:srgbClr val="FFFFFF"/>
                </a:solidFill>
                <a:latin typeface="Roboto Black"/>
                <a:ea typeface="Roboto Black"/>
                <a:cs typeface="Roboto Black"/>
                <a:sym typeface="Roboto Black"/>
              </a:defRPr>
            </a:lvl9pPr>
          </a:lstStyle>
          <a:p>
            <a:r>
              <a:rPr lang="en-US" sz="1400"/>
              <a:t>CÁCH NGĂN CHẶN</a:t>
            </a:r>
          </a:p>
        </p:txBody>
      </p:sp>
      <p:pic>
        <p:nvPicPr>
          <p:cNvPr id="19" name="Picture 18">
            <a:extLst>
              <a:ext uri="{FF2B5EF4-FFF2-40B4-BE49-F238E27FC236}">
                <a16:creationId xmlns:a16="http://schemas.microsoft.com/office/drawing/2014/main" id="{A4ED94F0-8C9D-4C72-B81E-1E65D6FCFDD2}"/>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180179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randombar(horizontal)">
                                      <p:cBhvr>
                                        <p:cTn id="7" dur="500"/>
                                        <p:tgtEl>
                                          <p:spTgt spid="5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randombar(horizontal)">
                                      <p:cBhvr>
                                        <p:cTn id="10" dur="500"/>
                                        <p:tgtEl>
                                          <p:spTgt spid="21"/>
                                        </p:tgtEl>
                                      </p:cBhvr>
                                    </p:animEffect>
                                  </p:childTnLst>
                                </p:cTn>
                              </p:par>
                              <p:par>
                                <p:cTn id="11" presetID="14"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randombar(horizontal)">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7048871" y="3310350"/>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7250715" y="2050026"/>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7745766" y="2434409"/>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7401313" y="2182390"/>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7310007" y="2162105"/>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7617389" y="2373480"/>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1" name="Subtitle 10">
            <a:extLst>
              <a:ext uri="{FF2B5EF4-FFF2-40B4-BE49-F238E27FC236}">
                <a16:creationId xmlns:a16="http://schemas.microsoft.com/office/drawing/2014/main" id="{9FEDB52B-BF60-40FF-90E6-8B0AF8613F8C}"/>
              </a:ext>
            </a:extLst>
          </p:cNvPr>
          <p:cNvSpPr>
            <a:spLocks noGrp="1"/>
          </p:cNvSpPr>
          <p:nvPr>
            <p:ph type="subTitle" idx="3"/>
          </p:nvPr>
        </p:nvSpPr>
        <p:spPr>
          <a:xfrm>
            <a:off x="918578" y="1822640"/>
            <a:ext cx="5489596" cy="2977960"/>
          </a:xfrm>
        </p:spPr>
        <p:txBody>
          <a:bodyPr/>
          <a:lstStyle/>
          <a:p>
            <a:pPr marL="342900" indent="-228600" algn="l">
              <a:buSzPts val="3600"/>
              <a:buAutoNum type="arabicPeriod"/>
            </a:pPr>
            <a:r>
              <a:rPr lang="vi-VN" sz="1200">
                <a:latin typeface="Times New Roman" panose="02020603050405020304" pitchFamily="18" charset="0"/>
                <a:ea typeface="Roboto Black"/>
                <a:sym typeface="Roboto Black"/>
              </a:rPr>
              <a:t>Đây là lỗi bảo mật trên web thường gặp. Kẻ tấn công chèn các đoạn mã JavaScript vào ứng dụng web. Trong lỗi bảo mật XSS, các dữ liệu nhận dạng người dùng sẽ bị đánh cắp như cookies, token hay thông tin khác</a:t>
            </a:r>
            <a:endParaRPr lang="en-US" sz="1200">
              <a:latin typeface="Times New Roman" panose="02020603050405020304" pitchFamily="18" charset="0"/>
              <a:ea typeface="Roboto Black"/>
              <a:sym typeface="Roboto Black"/>
            </a:endParaRPr>
          </a:p>
          <a:p>
            <a:pPr marL="342900" indent="-228600" algn="l">
              <a:buSzPts val="3600"/>
              <a:buAutoNum type="arabicPeriod"/>
            </a:pPr>
            <a:endParaRPr lang="en-US" sz="1200">
              <a:latin typeface="Times New Roman" panose="02020603050405020304" pitchFamily="18" charset="0"/>
              <a:ea typeface="Roboto Black"/>
              <a:sym typeface="Roboto Black"/>
            </a:endParaRPr>
          </a:p>
          <a:p>
            <a:pPr marL="342900" indent="-228600" algn="l">
              <a:buSzPts val="3600"/>
              <a:buAutoNum type="arabicPeriod"/>
            </a:pPr>
            <a:r>
              <a:rPr lang="vi-VN" sz="1200">
                <a:latin typeface="Times New Roman" panose="02020603050405020304" pitchFamily="18" charset="0"/>
                <a:ea typeface="Roboto Black"/>
                <a:sym typeface="Roboto Black"/>
              </a:rPr>
              <a:t>Phương thức tấn công này được thực hiện theo nhiều cách khác nhau. Mã độc có thể thể hiện trên trình duyệt người bị lỗi này hoặc lưu trong cơ sở dữ liệu và bật lên mỗi khi họ sử dụng chức năng tích hợp</a:t>
            </a:r>
            <a:endParaRPr lang="en-US" sz="1200">
              <a:latin typeface="Times New Roman" panose="02020603050405020304" pitchFamily="18" charset="0"/>
              <a:ea typeface="Roboto Black"/>
              <a:sym typeface="Roboto Black"/>
            </a:endParaRPr>
          </a:p>
          <a:p>
            <a:pPr marL="342900" indent="-228600" algn="l">
              <a:buSzPts val="3600"/>
              <a:buAutoNum type="arabicPeriod"/>
            </a:pPr>
            <a:endParaRPr lang="en-US" sz="1200">
              <a:latin typeface="Times New Roman" panose="02020603050405020304" pitchFamily="18" charset="0"/>
              <a:ea typeface="Roboto Black"/>
              <a:sym typeface="Roboto Black"/>
            </a:endParaRPr>
          </a:p>
          <a:p>
            <a:pPr marL="342900" indent="-228600" algn="l">
              <a:buSzPts val="3600"/>
              <a:buAutoNum type="arabicPeriod"/>
            </a:pPr>
            <a:r>
              <a:rPr lang="vi-VN">
                <a:latin typeface="Roboto Black"/>
                <a:ea typeface="Roboto Black"/>
                <a:sym typeface="Roboto Black"/>
              </a:rPr>
              <a:t>Nguyên nhân được giải thích là do dữ liệu xác thực đầu vào không hợp lệ, dữ liệu độc hại đầu vào có thể xâm nhập vào dữ liệu đầu ra</a:t>
            </a:r>
            <a:endParaRPr lang="en-US">
              <a:latin typeface="Roboto Black"/>
              <a:ea typeface="Roboto Black"/>
              <a:sym typeface="Roboto Black"/>
            </a:endParaRPr>
          </a:p>
          <a:p>
            <a:pPr marL="342900" indent="-228600" algn="l">
              <a:buSzPts val="3600"/>
              <a:buAutoNum type="arabicPeriod"/>
            </a:pPr>
            <a:endParaRPr lang="en-US">
              <a:latin typeface="Roboto Black"/>
              <a:ea typeface="Roboto Black"/>
              <a:sym typeface="Roboto Black"/>
            </a:endParaRPr>
          </a:p>
          <a:p>
            <a:pPr marL="342900" indent="-228600" algn="l">
              <a:buSzPts val="3600"/>
              <a:buAutoNum type="arabicPeriod"/>
            </a:pPr>
            <a:r>
              <a:rPr lang="en-US">
                <a:latin typeface="Roboto Black"/>
                <a:ea typeface="Roboto Black"/>
                <a:sym typeface="Roboto Black"/>
              </a:rPr>
              <a:t>Có 3 loại tấn công CSS</a:t>
            </a:r>
          </a:p>
          <a:p>
            <a:pPr marL="571500" lvl="1" indent="0" algn="l">
              <a:buSzPts val="3600"/>
            </a:pPr>
            <a:r>
              <a:rPr lang="en-US">
                <a:latin typeface="Roboto Black"/>
                <a:ea typeface="Roboto Black"/>
                <a:sym typeface="Roboto Black"/>
              </a:rPr>
              <a:t>- Reflected XSS</a:t>
            </a:r>
          </a:p>
          <a:p>
            <a:pPr marL="571500" lvl="1" indent="0" algn="l">
              <a:buSzPts val="3600"/>
            </a:pPr>
            <a:r>
              <a:rPr lang="en-US">
                <a:latin typeface="Roboto Black"/>
                <a:ea typeface="Roboto Black"/>
                <a:sym typeface="Roboto Black"/>
              </a:rPr>
              <a:t>- Stored XSS</a:t>
            </a:r>
          </a:p>
          <a:p>
            <a:pPr marL="571500" lvl="1" indent="0" algn="l">
              <a:buSzPts val="3600"/>
            </a:pPr>
            <a:r>
              <a:rPr lang="en-US">
                <a:latin typeface="Roboto Black"/>
                <a:ea typeface="Roboto Black"/>
                <a:sym typeface="Roboto Black"/>
              </a:rPr>
              <a:t>- DOM Based XSS</a:t>
            </a:r>
          </a:p>
          <a:p>
            <a:pPr marL="800100" lvl="1" indent="-228600" algn="l">
              <a:buSzPts val="3600"/>
              <a:buAutoNum type="arabicPeriod"/>
            </a:pPr>
            <a:endParaRPr lang="en-US">
              <a:latin typeface="Roboto Black"/>
              <a:ea typeface="Roboto Black"/>
              <a:sym typeface="Roboto Black"/>
            </a:endParaRPr>
          </a:p>
        </p:txBody>
      </p:sp>
      <p:sp>
        <p:nvSpPr>
          <p:cNvPr id="13" name="Title 12">
            <a:extLst>
              <a:ext uri="{FF2B5EF4-FFF2-40B4-BE49-F238E27FC236}">
                <a16:creationId xmlns:a16="http://schemas.microsoft.com/office/drawing/2014/main" id="{F3DEF081-5EDD-4B77-BE6F-B4D40864C91C}"/>
              </a:ext>
            </a:extLst>
          </p:cNvPr>
          <p:cNvSpPr>
            <a:spLocks noGrp="1"/>
          </p:cNvSpPr>
          <p:nvPr>
            <p:ph type="ctrTitle" idx="5"/>
          </p:nvPr>
        </p:nvSpPr>
        <p:spPr>
          <a:xfrm>
            <a:off x="6479983" y="3634989"/>
            <a:ext cx="2611729" cy="305490"/>
          </a:xfrm>
        </p:spPr>
        <p:txBody>
          <a:bodyPr/>
          <a:lstStyle/>
          <a:p>
            <a:pPr algn="l"/>
            <a:r>
              <a:rPr lang="en-US"/>
              <a:t>LỖ HỖNG XSS (CROSS SITE SCRIPTING)</a:t>
            </a:r>
          </a:p>
        </p:txBody>
      </p:sp>
      <p:pic>
        <p:nvPicPr>
          <p:cNvPr id="18" name="Picture 17">
            <a:extLst>
              <a:ext uri="{FF2B5EF4-FFF2-40B4-BE49-F238E27FC236}">
                <a16:creationId xmlns:a16="http://schemas.microsoft.com/office/drawing/2014/main" id="{308EF776-2206-412A-8A85-EA7BA79EC2AE}"/>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2189083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anim calcmode="lin" valueType="num">
                                      <p:cBhvr additive="base">
                                        <p:cTn id="2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 calcmode="lin" valueType="num">
                                      <p:cBhvr additive="base">
                                        <p:cTn id="3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anim calcmode="lin" valueType="num">
                                      <p:cBhvr additive="base">
                                        <p:cTn id="37"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1117838" y="287480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1319682" y="161447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1814733" y="199886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1470280" y="174684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1378974" y="172655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1686356" y="193793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52" name="Subtitle 10">
            <a:extLst>
              <a:ext uri="{FF2B5EF4-FFF2-40B4-BE49-F238E27FC236}">
                <a16:creationId xmlns:a16="http://schemas.microsoft.com/office/drawing/2014/main" id="{9090249F-BA00-45DC-B154-9EAD53D08296}"/>
              </a:ext>
            </a:extLst>
          </p:cNvPr>
          <p:cNvSpPr txBox="1">
            <a:spLocks/>
          </p:cNvSpPr>
          <p:nvPr/>
        </p:nvSpPr>
        <p:spPr>
          <a:xfrm>
            <a:off x="3667454" y="1920424"/>
            <a:ext cx="5164846" cy="1906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indent="0">
              <a:buClr>
                <a:srgbClr val="FFFFFF"/>
              </a:buClr>
              <a:buSzPts val="3600"/>
              <a:buFont typeface="Roboto Light"/>
              <a:buNone/>
              <a:defRPr sz="1200">
                <a:solidFill>
                  <a:srgbClr val="FFFFFF"/>
                </a:solidFill>
                <a:latin typeface="Times New Roman" panose="02020603050405020304" pitchFamily="18" charset="0"/>
                <a:ea typeface="Roboto Black"/>
                <a:cs typeface="Roboto Light"/>
                <a:sym typeface="Roboto Light"/>
              </a:defRPr>
            </a:lvl1pPr>
            <a:lvl2pPr marL="914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2pPr>
            <a:lvl3pPr marL="1371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3pPr>
            <a:lvl4pPr marL="1828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4pPr>
            <a:lvl5pPr marL="22860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5pPr>
            <a:lvl6pPr marL="27432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6pPr>
            <a:lvl7pPr marL="3200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7pPr>
            <a:lvl8pPr marL="3657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8pPr>
            <a:lvl9pPr marL="4114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9pPr>
          </a:lstStyle>
          <a:p>
            <a:pPr marL="342900" indent="-228600">
              <a:buSzPts val="1000"/>
              <a:buAutoNum type="arabicPeriod"/>
            </a:pPr>
            <a:r>
              <a:rPr lang="vi-VN" sz="1000">
                <a:latin typeface="Roboto Black"/>
                <a:sym typeface="Roboto Black"/>
              </a:rPr>
              <a:t>Loại tấn công này được coi là nguy hiểm và rủi ro nhất, bởi vậy nên có một kế hoạch ngăn ngừa</a:t>
            </a:r>
            <a:endParaRPr lang="en-US" sz="1000">
              <a:latin typeface="Roboto Black"/>
              <a:sym typeface="Roboto Black"/>
            </a:endParaRPr>
          </a:p>
          <a:p>
            <a:pPr marL="342900" indent="-228600">
              <a:buSzPts val="1000"/>
              <a:buAutoNum type="arabicPeriod"/>
            </a:pPr>
            <a:r>
              <a:rPr lang="vi-VN" sz="1000">
                <a:latin typeface="Roboto Black"/>
                <a:sym typeface="Roboto Black"/>
              </a:rPr>
              <a:t>Bước đầu trong quá trình phòng chống tấn công này là xác thực đầu vào, đặc biệt là đầu vào của người dùng. Ý tưởng lọc đầu vào của người dùng là tìm kiếm các từ khóa nguy hiểm trong mục nhập của người dùng và xóa chúng hoặc sử dụng các chuỗi thay thế</a:t>
            </a:r>
            <a:r>
              <a:rPr lang="en-US" sz="1000">
                <a:latin typeface="Roboto Black"/>
                <a:sym typeface="Roboto Black"/>
              </a:rPr>
              <a:t>, Các chuỗi có thể là:</a:t>
            </a:r>
          </a:p>
          <a:p>
            <a:pPr marL="342900" indent="-228600">
              <a:buSzPts val="1000"/>
              <a:buAutoNum type="arabicPeriod"/>
            </a:pPr>
            <a:endParaRPr lang="en-US" sz="1000">
              <a:latin typeface="Roboto Black"/>
              <a:sym typeface="Roboto Black"/>
            </a:endParaRPr>
          </a:p>
          <a:p>
            <a:pPr marL="1143000" lvl="1" indent="-228600" algn="l">
              <a:buFont typeface="Arial" panose="020B0604020202020204" pitchFamily="34" charset="0"/>
              <a:buChar char="•"/>
            </a:pPr>
            <a:r>
              <a:rPr lang="en-US" sz="800">
                <a:latin typeface="Roboto Black"/>
                <a:sym typeface="Roboto Black"/>
              </a:rPr>
              <a:t>Thẻ &lt;script&gt; &lt;/ script&gt;</a:t>
            </a:r>
          </a:p>
          <a:p>
            <a:pPr marL="1143000" lvl="1" indent="-228600" algn="l">
              <a:buFont typeface="Arial" panose="020B0604020202020204" pitchFamily="34" charset="0"/>
              <a:buChar char="•"/>
            </a:pPr>
            <a:r>
              <a:rPr lang="en-US" sz="800">
                <a:latin typeface="Roboto Black"/>
                <a:sym typeface="Roboto Black"/>
              </a:rPr>
              <a:t>Lệnh Javascript</a:t>
            </a:r>
          </a:p>
          <a:p>
            <a:pPr marL="1143000" lvl="1" indent="-228600" algn="l">
              <a:buFont typeface="Arial" panose="020B0604020202020204" pitchFamily="34" charset="0"/>
              <a:buChar char="•"/>
            </a:pPr>
            <a:r>
              <a:rPr lang="en-US" sz="800">
                <a:latin typeface="Roboto Black"/>
                <a:sym typeface="Roboto Black"/>
              </a:rPr>
              <a:t>Đánh dấu HTML</a:t>
            </a:r>
          </a:p>
          <a:p>
            <a:pPr marL="1143000" lvl="1" indent="-228600" algn="l">
              <a:buFont typeface="Arial" panose="020B0604020202020204" pitchFamily="34" charset="0"/>
              <a:buChar char="•"/>
            </a:pPr>
            <a:r>
              <a:rPr lang="en-US" sz="800">
                <a:latin typeface="Roboto Black"/>
                <a:sym typeface="Roboto Black"/>
              </a:rPr>
              <a:t>Hoặc một cách khác là sử dụng ký tự Escape</a:t>
            </a:r>
          </a:p>
        </p:txBody>
      </p:sp>
      <p:sp>
        <p:nvSpPr>
          <p:cNvPr id="21" name="Title 12">
            <a:extLst>
              <a:ext uri="{FF2B5EF4-FFF2-40B4-BE49-F238E27FC236}">
                <a16:creationId xmlns:a16="http://schemas.microsoft.com/office/drawing/2014/main" id="{A39F3AD3-368D-4B62-BFDF-CB241BD10322}"/>
              </a:ext>
            </a:extLst>
          </p:cNvPr>
          <p:cNvSpPr txBox="1">
            <a:spLocks/>
          </p:cNvSpPr>
          <p:nvPr/>
        </p:nvSpPr>
        <p:spPr>
          <a:xfrm>
            <a:off x="5889802" y="1614478"/>
            <a:ext cx="1875224" cy="2464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rgbClr val="FFFFFF"/>
              </a:buClr>
              <a:buSzPts val="1000"/>
              <a:buFont typeface="Roboto Black"/>
              <a:buNone/>
              <a:defRPr sz="1000">
                <a:solidFill>
                  <a:srgbClr val="FFFFFF"/>
                </a:solidFill>
                <a:latin typeface="Roboto Black"/>
                <a:ea typeface="Roboto Black"/>
                <a:cs typeface="Roboto Black"/>
                <a:sym typeface="Roboto Black"/>
              </a:defRPr>
            </a:lvl1pPr>
            <a:lvl2pPr algn="ctr">
              <a:buClr>
                <a:srgbClr val="FFFFFF"/>
              </a:buClr>
              <a:buSzPts val="1000"/>
              <a:buFont typeface="Roboto Black"/>
              <a:buNone/>
              <a:defRPr sz="1000">
                <a:solidFill>
                  <a:srgbClr val="FFFFFF"/>
                </a:solidFill>
                <a:latin typeface="Roboto Black"/>
                <a:ea typeface="Roboto Black"/>
                <a:cs typeface="Roboto Black"/>
                <a:sym typeface="Roboto Black"/>
              </a:defRPr>
            </a:lvl2pPr>
            <a:lvl3pPr algn="ctr">
              <a:buClr>
                <a:srgbClr val="FFFFFF"/>
              </a:buClr>
              <a:buSzPts val="1000"/>
              <a:buFont typeface="Roboto Black"/>
              <a:buNone/>
              <a:defRPr sz="1000">
                <a:solidFill>
                  <a:srgbClr val="FFFFFF"/>
                </a:solidFill>
                <a:latin typeface="Roboto Black"/>
                <a:ea typeface="Roboto Black"/>
                <a:cs typeface="Roboto Black"/>
                <a:sym typeface="Roboto Black"/>
              </a:defRPr>
            </a:lvl3pPr>
            <a:lvl4pPr algn="ctr">
              <a:buClr>
                <a:srgbClr val="FFFFFF"/>
              </a:buClr>
              <a:buSzPts val="1000"/>
              <a:buFont typeface="Roboto Black"/>
              <a:buNone/>
              <a:defRPr sz="1000">
                <a:solidFill>
                  <a:srgbClr val="FFFFFF"/>
                </a:solidFill>
                <a:latin typeface="Roboto Black"/>
                <a:ea typeface="Roboto Black"/>
                <a:cs typeface="Roboto Black"/>
                <a:sym typeface="Roboto Black"/>
              </a:defRPr>
            </a:lvl4pPr>
            <a:lvl5pPr algn="ctr">
              <a:buClr>
                <a:srgbClr val="FFFFFF"/>
              </a:buClr>
              <a:buSzPts val="1000"/>
              <a:buFont typeface="Roboto Black"/>
              <a:buNone/>
              <a:defRPr sz="1000">
                <a:solidFill>
                  <a:srgbClr val="FFFFFF"/>
                </a:solidFill>
                <a:latin typeface="Roboto Black"/>
                <a:ea typeface="Roboto Black"/>
                <a:cs typeface="Roboto Black"/>
                <a:sym typeface="Roboto Black"/>
              </a:defRPr>
            </a:lvl5pPr>
            <a:lvl6pPr algn="ctr">
              <a:buClr>
                <a:srgbClr val="FFFFFF"/>
              </a:buClr>
              <a:buSzPts val="1000"/>
              <a:buFont typeface="Roboto Black"/>
              <a:buNone/>
              <a:defRPr sz="1000">
                <a:solidFill>
                  <a:srgbClr val="FFFFFF"/>
                </a:solidFill>
                <a:latin typeface="Roboto Black"/>
                <a:ea typeface="Roboto Black"/>
                <a:cs typeface="Roboto Black"/>
                <a:sym typeface="Roboto Black"/>
              </a:defRPr>
            </a:lvl6pPr>
            <a:lvl7pPr algn="ctr">
              <a:buClr>
                <a:srgbClr val="FFFFFF"/>
              </a:buClr>
              <a:buSzPts val="1000"/>
              <a:buFont typeface="Roboto Black"/>
              <a:buNone/>
              <a:defRPr sz="1000">
                <a:solidFill>
                  <a:srgbClr val="FFFFFF"/>
                </a:solidFill>
                <a:latin typeface="Roboto Black"/>
                <a:ea typeface="Roboto Black"/>
                <a:cs typeface="Roboto Black"/>
                <a:sym typeface="Roboto Black"/>
              </a:defRPr>
            </a:lvl7pPr>
            <a:lvl8pPr algn="ctr">
              <a:buClr>
                <a:srgbClr val="FFFFFF"/>
              </a:buClr>
              <a:buSzPts val="1000"/>
              <a:buFont typeface="Roboto Black"/>
              <a:buNone/>
              <a:defRPr sz="1000">
                <a:solidFill>
                  <a:srgbClr val="FFFFFF"/>
                </a:solidFill>
                <a:latin typeface="Roboto Black"/>
                <a:ea typeface="Roboto Black"/>
                <a:cs typeface="Roboto Black"/>
                <a:sym typeface="Roboto Black"/>
              </a:defRPr>
            </a:lvl8pPr>
            <a:lvl9pPr algn="ctr">
              <a:buClr>
                <a:srgbClr val="FFFFFF"/>
              </a:buClr>
              <a:buSzPts val="1000"/>
              <a:buFont typeface="Roboto Black"/>
              <a:buNone/>
              <a:defRPr sz="1000">
                <a:solidFill>
                  <a:srgbClr val="FFFFFF"/>
                </a:solidFill>
                <a:latin typeface="Roboto Black"/>
                <a:ea typeface="Roboto Black"/>
                <a:cs typeface="Roboto Black"/>
                <a:sym typeface="Roboto Black"/>
              </a:defRPr>
            </a:lvl9pPr>
          </a:lstStyle>
          <a:p>
            <a:r>
              <a:rPr lang="en-US" sz="1400"/>
              <a:t>CÁCH NGĂN CHẶN</a:t>
            </a:r>
          </a:p>
        </p:txBody>
      </p:sp>
      <p:sp>
        <p:nvSpPr>
          <p:cNvPr id="22" name="Title 12">
            <a:extLst>
              <a:ext uri="{FF2B5EF4-FFF2-40B4-BE49-F238E27FC236}">
                <a16:creationId xmlns:a16="http://schemas.microsoft.com/office/drawing/2014/main" id="{EAAD4FD3-DBE9-4DC9-BA12-F029CE67AD93}"/>
              </a:ext>
            </a:extLst>
          </p:cNvPr>
          <p:cNvSpPr txBox="1">
            <a:spLocks/>
          </p:cNvSpPr>
          <p:nvPr/>
        </p:nvSpPr>
        <p:spPr>
          <a:xfrm>
            <a:off x="582006" y="3352186"/>
            <a:ext cx="2511578" cy="3054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pPr algn="l"/>
            <a:r>
              <a:rPr lang="en-US"/>
              <a:t>LỖ HỖNG XSS (CROSS SITE SCRIPTING)</a:t>
            </a:r>
          </a:p>
        </p:txBody>
      </p:sp>
      <p:pic>
        <p:nvPicPr>
          <p:cNvPr id="19" name="Picture 18">
            <a:extLst>
              <a:ext uri="{FF2B5EF4-FFF2-40B4-BE49-F238E27FC236}">
                <a16:creationId xmlns:a16="http://schemas.microsoft.com/office/drawing/2014/main" id="{02D5117C-4E68-430B-984A-39B0C0F4D4D2}"/>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28947136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7048871" y="3310350"/>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7250715" y="2050026"/>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7745766" y="2434409"/>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7401313" y="2182390"/>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7310007" y="2162105"/>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7617389" y="2373480"/>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1" name="Subtitle 10">
            <a:extLst>
              <a:ext uri="{FF2B5EF4-FFF2-40B4-BE49-F238E27FC236}">
                <a16:creationId xmlns:a16="http://schemas.microsoft.com/office/drawing/2014/main" id="{9FEDB52B-BF60-40FF-90E6-8B0AF8613F8C}"/>
              </a:ext>
            </a:extLst>
          </p:cNvPr>
          <p:cNvSpPr>
            <a:spLocks noGrp="1"/>
          </p:cNvSpPr>
          <p:nvPr>
            <p:ph type="subTitle" idx="3"/>
          </p:nvPr>
        </p:nvSpPr>
        <p:spPr>
          <a:xfrm>
            <a:off x="918578" y="1822640"/>
            <a:ext cx="5489596" cy="2977960"/>
          </a:xfrm>
        </p:spPr>
        <p:txBody>
          <a:bodyPr/>
          <a:lstStyle/>
          <a:p>
            <a:pPr marL="114300" indent="0" algn="l">
              <a:buSzPts val="3600"/>
            </a:pPr>
            <a:r>
              <a:rPr lang="en-US" sz="1200">
                <a:latin typeface="Times New Roman" panose="02020603050405020304" pitchFamily="18" charset="0"/>
                <a:ea typeface="Roboto Black"/>
                <a:sym typeface="Roboto Black"/>
              </a:rPr>
              <a:t>Máy chủ và các ứng dụng website có thể bị cấu hình sai, nguyên nhân do:</a:t>
            </a:r>
          </a:p>
          <a:p>
            <a:pPr marL="342900" indent="-228600" algn="l">
              <a:buSzPts val="3600"/>
              <a:buFont typeface="Arial" panose="020B0604020202020204" pitchFamily="34" charset="0"/>
              <a:buChar char="•"/>
            </a:pPr>
            <a:endParaRPr lang="en-US" sz="1200">
              <a:latin typeface="Times New Roman" panose="02020603050405020304" pitchFamily="18" charset="0"/>
              <a:ea typeface="Roboto Black"/>
              <a:sym typeface="Roboto Black"/>
            </a:endParaRPr>
          </a:p>
          <a:p>
            <a:pPr marL="800100" lvl="1" indent="-228600" algn="l">
              <a:buSzPts val="3600"/>
              <a:buFont typeface="Arial" panose="020B0604020202020204" pitchFamily="34" charset="0"/>
              <a:buChar char="•"/>
            </a:pPr>
            <a:r>
              <a:rPr lang="en-US" sz="1200">
                <a:latin typeface="Times New Roman" panose="02020603050405020304" pitchFamily="18" charset="0"/>
                <a:ea typeface="Roboto Black"/>
                <a:sym typeface="Roboto Black"/>
              </a:rPr>
              <a:t>Chạy ứng dụng khi chế độ debug đang bật</a:t>
            </a:r>
          </a:p>
          <a:p>
            <a:pPr marL="800100" lvl="1" indent="-228600" algn="l">
              <a:buSzPts val="3600"/>
              <a:buFont typeface="Arial" panose="020B0604020202020204" pitchFamily="34" charset="0"/>
              <a:buChar char="•"/>
            </a:pPr>
            <a:endParaRPr lang="en-US" sz="1200">
              <a:latin typeface="Times New Roman" panose="02020603050405020304" pitchFamily="18" charset="0"/>
              <a:ea typeface="Roboto Black"/>
              <a:sym typeface="Roboto Black"/>
            </a:endParaRPr>
          </a:p>
          <a:p>
            <a:pPr marL="800100" lvl="1" indent="-228600" algn="l">
              <a:buSzPts val="3600"/>
              <a:buFont typeface="Arial" panose="020B0604020202020204" pitchFamily="34" charset="0"/>
              <a:buChar char="•"/>
            </a:pPr>
            <a:r>
              <a:rPr lang="en-US" sz="1200">
                <a:latin typeface="Times New Roman" panose="02020603050405020304" pitchFamily="18" charset="0"/>
                <a:ea typeface="Roboto Black"/>
                <a:sym typeface="Roboto Black"/>
              </a:rPr>
              <a:t>Sử dụng các phần mềm lỗi thời trong wordpress, PHP phiên bản cũ</a:t>
            </a:r>
          </a:p>
          <a:p>
            <a:pPr marL="800100" lvl="1" indent="-228600" algn="l">
              <a:buSzPts val="3600"/>
              <a:buFont typeface="Arial" panose="020B0604020202020204" pitchFamily="34" charset="0"/>
              <a:buChar char="•"/>
            </a:pPr>
            <a:endParaRPr lang="en-US" sz="1200">
              <a:latin typeface="Times New Roman" panose="02020603050405020304" pitchFamily="18" charset="0"/>
              <a:ea typeface="Roboto Black"/>
              <a:sym typeface="Roboto Black"/>
            </a:endParaRPr>
          </a:p>
          <a:p>
            <a:pPr marL="800100" lvl="1" indent="-228600" algn="l">
              <a:buSzPts val="3600"/>
              <a:buFont typeface="Arial" panose="020B0604020202020204" pitchFamily="34" charset="0"/>
              <a:buChar char="•"/>
            </a:pPr>
            <a:r>
              <a:rPr lang="en-US" sz="1200">
                <a:latin typeface="Times New Roman" panose="02020603050405020304" pitchFamily="18" charset="0"/>
                <a:ea typeface="Roboto Black"/>
                <a:sym typeface="Roboto Black"/>
              </a:rPr>
              <a:t>Tích hợp thêm các dịch vụ, phần mềm không cần thiết</a:t>
            </a:r>
          </a:p>
          <a:p>
            <a:pPr marL="800100" lvl="1" indent="-228600" algn="l">
              <a:buSzPts val="3600"/>
              <a:buFont typeface="Arial" panose="020B0604020202020204" pitchFamily="34" charset="0"/>
              <a:buChar char="•"/>
            </a:pPr>
            <a:endParaRPr lang="en-US" sz="1200">
              <a:latin typeface="Times New Roman" panose="02020603050405020304" pitchFamily="18" charset="0"/>
              <a:ea typeface="Roboto Black"/>
              <a:sym typeface="Roboto Black"/>
            </a:endParaRPr>
          </a:p>
          <a:p>
            <a:pPr marL="800100" lvl="1" indent="-228600" algn="l">
              <a:buSzPts val="3600"/>
              <a:buFont typeface="Arial" panose="020B0604020202020204" pitchFamily="34" charset="0"/>
              <a:buChar char="•"/>
            </a:pPr>
            <a:r>
              <a:rPr lang="en-US" sz="1200">
                <a:latin typeface="Times New Roman" panose="02020603050405020304" pitchFamily="18" charset="0"/>
                <a:ea typeface="Roboto Black"/>
                <a:sym typeface="Roboto Black"/>
              </a:rPr>
              <a:t>Không thay đổi default key hoặc mật khẩu</a:t>
            </a:r>
          </a:p>
        </p:txBody>
      </p:sp>
      <p:sp>
        <p:nvSpPr>
          <p:cNvPr id="13" name="Title 12">
            <a:extLst>
              <a:ext uri="{FF2B5EF4-FFF2-40B4-BE49-F238E27FC236}">
                <a16:creationId xmlns:a16="http://schemas.microsoft.com/office/drawing/2014/main" id="{F3DEF081-5EDD-4B77-BE6F-B4D40864C91C}"/>
              </a:ext>
            </a:extLst>
          </p:cNvPr>
          <p:cNvSpPr>
            <a:spLocks noGrp="1"/>
          </p:cNvSpPr>
          <p:nvPr>
            <p:ph type="ctrTitle" idx="5"/>
          </p:nvPr>
        </p:nvSpPr>
        <p:spPr>
          <a:xfrm>
            <a:off x="6732279" y="3705017"/>
            <a:ext cx="2107138" cy="406067"/>
          </a:xfrm>
        </p:spPr>
        <p:txBody>
          <a:bodyPr/>
          <a:lstStyle/>
          <a:p>
            <a:r>
              <a:rPr lang="en-US"/>
              <a:t>LỖI BẢO MẬT TRANG WEB</a:t>
            </a:r>
            <a:br>
              <a:rPr lang="en-US"/>
            </a:br>
            <a:r>
              <a:rPr lang="en-US"/>
              <a:t>SECURITY MISCONFIGURATION</a:t>
            </a:r>
          </a:p>
        </p:txBody>
      </p:sp>
      <p:pic>
        <p:nvPicPr>
          <p:cNvPr id="18" name="Picture 17">
            <a:extLst>
              <a:ext uri="{FF2B5EF4-FFF2-40B4-BE49-F238E27FC236}">
                <a16:creationId xmlns:a16="http://schemas.microsoft.com/office/drawing/2014/main" id="{6E761AEB-903C-4E67-9F24-16F745BB675E}"/>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318549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 calcmode="lin" valueType="num">
                                      <p:cBhvr additive="base">
                                        <p:cTn id="1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 calcmode="lin" valueType="num">
                                      <p:cBhvr additive="base">
                                        <p:cTn id="1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anim calcmode="lin" valueType="num">
                                      <p:cBhvr additive="base">
                                        <p:cTn id="1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anim calcmode="lin" valueType="num">
                                      <p:cBhvr additive="base">
                                        <p:cTn id="2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1117838" y="287480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1319682" y="161447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1814733" y="199886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1470280" y="174684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1378974" y="172655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1686356" y="193793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52" name="Subtitle 10">
            <a:extLst>
              <a:ext uri="{FF2B5EF4-FFF2-40B4-BE49-F238E27FC236}">
                <a16:creationId xmlns:a16="http://schemas.microsoft.com/office/drawing/2014/main" id="{9090249F-BA00-45DC-B154-9EAD53D08296}"/>
              </a:ext>
            </a:extLst>
          </p:cNvPr>
          <p:cNvSpPr txBox="1">
            <a:spLocks/>
          </p:cNvSpPr>
          <p:nvPr/>
        </p:nvSpPr>
        <p:spPr>
          <a:xfrm>
            <a:off x="3667454" y="1920424"/>
            <a:ext cx="5164846" cy="1906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indent="0">
              <a:buClr>
                <a:srgbClr val="FFFFFF"/>
              </a:buClr>
              <a:buSzPts val="3600"/>
              <a:buFont typeface="Roboto Light"/>
              <a:buNone/>
              <a:defRPr sz="1200">
                <a:solidFill>
                  <a:srgbClr val="FFFFFF"/>
                </a:solidFill>
                <a:latin typeface="Times New Roman" panose="02020603050405020304" pitchFamily="18" charset="0"/>
                <a:ea typeface="Roboto Black"/>
                <a:cs typeface="Roboto Light"/>
                <a:sym typeface="Roboto Light"/>
              </a:defRPr>
            </a:lvl1pPr>
            <a:lvl2pPr marL="914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2pPr>
            <a:lvl3pPr marL="1371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3pPr>
            <a:lvl4pPr marL="1828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4pPr>
            <a:lvl5pPr marL="22860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5pPr>
            <a:lvl6pPr marL="27432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6pPr>
            <a:lvl7pPr marL="3200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7pPr>
            <a:lvl8pPr marL="3657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8pPr>
            <a:lvl9pPr marL="4114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9pPr>
          </a:lstStyle>
          <a:p>
            <a:pPr marL="342900" indent="-228600">
              <a:buSzPts val="1000"/>
              <a:buAutoNum type="arabicPeriod"/>
            </a:pPr>
            <a:r>
              <a:rPr lang="vi-VN" sz="1000">
                <a:latin typeface="Roboto Black"/>
                <a:sym typeface="Roboto Black"/>
              </a:rPr>
              <a:t>Xây dựng một quá trình tốt từ khi tạo web cho đến lúc triển khai. Cần phải audit chính xác bảo mật trên máy chủ trước khi triển khai</a:t>
            </a:r>
            <a:endParaRPr lang="en-US" sz="1000">
              <a:latin typeface="Roboto Black"/>
              <a:sym typeface="Roboto Black"/>
            </a:endParaRPr>
          </a:p>
          <a:p>
            <a:pPr marL="342900" indent="-228600">
              <a:buSzPts val="1000"/>
              <a:buAutoNum type="arabicPeriod"/>
            </a:pPr>
            <a:endParaRPr lang="en-US" sz="1000">
              <a:latin typeface="Roboto Black"/>
              <a:sym typeface="Roboto Black"/>
            </a:endParaRPr>
          </a:p>
          <a:p>
            <a:pPr marL="342900" indent="-228600">
              <a:buSzPts val="1000"/>
              <a:buFont typeface="Roboto Light"/>
              <a:buAutoNum type="arabicPeriod"/>
            </a:pPr>
            <a:r>
              <a:rPr lang="vi-VN" sz="1000">
                <a:latin typeface="Roboto Black"/>
                <a:sym typeface="Roboto Black"/>
              </a:rPr>
              <a:t>Cân nhắc tính an toàn và phù hợp của các phần mềm trước khi tích hợp thêm nó vào web</a:t>
            </a:r>
            <a:endParaRPr lang="en-US" sz="1000">
              <a:latin typeface="Roboto Black"/>
              <a:sym typeface="Roboto Black"/>
            </a:endParaRPr>
          </a:p>
        </p:txBody>
      </p:sp>
      <p:sp>
        <p:nvSpPr>
          <p:cNvPr id="21" name="Title 12">
            <a:extLst>
              <a:ext uri="{FF2B5EF4-FFF2-40B4-BE49-F238E27FC236}">
                <a16:creationId xmlns:a16="http://schemas.microsoft.com/office/drawing/2014/main" id="{A39F3AD3-368D-4B62-BFDF-CB241BD10322}"/>
              </a:ext>
            </a:extLst>
          </p:cNvPr>
          <p:cNvSpPr txBox="1">
            <a:spLocks/>
          </p:cNvSpPr>
          <p:nvPr/>
        </p:nvSpPr>
        <p:spPr>
          <a:xfrm>
            <a:off x="5889802" y="1614478"/>
            <a:ext cx="1875224" cy="2464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rgbClr val="FFFFFF"/>
              </a:buClr>
              <a:buSzPts val="1000"/>
              <a:buFont typeface="Roboto Black"/>
              <a:buNone/>
              <a:defRPr sz="1000">
                <a:solidFill>
                  <a:srgbClr val="FFFFFF"/>
                </a:solidFill>
                <a:latin typeface="Roboto Black"/>
                <a:ea typeface="Roboto Black"/>
                <a:cs typeface="Roboto Black"/>
                <a:sym typeface="Roboto Black"/>
              </a:defRPr>
            </a:lvl1pPr>
            <a:lvl2pPr algn="ctr">
              <a:buClr>
                <a:srgbClr val="FFFFFF"/>
              </a:buClr>
              <a:buSzPts val="1000"/>
              <a:buFont typeface="Roboto Black"/>
              <a:buNone/>
              <a:defRPr sz="1000">
                <a:solidFill>
                  <a:srgbClr val="FFFFFF"/>
                </a:solidFill>
                <a:latin typeface="Roboto Black"/>
                <a:ea typeface="Roboto Black"/>
                <a:cs typeface="Roboto Black"/>
                <a:sym typeface="Roboto Black"/>
              </a:defRPr>
            </a:lvl2pPr>
            <a:lvl3pPr algn="ctr">
              <a:buClr>
                <a:srgbClr val="FFFFFF"/>
              </a:buClr>
              <a:buSzPts val="1000"/>
              <a:buFont typeface="Roboto Black"/>
              <a:buNone/>
              <a:defRPr sz="1000">
                <a:solidFill>
                  <a:srgbClr val="FFFFFF"/>
                </a:solidFill>
                <a:latin typeface="Roboto Black"/>
                <a:ea typeface="Roboto Black"/>
                <a:cs typeface="Roboto Black"/>
                <a:sym typeface="Roboto Black"/>
              </a:defRPr>
            </a:lvl3pPr>
            <a:lvl4pPr algn="ctr">
              <a:buClr>
                <a:srgbClr val="FFFFFF"/>
              </a:buClr>
              <a:buSzPts val="1000"/>
              <a:buFont typeface="Roboto Black"/>
              <a:buNone/>
              <a:defRPr sz="1000">
                <a:solidFill>
                  <a:srgbClr val="FFFFFF"/>
                </a:solidFill>
                <a:latin typeface="Roboto Black"/>
                <a:ea typeface="Roboto Black"/>
                <a:cs typeface="Roboto Black"/>
                <a:sym typeface="Roboto Black"/>
              </a:defRPr>
            </a:lvl4pPr>
            <a:lvl5pPr algn="ctr">
              <a:buClr>
                <a:srgbClr val="FFFFFF"/>
              </a:buClr>
              <a:buSzPts val="1000"/>
              <a:buFont typeface="Roboto Black"/>
              <a:buNone/>
              <a:defRPr sz="1000">
                <a:solidFill>
                  <a:srgbClr val="FFFFFF"/>
                </a:solidFill>
                <a:latin typeface="Roboto Black"/>
                <a:ea typeface="Roboto Black"/>
                <a:cs typeface="Roboto Black"/>
                <a:sym typeface="Roboto Black"/>
              </a:defRPr>
            </a:lvl5pPr>
            <a:lvl6pPr algn="ctr">
              <a:buClr>
                <a:srgbClr val="FFFFFF"/>
              </a:buClr>
              <a:buSzPts val="1000"/>
              <a:buFont typeface="Roboto Black"/>
              <a:buNone/>
              <a:defRPr sz="1000">
                <a:solidFill>
                  <a:srgbClr val="FFFFFF"/>
                </a:solidFill>
                <a:latin typeface="Roboto Black"/>
                <a:ea typeface="Roboto Black"/>
                <a:cs typeface="Roboto Black"/>
                <a:sym typeface="Roboto Black"/>
              </a:defRPr>
            </a:lvl6pPr>
            <a:lvl7pPr algn="ctr">
              <a:buClr>
                <a:srgbClr val="FFFFFF"/>
              </a:buClr>
              <a:buSzPts val="1000"/>
              <a:buFont typeface="Roboto Black"/>
              <a:buNone/>
              <a:defRPr sz="1000">
                <a:solidFill>
                  <a:srgbClr val="FFFFFF"/>
                </a:solidFill>
                <a:latin typeface="Roboto Black"/>
                <a:ea typeface="Roboto Black"/>
                <a:cs typeface="Roboto Black"/>
                <a:sym typeface="Roboto Black"/>
              </a:defRPr>
            </a:lvl7pPr>
            <a:lvl8pPr algn="ctr">
              <a:buClr>
                <a:srgbClr val="FFFFFF"/>
              </a:buClr>
              <a:buSzPts val="1000"/>
              <a:buFont typeface="Roboto Black"/>
              <a:buNone/>
              <a:defRPr sz="1000">
                <a:solidFill>
                  <a:srgbClr val="FFFFFF"/>
                </a:solidFill>
                <a:latin typeface="Roboto Black"/>
                <a:ea typeface="Roboto Black"/>
                <a:cs typeface="Roboto Black"/>
                <a:sym typeface="Roboto Black"/>
              </a:defRPr>
            </a:lvl8pPr>
            <a:lvl9pPr algn="ctr">
              <a:buClr>
                <a:srgbClr val="FFFFFF"/>
              </a:buClr>
              <a:buSzPts val="1000"/>
              <a:buFont typeface="Roboto Black"/>
              <a:buNone/>
              <a:defRPr sz="1000">
                <a:solidFill>
                  <a:srgbClr val="FFFFFF"/>
                </a:solidFill>
                <a:latin typeface="Roboto Black"/>
                <a:ea typeface="Roboto Black"/>
                <a:cs typeface="Roboto Black"/>
                <a:sym typeface="Roboto Black"/>
              </a:defRPr>
            </a:lvl9pPr>
          </a:lstStyle>
          <a:p>
            <a:r>
              <a:rPr lang="en-US" sz="1400"/>
              <a:t>CÁCH NGĂN CHẶN</a:t>
            </a:r>
          </a:p>
        </p:txBody>
      </p:sp>
      <p:sp>
        <p:nvSpPr>
          <p:cNvPr id="19" name="Title 12">
            <a:extLst>
              <a:ext uri="{FF2B5EF4-FFF2-40B4-BE49-F238E27FC236}">
                <a16:creationId xmlns:a16="http://schemas.microsoft.com/office/drawing/2014/main" id="{ED3CDD00-55E7-4B09-832C-FDB0D88B89D3}"/>
              </a:ext>
            </a:extLst>
          </p:cNvPr>
          <p:cNvSpPr txBox="1">
            <a:spLocks/>
          </p:cNvSpPr>
          <p:nvPr/>
        </p:nvSpPr>
        <p:spPr>
          <a:xfrm>
            <a:off x="801246" y="3269469"/>
            <a:ext cx="2107138" cy="4060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a:t>LỖI BẢO MẬT TRANG WEB</a:t>
            </a:r>
            <a:br>
              <a:rPr lang="en-US"/>
            </a:br>
            <a:r>
              <a:rPr lang="en-US"/>
              <a:t>SECURITY MISCONFIGURATION</a:t>
            </a:r>
          </a:p>
        </p:txBody>
      </p:sp>
      <p:pic>
        <p:nvPicPr>
          <p:cNvPr id="20" name="Picture 19">
            <a:extLst>
              <a:ext uri="{FF2B5EF4-FFF2-40B4-BE49-F238E27FC236}">
                <a16:creationId xmlns:a16="http://schemas.microsoft.com/office/drawing/2014/main" id="{A710C316-E96D-47F8-8527-10DC248F4A28}"/>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25498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7048871" y="3310350"/>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7250715" y="2050026"/>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7745766" y="2434409"/>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7401313" y="2182390"/>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7310007" y="2162105"/>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7617389" y="2373480"/>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F3DEF081-5EDD-4B77-BE6F-B4D40864C91C}"/>
              </a:ext>
            </a:extLst>
          </p:cNvPr>
          <p:cNvSpPr>
            <a:spLocks noGrp="1"/>
          </p:cNvSpPr>
          <p:nvPr>
            <p:ph type="ctrTitle" idx="5"/>
          </p:nvPr>
        </p:nvSpPr>
        <p:spPr>
          <a:xfrm>
            <a:off x="6599838" y="3705017"/>
            <a:ext cx="2337979" cy="406067"/>
          </a:xfrm>
        </p:spPr>
        <p:txBody>
          <a:bodyPr/>
          <a:lstStyle/>
          <a:p>
            <a:r>
              <a:rPr lang="pt-BR"/>
              <a:t>SENSITIVE DATA EXPOSURE (RÒ RỈ DỮ LIỆU NHẠY CẢM)</a:t>
            </a:r>
            <a:endParaRPr lang="en-US"/>
          </a:p>
        </p:txBody>
      </p:sp>
      <p:sp>
        <p:nvSpPr>
          <p:cNvPr id="18" name="Subtitle 10">
            <a:extLst>
              <a:ext uri="{FF2B5EF4-FFF2-40B4-BE49-F238E27FC236}">
                <a16:creationId xmlns:a16="http://schemas.microsoft.com/office/drawing/2014/main" id="{0678FB49-F188-486A-8E69-BFB73252D4E1}"/>
              </a:ext>
            </a:extLst>
          </p:cNvPr>
          <p:cNvSpPr txBox="1">
            <a:spLocks/>
          </p:cNvSpPr>
          <p:nvPr/>
        </p:nvSpPr>
        <p:spPr>
          <a:xfrm>
            <a:off x="918578" y="1822640"/>
            <a:ext cx="5489596" cy="2977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114300" indent="0" algn="l">
              <a:buSzPts val="3600"/>
            </a:pPr>
            <a:r>
              <a:rPr lang="vi-VN">
                <a:latin typeface="Roboto Black"/>
                <a:ea typeface="Roboto Black"/>
                <a:sym typeface="Roboto Black"/>
              </a:rPr>
              <a:t>Lỗi bảo mật này thường về crypto và tài nguyên. Các dữ liệu nhạy cảm như thông tin thẻ tín dụng, mật khẩu người dùng phải được mã hóa cả khi gửi đi và lưu trữ</a:t>
            </a:r>
            <a:endParaRPr lang="en-US">
              <a:latin typeface="Roboto Black"/>
              <a:ea typeface="Roboto Black"/>
              <a:sym typeface="Roboto Black"/>
            </a:endParaRPr>
          </a:p>
        </p:txBody>
      </p:sp>
      <p:pic>
        <p:nvPicPr>
          <p:cNvPr id="19" name="Picture 18">
            <a:extLst>
              <a:ext uri="{FF2B5EF4-FFF2-40B4-BE49-F238E27FC236}">
                <a16:creationId xmlns:a16="http://schemas.microsoft.com/office/drawing/2014/main" id="{DB8B73D6-A85F-47E3-B022-C305649072EF}"/>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2282574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1117838" y="287480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1319682" y="161447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1814733" y="199886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1470280" y="174684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1378974" y="172655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1686356" y="193793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52" name="Subtitle 10">
            <a:extLst>
              <a:ext uri="{FF2B5EF4-FFF2-40B4-BE49-F238E27FC236}">
                <a16:creationId xmlns:a16="http://schemas.microsoft.com/office/drawing/2014/main" id="{9090249F-BA00-45DC-B154-9EAD53D08296}"/>
              </a:ext>
            </a:extLst>
          </p:cNvPr>
          <p:cNvSpPr txBox="1">
            <a:spLocks/>
          </p:cNvSpPr>
          <p:nvPr/>
        </p:nvSpPr>
        <p:spPr>
          <a:xfrm>
            <a:off x="3667454" y="1920424"/>
            <a:ext cx="5164846" cy="1906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indent="0">
              <a:buClr>
                <a:srgbClr val="FFFFFF"/>
              </a:buClr>
              <a:buSzPts val="3600"/>
              <a:buFont typeface="Roboto Light"/>
              <a:buNone/>
              <a:defRPr sz="1200">
                <a:solidFill>
                  <a:srgbClr val="FFFFFF"/>
                </a:solidFill>
                <a:latin typeface="Times New Roman" panose="02020603050405020304" pitchFamily="18" charset="0"/>
                <a:ea typeface="Roboto Black"/>
                <a:cs typeface="Roboto Light"/>
                <a:sym typeface="Roboto Light"/>
              </a:defRPr>
            </a:lvl1pPr>
            <a:lvl2pPr marL="914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2pPr>
            <a:lvl3pPr marL="1371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3pPr>
            <a:lvl4pPr marL="1828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4pPr>
            <a:lvl5pPr marL="22860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5pPr>
            <a:lvl6pPr marL="27432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6pPr>
            <a:lvl7pPr marL="3200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7pPr>
            <a:lvl8pPr marL="3657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8pPr>
            <a:lvl9pPr marL="4114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9pPr>
          </a:lstStyle>
          <a:p>
            <a:pPr marL="342900" indent="-228600">
              <a:buSzPts val="1000"/>
              <a:buAutoNum type="arabicPeriod"/>
            </a:pPr>
            <a:r>
              <a:rPr lang="en-US" sz="1000">
                <a:latin typeface="Roboto Black"/>
                <a:sym typeface="Roboto Black"/>
              </a:rPr>
              <a:t>Sử dụng thuật toán mã hóa và hashing để tăng bảo mật</a:t>
            </a:r>
          </a:p>
          <a:p>
            <a:pPr marL="342900" indent="-228600">
              <a:buSzPts val="1000"/>
              <a:buAutoNum type="arabicPeriod"/>
            </a:pPr>
            <a:r>
              <a:rPr lang="en-US" sz="1000">
                <a:latin typeface="Roboto Black"/>
                <a:sym typeface="Roboto Black"/>
              </a:rPr>
              <a:t>Sử dụng tiêu chuẩn an ninh mạng AES và RSA</a:t>
            </a:r>
          </a:p>
          <a:p>
            <a:pPr marL="342900" indent="-228600">
              <a:buSzPts val="1000"/>
              <a:buAutoNum type="arabicPeriod"/>
            </a:pPr>
            <a:r>
              <a:rPr lang="en-US" sz="1000">
                <a:latin typeface="Roboto Black"/>
                <a:sym typeface="Roboto Black"/>
              </a:rPr>
              <a:t>Không sử dụng URL và cookie nhạy cảm để truyền các Session ID và dữ liệu nhạy cảm</a:t>
            </a:r>
          </a:p>
          <a:p>
            <a:pPr marL="342900" indent="-228600">
              <a:buSzPts val="1000"/>
              <a:buAutoNum type="arabicPeriod"/>
            </a:pPr>
            <a:r>
              <a:rPr lang="en-US" sz="1000">
                <a:latin typeface="Roboto Black"/>
                <a:sym typeface="Roboto Black"/>
              </a:rPr>
              <a:t>Sử dụng HTTPS có chứng chỉ an toàn và PFS, chỉ nhận các dữ liệu HTTPS có gắn cờ an toàn</a:t>
            </a:r>
          </a:p>
          <a:p>
            <a:pPr marL="342900" indent="-228600">
              <a:buSzPts val="1000"/>
              <a:buAutoNum type="arabicPeriod"/>
            </a:pPr>
            <a:r>
              <a:rPr lang="vi-VN" sz="1000">
                <a:latin typeface="Roboto Black"/>
                <a:sym typeface="Roboto Black"/>
              </a:rPr>
              <a:t>Hạn chế các dữ liệu nhạy cảm và có khả năng bị lộ. Nếu không cần nên xóa hoặc hủy nó. Không lưu thông tin thẻ tín dụng, hãy đăng ký một bộ xử lý thanh toán như stripe hoặc Braintree</a:t>
            </a:r>
            <a:endParaRPr lang="en-US" sz="1000">
              <a:latin typeface="Roboto Black"/>
              <a:sym typeface="Roboto Black"/>
            </a:endParaRPr>
          </a:p>
        </p:txBody>
      </p:sp>
      <p:sp>
        <p:nvSpPr>
          <p:cNvPr id="21" name="Title 12">
            <a:extLst>
              <a:ext uri="{FF2B5EF4-FFF2-40B4-BE49-F238E27FC236}">
                <a16:creationId xmlns:a16="http://schemas.microsoft.com/office/drawing/2014/main" id="{A39F3AD3-368D-4B62-BFDF-CB241BD10322}"/>
              </a:ext>
            </a:extLst>
          </p:cNvPr>
          <p:cNvSpPr txBox="1">
            <a:spLocks/>
          </p:cNvSpPr>
          <p:nvPr/>
        </p:nvSpPr>
        <p:spPr>
          <a:xfrm>
            <a:off x="5889802" y="1614478"/>
            <a:ext cx="1875224" cy="2464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rgbClr val="FFFFFF"/>
              </a:buClr>
              <a:buSzPts val="1000"/>
              <a:buFont typeface="Roboto Black"/>
              <a:buNone/>
              <a:defRPr sz="1000">
                <a:solidFill>
                  <a:srgbClr val="FFFFFF"/>
                </a:solidFill>
                <a:latin typeface="Roboto Black"/>
                <a:ea typeface="Roboto Black"/>
                <a:cs typeface="Roboto Black"/>
                <a:sym typeface="Roboto Black"/>
              </a:defRPr>
            </a:lvl1pPr>
            <a:lvl2pPr algn="ctr">
              <a:buClr>
                <a:srgbClr val="FFFFFF"/>
              </a:buClr>
              <a:buSzPts val="1000"/>
              <a:buFont typeface="Roboto Black"/>
              <a:buNone/>
              <a:defRPr sz="1000">
                <a:solidFill>
                  <a:srgbClr val="FFFFFF"/>
                </a:solidFill>
                <a:latin typeface="Roboto Black"/>
                <a:ea typeface="Roboto Black"/>
                <a:cs typeface="Roboto Black"/>
                <a:sym typeface="Roboto Black"/>
              </a:defRPr>
            </a:lvl2pPr>
            <a:lvl3pPr algn="ctr">
              <a:buClr>
                <a:srgbClr val="FFFFFF"/>
              </a:buClr>
              <a:buSzPts val="1000"/>
              <a:buFont typeface="Roboto Black"/>
              <a:buNone/>
              <a:defRPr sz="1000">
                <a:solidFill>
                  <a:srgbClr val="FFFFFF"/>
                </a:solidFill>
                <a:latin typeface="Roboto Black"/>
                <a:ea typeface="Roboto Black"/>
                <a:cs typeface="Roboto Black"/>
                <a:sym typeface="Roboto Black"/>
              </a:defRPr>
            </a:lvl3pPr>
            <a:lvl4pPr algn="ctr">
              <a:buClr>
                <a:srgbClr val="FFFFFF"/>
              </a:buClr>
              <a:buSzPts val="1000"/>
              <a:buFont typeface="Roboto Black"/>
              <a:buNone/>
              <a:defRPr sz="1000">
                <a:solidFill>
                  <a:srgbClr val="FFFFFF"/>
                </a:solidFill>
                <a:latin typeface="Roboto Black"/>
                <a:ea typeface="Roboto Black"/>
                <a:cs typeface="Roboto Black"/>
                <a:sym typeface="Roboto Black"/>
              </a:defRPr>
            </a:lvl4pPr>
            <a:lvl5pPr algn="ctr">
              <a:buClr>
                <a:srgbClr val="FFFFFF"/>
              </a:buClr>
              <a:buSzPts val="1000"/>
              <a:buFont typeface="Roboto Black"/>
              <a:buNone/>
              <a:defRPr sz="1000">
                <a:solidFill>
                  <a:srgbClr val="FFFFFF"/>
                </a:solidFill>
                <a:latin typeface="Roboto Black"/>
                <a:ea typeface="Roboto Black"/>
                <a:cs typeface="Roboto Black"/>
                <a:sym typeface="Roboto Black"/>
              </a:defRPr>
            </a:lvl5pPr>
            <a:lvl6pPr algn="ctr">
              <a:buClr>
                <a:srgbClr val="FFFFFF"/>
              </a:buClr>
              <a:buSzPts val="1000"/>
              <a:buFont typeface="Roboto Black"/>
              <a:buNone/>
              <a:defRPr sz="1000">
                <a:solidFill>
                  <a:srgbClr val="FFFFFF"/>
                </a:solidFill>
                <a:latin typeface="Roboto Black"/>
                <a:ea typeface="Roboto Black"/>
                <a:cs typeface="Roboto Black"/>
                <a:sym typeface="Roboto Black"/>
              </a:defRPr>
            </a:lvl6pPr>
            <a:lvl7pPr algn="ctr">
              <a:buClr>
                <a:srgbClr val="FFFFFF"/>
              </a:buClr>
              <a:buSzPts val="1000"/>
              <a:buFont typeface="Roboto Black"/>
              <a:buNone/>
              <a:defRPr sz="1000">
                <a:solidFill>
                  <a:srgbClr val="FFFFFF"/>
                </a:solidFill>
                <a:latin typeface="Roboto Black"/>
                <a:ea typeface="Roboto Black"/>
                <a:cs typeface="Roboto Black"/>
                <a:sym typeface="Roboto Black"/>
              </a:defRPr>
            </a:lvl7pPr>
            <a:lvl8pPr algn="ctr">
              <a:buClr>
                <a:srgbClr val="FFFFFF"/>
              </a:buClr>
              <a:buSzPts val="1000"/>
              <a:buFont typeface="Roboto Black"/>
              <a:buNone/>
              <a:defRPr sz="1000">
                <a:solidFill>
                  <a:srgbClr val="FFFFFF"/>
                </a:solidFill>
                <a:latin typeface="Roboto Black"/>
                <a:ea typeface="Roboto Black"/>
                <a:cs typeface="Roboto Black"/>
                <a:sym typeface="Roboto Black"/>
              </a:defRPr>
            </a:lvl8pPr>
            <a:lvl9pPr algn="ctr">
              <a:buClr>
                <a:srgbClr val="FFFFFF"/>
              </a:buClr>
              <a:buSzPts val="1000"/>
              <a:buFont typeface="Roboto Black"/>
              <a:buNone/>
              <a:defRPr sz="1000">
                <a:solidFill>
                  <a:srgbClr val="FFFFFF"/>
                </a:solidFill>
                <a:latin typeface="Roboto Black"/>
                <a:ea typeface="Roboto Black"/>
                <a:cs typeface="Roboto Black"/>
                <a:sym typeface="Roboto Black"/>
              </a:defRPr>
            </a:lvl9pPr>
          </a:lstStyle>
          <a:p>
            <a:r>
              <a:rPr lang="en-US" sz="1400"/>
              <a:t>CÁCH NGĂN CHẶN</a:t>
            </a:r>
          </a:p>
        </p:txBody>
      </p:sp>
      <p:sp>
        <p:nvSpPr>
          <p:cNvPr id="20" name="Title 12">
            <a:extLst>
              <a:ext uri="{FF2B5EF4-FFF2-40B4-BE49-F238E27FC236}">
                <a16:creationId xmlns:a16="http://schemas.microsoft.com/office/drawing/2014/main" id="{115C77C0-D9FA-429B-9D20-4A6A7BF30EC6}"/>
              </a:ext>
            </a:extLst>
          </p:cNvPr>
          <p:cNvSpPr txBox="1">
            <a:spLocks/>
          </p:cNvSpPr>
          <p:nvPr/>
        </p:nvSpPr>
        <p:spPr>
          <a:xfrm>
            <a:off x="668805" y="3301897"/>
            <a:ext cx="2337979" cy="4060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pt-BR"/>
              <a:t>SENSITIVE DATA EXPOSURE (RÒ RỈ DỮ LIỆU NHẠY CẢM)</a:t>
            </a:r>
            <a:endParaRPr lang="en-US"/>
          </a:p>
        </p:txBody>
      </p:sp>
      <p:pic>
        <p:nvPicPr>
          <p:cNvPr id="19" name="Picture 18">
            <a:extLst>
              <a:ext uri="{FF2B5EF4-FFF2-40B4-BE49-F238E27FC236}">
                <a16:creationId xmlns:a16="http://schemas.microsoft.com/office/drawing/2014/main" id="{1942B0DF-75A8-49C9-A662-80136F68BCE7}"/>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2785477576"/>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7048871" y="3310350"/>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7250715" y="2050026"/>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7745766" y="2434409"/>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7401313" y="2182390"/>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7310007" y="2162105"/>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7617389" y="2373480"/>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F3DEF081-5EDD-4B77-BE6F-B4D40864C91C}"/>
              </a:ext>
            </a:extLst>
          </p:cNvPr>
          <p:cNvSpPr>
            <a:spLocks noGrp="1"/>
          </p:cNvSpPr>
          <p:nvPr>
            <p:ph type="ctrTitle" idx="5"/>
          </p:nvPr>
        </p:nvSpPr>
        <p:spPr>
          <a:xfrm>
            <a:off x="6592059" y="3614951"/>
            <a:ext cx="2337979" cy="356398"/>
          </a:xfrm>
        </p:spPr>
        <p:txBody>
          <a:bodyPr/>
          <a:lstStyle/>
          <a:p>
            <a:r>
              <a:rPr lang="pt-BR"/>
              <a:t>LỖI PHÂN QUYỀN</a:t>
            </a:r>
            <a:endParaRPr lang="en-US"/>
          </a:p>
        </p:txBody>
      </p:sp>
      <p:sp>
        <p:nvSpPr>
          <p:cNvPr id="18" name="Subtitle 10">
            <a:extLst>
              <a:ext uri="{FF2B5EF4-FFF2-40B4-BE49-F238E27FC236}">
                <a16:creationId xmlns:a16="http://schemas.microsoft.com/office/drawing/2014/main" id="{0678FB49-F188-486A-8E69-BFB73252D4E1}"/>
              </a:ext>
            </a:extLst>
          </p:cNvPr>
          <p:cNvSpPr txBox="1">
            <a:spLocks/>
          </p:cNvSpPr>
          <p:nvPr/>
        </p:nvSpPr>
        <p:spPr>
          <a:xfrm>
            <a:off x="918578" y="1822640"/>
            <a:ext cx="5489596" cy="2977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114300" indent="0" algn="l">
              <a:buSzPts val="3600"/>
            </a:pPr>
            <a:r>
              <a:rPr lang="vi-VN">
                <a:latin typeface="Roboto Black"/>
                <a:ea typeface="Roboto Black"/>
                <a:sym typeface="Roboto Black"/>
              </a:rPr>
              <a:t>Lỗi phân quyền là lỗi khi một hàm được gọi trên máy chủ nhưng quá trình phân quyền không chính xác dẫn đến việc khách hàng nghĩ rằng không thể truy cập. Tuy nhiên, các hacker có thể yêu cầu các chức năng ẩn và có thể truy cập các chức năng này. Nếu website của bạn chỉ có bảng điều khiển admin thì thực sự nguy hiểm vì hacker có thể nắm toàn bộ thông tin và quyền kiểm soát website</a:t>
            </a:r>
            <a:endParaRPr lang="en-US">
              <a:latin typeface="Roboto Black"/>
              <a:ea typeface="Roboto Black"/>
              <a:sym typeface="Roboto Black"/>
            </a:endParaRPr>
          </a:p>
        </p:txBody>
      </p:sp>
      <p:pic>
        <p:nvPicPr>
          <p:cNvPr id="19" name="Picture 18">
            <a:extLst>
              <a:ext uri="{FF2B5EF4-FFF2-40B4-BE49-F238E27FC236}">
                <a16:creationId xmlns:a16="http://schemas.microsoft.com/office/drawing/2014/main" id="{3C962684-DD28-4A14-8376-54203C5A112C}"/>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25451907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1117838" y="287480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1319682" y="161447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1814733" y="199886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1470280" y="174684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1378974" y="172655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1686356" y="193793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52" name="Subtitle 10">
            <a:extLst>
              <a:ext uri="{FF2B5EF4-FFF2-40B4-BE49-F238E27FC236}">
                <a16:creationId xmlns:a16="http://schemas.microsoft.com/office/drawing/2014/main" id="{9090249F-BA00-45DC-B154-9EAD53D08296}"/>
              </a:ext>
            </a:extLst>
          </p:cNvPr>
          <p:cNvSpPr txBox="1">
            <a:spLocks/>
          </p:cNvSpPr>
          <p:nvPr/>
        </p:nvSpPr>
        <p:spPr>
          <a:xfrm>
            <a:off x="3667454" y="1920424"/>
            <a:ext cx="5164846" cy="1906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indent="0">
              <a:buClr>
                <a:srgbClr val="FFFFFF"/>
              </a:buClr>
              <a:buSzPts val="3600"/>
              <a:buFont typeface="Roboto Light"/>
              <a:buNone/>
              <a:defRPr sz="1200">
                <a:solidFill>
                  <a:srgbClr val="FFFFFF"/>
                </a:solidFill>
                <a:latin typeface="Times New Roman" panose="02020603050405020304" pitchFamily="18" charset="0"/>
                <a:ea typeface="Roboto Black"/>
                <a:cs typeface="Roboto Light"/>
                <a:sym typeface="Roboto Light"/>
              </a:defRPr>
            </a:lvl1pPr>
            <a:lvl2pPr marL="914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2pPr>
            <a:lvl3pPr marL="1371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3pPr>
            <a:lvl4pPr marL="1828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4pPr>
            <a:lvl5pPr marL="22860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5pPr>
            <a:lvl6pPr marL="27432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6pPr>
            <a:lvl7pPr marL="3200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7pPr>
            <a:lvl8pPr marL="3657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8pPr>
            <a:lvl9pPr marL="4114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9pPr>
          </a:lstStyle>
          <a:p>
            <a:pPr marL="342900" indent="-228600">
              <a:buSzPts val="1000"/>
              <a:buAutoNum type="arabicPeriod"/>
            </a:pPr>
            <a:r>
              <a:rPr lang="en-US" sz="1000">
                <a:latin typeface="Roboto Black"/>
                <a:sym typeface="Roboto Black"/>
              </a:rPr>
              <a:t>Phân quyền website từ khâu xây dựng web. Nếu các tài khoản phân quyền nhỏ bị hack thì hacker không thể nắm quyền kiểm soát. Với các tài khoản, cần yêu cầu khách hàng đặt mật khẩu có mức độ khó cao</a:t>
            </a:r>
          </a:p>
        </p:txBody>
      </p:sp>
      <p:sp>
        <p:nvSpPr>
          <p:cNvPr id="21" name="Title 12">
            <a:extLst>
              <a:ext uri="{FF2B5EF4-FFF2-40B4-BE49-F238E27FC236}">
                <a16:creationId xmlns:a16="http://schemas.microsoft.com/office/drawing/2014/main" id="{A39F3AD3-368D-4B62-BFDF-CB241BD10322}"/>
              </a:ext>
            </a:extLst>
          </p:cNvPr>
          <p:cNvSpPr txBox="1">
            <a:spLocks/>
          </p:cNvSpPr>
          <p:nvPr/>
        </p:nvSpPr>
        <p:spPr>
          <a:xfrm>
            <a:off x="5889802" y="1614478"/>
            <a:ext cx="1875224" cy="2464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rgbClr val="FFFFFF"/>
              </a:buClr>
              <a:buSzPts val="1000"/>
              <a:buFont typeface="Roboto Black"/>
              <a:buNone/>
              <a:defRPr sz="1000">
                <a:solidFill>
                  <a:srgbClr val="FFFFFF"/>
                </a:solidFill>
                <a:latin typeface="Roboto Black"/>
                <a:ea typeface="Roboto Black"/>
                <a:cs typeface="Roboto Black"/>
                <a:sym typeface="Roboto Black"/>
              </a:defRPr>
            </a:lvl1pPr>
            <a:lvl2pPr algn="ctr">
              <a:buClr>
                <a:srgbClr val="FFFFFF"/>
              </a:buClr>
              <a:buSzPts val="1000"/>
              <a:buFont typeface="Roboto Black"/>
              <a:buNone/>
              <a:defRPr sz="1000">
                <a:solidFill>
                  <a:srgbClr val="FFFFFF"/>
                </a:solidFill>
                <a:latin typeface="Roboto Black"/>
                <a:ea typeface="Roboto Black"/>
                <a:cs typeface="Roboto Black"/>
                <a:sym typeface="Roboto Black"/>
              </a:defRPr>
            </a:lvl2pPr>
            <a:lvl3pPr algn="ctr">
              <a:buClr>
                <a:srgbClr val="FFFFFF"/>
              </a:buClr>
              <a:buSzPts val="1000"/>
              <a:buFont typeface="Roboto Black"/>
              <a:buNone/>
              <a:defRPr sz="1000">
                <a:solidFill>
                  <a:srgbClr val="FFFFFF"/>
                </a:solidFill>
                <a:latin typeface="Roboto Black"/>
                <a:ea typeface="Roboto Black"/>
                <a:cs typeface="Roboto Black"/>
                <a:sym typeface="Roboto Black"/>
              </a:defRPr>
            </a:lvl3pPr>
            <a:lvl4pPr algn="ctr">
              <a:buClr>
                <a:srgbClr val="FFFFFF"/>
              </a:buClr>
              <a:buSzPts val="1000"/>
              <a:buFont typeface="Roboto Black"/>
              <a:buNone/>
              <a:defRPr sz="1000">
                <a:solidFill>
                  <a:srgbClr val="FFFFFF"/>
                </a:solidFill>
                <a:latin typeface="Roboto Black"/>
                <a:ea typeface="Roboto Black"/>
                <a:cs typeface="Roboto Black"/>
                <a:sym typeface="Roboto Black"/>
              </a:defRPr>
            </a:lvl4pPr>
            <a:lvl5pPr algn="ctr">
              <a:buClr>
                <a:srgbClr val="FFFFFF"/>
              </a:buClr>
              <a:buSzPts val="1000"/>
              <a:buFont typeface="Roboto Black"/>
              <a:buNone/>
              <a:defRPr sz="1000">
                <a:solidFill>
                  <a:srgbClr val="FFFFFF"/>
                </a:solidFill>
                <a:latin typeface="Roboto Black"/>
                <a:ea typeface="Roboto Black"/>
                <a:cs typeface="Roboto Black"/>
                <a:sym typeface="Roboto Black"/>
              </a:defRPr>
            </a:lvl5pPr>
            <a:lvl6pPr algn="ctr">
              <a:buClr>
                <a:srgbClr val="FFFFFF"/>
              </a:buClr>
              <a:buSzPts val="1000"/>
              <a:buFont typeface="Roboto Black"/>
              <a:buNone/>
              <a:defRPr sz="1000">
                <a:solidFill>
                  <a:srgbClr val="FFFFFF"/>
                </a:solidFill>
                <a:latin typeface="Roboto Black"/>
                <a:ea typeface="Roboto Black"/>
                <a:cs typeface="Roboto Black"/>
                <a:sym typeface="Roboto Black"/>
              </a:defRPr>
            </a:lvl6pPr>
            <a:lvl7pPr algn="ctr">
              <a:buClr>
                <a:srgbClr val="FFFFFF"/>
              </a:buClr>
              <a:buSzPts val="1000"/>
              <a:buFont typeface="Roboto Black"/>
              <a:buNone/>
              <a:defRPr sz="1000">
                <a:solidFill>
                  <a:srgbClr val="FFFFFF"/>
                </a:solidFill>
                <a:latin typeface="Roboto Black"/>
                <a:ea typeface="Roboto Black"/>
                <a:cs typeface="Roboto Black"/>
                <a:sym typeface="Roboto Black"/>
              </a:defRPr>
            </a:lvl7pPr>
            <a:lvl8pPr algn="ctr">
              <a:buClr>
                <a:srgbClr val="FFFFFF"/>
              </a:buClr>
              <a:buSzPts val="1000"/>
              <a:buFont typeface="Roboto Black"/>
              <a:buNone/>
              <a:defRPr sz="1000">
                <a:solidFill>
                  <a:srgbClr val="FFFFFF"/>
                </a:solidFill>
                <a:latin typeface="Roboto Black"/>
                <a:ea typeface="Roboto Black"/>
                <a:cs typeface="Roboto Black"/>
                <a:sym typeface="Roboto Black"/>
              </a:defRPr>
            </a:lvl8pPr>
            <a:lvl9pPr algn="ctr">
              <a:buClr>
                <a:srgbClr val="FFFFFF"/>
              </a:buClr>
              <a:buSzPts val="1000"/>
              <a:buFont typeface="Roboto Black"/>
              <a:buNone/>
              <a:defRPr sz="1000">
                <a:solidFill>
                  <a:srgbClr val="FFFFFF"/>
                </a:solidFill>
                <a:latin typeface="Roboto Black"/>
                <a:ea typeface="Roboto Black"/>
                <a:cs typeface="Roboto Black"/>
                <a:sym typeface="Roboto Black"/>
              </a:defRPr>
            </a:lvl9pPr>
          </a:lstStyle>
          <a:p>
            <a:r>
              <a:rPr lang="en-US" sz="1400"/>
              <a:t>CÁCH NGĂN CHẶN</a:t>
            </a:r>
          </a:p>
        </p:txBody>
      </p:sp>
      <p:sp>
        <p:nvSpPr>
          <p:cNvPr id="19" name="Title 12">
            <a:extLst>
              <a:ext uri="{FF2B5EF4-FFF2-40B4-BE49-F238E27FC236}">
                <a16:creationId xmlns:a16="http://schemas.microsoft.com/office/drawing/2014/main" id="{23C53D76-EE5D-4E85-813A-10CF0E5967D2}"/>
              </a:ext>
            </a:extLst>
          </p:cNvPr>
          <p:cNvSpPr txBox="1">
            <a:spLocks/>
          </p:cNvSpPr>
          <p:nvPr/>
        </p:nvSpPr>
        <p:spPr>
          <a:xfrm>
            <a:off x="676630" y="3148533"/>
            <a:ext cx="2337979" cy="3563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pt-BR"/>
              <a:t>LỖI PHÂN QUYỀN</a:t>
            </a:r>
            <a:endParaRPr lang="en-US"/>
          </a:p>
        </p:txBody>
      </p:sp>
      <p:pic>
        <p:nvPicPr>
          <p:cNvPr id="20" name="Picture 19">
            <a:extLst>
              <a:ext uri="{FF2B5EF4-FFF2-40B4-BE49-F238E27FC236}">
                <a16:creationId xmlns:a16="http://schemas.microsoft.com/office/drawing/2014/main" id="{9DFA17E1-4446-497E-87C5-F594C445E4B7}"/>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82271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NỘI DUNG</a:t>
            </a:r>
            <a:endParaRPr/>
          </a:p>
        </p:txBody>
      </p:sp>
      <p:sp>
        <p:nvSpPr>
          <p:cNvPr id="215" name="Google Shape;215;p21"/>
          <p:cNvSpPr txBox="1">
            <a:spLocks noGrp="1"/>
          </p:cNvSpPr>
          <p:nvPr>
            <p:ph type="subTitle" idx="1"/>
          </p:nvPr>
        </p:nvSpPr>
        <p:spPr>
          <a:xfrm>
            <a:off x="2637764" y="1601284"/>
            <a:ext cx="1770579"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err="1">
                <a:solidFill>
                  <a:schemeClr val="accent1"/>
                </a:solidFill>
              </a:rPr>
              <a:t>Bảo</a:t>
            </a:r>
            <a:r>
              <a:rPr lang="en-US">
                <a:solidFill>
                  <a:schemeClr val="accent1"/>
                </a:solidFill>
              </a:rPr>
              <a:t> </a:t>
            </a:r>
            <a:r>
              <a:rPr lang="en-US" err="1">
                <a:solidFill>
                  <a:schemeClr val="accent1"/>
                </a:solidFill>
              </a:rPr>
              <a:t>mật</a:t>
            </a:r>
            <a:r>
              <a:rPr lang="en-US">
                <a:solidFill>
                  <a:schemeClr val="accent1"/>
                </a:solidFill>
              </a:rPr>
              <a:t> website </a:t>
            </a:r>
            <a:r>
              <a:rPr lang="en-US" err="1">
                <a:solidFill>
                  <a:schemeClr val="accent1"/>
                </a:solidFill>
              </a:rPr>
              <a:t>là</a:t>
            </a:r>
            <a:r>
              <a:rPr lang="en-US">
                <a:solidFill>
                  <a:schemeClr val="accent1"/>
                </a:solidFill>
              </a:rPr>
              <a:t> </a:t>
            </a:r>
            <a:r>
              <a:rPr lang="en-US" err="1">
                <a:solidFill>
                  <a:schemeClr val="accent1"/>
                </a:solidFill>
              </a:rPr>
              <a:t>gì</a:t>
            </a:r>
            <a:r>
              <a:rPr lang="en-US">
                <a:solidFill>
                  <a:schemeClr val="accent1"/>
                </a:solidFill>
              </a:rPr>
              <a:t>?</a:t>
            </a:r>
          </a:p>
          <a:p>
            <a:pPr marL="0" lvl="0" indent="0" algn="l" rtl="0">
              <a:spcBef>
                <a:spcPts val="0"/>
              </a:spcBef>
              <a:spcAft>
                <a:spcPts val="0"/>
              </a:spcAft>
              <a:buClr>
                <a:schemeClr val="dk1"/>
              </a:buClr>
              <a:buSzPts val="1100"/>
              <a:buFont typeface="Arial"/>
              <a:buNone/>
            </a:pPr>
            <a:endParaRPr lang="en-US">
              <a:solidFill>
                <a:schemeClr val="accent1"/>
              </a:solidFill>
            </a:endParaRPr>
          </a:p>
        </p:txBody>
      </p:sp>
      <p:sp>
        <p:nvSpPr>
          <p:cNvPr id="216" name="Google Shape;216;p21"/>
          <p:cNvSpPr txBox="1">
            <a:spLocks noGrp="1"/>
          </p:cNvSpPr>
          <p:nvPr>
            <p:ph type="title" idx="2"/>
          </p:nvPr>
        </p:nvSpPr>
        <p:spPr>
          <a:xfrm>
            <a:off x="2028496" y="1346154"/>
            <a:ext cx="647585"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3000">
                <a:solidFill>
                  <a:schemeClr val="accent1"/>
                </a:solidFill>
              </a:rPr>
              <a:t>01</a:t>
            </a:r>
            <a:endParaRPr sz="3000">
              <a:solidFill>
                <a:schemeClr val="accent1"/>
              </a:solidFill>
            </a:endParaRPr>
          </a:p>
        </p:txBody>
      </p:sp>
      <p:sp>
        <p:nvSpPr>
          <p:cNvPr id="221" name="Google Shape;221;p21"/>
          <p:cNvSpPr txBox="1">
            <a:spLocks noGrp="1"/>
          </p:cNvSpPr>
          <p:nvPr>
            <p:ph type="subTitle" idx="7"/>
          </p:nvPr>
        </p:nvSpPr>
        <p:spPr>
          <a:xfrm>
            <a:off x="3523053" y="2533661"/>
            <a:ext cx="2136472" cy="629211"/>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a:solidFill>
                  <a:schemeClr val="accent1"/>
                </a:solidFill>
              </a:rPr>
              <a:t>Phần mềm ứng dụng miễn phí</a:t>
            </a:r>
          </a:p>
          <a:p>
            <a:pPr marL="228600" lvl="0" indent="-228600" algn="l" rtl="0">
              <a:spcBef>
                <a:spcPts val="0"/>
              </a:spcBef>
              <a:spcAft>
                <a:spcPts val="0"/>
              </a:spcAft>
              <a:buAutoNum type="arabicPeriod"/>
            </a:pPr>
            <a:r>
              <a:rPr lang="en-US">
                <a:solidFill>
                  <a:schemeClr val="accent1"/>
                </a:solidFill>
              </a:rPr>
              <a:t>Tính bảo mật của ngôn ngữ lập trình</a:t>
            </a:r>
          </a:p>
          <a:p>
            <a:pPr marL="228600" lvl="0" indent="-228600" algn="l" rtl="0">
              <a:spcBef>
                <a:spcPts val="0"/>
              </a:spcBef>
              <a:spcAft>
                <a:spcPts val="0"/>
              </a:spcAft>
              <a:buAutoNum type="arabicPeriod"/>
            </a:pPr>
            <a:r>
              <a:rPr lang="en-US">
                <a:solidFill>
                  <a:schemeClr val="accent1"/>
                </a:solidFill>
              </a:rPr>
              <a:t>Lỗ hỏng trong CSDL</a:t>
            </a:r>
            <a:endParaRPr>
              <a:solidFill>
                <a:schemeClr val="accent1"/>
              </a:solidFill>
            </a:endParaRPr>
          </a:p>
        </p:txBody>
      </p:sp>
      <p:sp>
        <p:nvSpPr>
          <p:cNvPr id="222" name="Google Shape;222;p21"/>
          <p:cNvSpPr txBox="1">
            <a:spLocks noGrp="1"/>
          </p:cNvSpPr>
          <p:nvPr>
            <p:ph type="title" idx="8"/>
          </p:nvPr>
        </p:nvSpPr>
        <p:spPr>
          <a:xfrm>
            <a:off x="2925273" y="2244800"/>
            <a:ext cx="652284" cy="6062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a:solidFill>
                  <a:schemeClr val="accent1"/>
                </a:solidFill>
              </a:rPr>
              <a:t>02</a:t>
            </a:r>
            <a:endParaRPr sz="3000">
              <a:solidFill>
                <a:schemeClr val="accent1"/>
              </a:solidFill>
            </a:endParaRPr>
          </a:p>
        </p:txBody>
      </p:sp>
      <p:sp>
        <p:nvSpPr>
          <p:cNvPr id="227" name="Google Shape;227;p21"/>
          <p:cNvSpPr txBox="1">
            <a:spLocks noGrp="1"/>
          </p:cNvSpPr>
          <p:nvPr>
            <p:ph type="ctrTitle" idx="16"/>
          </p:nvPr>
        </p:nvSpPr>
        <p:spPr>
          <a:xfrm>
            <a:off x="3447230" y="2383430"/>
            <a:ext cx="1470481" cy="2456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a:t>NGUYÊN NHÂN</a:t>
            </a:r>
          </a:p>
        </p:txBody>
      </p:sp>
      <p:sp>
        <p:nvSpPr>
          <p:cNvPr id="230" name="Google Shape;230;p21"/>
          <p:cNvSpPr txBox="1">
            <a:spLocks noGrp="1"/>
          </p:cNvSpPr>
          <p:nvPr>
            <p:ph type="ctrTitle" idx="19"/>
          </p:nvPr>
        </p:nvSpPr>
        <p:spPr>
          <a:xfrm>
            <a:off x="2558570" y="1561632"/>
            <a:ext cx="1090810" cy="172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1400"/>
              <a:t>KHÁI NIỆM</a:t>
            </a:r>
          </a:p>
        </p:txBody>
      </p:sp>
      <p:grpSp>
        <p:nvGrpSpPr>
          <p:cNvPr id="234" name="Google Shape;234;p21"/>
          <p:cNvGrpSpPr/>
          <p:nvPr/>
        </p:nvGrpSpPr>
        <p:grpSpPr>
          <a:xfrm>
            <a:off x="2448987" y="2290312"/>
            <a:ext cx="429359" cy="502500"/>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21"/>
          <p:cNvSpPr/>
          <p:nvPr/>
        </p:nvSpPr>
        <p:spPr>
          <a:xfrm>
            <a:off x="1596238" y="1513466"/>
            <a:ext cx="454187" cy="269123"/>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6" name="Google Shape;233;p21">
            <a:extLst>
              <a:ext uri="{FF2B5EF4-FFF2-40B4-BE49-F238E27FC236}">
                <a16:creationId xmlns:a16="http://schemas.microsoft.com/office/drawing/2014/main" id="{44033ABC-7A55-4C1C-BB8C-101A0C09D587}"/>
              </a:ext>
            </a:extLst>
          </p:cNvPr>
          <p:cNvSpPr/>
          <p:nvPr/>
        </p:nvSpPr>
        <p:spPr>
          <a:xfrm>
            <a:off x="3427778" y="3250812"/>
            <a:ext cx="443203" cy="442805"/>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2;p21">
            <a:extLst>
              <a:ext uri="{FF2B5EF4-FFF2-40B4-BE49-F238E27FC236}">
                <a16:creationId xmlns:a16="http://schemas.microsoft.com/office/drawing/2014/main" id="{6E61FDB5-0F68-4A4F-A96D-9BF0306B36E1}"/>
              </a:ext>
            </a:extLst>
          </p:cNvPr>
          <p:cNvSpPr txBox="1">
            <a:spLocks/>
          </p:cNvSpPr>
          <p:nvPr/>
        </p:nvSpPr>
        <p:spPr>
          <a:xfrm>
            <a:off x="3957660" y="3234878"/>
            <a:ext cx="652284" cy="6062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3000">
                <a:solidFill>
                  <a:schemeClr val="accent1"/>
                </a:solidFill>
              </a:rPr>
              <a:t>03</a:t>
            </a:r>
          </a:p>
        </p:txBody>
      </p:sp>
      <p:sp>
        <p:nvSpPr>
          <p:cNvPr id="69" name="Google Shape;227;p21">
            <a:extLst>
              <a:ext uri="{FF2B5EF4-FFF2-40B4-BE49-F238E27FC236}">
                <a16:creationId xmlns:a16="http://schemas.microsoft.com/office/drawing/2014/main" id="{CE907BA0-A07E-48D8-A6B8-8B49FEA99827}"/>
              </a:ext>
            </a:extLst>
          </p:cNvPr>
          <p:cNvSpPr txBox="1">
            <a:spLocks/>
          </p:cNvSpPr>
          <p:nvPr/>
        </p:nvSpPr>
        <p:spPr>
          <a:xfrm>
            <a:off x="4479617" y="3373508"/>
            <a:ext cx="1707332" cy="2456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US" sz="1400"/>
              <a:t>LỖI THƯỜNG GẶP</a:t>
            </a:r>
          </a:p>
        </p:txBody>
      </p:sp>
      <p:sp>
        <p:nvSpPr>
          <p:cNvPr id="70" name="Google Shape;221;p21">
            <a:extLst>
              <a:ext uri="{FF2B5EF4-FFF2-40B4-BE49-F238E27FC236}">
                <a16:creationId xmlns:a16="http://schemas.microsoft.com/office/drawing/2014/main" id="{C604D88E-0FE9-45E3-9163-88149CAFEE8A}"/>
              </a:ext>
            </a:extLst>
          </p:cNvPr>
          <p:cNvSpPr txBox="1">
            <a:spLocks/>
          </p:cNvSpPr>
          <p:nvPr/>
        </p:nvSpPr>
        <p:spPr>
          <a:xfrm>
            <a:off x="4550312" y="3497067"/>
            <a:ext cx="2912372" cy="857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228600" indent="-228600" algn="l">
              <a:buAutoNum type="arabicPeriod"/>
            </a:pPr>
            <a:r>
              <a:rPr lang="en-US">
                <a:solidFill>
                  <a:schemeClr val="accent1"/>
                </a:solidFill>
              </a:rPr>
              <a:t>Lỗ hổng injection (lỗi chèn mã độc)</a:t>
            </a:r>
          </a:p>
          <a:p>
            <a:pPr marL="228600" indent="-228600" algn="l">
              <a:buAutoNum type="arabicPeriod"/>
            </a:pPr>
            <a:r>
              <a:rPr lang="en-US">
                <a:solidFill>
                  <a:schemeClr val="accent1"/>
                </a:solidFill>
              </a:rPr>
              <a:t>Lỗi bảo mật trang web security misconfiguration</a:t>
            </a:r>
          </a:p>
          <a:p>
            <a:pPr marL="228600" indent="-228600" algn="l">
              <a:buAutoNum type="arabicPeriod"/>
            </a:pPr>
            <a:r>
              <a:rPr lang="pt-BR">
                <a:solidFill>
                  <a:schemeClr val="accent1"/>
                </a:solidFill>
              </a:rPr>
              <a:t>Sensitive data exposure (rò rỉ dữ liệu nhạy cảm)</a:t>
            </a:r>
          </a:p>
          <a:p>
            <a:pPr marL="228600" indent="-228600" algn="l">
              <a:buAutoNum type="arabicPeriod"/>
            </a:pPr>
            <a:r>
              <a:rPr lang="en-US">
                <a:solidFill>
                  <a:schemeClr val="accent1"/>
                </a:solidFill>
              </a:rPr>
              <a:t>Using Component With Known Vulnerabilities</a:t>
            </a:r>
          </a:p>
          <a:p>
            <a:pPr marL="228600" indent="-228600" algn="l">
              <a:buAutoNum type="arabicPeriod"/>
            </a:pPr>
            <a:r>
              <a:rPr lang="en-US">
                <a:solidFill>
                  <a:schemeClr val="accent1"/>
                </a:solidFill>
              </a:rPr>
              <a:t>...</a:t>
            </a:r>
          </a:p>
        </p:txBody>
      </p:sp>
      <p:sp>
        <p:nvSpPr>
          <p:cNvPr id="71" name="Google Shape;243;p21">
            <a:extLst>
              <a:ext uri="{FF2B5EF4-FFF2-40B4-BE49-F238E27FC236}">
                <a16:creationId xmlns:a16="http://schemas.microsoft.com/office/drawing/2014/main" id="{8D9B7259-4AD3-4A44-AFC1-14A32A2949A4}"/>
              </a:ext>
            </a:extLst>
          </p:cNvPr>
          <p:cNvSpPr/>
          <p:nvPr/>
        </p:nvSpPr>
        <p:spPr>
          <a:xfrm>
            <a:off x="5330117" y="4255638"/>
            <a:ext cx="346770" cy="346770"/>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2;p21">
            <a:extLst>
              <a:ext uri="{FF2B5EF4-FFF2-40B4-BE49-F238E27FC236}">
                <a16:creationId xmlns:a16="http://schemas.microsoft.com/office/drawing/2014/main" id="{06E9759B-9C23-4AFB-9EA9-31E43C50A865}"/>
              </a:ext>
            </a:extLst>
          </p:cNvPr>
          <p:cNvSpPr txBox="1">
            <a:spLocks/>
          </p:cNvSpPr>
          <p:nvPr/>
        </p:nvSpPr>
        <p:spPr>
          <a:xfrm>
            <a:off x="5659525" y="4175453"/>
            <a:ext cx="652284" cy="6062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3000">
                <a:solidFill>
                  <a:schemeClr val="accent1"/>
                </a:solidFill>
              </a:rPr>
              <a:t>04</a:t>
            </a:r>
          </a:p>
        </p:txBody>
      </p:sp>
      <p:sp>
        <p:nvSpPr>
          <p:cNvPr id="93" name="Google Shape;227;p21">
            <a:extLst>
              <a:ext uri="{FF2B5EF4-FFF2-40B4-BE49-F238E27FC236}">
                <a16:creationId xmlns:a16="http://schemas.microsoft.com/office/drawing/2014/main" id="{B423C3C7-7C92-4162-BA4A-C15FB253F739}"/>
              </a:ext>
            </a:extLst>
          </p:cNvPr>
          <p:cNvSpPr txBox="1">
            <a:spLocks/>
          </p:cNvSpPr>
          <p:nvPr/>
        </p:nvSpPr>
        <p:spPr>
          <a:xfrm>
            <a:off x="6181566" y="4362521"/>
            <a:ext cx="1707332" cy="2456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US" sz="1400"/>
              <a:t>CÁC NGĂN CHẶN</a:t>
            </a:r>
          </a:p>
        </p:txBody>
      </p:sp>
      <p:pic>
        <p:nvPicPr>
          <p:cNvPr id="27" name="Picture 26">
            <a:extLst>
              <a:ext uri="{FF2B5EF4-FFF2-40B4-BE49-F238E27FC236}">
                <a16:creationId xmlns:a16="http://schemas.microsoft.com/office/drawing/2014/main" id="{DCCC362D-FD88-4A49-8313-8C259F86A39E}"/>
              </a:ext>
            </a:extLst>
          </p:cNvPr>
          <p:cNvPicPr>
            <a:picLocks noChangeAspect="1"/>
          </p:cNvPicPr>
          <p:nvPr/>
        </p:nvPicPr>
        <p:blipFill>
          <a:blip r:embed="rId3"/>
          <a:stretch>
            <a:fillRect/>
          </a:stretch>
        </p:blipFill>
        <p:spPr>
          <a:xfrm>
            <a:off x="8051592" y="4480845"/>
            <a:ext cx="631919" cy="4278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500"/>
                                        <p:tgtEl>
                                          <p:spTgt spid="2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6"/>
                                        </p:tgtEl>
                                        <p:attrNameLst>
                                          <p:attrName>style.visibility</p:attrName>
                                        </p:attrNameLst>
                                      </p:cBhvr>
                                      <p:to>
                                        <p:strVal val="visible"/>
                                      </p:to>
                                    </p:set>
                                    <p:animEffect transition="in" filter="fade">
                                      <p:cBhvr>
                                        <p:cTn id="10" dur="500"/>
                                        <p:tgtEl>
                                          <p:spTgt spid="2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0"/>
                                        </p:tgtEl>
                                        <p:attrNameLst>
                                          <p:attrName>style.visibility</p:attrName>
                                        </p:attrNameLst>
                                      </p:cBhvr>
                                      <p:to>
                                        <p:strVal val="visible"/>
                                      </p:to>
                                    </p:set>
                                    <p:animEffect transition="in" filter="fade">
                                      <p:cBhvr>
                                        <p:cTn id="13" dur="500"/>
                                        <p:tgtEl>
                                          <p:spTgt spid="2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2"/>
                                        </p:tgtEl>
                                        <p:attrNameLst>
                                          <p:attrName>style.visibility</p:attrName>
                                        </p:attrNameLst>
                                      </p:cBhvr>
                                      <p:to>
                                        <p:strVal val="visible"/>
                                      </p:to>
                                    </p:set>
                                    <p:animEffect transition="in" filter="fade">
                                      <p:cBhvr>
                                        <p:cTn id="16" dur="500"/>
                                        <p:tgtEl>
                                          <p:spTgt spid="25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34"/>
                                        </p:tgtEl>
                                        <p:attrNameLst>
                                          <p:attrName>style.visibility</p:attrName>
                                        </p:attrNameLst>
                                      </p:cBhvr>
                                      <p:to>
                                        <p:strVal val="visible"/>
                                      </p:to>
                                    </p:set>
                                    <p:anim calcmode="lin" valueType="num">
                                      <p:cBhvr additive="base">
                                        <p:cTn id="21" dur="500" fill="hold"/>
                                        <p:tgtEl>
                                          <p:spTgt spid="234"/>
                                        </p:tgtEl>
                                        <p:attrNameLst>
                                          <p:attrName>ppt_x</p:attrName>
                                        </p:attrNameLst>
                                      </p:cBhvr>
                                      <p:tavLst>
                                        <p:tav tm="0">
                                          <p:val>
                                            <p:strVal val="#ppt_x"/>
                                          </p:val>
                                        </p:tav>
                                        <p:tav tm="100000">
                                          <p:val>
                                            <p:strVal val="#ppt_x"/>
                                          </p:val>
                                        </p:tav>
                                      </p:tavLst>
                                    </p:anim>
                                    <p:anim calcmode="lin" valueType="num">
                                      <p:cBhvr additive="base">
                                        <p:cTn id="22" dur="500" fill="hold"/>
                                        <p:tgtEl>
                                          <p:spTgt spid="23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2"/>
                                        </p:tgtEl>
                                        <p:attrNameLst>
                                          <p:attrName>style.visibility</p:attrName>
                                        </p:attrNameLst>
                                      </p:cBhvr>
                                      <p:to>
                                        <p:strVal val="visible"/>
                                      </p:to>
                                    </p:set>
                                    <p:anim calcmode="lin" valueType="num">
                                      <p:cBhvr additive="base">
                                        <p:cTn id="25" dur="500" fill="hold"/>
                                        <p:tgtEl>
                                          <p:spTgt spid="222"/>
                                        </p:tgtEl>
                                        <p:attrNameLst>
                                          <p:attrName>ppt_x</p:attrName>
                                        </p:attrNameLst>
                                      </p:cBhvr>
                                      <p:tavLst>
                                        <p:tav tm="0">
                                          <p:val>
                                            <p:strVal val="#ppt_x"/>
                                          </p:val>
                                        </p:tav>
                                        <p:tav tm="100000">
                                          <p:val>
                                            <p:strVal val="#ppt_x"/>
                                          </p:val>
                                        </p:tav>
                                      </p:tavLst>
                                    </p:anim>
                                    <p:anim calcmode="lin" valueType="num">
                                      <p:cBhvr additive="base">
                                        <p:cTn id="26" dur="500" fill="hold"/>
                                        <p:tgtEl>
                                          <p:spTgt spid="2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7"/>
                                        </p:tgtEl>
                                        <p:attrNameLst>
                                          <p:attrName>style.visibility</p:attrName>
                                        </p:attrNameLst>
                                      </p:cBhvr>
                                      <p:to>
                                        <p:strVal val="visible"/>
                                      </p:to>
                                    </p:set>
                                    <p:anim calcmode="lin" valueType="num">
                                      <p:cBhvr additive="base">
                                        <p:cTn id="29" dur="500" fill="hold"/>
                                        <p:tgtEl>
                                          <p:spTgt spid="227"/>
                                        </p:tgtEl>
                                        <p:attrNameLst>
                                          <p:attrName>ppt_x</p:attrName>
                                        </p:attrNameLst>
                                      </p:cBhvr>
                                      <p:tavLst>
                                        <p:tav tm="0">
                                          <p:val>
                                            <p:strVal val="#ppt_x"/>
                                          </p:val>
                                        </p:tav>
                                        <p:tav tm="100000">
                                          <p:val>
                                            <p:strVal val="#ppt_x"/>
                                          </p:val>
                                        </p:tav>
                                      </p:tavLst>
                                    </p:anim>
                                    <p:anim calcmode="lin" valueType="num">
                                      <p:cBhvr additive="base">
                                        <p:cTn id="30" dur="500" fill="hold"/>
                                        <p:tgtEl>
                                          <p:spTgt spid="2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1">
                                            <p:txEl>
                                              <p:pRg st="0" end="0"/>
                                            </p:txEl>
                                          </p:spTgt>
                                        </p:tgtEl>
                                        <p:attrNameLst>
                                          <p:attrName>style.visibility</p:attrName>
                                        </p:attrNameLst>
                                      </p:cBhvr>
                                      <p:to>
                                        <p:strVal val="visible"/>
                                      </p:to>
                                    </p:set>
                                    <p:anim calcmode="lin" valueType="num">
                                      <p:cBhvr additive="base">
                                        <p:cTn id="33" dur="500" fill="hold"/>
                                        <p:tgtEl>
                                          <p:spTgt spid="22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1">
                                            <p:txEl>
                                              <p:pRg st="1" end="1"/>
                                            </p:txEl>
                                          </p:spTgt>
                                        </p:tgtEl>
                                        <p:attrNameLst>
                                          <p:attrName>style.visibility</p:attrName>
                                        </p:attrNameLst>
                                      </p:cBhvr>
                                      <p:to>
                                        <p:strVal val="visible"/>
                                      </p:to>
                                    </p:set>
                                    <p:anim calcmode="lin" valueType="num">
                                      <p:cBhvr additive="base">
                                        <p:cTn id="39" dur="500" fill="hold"/>
                                        <p:tgtEl>
                                          <p:spTgt spid="221">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21">
                                            <p:txEl>
                                              <p:pRg st="2" end="2"/>
                                            </p:txEl>
                                          </p:spTgt>
                                        </p:tgtEl>
                                        <p:attrNameLst>
                                          <p:attrName>style.visibility</p:attrName>
                                        </p:attrNameLst>
                                      </p:cBhvr>
                                      <p:to>
                                        <p:strVal val="visible"/>
                                      </p:to>
                                    </p:set>
                                    <p:anim calcmode="lin" valueType="num">
                                      <p:cBhvr additive="base">
                                        <p:cTn id="45" dur="500" fill="hold"/>
                                        <p:tgtEl>
                                          <p:spTgt spid="221">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fill="hold"/>
                                        <p:tgtEl>
                                          <p:spTgt spid="68"/>
                                        </p:tgtEl>
                                        <p:attrNameLst>
                                          <p:attrName>ppt_x</p:attrName>
                                        </p:attrNameLst>
                                      </p:cBhvr>
                                      <p:tavLst>
                                        <p:tav tm="0">
                                          <p:val>
                                            <p:strVal val="#ppt_x"/>
                                          </p:val>
                                        </p:tav>
                                        <p:tav tm="100000">
                                          <p:val>
                                            <p:strVal val="#ppt_x"/>
                                          </p:val>
                                        </p:tav>
                                      </p:tavLst>
                                    </p:anim>
                                    <p:anim calcmode="lin" valueType="num">
                                      <p:cBhvr additive="base">
                                        <p:cTn id="56" dur="500" fill="hold"/>
                                        <p:tgtEl>
                                          <p:spTgt spid="6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anim calcmode="lin" valueType="num">
                                      <p:cBhvr additive="base">
                                        <p:cTn id="59" dur="500" fill="hold"/>
                                        <p:tgtEl>
                                          <p:spTgt spid="69"/>
                                        </p:tgtEl>
                                        <p:attrNameLst>
                                          <p:attrName>ppt_x</p:attrName>
                                        </p:attrNameLst>
                                      </p:cBhvr>
                                      <p:tavLst>
                                        <p:tav tm="0">
                                          <p:val>
                                            <p:strVal val="#ppt_x"/>
                                          </p:val>
                                        </p:tav>
                                        <p:tav tm="100000">
                                          <p:val>
                                            <p:strVal val="#ppt_x"/>
                                          </p:val>
                                        </p:tav>
                                      </p:tavLst>
                                    </p:anim>
                                    <p:anim calcmode="lin" valueType="num">
                                      <p:cBhvr additive="base">
                                        <p:cTn id="60" dur="500" fill="hold"/>
                                        <p:tgtEl>
                                          <p:spTgt spid="6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 calcmode="lin" valueType="num">
                                      <p:cBhvr additive="base">
                                        <p:cTn id="63" dur="500" fill="hold"/>
                                        <p:tgtEl>
                                          <p:spTgt spid="70"/>
                                        </p:tgtEl>
                                        <p:attrNameLst>
                                          <p:attrName>ppt_x</p:attrName>
                                        </p:attrNameLst>
                                      </p:cBhvr>
                                      <p:tavLst>
                                        <p:tav tm="0">
                                          <p:val>
                                            <p:strVal val="#ppt_x"/>
                                          </p:val>
                                        </p:tav>
                                        <p:tav tm="100000">
                                          <p:val>
                                            <p:strVal val="#ppt_x"/>
                                          </p:val>
                                        </p:tav>
                                      </p:tavLst>
                                    </p:anim>
                                    <p:anim calcmode="lin" valueType="num">
                                      <p:cBhvr additive="base">
                                        <p:cTn id="6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 calcmode="lin" valueType="num">
                                      <p:cBhvr additive="base">
                                        <p:cTn id="69" dur="500" fill="hold"/>
                                        <p:tgtEl>
                                          <p:spTgt spid="71"/>
                                        </p:tgtEl>
                                        <p:attrNameLst>
                                          <p:attrName>ppt_x</p:attrName>
                                        </p:attrNameLst>
                                      </p:cBhvr>
                                      <p:tavLst>
                                        <p:tav tm="0">
                                          <p:val>
                                            <p:strVal val="#ppt_x"/>
                                          </p:val>
                                        </p:tav>
                                        <p:tav tm="100000">
                                          <p:val>
                                            <p:strVal val="#ppt_x"/>
                                          </p:val>
                                        </p:tav>
                                      </p:tavLst>
                                    </p:anim>
                                    <p:anim calcmode="lin" valueType="num">
                                      <p:cBhvr additive="base">
                                        <p:cTn id="70" dur="500" fill="hold"/>
                                        <p:tgtEl>
                                          <p:spTgt spid="7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2"/>
                                        </p:tgtEl>
                                        <p:attrNameLst>
                                          <p:attrName>style.visibility</p:attrName>
                                        </p:attrNameLst>
                                      </p:cBhvr>
                                      <p:to>
                                        <p:strVal val="visible"/>
                                      </p:to>
                                    </p:set>
                                    <p:anim calcmode="lin" valueType="num">
                                      <p:cBhvr additive="base">
                                        <p:cTn id="73" dur="500" fill="hold"/>
                                        <p:tgtEl>
                                          <p:spTgt spid="92"/>
                                        </p:tgtEl>
                                        <p:attrNameLst>
                                          <p:attrName>ppt_x</p:attrName>
                                        </p:attrNameLst>
                                      </p:cBhvr>
                                      <p:tavLst>
                                        <p:tav tm="0">
                                          <p:val>
                                            <p:strVal val="#ppt_x"/>
                                          </p:val>
                                        </p:tav>
                                        <p:tav tm="100000">
                                          <p:val>
                                            <p:strVal val="#ppt_x"/>
                                          </p:val>
                                        </p:tav>
                                      </p:tavLst>
                                    </p:anim>
                                    <p:anim calcmode="lin" valueType="num">
                                      <p:cBhvr additive="base">
                                        <p:cTn id="74" dur="500" fill="hold"/>
                                        <p:tgtEl>
                                          <p:spTgt spid="9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anim calcmode="lin" valueType="num">
                                      <p:cBhvr additive="base">
                                        <p:cTn id="77" dur="500" fill="hold"/>
                                        <p:tgtEl>
                                          <p:spTgt spid="93"/>
                                        </p:tgtEl>
                                        <p:attrNameLst>
                                          <p:attrName>ppt_x</p:attrName>
                                        </p:attrNameLst>
                                      </p:cBhvr>
                                      <p:tavLst>
                                        <p:tav tm="0">
                                          <p:val>
                                            <p:strVal val="#ppt_x"/>
                                          </p:val>
                                        </p:tav>
                                        <p:tav tm="100000">
                                          <p:val>
                                            <p:strVal val="#ppt_x"/>
                                          </p:val>
                                        </p:tav>
                                      </p:tavLst>
                                    </p:anim>
                                    <p:anim calcmode="lin" valueType="num">
                                      <p:cBhvr additive="base">
                                        <p:cTn id="7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build="p"/>
      <p:bldP spid="216" grpId="0"/>
      <p:bldP spid="221" grpId="0" build="p"/>
      <p:bldP spid="222" grpId="0"/>
      <p:bldP spid="227" grpId="0"/>
      <p:bldP spid="230" grpId="0"/>
      <p:bldP spid="252" grpId="0" animBg="1"/>
      <p:bldP spid="66" grpId="0" animBg="1"/>
      <p:bldP spid="68" grpId="0"/>
      <p:bldP spid="69" grpId="0"/>
      <p:bldP spid="70" grpId="0"/>
      <p:bldP spid="71" grpId="0" animBg="1"/>
      <p:bldP spid="92" grpId="0"/>
      <p:bldP spid="9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7048871" y="3310350"/>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7250715" y="2050026"/>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7745766" y="2434409"/>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7401313" y="2182390"/>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7310007" y="2162105"/>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7617389" y="2373480"/>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F3DEF081-5EDD-4B77-BE6F-B4D40864C91C}"/>
              </a:ext>
            </a:extLst>
          </p:cNvPr>
          <p:cNvSpPr>
            <a:spLocks noGrp="1"/>
          </p:cNvSpPr>
          <p:nvPr>
            <p:ph type="ctrTitle" idx="5"/>
          </p:nvPr>
        </p:nvSpPr>
        <p:spPr>
          <a:xfrm>
            <a:off x="6599838" y="3705017"/>
            <a:ext cx="2337979" cy="406067"/>
          </a:xfrm>
        </p:spPr>
        <p:txBody>
          <a:bodyPr/>
          <a:lstStyle/>
          <a:p>
            <a:r>
              <a:rPr lang="en-US"/>
              <a:t>USING COMPONENT WITH KNOWN VULNERABILITIES</a:t>
            </a:r>
          </a:p>
        </p:txBody>
      </p:sp>
      <p:sp>
        <p:nvSpPr>
          <p:cNvPr id="18" name="Subtitle 10">
            <a:extLst>
              <a:ext uri="{FF2B5EF4-FFF2-40B4-BE49-F238E27FC236}">
                <a16:creationId xmlns:a16="http://schemas.microsoft.com/office/drawing/2014/main" id="{0678FB49-F188-486A-8E69-BFB73252D4E1}"/>
              </a:ext>
            </a:extLst>
          </p:cNvPr>
          <p:cNvSpPr txBox="1">
            <a:spLocks/>
          </p:cNvSpPr>
          <p:nvPr/>
        </p:nvSpPr>
        <p:spPr>
          <a:xfrm>
            <a:off x="918578" y="1822640"/>
            <a:ext cx="5489596" cy="2977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114300" indent="0" algn="l">
              <a:buSzPts val="3600"/>
            </a:pPr>
            <a:r>
              <a:rPr lang="vi-VN">
                <a:latin typeface="Roboto Black"/>
                <a:ea typeface="Roboto Black"/>
                <a:sym typeface="Roboto Black"/>
              </a:rPr>
              <a:t>Đây là lỗi bảo mật trang web khi các bộ thư viện đã có lỗ hổng trước đó. Lỗi này xảy ra khi bạn nhận được mã nguồn ngẫu nhiên trên Github hoặc một số diễn đàn. Khi này, website của bạn đứng trước nguy cơ bị lỗ hổng bảo mật nghiêm trọng, tin tặc có thể đọc được cơ sở dữ liệu, tệp tin cấu hình và mật khẩu website</a:t>
            </a:r>
            <a:endParaRPr lang="en-US">
              <a:latin typeface="Roboto Black"/>
              <a:ea typeface="Roboto Black"/>
              <a:sym typeface="Roboto Black"/>
            </a:endParaRPr>
          </a:p>
        </p:txBody>
      </p:sp>
      <p:pic>
        <p:nvPicPr>
          <p:cNvPr id="19" name="Picture 18">
            <a:extLst>
              <a:ext uri="{FF2B5EF4-FFF2-40B4-BE49-F238E27FC236}">
                <a16:creationId xmlns:a16="http://schemas.microsoft.com/office/drawing/2014/main" id="{A0CBF72A-AC14-463D-BE1C-9F70B99F5E41}"/>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329552411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1117838" y="287480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1319682" y="161447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1814733" y="199886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1470280" y="174684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1378974" y="172655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1686356" y="193793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52" name="Subtitle 10">
            <a:extLst>
              <a:ext uri="{FF2B5EF4-FFF2-40B4-BE49-F238E27FC236}">
                <a16:creationId xmlns:a16="http://schemas.microsoft.com/office/drawing/2014/main" id="{9090249F-BA00-45DC-B154-9EAD53D08296}"/>
              </a:ext>
            </a:extLst>
          </p:cNvPr>
          <p:cNvSpPr txBox="1">
            <a:spLocks/>
          </p:cNvSpPr>
          <p:nvPr/>
        </p:nvSpPr>
        <p:spPr>
          <a:xfrm>
            <a:off x="3667454" y="1920424"/>
            <a:ext cx="5164846" cy="2717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indent="0">
              <a:buClr>
                <a:srgbClr val="FFFFFF"/>
              </a:buClr>
              <a:buSzPts val="3600"/>
              <a:buFont typeface="Roboto Light"/>
              <a:buNone/>
              <a:defRPr sz="1200">
                <a:solidFill>
                  <a:srgbClr val="FFFFFF"/>
                </a:solidFill>
                <a:latin typeface="Times New Roman" panose="02020603050405020304" pitchFamily="18" charset="0"/>
                <a:ea typeface="Roboto Black"/>
                <a:cs typeface="Roboto Light"/>
                <a:sym typeface="Roboto Light"/>
              </a:defRPr>
            </a:lvl1pPr>
            <a:lvl2pPr marL="914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2pPr>
            <a:lvl3pPr marL="1371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3pPr>
            <a:lvl4pPr marL="1828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4pPr>
            <a:lvl5pPr marL="22860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5pPr>
            <a:lvl6pPr marL="27432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6pPr>
            <a:lvl7pPr marL="3200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7pPr>
            <a:lvl8pPr marL="3657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8pPr>
            <a:lvl9pPr marL="4114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9pPr>
          </a:lstStyle>
          <a:p>
            <a:pPr marL="342900" indent="-228600">
              <a:buSzPts val="1000"/>
              <a:buAutoNum type="arabicPeriod"/>
            </a:pPr>
            <a:r>
              <a:rPr lang="vi-VN" sz="1000">
                <a:latin typeface="Roboto Black"/>
                <a:sym typeface="Roboto Black"/>
              </a:rPr>
              <a:t>Chú ý kiểm tra các ứng dụng của bên thứ 3 trước khi tích hợp, không nên chỉ copy paste</a:t>
            </a:r>
            <a:endParaRPr lang="en-US" sz="1000">
              <a:latin typeface="Roboto Black"/>
              <a:sym typeface="Roboto Black"/>
            </a:endParaRPr>
          </a:p>
          <a:p>
            <a:pPr marL="342900" indent="-228600">
              <a:buSzPts val="1000"/>
              <a:buAutoNum type="arabicPeriod"/>
            </a:pPr>
            <a:r>
              <a:rPr lang="vi-VN" sz="1000">
                <a:latin typeface="Roboto Black"/>
                <a:sym typeface="Roboto Black"/>
              </a:rPr>
              <a:t>Thường xuyên kiểm tra và cập nhật các phiên bản mới nhất của ứng dụng để đảm bảo chúng còn phù hợp với website của bạn trong thời điểm hiện tại</a:t>
            </a:r>
            <a:endParaRPr lang="en-US" sz="1000">
              <a:latin typeface="Roboto Black"/>
              <a:sym typeface="Roboto Black"/>
            </a:endParaRPr>
          </a:p>
          <a:p>
            <a:pPr marL="342900" indent="-228600">
              <a:buSzPts val="1000"/>
              <a:buAutoNum type="arabicPeriod"/>
            </a:pPr>
            <a:r>
              <a:rPr lang="vi-VN" sz="1000">
                <a:latin typeface="Roboto Black"/>
                <a:sym typeface="Roboto Black"/>
              </a:rPr>
              <a:t>Trên đây là 6 lỗi bảo mật trang web thường gặp. Các lỗi này sẽ ảnh hưởng rất lớn đến quyền kiểm soát và quản trị website. Bởi vậy, khi làm web, bạn cần cân nhắc lựa chọn các đơn vị uy tín, có tính bảo mật cao và hỗ trợ xử lý web trong những thời điểm quan trọng</a:t>
            </a:r>
            <a:endParaRPr lang="en-US" sz="1000">
              <a:latin typeface="Roboto Black"/>
              <a:sym typeface="Roboto Black"/>
            </a:endParaRPr>
          </a:p>
        </p:txBody>
      </p:sp>
      <p:sp>
        <p:nvSpPr>
          <p:cNvPr id="21" name="Title 12">
            <a:extLst>
              <a:ext uri="{FF2B5EF4-FFF2-40B4-BE49-F238E27FC236}">
                <a16:creationId xmlns:a16="http://schemas.microsoft.com/office/drawing/2014/main" id="{A39F3AD3-368D-4B62-BFDF-CB241BD10322}"/>
              </a:ext>
            </a:extLst>
          </p:cNvPr>
          <p:cNvSpPr txBox="1">
            <a:spLocks/>
          </p:cNvSpPr>
          <p:nvPr/>
        </p:nvSpPr>
        <p:spPr>
          <a:xfrm>
            <a:off x="5889802" y="1614478"/>
            <a:ext cx="1875224" cy="2464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rgbClr val="FFFFFF"/>
              </a:buClr>
              <a:buSzPts val="1000"/>
              <a:buFont typeface="Roboto Black"/>
              <a:buNone/>
              <a:defRPr sz="1000">
                <a:solidFill>
                  <a:srgbClr val="FFFFFF"/>
                </a:solidFill>
                <a:latin typeface="Roboto Black"/>
                <a:ea typeface="Roboto Black"/>
                <a:cs typeface="Roboto Black"/>
                <a:sym typeface="Roboto Black"/>
              </a:defRPr>
            </a:lvl1pPr>
            <a:lvl2pPr algn="ctr">
              <a:buClr>
                <a:srgbClr val="FFFFFF"/>
              </a:buClr>
              <a:buSzPts val="1000"/>
              <a:buFont typeface="Roboto Black"/>
              <a:buNone/>
              <a:defRPr sz="1000">
                <a:solidFill>
                  <a:srgbClr val="FFFFFF"/>
                </a:solidFill>
                <a:latin typeface="Roboto Black"/>
                <a:ea typeface="Roboto Black"/>
                <a:cs typeface="Roboto Black"/>
                <a:sym typeface="Roboto Black"/>
              </a:defRPr>
            </a:lvl2pPr>
            <a:lvl3pPr algn="ctr">
              <a:buClr>
                <a:srgbClr val="FFFFFF"/>
              </a:buClr>
              <a:buSzPts val="1000"/>
              <a:buFont typeface="Roboto Black"/>
              <a:buNone/>
              <a:defRPr sz="1000">
                <a:solidFill>
                  <a:srgbClr val="FFFFFF"/>
                </a:solidFill>
                <a:latin typeface="Roboto Black"/>
                <a:ea typeface="Roboto Black"/>
                <a:cs typeface="Roboto Black"/>
                <a:sym typeface="Roboto Black"/>
              </a:defRPr>
            </a:lvl3pPr>
            <a:lvl4pPr algn="ctr">
              <a:buClr>
                <a:srgbClr val="FFFFFF"/>
              </a:buClr>
              <a:buSzPts val="1000"/>
              <a:buFont typeface="Roboto Black"/>
              <a:buNone/>
              <a:defRPr sz="1000">
                <a:solidFill>
                  <a:srgbClr val="FFFFFF"/>
                </a:solidFill>
                <a:latin typeface="Roboto Black"/>
                <a:ea typeface="Roboto Black"/>
                <a:cs typeface="Roboto Black"/>
                <a:sym typeface="Roboto Black"/>
              </a:defRPr>
            </a:lvl4pPr>
            <a:lvl5pPr algn="ctr">
              <a:buClr>
                <a:srgbClr val="FFFFFF"/>
              </a:buClr>
              <a:buSzPts val="1000"/>
              <a:buFont typeface="Roboto Black"/>
              <a:buNone/>
              <a:defRPr sz="1000">
                <a:solidFill>
                  <a:srgbClr val="FFFFFF"/>
                </a:solidFill>
                <a:latin typeface="Roboto Black"/>
                <a:ea typeface="Roboto Black"/>
                <a:cs typeface="Roboto Black"/>
                <a:sym typeface="Roboto Black"/>
              </a:defRPr>
            </a:lvl5pPr>
            <a:lvl6pPr algn="ctr">
              <a:buClr>
                <a:srgbClr val="FFFFFF"/>
              </a:buClr>
              <a:buSzPts val="1000"/>
              <a:buFont typeface="Roboto Black"/>
              <a:buNone/>
              <a:defRPr sz="1000">
                <a:solidFill>
                  <a:srgbClr val="FFFFFF"/>
                </a:solidFill>
                <a:latin typeface="Roboto Black"/>
                <a:ea typeface="Roboto Black"/>
                <a:cs typeface="Roboto Black"/>
                <a:sym typeface="Roboto Black"/>
              </a:defRPr>
            </a:lvl6pPr>
            <a:lvl7pPr algn="ctr">
              <a:buClr>
                <a:srgbClr val="FFFFFF"/>
              </a:buClr>
              <a:buSzPts val="1000"/>
              <a:buFont typeface="Roboto Black"/>
              <a:buNone/>
              <a:defRPr sz="1000">
                <a:solidFill>
                  <a:srgbClr val="FFFFFF"/>
                </a:solidFill>
                <a:latin typeface="Roboto Black"/>
                <a:ea typeface="Roboto Black"/>
                <a:cs typeface="Roboto Black"/>
                <a:sym typeface="Roboto Black"/>
              </a:defRPr>
            </a:lvl7pPr>
            <a:lvl8pPr algn="ctr">
              <a:buClr>
                <a:srgbClr val="FFFFFF"/>
              </a:buClr>
              <a:buSzPts val="1000"/>
              <a:buFont typeface="Roboto Black"/>
              <a:buNone/>
              <a:defRPr sz="1000">
                <a:solidFill>
                  <a:srgbClr val="FFFFFF"/>
                </a:solidFill>
                <a:latin typeface="Roboto Black"/>
                <a:ea typeface="Roboto Black"/>
                <a:cs typeface="Roboto Black"/>
                <a:sym typeface="Roboto Black"/>
              </a:defRPr>
            </a:lvl8pPr>
            <a:lvl9pPr algn="ctr">
              <a:buClr>
                <a:srgbClr val="FFFFFF"/>
              </a:buClr>
              <a:buSzPts val="1000"/>
              <a:buFont typeface="Roboto Black"/>
              <a:buNone/>
              <a:defRPr sz="1000">
                <a:solidFill>
                  <a:srgbClr val="FFFFFF"/>
                </a:solidFill>
                <a:latin typeface="Roboto Black"/>
                <a:ea typeface="Roboto Black"/>
                <a:cs typeface="Roboto Black"/>
                <a:sym typeface="Roboto Black"/>
              </a:defRPr>
            </a:lvl9pPr>
          </a:lstStyle>
          <a:p>
            <a:r>
              <a:rPr lang="en-US" sz="1400"/>
              <a:t>CÁCH NGĂN CHẶN</a:t>
            </a:r>
          </a:p>
        </p:txBody>
      </p:sp>
      <p:sp>
        <p:nvSpPr>
          <p:cNvPr id="19" name="Title 12">
            <a:extLst>
              <a:ext uri="{FF2B5EF4-FFF2-40B4-BE49-F238E27FC236}">
                <a16:creationId xmlns:a16="http://schemas.microsoft.com/office/drawing/2014/main" id="{A4752481-7DAE-49CE-BCF0-35A492F0D743}"/>
              </a:ext>
            </a:extLst>
          </p:cNvPr>
          <p:cNvSpPr txBox="1">
            <a:spLocks/>
          </p:cNvSpPr>
          <p:nvPr/>
        </p:nvSpPr>
        <p:spPr>
          <a:xfrm>
            <a:off x="645743" y="3276934"/>
            <a:ext cx="2337979" cy="4060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a:t>USING COMPONENT WITH KNOWN VULNERABILITIES</a:t>
            </a:r>
          </a:p>
        </p:txBody>
      </p:sp>
      <p:pic>
        <p:nvPicPr>
          <p:cNvPr id="20" name="Picture 19">
            <a:extLst>
              <a:ext uri="{FF2B5EF4-FFF2-40B4-BE49-F238E27FC236}">
                <a16:creationId xmlns:a16="http://schemas.microsoft.com/office/drawing/2014/main" id="{15304F15-01D7-474D-8DE9-BBA3EAF91F1B}"/>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15193866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7048871" y="3310350"/>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7250715" y="2050026"/>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7745766" y="2434409"/>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7401313" y="2182390"/>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7310007" y="2162105"/>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7617389" y="2373480"/>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F3DEF081-5EDD-4B77-BE6F-B4D40864C91C}"/>
              </a:ext>
            </a:extLst>
          </p:cNvPr>
          <p:cNvSpPr>
            <a:spLocks noGrp="1"/>
          </p:cNvSpPr>
          <p:nvPr>
            <p:ph type="ctrTitle" idx="5"/>
          </p:nvPr>
        </p:nvSpPr>
        <p:spPr>
          <a:xfrm>
            <a:off x="6846082" y="3551652"/>
            <a:ext cx="1799368" cy="406067"/>
          </a:xfrm>
        </p:spPr>
        <p:txBody>
          <a:bodyPr/>
          <a:lstStyle/>
          <a:p>
            <a:r>
              <a:rPr lang="en-US"/>
              <a:t>BROKEN AUTHENTICATION</a:t>
            </a:r>
          </a:p>
        </p:txBody>
      </p:sp>
      <p:sp>
        <p:nvSpPr>
          <p:cNvPr id="19" name="Subtitle 10">
            <a:extLst>
              <a:ext uri="{FF2B5EF4-FFF2-40B4-BE49-F238E27FC236}">
                <a16:creationId xmlns:a16="http://schemas.microsoft.com/office/drawing/2014/main" id="{AB6F129F-8A53-4540-AD73-A84775D7370D}"/>
              </a:ext>
            </a:extLst>
          </p:cNvPr>
          <p:cNvSpPr txBox="1">
            <a:spLocks/>
          </p:cNvSpPr>
          <p:nvPr/>
        </p:nvSpPr>
        <p:spPr>
          <a:xfrm>
            <a:off x="918578" y="1822640"/>
            <a:ext cx="5489596" cy="2977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342900" indent="-228600" algn="l">
              <a:buSzPts val="3600"/>
              <a:buFont typeface="Roboto Light"/>
              <a:buAutoNum type="arabicPeriod"/>
            </a:pPr>
            <a:r>
              <a:rPr lang="vi-VN">
                <a:latin typeface="Roboto Black"/>
                <a:ea typeface="Roboto Black"/>
                <a:sym typeface="Roboto Black"/>
              </a:rPr>
              <a:t>Đây là nhóm các vấn đề có thể xảy ra trong quá trình xác thực. Có một lời khuyên là không nên tự phát triển các giải pháp mã hóa vì rất khó có thể làm được chính xác</a:t>
            </a:r>
            <a:endParaRPr lang="en-US">
              <a:latin typeface="Roboto Black"/>
              <a:ea typeface="Roboto Black"/>
              <a:sym typeface="Roboto Black"/>
            </a:endParaRPr>
          </a:p>
          <a:p>
            <a:pPr marL="342900" indent="-228600" algn="l">
              <a:buSzPts val="3600"/>
              <a:buFont typeface="Roboto Light"/>
              <a:buAutoNum type="arabicPeriod"/>
            </a:pPr>
            <a:endParaRPr lang="en-US">
              <a:latin typeface="Roboto Black"/>
              <a:ea typeface="Roboto Black"/>
              <a:sym typeface="Roboto Black"/>
            </a:endParaRPr>
          </a:p>
          <a:p>
            <a:pPr marL="342900" indent="-228600" algn="l">
              <a:buSzPts val="3600"/>
              <a:buFont typeface="Roboto Light"/>
              <a:buAutoNum type="arabicPeriod"/>
            </a:pPr>
            <a:r>
              <a:rPr lang="en-US">
                <a:latin typeface="Roboto Black"/>
                <a:ea typeface="Roboto Black"/>
                <a:sym typeface="Roboto Black"/>
              </a:rPr>
              <a:t>Có rất nhiều rủi ro có thể gặp phải trong quá trình xác thực:</a:t>
            </a:r>
          </a:p>
          <a:p>
            <a:pPr marL="800100" lvl="1" indent="-228600" algn="l">
              <a:buSzPts val="3600"/>
              <a:buFont typeface="Arial" panose="020B0604020202020204" pitchFamily="34" charset="0"/>
              <a:buChar char="•"/>
            </a:pPr>
            <a:endParaRPr lang="en-US">
              <a:latin typeface="Roboto Black"/>
              <a:ea typeface="Roboto Black"/>
              <a:sym typeface="Roboto Black"/>
            </a:endParaRPr>
          </a:p>
          <a:p>
            <a:pPr marL="800100" lvl="1" indent="-228600" algn="l">
              <a:buSzPts val="3600"/>
              <a:buFont typeface="Arial" panose="020B0604020202020204" pitchFamily="34" charset="0"/>
              <a:buChar char="•"/>
            </a:pPr>
            <a:r>
              <a:rPr lang="vi-VN">
                <a:latin typeface="Roboto Black"/>
                <a:ea typeface="Roboto Black"/>
                <a:sym typeface="Roboto Black"/>
              </a:rPr>
              <a:t>URL có thể chứa Session ID và rò rỉ nó trong Referer Header của người dùng khác</a:t>
            </a:r>
            <a:endParaRPr lang="en-US">
              <a:latin typeface="Roboto Black"/>
              <a:ea typeface="Roboto Black"/>
              <a:sym typeface="Roboto Black"/>
            </a:endParaRPr>
          </a:p>
          <a:p>
            <a:pPr marL="800100" lvl="1" indent="-228600" algn="l">
              <a:buSzPts val="3600"/>
              <a:buFont typeface="Arial" panose="020B0604020202020204" pitchFamily="34" charset="0"/>
              <a:buChar char="•"/>
            </a:pPr>
            <a:endParaRPr lang="en-US">
              <a:latin typeface="Roboto Black"/>
              <a:ea typeface="Roboto Black"/>
              <a:sym typeface="Roboto Black"/>
            </a:endParaRPr>
          </a:p>
          <a:p>
            <a:pPr marL="800100" lvl="1" indent="-228600" algn="l">
              <a:buSzPts val="3600"/>
              <a:buFont typeface="Arial" panose="020B0604020202020204" pitchFamily="34" charset="0"/>
              <a:buChar char="•"/>
            </a:pPr>
            <a:r>
              <a:rPr lang="vi-VN">
                <a:latin typeface="Roboto Black"/>
                <a:ea typeface="Roboto Black"/>
                <a:sym typeface="Roboto Black"/>
              </a:rPr>
              <a:t>Mật khẩu không được mã hóa hoặc dễ giải mã trong khi lưu trữ</a:t>
            </a:r>
            <a:endParaRPr lang="en-US">
              <a:latin typeface="Roboto Black"/>
              <a:ea typeface="Roboto Black"/>
              <a:sym typeface="Roboto Black"/>
            </a:endParaRPr>
          </a:p>
          <a:p>
            <a:pPr marL="800100" lvl="1" indent="-228600" algn="l">
              <a:buSzPts val="3600"/>
              <a:buFont typeface="Arial" panose="020B0604020202020204" pitchFamily="34" charset="0"/>
              <a:buChar char="•"/>
            </a:pPr>
            <a:endParaRPr lang="en-US">
              <a:latin typeface="Roboto Black"/>
              <a:ea typeface="Roboto Black"/>
              <a:sym typeface="Roboto Black"/>
            </a:endParaRPr>
          </a:p>
          <a:p>
            <a:pPr marL="800100" lvl="1" indent="-228600" algn="l">
              <a:buSzPts val="3600"/>
              <a:buFont typeface="Arial" panose="020B0604020202020204" pitchFamily="34" charset="0"/>
              <a:buChar char="•"/>
            </a:pPr>
            <a:r>
              <a:rPr lang="en-US">
                <a:latin typeface="Roboto Black"/>
                <a:ea typeface="Roboto Black"/>
                <a:sym typeface="Roboto Black"/>
              </a:rPr>
              <a:t>Lỗ hổng Session Fixation</a:t>
            </a:r>
          </a:p>
          <a:p>
            <a:pPr marL="800100" lvl="1" indent="-228600" algn="l">
              <a:buSzPts val="3600"/>
              <a:buFont typeface="Arial" panose="020B0604020202020204" pitchFamily="34" charset="0"/>
              <a:buChar char="•"/>
            </a:pPr>
            <a:endParaRPr lang="en-US">
              <a:latin typeface="Roboto Black"/>
              <a:ea typeface="Roboto Black"/>
              <a:sym typeface="Roboto Black"/>
            </a:endParaRPr>
          </a:p>
          <a:p>
            <a:pPr marL="800100" lvl="1" indent="-228600" algn="l">
              <a:buSzPts val="3600"/>
              <a:buFont typeface="Arial" panose="020B0604020202020204" pitchFamily="34" charset="0"/>
              <a:buChar char="•"/>
            </a:pPr>
            <a:r>
              <a:rPr lang="en-US">
                <a:latin typeface="Roboto Black"/>
                <a:ea typeface="Roboto Black"/>
                <a:sym typeface="Roboto Black"/>
              </a:rPr>
              <a:t>T</a:t>
            </a:r>
            <a:r>
              <a:rPr lang="vi-VN">
                <a:latin typeface="Roboto Black"/>
                <a:ea typeface="Roboto Black"/>
                <a:sym typeface="Roboto Black"/>
              </a:rPr>
              <a:t>ấn công Session Hijacking có thể xảy ra khi thời gian hét hạn của session không được triển khai đúng hoặc sử dụng HTTP (không bảo mật SSL)…</a:t>
            </a:r>
            <a:endParaRPr lang="en-US">
              <a:latin typeface="Roboto Black"/>
              <a:ea typeface="Roboto Black"/>
              <a:sym typeface="Roboto Black"/>
            </a:endParaRPr>
          </a:p>
        </p:txBody>
      </p:sp>
      <p:pic>
        <p:nvPicPr>
          <p:cNvPr id="18" name="Picture 17">
            <a:extLst>
              <a:ext uri="{FF2B5EF4-FFF2-40B4-BE49-F238E27FC236}">
                <a16:creationId xmlns:a16="http://schemas.microsoft.com/office/drawing/2014/main" id="{BCB3E573-BC5E-4385-B124-5FC56AAFCDA1}"/>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3314058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1117838" y="287480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1319682" y="161447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1814733" y="199886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1470280" y="174684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1378974" y="172655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1686356" y="193793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52" name="Subtitle 10">
            <a:extLst>
              <a:ext uri="{FF2B5EF4-FFF2-40B4-BE49-F238E27FC236}">
                <a16:creationId xmlns:a16="http://schemas.microsoft.com/office/drawing/2014/main" id="{9090249F-BA00-45DC-B154-9EAD53D08296}"/>
              </a:ext>
            </a:extLst>
          </p:cNvPr>
          <p:cNvSpPr txBox="1">
            <a:spLocks/>
          </p:cNvSpPr>
          <p:nvPr/>
        </p:nvSpPr>
        <p:spPr>
          <a:xfrm>
            <a:off x="3667454" y="1920424"/>
            <a:ext cx="5164846" cy="2717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indent="0">
              <a:buClr>
                <a:srgbClr val="FFFFFF"/>
              </a:buClr>
              <a:buSzPts val="3600"/>
              <a:buFont typeface="Roboto Light"/>
              <a:buNone/>
              <a:defRPr sz="1200">
                <a:solidFill>
                  <a:srgbClr val="FFFFFF"/>
                </a:solidFill>
                <a:latin typeface="Times New Roman" panose="02020603050405020304" pitchFamily="18" charset="0"/>
                <a:ea typeface="Roboto Black"/>
                <a:cs typeface="Roboto Light"/>
                <a:sym typeface="Roboto Light"/>
              </a:defRPr>
            </a:lvl1pPr>
            <a:lvl2pPr marL="914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2pPr>
            <a:lvl3pPr marL="1371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3pPr>
            <a:lvl4pPr marL="1828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4pPr>
            <a:lvl5pPr marL="22860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5pPr>
            <a:lvl6pPr marL="27432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6pPr>
            <a:lvl7pPr marL="3200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7pPr>
            <a:lvl8pPr marL="3657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8pPr>
            <a:lvl9pPr marL="4114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9pPr>
          </a:lstStyle>
          <a:p>
            <a:pPr>
              <a:buSzPts val="1000"/>
            </a:pPr>
            <a:r>
              <a:rPr lang="vi-VN" sz="1000">
                <a:latin typeface="Roboto Black"/>
                <a:sym typeface="Roboto Black"/>
              </a:rPr>
              <a:t>Cách đơn giản nhất để tránh lỗ hổng bảo mật web này là sử dụng một framework. Trong trường hợp bạn muốn tự tạo ra bộ xác thực hoặc mã hóa cho riêng mình, hãy nghĩ đến những rủi ro mà bạn sẽ gặp phải và tự cân nhắc kĩ trước khi thực hiện.</a:t>
            </a:r>
            <a:endParaRPr lang="en-US" sz="1000">
              <a:latin typeface="Roboto Black"/>
              <a:sym typeface="Roboto Black"/>
            </a:endParaRPr>
          </a:p>
        </p:txBody>
      </p:sp>
      <p:sp>
        <p:nvSpPr>
          <p:cNvPr id="21" name="Title 12">
            <a:extLst>
              <a:ext uri="{FF2B5EF4-FFF2-40B4-BE49-F238E27FC236}">
                <a16:creationId xmlns:a16="http://schemas.microsoft.com/office/drawing/2014/main" id="{A39F3AD3-368D-4B62-BFDF-CB241BD10322}"/>
              </a:ext>
            </a:extLst>
          </p:cNvPr>
          <p:cNvSpPr txBox="1">
            <a:spLocks/>
          </p:cNvSpPr>
          <p:nvPr/>
        </p:nvSpPr>
        <p:spPr>
          <a:xfrm>
            <a:off x="5889802" y="1614478"/>
            <a:ext cx="1875224" cy="2464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rgbClr val="FFFFFF"/>
              </a:buClr>
              <a:buSzPts val="1000"/>
              <a:buFont typeface="Roboto Black"/>
              <a:buNone/>
              <a:defRPr sz="1000">
                <a:solidFill>
                  <a:srgbClr val="FFFFFF"/>
                </a:solidFill>
                <a:latin typeface="Roboto Black"/>
                <a:ea typeface="Roboto Black"/>
                <a:cs typeface="Roboto Black"/>
                <a:sym typeface="Roboto Black"/>
              </a:defRPr>
            </a:lvl1pPr>
            <a:lvl2pPr algn="ctr">
              <a:buClr>
                <a:srgbClr val="FFFFFF"/>
              </a:buClr>
              <a:buSzPts val="1000"/>
              <a:buFont typeface="Roboto Black"/>
              <a:buNone/>
              <a:defRPr sz="1000">
                <a:solidFill>
                  <a:srgbClr val="FFFFFF"/>
                </a:solidFill>
                <a:latin typeface="Roboto Black"/>
                <a:ea typeface="Roboto Black"/>
                <a:cs typeface="Roboto Black"/>
                <a:sym typeface="Roboto Black"/>
              </a:defRPr>
            </a:lvl2pPr>
            <a:lvl3pPr algn="ctr">
              <a:buClr>
                <a:srgbClr val="FFFFFF"/>
              </a:buClr>
              <a:buSzPts val="1000"/>
              <a:buFont typeface="Roboto Black"/>
              <a:buNone/>
              <a:defRPr sz="1000">
                <a:solidFill>
                  <a:srgbClr val="FFFFFF"/>
                </a:solidFill>
                <a:latin typeface="Roboto Black"/>
                <a:ea typeface="Roboto Black"/>
                <a:cs typeface="Roboto Black"/>
                <a:sym typeface="Roboto Black"/>
              </a:defRPr>
            </a:lvl3pPr>
            <a:lvl4pPr algn="ctr">
              <a:buClr>
                <a:srgbClr val="FFFFFF"/>
              </a:buClr>
              <a:buSzPts val="1000"/>
              <a:buFont typeface="Roboto Black"/>
              <a:buNone/>
              <a:defRPr sz="1000">
                <a:solidFill>
                  <a:srgbClr val="FFFFFF"/>
                </a:solidFill>
                <a:latin typeface="Roboto Black"/>
                <a:ea typeface="Roboto Black"/>
                <a:cs typeface="Roboto Black"/>
                <a:sym typeface="Roboto Black"/>
              </a:defRPr>
            </a:lvl4pPr>
            <a:lvl5pPr algn="ctr">
              <a:buClr>
                <a:srgbClr val="FFFFFF"/>
              </a:buClr>
              <a:buSzPts val="1000"/>
              <a:buFont typeface="Roboto Black"/>
              <a:buNone/>
              <a:defRPr sz="1000">
                <a:solidFill>
                  <a:srgbClr val="FFFFFF"/>
                </a:solidFill>
                <a:latin typeface="Roboto Black"/>
                <a:ea typeface="Roboto Black"/>
                <a:cs typeface="Roboto Black"/>
                <a:sym typeface="Roboto Black"/>
              </a:defRPr>
            </a:lvl5pPr>
            <a:lvl6pPr algn="ctr">
              <a:buClr>
                <a:srgbClr val="FFFFFF"/>
              </a:buClr>
              <a:buSzPts val="1000"/>
              <a:buFont typeface="Roboto Black"/>
              <a:buNone/>
              <a:defRPr sz="1000">
                <a:solidFill>
                  <a:srgbClr val="FFFFFF"/>
                </a:solidFill>
                <a:latin typeface="Roboto Black"/>
                <a:ea typeface="Roboto Black"/>
                <a:cs typeface="Roboto Black"/>
                <a:sym typeface="Roboto Black"/>
              </a:defRPr>
            </a:lvl6pPr>
            <a:lvl7pPr algn="ctr">
              <a:buClr>
                <a:srgbClr val="FFFFFF"/>
              </a:buClr>
              <a:buSzPts val="1000"/>
              <a:buFont typeface="Roboto Black"/>
              <a:buNone/>
              <a:defRPr sz="1000">
                <a:solidFill>
                  <a:srgbClr val="FFFFFF"/>
                </a:solidFill>
                <a:latin typeface="Roboto Black"/>
                <a:ea typeface="Roboto Black"/>
                <a:cs typeface="Roboto Black"/>
                <a:sym typeface="Roboto Black"/>
              </a:defRPr>
            </a:lvl7pPr>
            <a:lvl8pPr algn="ctr">
              <a:buClr>
                <a:srgbClr val="FFFFFF"/>
              </a:buClr>
              <a:buSzPts val="1000"/>
              <a:buFont typeface="Roboto Black"/>
              <a:buNone/>
              <a:defRPr sz="1000">
                <a:solidFill>
                  <a:srgbClr val="FFFFFF"/>
                </a:solidFill>
                <a:latin typeface="Roboto Black"/>
                <a:ea typeface="Roboto Black"/>
                <a:cs typeface="Roboto Black"/>
                <a:sym typeface="Roboto Black"/>
              </a:defRPr>
            </a:lvl8pPr>
            <a:lvl9pPr algn="ctr">
              <a:buClr>
                <a:srgbClr val="FFFFFF"/>
              </a:buClr>
              <a:buSzPts val="1000"/>
              <a:buFont typeface="Roboto Black"/>
              <a:buNone/>
              <a:defRPr sz="1000">
                <a:solidFill>
                  <a:srgbClr val="FFFFFF"/>
                </a:solidFill>
                <a:latin typeface="Roboto Black"/>
                <a:ea typeface="Roboto Black"/>
                <a:cs typeface="Roboto Black"/>
                <a:sym typeface="Roboto Black"/>
              </a:defRPr>
            </a:lvl9pPr>
          </a:lstStyle>
          <a:p>
            <a:r>
              <a:rPr lang="en-US" sz="1400"/>
              <a:t>CÁCH NGĂN CHẶN</a:t>
            </a:r>
          </a:p>
        </p:txBody>
      </p:sp>
      <p:sp>
        <p:nvSpPr>
          <p:cNvPr id="22" name="Title 12">
            <a:extLst>
              <a:ext uri="{FF2B5EF4-FFF2-40B4-BE49-F238E27FC236}">
                <a16:creationId xmlns:a16="http://schemas.microsoft.com/office/drawing/2014/main" id="{F4DAEBF3-51DD-44DC-B9FF-51A108176996}"/>
              </a:ext>
            </a:extLst>
          </p:cNvPr>
          <p:cNvSpPr txBox="1">
            <a:spLocks/>
          </p:cNvSpPr>
          <p:nvPr/>
        </p:nvSpPr>
        <p:spPr>
          <a:xfrm>
            <a:off x="915049" y="3233997"/>
            <a:ext cx="1799368" cy="4060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a:t>BROKEN AUTHENTICATION</a:t>
            </a:r>
          </a:p>
        </p:txBody>
      </p:sp>
      <p:pic>
        <p:nvPicPr>
          <p:cNvPr id="19" name="Picture 18">
            <a:extLst>
              <a:ext uri="{FF2B5EF4-FFF2-40B4-BE49-F238E27FC236}">
                <a16:creationId xmlns:a16="http://schemas.microsoft.com/office/drawing/2014/main" id="{36C6821E-B6EB-4462-B0F8-D13D8650FCE0}"/>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360944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7048871" y="3310350"/>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7250715" y="2050026"/>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7745766" y="2434409"/>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7401313" y="2182390"/>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7310007" y="2162105"/>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7617389" y="2373480"/>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F3DEF081-5EDD-4B77-BE6F-B4D40864C91C}"/>
              </a:ext>
            </a:extLst>
          </p:cNvPr>
          <p:cNvSpPr>
            <a:spLocks noGrp="1"/>
          </p:cNvSpPr>
          <p:nvPr>
            <p:ph type="ctrTitle" idx="5"/>
          </p:nvPr>
        </p:nvSpPr>
        <p:spPr>
          <a:xfrm>
            <a:off x="6871793" y="3705017"/>
            <a:ext cx="1778512" cy="406067"/>
          </a:xfrm>
        </p:spPr>
        <p:txBody>
          <a:bodyPr/>
          <a:lstStyle/>
          <a:p>
            <a:r>
              <a:rPr lang="en-US"/>
              <a:t>UNVALIDATED REDIRECTS AND FORWARDS</a:t>
            </a:r>
          </a:p>
        </p:txBody>
      </p:sp>
      <p:sp>
        <p:nvSpPr>
          <p:cNvPr id="19" name="Subtitle 10">
            <a:extLst>
              <a:ext uri="{FF2B5EF4-FFF2-40B4-BE49-F238E27FC236}">
                <a16:creationId xmlns:a16="http://schemas.microsoft.com/office/drawing/2014/main" id="{AB6F129F-8A53-4540-AD73-A84775D7370D}"/>
              </a:ext>
            </a:extLst>
          </p:cNvPr>
          <p:cNvSpPr txBox="1">
            <a:spLocks/>
          </p:cNvSpPr>
          <p:nvPr/>
        </p:nvSpPr>
        <p:spPr>
          <a:xfrm>
            <a:off x="918578" y="1822640"/>
            <a:ext cx="5489596" cy="2977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114300" indent="0" algn="l">
              <a:buSzPts val="3600"/>
            </a:pPr>
            <a:r>
              <a:rPr lang="vi-VN">
                <a:latin typeface="Roboto Black"/>
                <a:ea typeface="Roboto Black"/>
                <a:sym typeface="Roboto Black"/>
              </a:rPr>
              <a:t>Đây lại là vấn đề về lọc đầu vào. Giả sử rằng trang đích có một mô-đun redirect.php lấy URL làm tham số. Thao tác với tham số này có thể tạo ra một URL trên targetite.com chuyển hướng trình duyệt đến địa chỉ malwareinstall.com. Khi người dùng nhìn thấy liên kết, họ sẽ thấy liên kết targetite.com/blahblahblah tin cậy và truy cập vào. Họ ít biết rằng địa chỉ này thực ra chuyển tới trang nhúng phần mềm độc hại (hoặc bất kỳ trang độc hại khác). Ngoài ra, kẻ tấn công có thể chuyển hướng trình duyệt sang</a:t>
            </a:r>
            <a:endParaRPr lang="en-US">
              <a:latin typeface="Roboto Black"/>
              <a:ea typeface="Roboto Black"/>
              <a:sym typeface="Roboto Black"/>
            </a:endParaRPr>
          </a:p>
        </p:txBody>
      </p:sp>
      <p:pic>
        <p:nvPicPr>
          <p:cNvPr id="18" name="Picture 17">
            <a:extLst>
              <a:ext uri="{FF2B5EF4-FFF2-40B4-BE49-F238E27FC236}">
                <a16:creationId xmlns:a16="http://schemas.microsoft.com/office/drawing/2014/main" id="{8A613AF8-A08D-4C85-909A-6CFA00A5C9C6}"/>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931994744"/>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CÁC LỖI BẢO MẬT WEBSITE THƯỜNG GẶP</a:t>
            </a:r>
          </a:p>
        </p:txBody>
      </p:sp>
      <p:sp>
        <p:nvSpPr>
          <p:cNvPr id="566" name="Google Shape;566;p28"/>
          <p:cNvSpPr/>
          <p:nvPr/>
        </p:nvSpPr>
        <p:spPr>
          <a:xfrm>
            <a:off x="1117838" y="287480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1319682" y="161447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1814733" y="199886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1470280" y="174684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1378974" y="172655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1686356" y="193793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1" name="Title 12">
            <a:extLst>
              <a:ext uri="{FF2B5EF4-FFF2-40B4-BE49-F238E27FC236}">
                <a16:creationId xmlns:a16="http://schemas.microsoft.com/office/drawing/2014/main" id="{A39F3AD3-368D-4B62-BFDF-CB241BD10322}"/>
              </a:ext>
            </a:extLst>
          </p:cNvPr>
          <p:cNvSpPr txBox="1">
            <a:spLocks/>
          </p:cNvSpPr>
          <p:nvPr/>
        </p:nvSpPr>
        <p:spPr>
          <a:xfrm>
            <a:off x="5889802" y="1614478"/>
            <a:ext cx="1875224" cy="2464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rgbClr val="FFFFFF"/>
              </a:buClr>
              <a:buSzPts val="1000"/>
              <a:buFont typeface="Roboto Black"/>
              <a:buNone/>
              <a:defRPr sz="1000">
                <a:solidFill>
                  <a:srgbClr val="FFFFFF"/>
                </a:solidFill>
                <a:latin typeface="Roboto Black"/>
                <a:ea typeface="Roboto Black"/>
                <a:cs typeface="Roboto Black"/>
                <a:sym typeface="Roboto Black"/>
              </a:defRPr>
            </a:lvl1pPr>
            <a:lvl2pPr algn="ctr">
              <a:buClr>
                <a:srgbClr val="FFFFFF"/>
              </a:buClr>
              <a:buSzPts val="1000"/>
              <a:buFont typeface="Roboto Black"/>
              <a:buNone/>
              <a:defRPr sz="1000">
                <a:solidFill>
                  <a:srgbClr val="FFFFFF"/>
                </a:solidFill>
                <a:latin typeface="Roboto Black"/>
                <a:ea typeface="Roboto Black"/>
                <a:cs typeface="Roboto Black"/>
                <a:sym typeface="Roboto Black"/>
              </a:defRPr>
            </a:lvl2pPr>
            <a:lvl3pPr algn="ctr">
              <a:buClr>
                <a:srgbClr val="FFFFFF"/>
              </a:buClr>
              <a:buSzPts val="1000"/>
              <a:buFont typeface="Roboto Black"/>
              <a:buNone/>
              <a:defRPr sz="1000">
                <a:solidFill>
                  <a:srgbClr val="FFFFFF"/>
                </a:solidFill>
                <a:latin typeface="Roboto Black"/>
                <a:ea typeface="Roboto Black"/>
                <a:cs typeface="Roboto Black"/>
                <a:sym typeface="Roboto Black"/>
              </a:defRPr>
            </a:lvl3pPr>
            <a:lvl4pPr algn="ctr">
              <a:buClr>
                <a:srgbClr val="FFFFFF"/>
              </a:buClr>
              <a:buSzPts val="1000"/>
              <a:buFont typeface="Roboto Black"/>
              <a:buNone/>
              <a:defRPr sz="1000">
                <a:solidFill>
                  <a:srgbClr val="FFFFFF"/>
                </a:solidFill>
                <a:latin typeface="Roboto Black"/>
                <a:ea typeface="Roboto Black"/>
                <a:cs typeface="Roboto Black"/>
                <a:sym typeface="Roboto Black"/>
              </a:defRPr>
            </a:lvl4pPr>
            <a:lvl5pPr algn="ctr">
              <a:buClr>
                <a:srgbClr val="FFFFFF"/>
              </a:buClr>
              <a:buSzPts val="1000"/>
              <a:buFont typeface="Roboto Black"/>
              <a:buNone/>
              <a:defRPr sz="1000">
                <a:solidFill>
                  <a:srgbClr val="FFFFFF"/>
                </a:solidFill>
                <a:latin typeface="Roboto Black"/>
                <a:ea typeface="Roboto Black"/>
                <a:cs typeface="Roboto Black"/>
                <a:sym typeface="Roboto Black"/>
              </a:defRPr>
            </a:lvl5pPr>
            <a:lvl6pPr algn="ctr">
              <a:buClr>
                <a:srgbClr val="FFFFFF"/>
              </a:buClr>
              <a:buSzPts val="1000"/>
              <a:buFont typeface="Roboto Black"/>
              <a:buNone/>
              <a:defRPr sz="1000">
                <a:solidFill>
                  <a:srgbClr val="FFFFFF"/>
                </a:solidFill>
                <a:latin typeface="Roboto Black"/>
                <a:ea typeface="Roboto Black"/>
                <a:cs typeface="Roboto Black"/>
                <a:sym typeface="Roboto Black"/>
              </a:defRPr>
            </a:lvl6pPr>
            <a:lvl7pPr algn="ctr">
              <a:buClr>
                <a:srgbClr val="FFFFFF"/>
              </a:buClr>
              <a:buSzPts val="1000"/>
              <a:buFont typeface="Roboto Black"/>
              <a:buNone/>
              <a:defRPr sz="1000">
                <a:solidFill>
                  <a:srgbClr val="FFFFFF"/>
                </a:solidFill>
                <a:latin typeface="Roboto Black"/>
                <a:ea typeface="Roboto Black"/>
                <a:cs typeface="Roboto Black"/>
                <a:sym typeface="Roboto Black"/>
              </a:defRPr>
            </a:lvl7pPr>
            <a:lvl8pPr algn="ctr">
              <a:buClr>
                <a:srgbClr val="FFFFFF"/>
              </a:buClr>
              <a:buSzPts val="1000"/>
              <a:buFont typeface="Roboto Black"/>
              <a:buNone/>
              <a:defRPr sz="1000">
                <a:solidFill>
                  <a:srgbClr val="FFFFFF"/>
                </a:solidFill>
                <a:latin typeface="Roboto Black"/>
                <a:ea typeface="Roboto Black"/>
                <a:cs typeface="Roboto Black"/>
                <a:sym typeface="Roboto Black"/>
              </a:defRPr>
            </a:lvl8pPr>
            <a:lvl9pPr algn="ctr">
              <a:buClr>
                <a:srgbClr val="FFFFFF"/>
              </a:buClr>
              <a:buSzPts val="1000"/>
              <a:buFont typeface="Roboto Black"/>
              <a:buNone/>
              <a:defRPr sz="1000">
                <a:solidFill>
                  <a:srgbClr val="FFFFFF"/>
                </a:solidFill>
                <a:latin typeface="Roboto Black"/>
                <a:ea typeface="Roboto Black"/>
                <a:cs typeface="Roboto Black"/>
                <a:sym typeface="Roboto Black"/>
              </a:defRPr>
            </a:lvl9pPr>
          </a:lstStyle>
          <a:p>
            <a:r>
              <a:rPr lang="en-US" sz="1400"/>
              <a:t>CÁCH NGĂN CHẶN</a:t>
            </a:r>
          </a:p>
        </p:txBody>
      </p:sp>
      <p:sp>
        <p:nvSpPr>
          <p:cNvPr id="19" name="Title 12">
            <a:extLst>
              <a:ext uri="{FF2B5EF4-FFF2-40B4-BE49-F238E27FC236}">
                <a16:creationId xmlns:a16="http://schemas.microsoft.com/office/drawing/2014/main" id="{2083031C-C076-45E5-AA7E-570CF6B1C2AF}"/>
              </a:ext>
            </a:extLst>
          </p:cNvPr>
          <p:cNvSpPr txBox="1">
            <a:spLocks/>
          </p:cNvSpPr>
          <p:nvPr/>
        </p:nvSpPr>
        <p:spPr>
          <a:xfrm>
            <a:off x="925477" y="3301897"/>
            <a:ext cx="1778512" cy="4060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a:t>UNVALIDATED REDIRECTS AND FORWARDS</a:t>
            </a:r>
          </a:p>
        </p:txBody>
      </p:sp>
      <p:sp>
        <p:nvSpPr>
          <p:cNvPr id="20" name="Subtitle 10">
            <a:extLst>
              <a:ext uri="{FF2B5EF4-FFF2-40B4-BE49-F238E27FC236}">
                <a16:creationId xmlns:a16="http://schemas.microsoft.com/office/drawing/2014/main" id="{9C532BB1-9D07-466B-AEC2-272F725099CB}"/>
              </a:ext>
            </a:extLst>
          </p:cNvPr>
          <p:cNvSpPr txBox="1">
            <a:spLocks/>
          </p:cNvSpPr>
          <p:nvPr/>
        </p:nvSpPr>
        <p:spPr>
          <a:xfrm>
            <a:off x="3667454" y="1920424"/>
            <a:ext cx="5164846" cy="2717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indent="0">
              <a:buClr>
                <a:srgbClr val="FFFFFF"/>
              </a:buClr>
              <a:buSzPts val="3600"/>
              <a:buFont typeface="Roboto Light"/>
              <a:buNone/>
              <a:defRPr sz="1200">
                <a:solidFill>
                  <a:srgbClr val="FFFFFF"/>
                </a:solidFill>
                <a:latin typeface="Times New Roman" panose="02020603050405020304" pitchFamily="18" charset="0"/>
                <a:ea typeface="Roboto Black"/>
                <a:cs typeface="Roboto Light"/>
                <a:sym typeface="Roboto Light"/>
              </a:defRPr>
            </a:lvl1pPr>
            <a:lvl2pPr marL="914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2pPr>
            <a:lvl3pPr marL="1371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3pPr>
            <a:lvl4pPr marL="1828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4pPr>
            <a:lvl5pPr marL="22860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5pPr>
            <a:lvl6pPr marL="27432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6pPr>
            <a:lvl7pPr marL="32004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7pPr>
            <a:lvl8pPr marL="36576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8pPr>
            <a:lvl9pPr marL="4114800" indent="-317500" algn="ctr">
              <a:buClr>
                <a:srgbClr val="FFFFFF"/>
              </a:buClr>
              <a:buSzPts val="1000"/>
              <a:buFont typeface="Roboto Light"/>
              <a:buNone/>
              <a:defRPr sz="1000">
                <a:solidFill>
                  <a:srgbClr val="FFFFFF"/>
                </a:solidFill>
                <a:latin typeface="Roboto Light"/>
                <a:ea typeface="Roboto Light"/>
                <a:cs typeface="Roboto Light"/>
                <a:sym typeface="Roboto Light"/>
              </a:defRPr>
            </a:lvl9pPr>
          </a:lstStyle>
          <a:p>
            <a:pPr marL="342900" indent="-228600">
              <a:buSzPts val="1000"/>
              <a:buAutoNum type="arabicPeriod"/>
            </a:pPr>
            <a:r>
              <a:rPr lang="vi-VN" sz="1000">
                <a:latin typeface="Roboto Black"/>
                <a:sym typeface="Roboto Black"/>
              </a:rPr>
              <a:t>Không sử dụng chức năng chuyển hướng</a:t>
            </a:r>
            <a:endParaRPr lang="en-US" sz="1000">
              <a:latin typeface="Roboto Black"/>
              <a:sym typeface="Roboto Black"/>
            </a:endParaRPr>
          </a:p>
          <a:p>
            <a:pPr marL="342900" indent="-228600">
              <a:buSzPts val="1000"/>
              <a:buAutoNum type="arabicPeriod"/>
            </a:pPr>
            <a:r>
              <a:rPr lang="vi-VN" sz="1000">
                <a:latin typeface="Roboto Black"/>
                <a:sym typeface="Roboto Black"/>
              </a:rPr>
              <a:t>Có một danh sách tĩnh các vị trí hợp lệ để chuyển hướng đến</a:t>
            </a:r>
            <a:endParaRPr lang="en-US" sz="1000">
              <a:latin typeface="Roboto Black"/>
              <a:sym typeface="Roboto Black"/>
            </a:endParaRPr>
          </a:p>
          <a:p>
            <a:pPr marL="342900" indent="-228600">
              <a:buSzPts val="1000"/>
              <a:buAutoNum type="arabicPeriod"/>
            </a:pPr>
            <a:r>
              <a:rPr lang="vi-VN" sz="1000">
                <a:latin typeface="Roboto Black"/>
                <a:sym typeface="Roboto Black"/>
              </a:rPr>
              <a:t>Có Whitelist tham số người dùng xác định</a:t>
            </a:r>
            <a:endParaRPr lang="en-US" sz="1000">
              <a:latin typeface="Roboto Black"/>
              <a:sym typeface="Roboto Black"/>
            </a:endParaRPr>
          </a:p>
          <a:p>
            <a:pPr marL="342900" indent="-228600">
              <a:buSzPts val="1000"/>
              <a:buAutoNum type="arabicPeriod"/>
            </a:pPr>
            <a:endParaRPr lang="en-US" sz="1000">
              <a:latin typeface="Roboto Black"/>
              <a:sym typeface="Roboto Black"/>
            </a:endParaRPr>
          </a:p>
        </p:txBody>
      </p:sp>
      <p:pic>
        <p:nvPicPr>
          <p:cNvPr id="22" name="Picture 21">
            <a:extLst>
              <a:ext uri="{FF2B5EF4-FFF2-40B4-BE49-F238E27FC236}">
                <a16:creationId xmlns:a16="http://schemas.microsoft.com/office/drawing/2014/main" id="{35B4DD2C-5ED3-45BA-8709-6D30D00BDF31}"/>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5191276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TEAM</a:t>
            </a:r>
            <a:endParaRPr/>
          </a:p>
        </p:txBody>
      </p:sp>
      <p:pic>
        <p:nvPicPr>
          <p:cNvPr id="1105" name="Google Shape;1105;p37"/>
          <p:cNvPicPr preferRelativeResize="0"/>
          <p:nvPr/>
        </p:nvPicPr>
        <p:blipFill>
          <a:blip r:embed="rId3"/>
          <a:srcRect l="303" r="303"/>
          <a:stretch/>
        </p:blipFill>
        <p:spPr>
          <a:xfrm>
            <a:off x="311712" y="1453300"/>
            <a:ext cx="1289125" cy="3309202"/>
          </a:xfrm>
          <a:prstGeom prst="rect">
            <a:avLst/>
          </a:prstGeom>
          <a:noFill/>
          <a:ln>
            <a:noFill/>
          </a:ln>
        </p:spPr>
      </p:pic>
      <p:pic>
        <p:nvPicPr>
          <p:cNvPr id="1106" name="Google Shape;1106;p37"/>
          <p:cNvPicPr preferRelativeResize="0"/>
          <p:nvPr/>
        </p:nvPicPr>
        <p:blipFill>
          <a:blip r:embed="rId4"/>
          <a:srcRect l="303" r="303"/>
          <a:stretch/>
        </p:blipFill>
        <p:spPr>
          <a:xfrm>
            <a:off x="3107800" y="1453300"/>
            <a:ext cx="1289126" cy="3309202"/>
          </a:xfrm>
          <a:prstGeom prst="rect">
            <a:avLst/>
          </a:prstGeom>
          <a:noFill/>
          <a:ln>
            <a:noFill/>
          </a:ln>
        </p:spPr>
      </p:pic>
      <p:pic>
        <p:nvPicPr>
          <p:cNvPr id="1107" name="Google Shape;1107;p37"/>
          <p:cNvPicPr preferRelativeResize="0">
            <a:picLocks/>
          </p:cNvPicPr>
          <p:nvPr/>
        </p:nvPicPr>
        <p:blipFill>
          <a:blip r:embed="rId5"/>
          <a:srcRect l="303" r="303"/>
          <a:stretch/>
        </p:blipFill>
        <p:spPr>
          <a:xfrm>
            <a:off x="1699828" y="1379558"/>
            <a:ext cx="1289126" cy="3309202"/>
          </a:xfrm>
          <a:prstGeom prst="rect">
            <a:avLst/>
          </a:prstGeom>
          <a:noFill/>
          <a:ln>
            <a:noFill/>
          </a:ln>
        </p:spPr>
      </p:pic>
      <p:cxnSp>
        <p:nvCxnSpPr>
          <p:cNvPr id="1108" name="Google Shape;1108;p37"/>
          <p:cNvCxnSpPr/>
          <p:nvPr/>
        </p:nvCxnSpPr>
        <p:spPr>
          <a:xfrm>
            <a:off x="4038600" y="1905000"/>
            <a:ext cx="1457400" cy="0"/>
          </a:xfrm>
          <a:prstGeom prst="straightConnector1">
            <a:avLst/>
          </a:prstGeom>
          <a:noFill/>
          <a:ln w="28575" cap="flat" cmpd="sng">
            <a:solidFill>
              <a:srgbClr val="FFFFFF"/>
            </a:solidFill>
            <a:prstDash val="solid"/>
            <a:round/>
            <a:headEnd type="oval" w="med" len="med"/>
            <a:tailEnd type="oval" w="med" len="med"/>
          </a:ln>
        </p:spPr>
      </p:cxnSp>
      <p:cxnSp>
        <p:nvCxnSpPr>
          <p:cNvPr id="1109" name="Google Shape;1109;p37"/>
          <p:cNvCxnSpPr/>
          <p:nvPr/>
        </p:nvCxnSpPr>
        <p:spPr>
          <a:xfrm>
            <a:off x="2714700" y="2971800"/>
            <a:ext cx="2781300" cy="0"/>
          </a:xfrm>
          <a:prstGeom prst="straightConnector1">
            <a:avLst/>
          </a:prstGeom>
          <a:noFill/>
          <a:ln w="28575" cap="flat" cmpd="sng">
            <a:solidFill>
              <a:srgbClr val="FFFFFF"/>
            </a:solidFill>
            <a:prstDash val="solid"/>
            <a:round/>
            <a:headEnd type="oval" w="med" len="med"/>
            <a:tailEnd type="oval" w="med" len="med"/>
          </a:ln>
        </p:spPr>
      </p:cxnSp>
      <p:cxnSp>
        <p:nvCxnSpPr>
          <p:cNvPr id="1110" name="Google Shape;1110;p37"/>
          <p:cNvCxnSpPr/>
          <p:nvPr/>
        </p:nvCxnSpPr>
        <p:spPr>
          <a:xfrm>
            <a:off x="1152600" y="4038600"/>
            <a:ext cx="4343400" cy="0"/>
          </a:xfrm>
          <a:prstGeom prst="straightConnector1">
            <a:avLst/>
          </a:prstGeom>
          <a:noFill/>
          <a:ln w="28575" cap="flat" cmpd="sng">
            <a:solidFill>
              <a:srgbClr val="FFFFFF"/>
            </a:solidFill>
            <a:prstDash val="solid"/>
            <a:round/>
            <a:headEnd type="oval" w="med" len="med"/>
            <a:tailEnd type="oval" w="med" len="med"/>
          </a:ln>
        </p:spPr>
      </p:cxnSp>
      <p:sp>
        <p:nvSpPr>
          <p:cNvPr id="1114" name="Google Shape;1114;p37"/>
          <p:cNvSpPr txBox="1">
            <a:spLocks noGrp="1"/>
          </p:cNvSpPr>
          <p:nvPr>
            <p:ph type="ctrTitle" idx="4294967295"/>
          </p:nvPr>
        </p:nvSpPr>
        <p:spPr>
          <a:xfrm>
            <a:off x="5745906" y="1708787"/>
            <a:ext cx="2076000" cy="3534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solidFill>
                  <a:srgbClr val="FFFFFF"/>
                </a:solidFill>
              </a:rPr>
              <a:t>Lê Quang Đức</a:t>
            </a:r>
            <a:endParaRPr sz="1400">
              <a:solidFill>
                <a:srgbClr val="FFFFFF"/>
              </a:solidFill>
            </a:endParaRPr>
          </a:p>
        </p:txBody>
      </p:sp>
      <p:sp>
        <p:nvSpPr>
          <p:cNvPr id="1115" name="Google Shape;1115;p37"/>
          <p:cNvSpPr txBox="1">
            <a:spLocks noGrp="1"/>
          </p:cNvSpPr>
          <p:nvPr>
            <p:ph type="ctrTitle" idx="4294967295"/>
          </p:nvPr>
        </p:nvSpPr>
        <p:spPr>
          <a:xfrm>
            <a:off x="5745906" y="2775588"/>
            <a:ext cx="2076000" cy="196200"/>
          </a:xfrm>
          <a:prstGeom prst="rect">
            <a:avLst/>
          </a:prstGeom>
          <a:noFill/>
          <a:ln>
            <a:noFill/>
          </a:ln>
        </p:spPr>
        <p:txBody>
          <a:bodyPr spcFirstLastPara="1" wrap="square" lIns="91425" tIns="91425" rIns="91425" bIns="91425" anchor="t" anchorCtr="0">
            <a:noAutofit/>
          </a:bodyPr>
          <a:lstStyle/>
          <a:p>
            <a:r>
              <a:rPr lang="es" sz="1400"/>
              <a:t>Phùng Châu Hải</a:t>
            </a:r>
            <a:endParaRPr sz="1400"/>
          </a:p>
        </p:txBody>
      </p:sp>
      <p:sp>
        <p:nvSpPr>
          <p:cNvPr id="1116" name="Google Shape;1116;p37"/>
          <p:cNvSpPr txBox="1">
            <a:spLocks noGrp="1"/>
          </p:cNvSpPr>
          <p:nvPr>
            <p:ph type="ctrTitle" idx="4294967295"/>
          </p:nvPr>
        </p:nvSpPr>
        <p:spPr>
          <a:xfrm>
            <a:off x="5745906" y="3842388"/>
            <a:ext cx="2076000" cy="196200"/>
          </a:xfrm>
          <a:prstGeom prst="rect">
            <a:avLst/>
          </a:prstGeom>
          <a:noFill/>
          <a:ln>
            <a:noFill/>
          </a:ln>
        </p:spPr>
        <p:txBody>
          <a:bodyPr spcFirstLastPara="1" wrap="square" lIns="91425" tIns="91425" rIns="91425" bIns="91425" anchor="t" anchorCtr="0">
            <a:noAutofit/>
          </a:bodyPr>
          <a:lstStyle/>
          <a:p>
            <a:r>
              <a:rPr lang="es" sz="1400"/>
              <a:t>Nguyễn Hoàng Huy</a:t>
            </a:r>
            <a:endParaRPr sz="1400"/>
          </a:p>
        </p:txBody>
      </p:sp>
      <p:cxnSp>
        <p:nvCxnSpPr>
          <p:cNvPr id="1117" name="Google Shape;1117;p37"/>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18" name="Picture 17">
            <a:extLst>
              <a:ext uri="{FF2B5EF4-FFF2-40B4-BE49-F238E27FC236}">
                <a16:creationId xmlns:a16="http://schemas.microsoft.com/office/drawing/2014/main" id="{7DCD8E6D-7E05-4CCD-B845-A29005284582}"/>
              </a:ext>
            </a:extLst>
          </p:cNvPr>
          <p:cNvPicPr>
            <a:picLocks noChangeAspect="1"/>
          </p:cNvPicPr>
          <p:nvPr/>
        </p:nvPicPr>
        <p:blipFill>
          <a:blip r:embed="rId6"/>
          <a:stretch>
            <a:fillRect/>
          </a:stretch>
        </p:blipFill>
        <p:spPr>
          <a:xfrm>
            <a:off x="8051592" y="4480845"/>
            <a:ext cx="631919" cy="42787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65219" y="720303"/>
            <a:ext cx="3237786" cy="12880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600"/>
              <a:t>THANKS!</a:t>
            </a:r>
            <a:endParaRPr sz="360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122;p38">
            <a:extLst>
              <a:ext uri="{FF2B5EF4-FFF2-40B4-BE49-F238E27FC236}">
                <a16:creationId xmlns:a16="http://schemas.microsoft.com/office/drawing/2014/main" id="{B879B63B-8EE5-4C41-B7FE-82C5F053B1E1}"/>
              </a:ext>
            </a:extLst>
          </p:cNvPr>
          <p:cNvSpPr txBox="1">
            <a:spLocks/>
          </p:cNvSpPr>
          <p:nvPr/>
        </p:nvSpPr>
        <p:spPr>
          <a:xfrm>
            <a:off x="4097564" y="2205473"/>
            <a:ext cx="5089412" cy="5630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2A47"/>
              </a:buClr>
              <a:buSzPts val="3000"/>
              <a:buFont typeface="Roboto Black"/>
              <a:buNone/>
              <a:defRPr sz="3000" b="0" i="0" u="none" strike="noStrike" cap="none">
                <a:solidFill>
                  <a:srgbClr val="0E2A47"/>
                </a:solidFill>
                <a:latin typeface="Roboto Black"/>
                <a:ea typeface="Roboto Black"/>
                <a:cs typeface="Roboto Black"/>
                <a:sym typeface="Roboto Black"/>
              </a:defRPr>
            </a:lvl1pPr>
            <a:lvl2pPr marR="0" lvl="1"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2pPr>
            <a:lvl3pPr marR="0" lvl="2"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3pPr>
            <a:lvl4pPr marR="0" lvl="3"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4pPr>
            <a:lvl5pPr marR="0" lvl="4"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5pPr>
            <a:lvl6pPr marR="0" lvl="5"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6pPr>
            <a:lvl7pPr marR="0" lvl="6"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7pPr>
            <a:lvl8pPr marR="0" lvl="7"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8pPr>
            <a:lvl9pPr marR="0" lvl="8"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9pPr>
          </a:lstStyle>
          <a:p>
            <a:r>
              <a:rPr lang="vi-VN" sz="2200"/>
              <a:t>Cảm ơn Thầy và các bạn đã lắng nghe</a:t>
            </a:r>
          </a:p>
        </p:txBody>
      </p:sp>
      <p:pic>
        <p:nvPicPr>
          <p:cNvPr id="145" name="Picture 144">
            <a:extLst>
              <a:ext uri="{FF2B5EF4-FFF2-40B4-BE49-F238E27FC236}">
                <a16:creationId xmlns:a16="http://schemas.microsoft.com/office/drawing/2014/main" id="{884CC979-A19B-4B1E-9E47-F6DF7F73467F}"/>
              </a:ext>
            </a:extLst>
          </p:cNvPr>
          <p:cNvPicPr>
            <a:picLocks noChangeAspect="1"/>
          </p:cNvPicPr>
          <p:nvPr/>
        </p:nvPicPr>
        <p:blipFill>
          <a:blip r:embed="rId3"/>
          <a:stretch>
            <a:fillRect/>
          </a:stretch>
        </p:blipFill>
        <p:spPr>
          <a:xfrm>
            <a:off x="8512081" y="4140372"/>
            <a:ext cx="631919" cy="4278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t>KHÁI NIỆM</a:t>
            </a:r>
          </a:p>
        </p:txBody>
      </p:sp>
      <p:sp>
        <p:nvSpPr>
          <p:cNvPr id="259" name="Google Shape;259;p22"/>
          <p:cNvSpPr txBox="1">
            <a:spLocks noGrp="1"/>
          </p:cNvSpPr>
          <p:nvPr>
            <p:ph type="subTitle" idx="1"/>
          </p:nvPr>
        </p:nvSpPr>
        <p:spPr>
          <a:xfrm>
            <a:off x="4893699" y="2746375"/>
            <a:ext cx="3970081"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a:t>Bảo mật website là một khái niệm khá trừu tượng. Mỗi website có một server riêng hay còn gọi là máy chủ, nó có nhiệm vụ mở một cửa sổ cho phép mạng bạn đang dùng kết nối với bên ngoài. Mỗi website khi kết nối với máy chủ đều có một địa chỉ IP riêng, được mã hóa và đảm bảo an toàn</a:t>
            </a:r>
            <a:endParaRPr lang="en-US"/>
          </a:p>
        </p:txBody>
      </p:sp>
      <p:cxnSp>
        <p:nvCxnSpPr>
          <p:cNvPr id="260" name="Google Shape;260;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sp>
        <p:nvSpPr>
          <p:cNvPr id="19" name="Google Shape;278;p23">
            <a:extLst>
              <a:ext uri="{FF2B5EF4-FFF2-40B4-BE49-F238E27FC236}">
                <a16:creationId xmlns:a16="http://schemas.microsoft.com/office/drawing/2014/main" id="{C7A3EFB4-567C-423A-85DF-F38CD3B874A6}"/>
              </a:ext>
            </a:extLst>
          </p:cNvPr>
          <p:cNvSpPr/>
          <p:nvPr/>
        </p:nvSpPr>
        <p:spPr>
          <a:xfrm>
            <a:off x="935307" y="1493553"/>
            <a:ext cx="2375707" cy="198286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6;p23">
            <a:extLst>
              <a:ext uri="{FF2B5EF4-FFF2-40B4-BE49-F238E27FC236}">
                <a16:creationId xmlns:a16="http://schemas.microsoft.com/office/drawing/2014/main" id="{90C6323F-EAC1-4ED1-9A9B-028A870914F5}"/>
              </a:ext>
            </a:extLst>
          </p:cNvPr>
          <p:cNvSpPr/>
          <p:nvPr/>
        </p:nvSpPr>
        <p:spPr>
          <a:xfrm>
            <a:off x="1756484" y="1848662"/>
            <a:ext cx="743198" cy="990875"/>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9CB4352B-41FB-4952-A289-13F5DF70A647}"/>
              </a:ext>
            </a:extLst>
          </p:cNvPr>
          <p:cNvPicPr>
            <a:picLocks noChangeAspect="1"/>
          </p:cNvPicPr>
          <p:nvPr/>
        </p:nvPicPr>
        <p:blipFill>
          <a:blip r:embed="rId3"/>
          <a:stretch>
            <a:fillRect/>
          </a:stretch>
        </p:blipFill>
        <p:spPr>
          <a:xfrm>
            <a:off x="8051592" y="4480845"/>
            <a:ext cx="631919" cy="42787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t>KHÁI NIỆM</a:t>
            </a:r>
          </a:p>
        </p:txBody>
      </p:sp>
      <p:sp>
        <p:nvSpPr>
          <p:cNvPr id="259" name="Google Shape;259;p22"/>
          <p:cNvSpPr txBox="1">
            <a:spLocks noGrp="1"/>
          </p:cNvSpPr>
          <p:nvPr>
            <p:ph type="subTitle" idx="1"/>
          </p:nvPr>
        </p:nvSpPr>
        <p:spPr>
          <a:xfrm>
            <a:off x="4893699" y="2746375"/>
            <a:ext cx="4043823" cy="1661388"/>
          </a:xfrm>
          <a:prstGeom prst="rect">
            <a:avLst/>
          </a:prstGeom>
          <a:noFill/>
          <a:ln>
            <a:noFill/>
          </a:ln>
        </p:spPr>
        <p:txBody>
          <a:bodyPr spcFirstLastPara="1" wrap="square" lIns="91425" tIns="91425" rIns="91425" bIns="91425" anchor="t" anchorCtr="0">
            <a:noAutofit/>
          </a:bodyPr>
          <a:lstStyle/>
          <a:p>
            <a:pPr marL="0" indent="0">
              <a:buClr>
                <a:schemeClr val="dk1"/>
              </a:buClr>
              <a:buFont typeface="Arial"/>
            </a:pPr>
            <a:r>
              <a:rPr lang="en-US"/>
              <a:t>Khi xảy ra lỗ hổng bảo mật tức là cửa sổ này đã bị một địa chỉ IP khác chứa mã độc xâm nhập và tìm cách moi thông tin. Đó là khi tường rào bảo mật website đã bị sụp đổ. Nói một cách ngắn gọn, bảo mật website là quá trình bảo vệ cho website của bạn an toàn tuyệt đối, thiết lập các chế độ bảo mật tầng lớp cần phải có</a:t>
            </a:r>
          </a:p>
          <a:p>
            <a:pPr marL="0" indent="0">
              <a:buClr>
                <a:schemeClr val="dk1"/>
              </a:buClr>
              <a:buFont typeface="Arial"/>
            </a:pPr>
            <a:endParaRPr lang="en-US"/>
          </a:p>
          <a:p>
            <a:pPr marL="0" indent="0">
              <a:buClr>
                <a:schemeClr val="dk1"/>
              </a:buClr>
              <a:buFont typeface="Arial"/>
            </a:pPr>
            <a:r>
              <a:rPr lang="en-US"/>
              <a:t>ĐÂY LÀ 1 ĐIỀU CỰC KỲ QUAN TRỌNG KHI THIẾT KẾ WEBSITE</a:t>
            </a:r>
          </a:p>
        </p:txBody>
      </p:sp>
      <p:cxnSp>
        <p:nvCxnSpPr>
          <p:cNvPr id="260" name="Google Shape;260;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B254C076-3057-4016-B02E-C459F5CAB820}"/>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4236447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animEffect transition="in" filter="circle(in)">
                                      <p:cBhvr>
                                        <p:cTn id="7" dur="2000"/>
                                        <p:tgtEl>
                                          <p:spTgt spid="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NGUYÊN NHÂN</a:t>
            </a:r>
          </a:p>
        </p:txBody>
      </p:sp>
      <p:sp>
        <p:nvSpPr>
          <p:cNvPr id="275" name="Google Shape;275;p23"/>
          <p:cNvSpPr txBox="1">
            <a:spLocks noGrp="1"/>
          </p:cNvSpPr>
          <p:nvPr>
            <p:ph type="ctrTitle"/>
          </p:nvPr>
        </p:nvSpPr>
        <p:spPr>
          <a:xfrm>
            <a:off x="654091" y="3332775"/>
            <a:ext cx="2358723" cy="4494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Lỗ hỏng bảo mật trong cơ sở dữ liệu , kết nối web 2.0 , Ajax</a:t>
            </a:r>
            <a:endParaRPr lang="en-US"/>
          </a:p>
        </p:txBody>
      </p:sp>
      <p:sp>
        <p:nvSpPr>
          <p:cNvPr id="276" name="Google Shape;276;p23"/>
          <p:cNvSpPr txBox="1">
            <a:spLocks noGrp="1"/>
          </p:cNvSpPr>
          <p:nvPr>
            <p:ph type="ctrTitle" idx="4"/>
          </p:nvPr>
        </p:nvSpPr>
        <p:spPr>
          <a:xfrm>
            <a:off x="6039926" y="3182601"/>
            <a:ext cx="2698493" cy="606593"/>
          </a:xfrm>
          <a:prstGeom prst="rect">
            <a:avLst/>
          </a:prstGeom>
          <a:noFill/>
          <a:ln>
            <a:noFill/>
          </a:ln>
        </p:spPr>
        <p:txBody>
          <a:bodyPr spcFirstLastPara="1" wrap="square" lIns="91425" tIns="91425" rIns="91425" bIns="91425" anchor="b" anchorCtr="0">
            <a:noAutofit/>
          </a:bodyPr>
          <a:lstStyle/>
          <a:p>
            <a:r>
              <a:rPr lang="en-US"/>
              <a:t>Do một số ngôn ngữ lập trình có tính bảo mật web chưa cao</a:t>
            </a:r>
          </a:p>
        </p:txBody>
      </p:sp>
      <p:sp>
        <p:nvSpPr>
          <p:cNvPr id="277" name="Google Shape;277;p23"/>
          <p:cNvSpPr txBox="1">
            <a:spLocks noGrp="1"/>
          </p:cNvSpPr>
          <p:nvPr>
            <p:ph type="ctrTitle" idx="5"/>
          </p:nvPr>
        </p:nvSpPr>
        <p:spPr>
          <a:xfrm>
            <a:off x="3392638" y="3417706"/>
            <a:ext cx="2358724"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Phần mềm ứng dụng miễn phí</a:t>
            </a:r>
          </a:p>
        </p:txBody>
      </p:sp>
      <p:sp>
        <p:nvSpPr>
          <p:cNvPr id="278" name="Google Shape;278;p23"/>
          <p:cNvSpPr/>
          <p:nvPr/>
        </p:nvSpPr>
        <p:spPr>
          <a:xfrm>
            <a:off x="1335968" y="2127829"/>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3"/>
          <p:cNvGrpSpPr/>
          <p:nvPr/>
        </p:nvGrpSpPr>
        <p:grpSpPr>
          <a:xfrm>
            <a:off x="4081142" y="2121273"/>
            <a:ext cx="994978" cy="830447"/>
            <a:chOff x="6666900" y="628300"/>
            <a:chExt cx="5236725" cy="4370775"/>
          </a:xfrm>
        </p:grpSpPr>
        <p:sp>
          <p:nvSpPr>
            <p:cNvPr id="280" name="Google Shape;280;p23"/>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3"/>
          <p:cNvGrpSpPr/>
          <p:nvPr/>
        </p:nvGrpSpPr>
        <p:grpSpPr>
          <a:xfrm>
            <a:off x="6826321" y="2121273"/>
            <a:ext cx="1002833" cy="837003"/>
            <a:chOff x="12618250" y="628300"/>
            <a:chExt cx="5236725" cy="4370775"/>
          </a:xfrm>
        </p:grpSpPr>
        <p:sp>
          <p:nvSpPr>
            <p:cNvPr id="284"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p:nvPr/>
        </p:nvSpPr>
        <p:spPr>
          <a:xfrm>
            <a:off x="1677823" y="2266073"/>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6" name="Picture 15">
            <a:extLst>
              <a:ext uri="{FF2B5EF4-FFF2-40B4-BE49-F238E27FC236}">
                <a16:creationId xmlns:a16="http://schemas.microsoft.com/office/drawing/2014/main" id="{9E853144-98DB-48B1-BE8A-D4A45041440D}"/>
              </a:ext>
            </a:extLst>
          </p:cNvPr>
          <p:cNvPicPr>
            <a:picLocks noChangeAspect="1"/>
          </p:cNvPicPr>
          <p:nvPr/>
        </p:nvPicPr>
        <p:blipFill>
          <a:blip r:embed="rId3"/>
          <a:stretch>
            <a:fillRect/>
          </a:stretch>
        </p:blipFill>
        <p:spPr>
          <a:xfrm>
            <a:off x="8051592" y="4480845"/>
            <a:ext cx="631919" cy="42787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000"/>
                                        <p:tgtEl>
                                          <p:spTgt spid="275"/>
                                        </p:tgtEl>
                                      </p:cBhvr>
                                    </p:animEffect>
                                    <p:anim calcmode="lin" valueType="num">
                                      <p:cBhvr>
                                        <p:cTn id="8" dur="1000" fill="hold"/>
                                        <p:tgtEl>
                                          <p:spTgt spid="275"/>
                                        </p:tgtEl>
                                        <p:attrNameLst>
                                          <p:attrName>ppt_x</p:attrName>
                                        </p:attrNameLst>
                                      </p:cBhvr>
                                      <p:tavLst>
                                        <p:tav tm="0">
                                          <p:val>
                                            <p:strVal val="#ppt_x"/>
                                          </p:val>
                                        </p:tav>
                                        <p:tav tm="100000">
                                          <p:val>
                                            <p:strVal val="#ppt_x"/>
                                          </p:val>
                                        </p:tav>
                                      </p:tavLst>
                                    </p:anim>
                                    <p:anim calcmode="lin" valueType="num">
                                      <p:cBhvr>
                                        <p:cTn id="9" dur="1000" fill="hold"/>
                                        <p:tgtEl>
                                          <p:spTgt spid="27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1000"/>
                                        <p:tgtEl>
                                          <p:spTgt spid="278"/>
                                        </p:tgtEl>
                                      </p:cBhvr>
                                    </p:animEffect>
                                    <p:anim calcmode="lin" valueType="num">
                                      <p:cBhvr>
                                        <p:cTn id="13" dur="1000" fill="hold"/>
                                        <p:tgtEl>
                                          <p:spTgt spid="278"/>
                                        </p:tgtEl>
                                        <p:attrNameLst>
                                          <p:attrName>ppt_x</p:attrName>
                                        </p:attrNameLst>
                                      </p:cBhvr>
                                      <p:tavLst>
                                        <p:tav tm="0">
                                          <p:val>
                                            <p:strVal val="#ppt_x"/>
                                          </p:val>
                                        </p:tav>
                                        <p:tav tm="100000">
                                          <p:val>
                                            <p:strVal val="#ppt_x"/>
                                          </p:val>
                                        </p:tav>
                                      </p:tavLst>
                                    </p:anim>
                                    <p:anim calcmode="lin" valueType="num">
                                      <p:cBhvr>
                                        <p:cTn id="14" dur="1000" fill="hold"/>
                                        <p:tgtEl>
                                          <p:spTgt spid="27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6"/>
                                        </p:tgtEl>
                                        <p:attrNameLst>
                                          <p:attrName>style.visibility</p:attrName>
                                        </p:attrNameLst>
                                      </p:cBhvr>
                                      <p:to>
                                        <p:strVal val="visible"/>
                                      </p:to>
                                    </p:set>
                                    <p:animEffect transition="in" filter="fade">
                                      <p:cBhvr>
                                        <p:cTn id="17" dur="1000"/>
                                        <p:tgtEl>
                                          <p:spTgt spid="286"/>
                                        </p:tgtEl>
                                      </p:cBhvr>
                                    </p:animEffect>
                                    <p:anim calcmode="lin" valueType="num">
                                      <p:cBhvr>
                                        <p:cTn id="18" dur="1000" fill="hold"/>
                                        <p:tgtEl>
                                          <p:spTgt spid="286"/>
                                        </p:tgtEl>
                                        <p:attrNameLst>
                                          <p:attrName>ppt_x</p:attrName>
                                        </p:attrNameLst>
                                      </p:cBhvr>
                                      <p:tavLst>
                                        <p:tav tm="0">
                                          <p:val>
                                            <p:strVal val="#ppt_x"/>
                                          </p:val>
                                        </p:tav>
                                        <p:tav tm="100000">
                                          <p:val>
                                            <p:strVal val="#ppt_x"/>
                                          </p:val>
                                        </p:tav>
                                      </p:tavLst>
                                    </p:anim>
                                    <p:anim calcmode="lin" valueType="num">
                                      <p:cBhvr>
                                        <p:cTn id="19" dur="1000" fill="hold"/>
                                        <p:tgtEl>
                                          <p:spTgt spid="28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77"/>
                                        </p:tgtEl>
                                        <p:attrNameLst>
                                          <p:attrName>style.visibility</p:attrName>
                                        </p:attrNameLst>
                                      </p:cBhvr>
                                      <p:to>
                                        <p:strVal val="visible"/>
                                      </p:to>
                                    </p:set>
                                    <p:animEffect transition="in" filter="fade">
                                      <p:cBhvr>
                                        <p:cTn id="24" dur="1000"/>
                                        <p:tgtEl>
                                          <p:spTgt spid="277"/>
                                        </p:tgtEl>
                                      </p:cBhvr>
                                    </p:animEffect>
                                    <p:anim calcmode="lin" valueType="num">
                                      <p:cBhvr>
                                        <p:cTn id="25" dur="1000" fill="hold"/>
                                        <p:tgtEl>
                                          <p:spTgt spid="277"/>
                                        </p:tgtEl>
                                        <p:attrNameLst>
                                          <p:attrName>ppt_x</p:attrName>
                                        </p:attrNameLst>
                                      </p:cBhvr>
                                      <p:tavLst>
                                        <p:tav tm="0">
                                          <p:val>
                                            <p:strVal val="#ppt_x"/>
                                          </p:val>
                                        </p:tav>
                                        <p:tav tm="100000">
                                          <p:val>
                                            <p:strVal val="#ppt_x"/>
                                          </p:val>
                                        </p:tav>
                                      </p:tavLst>
                                    </p:anim>
                                    <p:anim calcmode="lin" valueType="num">
                                      <p:cBhvr>
                                        <p:cTn id="26" dur="1000" fill="hold"/>
                                        <p:tgtEl>
                                          <p:spTgt spid="27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79"/>
                                        </p:tgtEl>
                                        <p:attrNameLst>
                                          <p:attrName>style.visibility</p:attrName>
                                        </p:attrNameLst>
                                      </p:cBhvr>
                                      <p:to>
                                        <p:strVal val="visible"/>
                                      </p:to>
                                    </p:set>
                                    <p:animEffect transition="in" filter="fade">
                                      <p:cBhvr>
                                        <p:cTn id="29" dur="1000"/>
                                        <p:tgtEl>
                                          <p:spTgt spid="279"/>
                                        </p:tgtEl>
                                      </p:cBhvr>
                                    </p:animEffect>
                                    <p:anim calcmode="lin" valueType="num">
                                      <p:cBhvr>
                                        <p:cTn id="30" dur="1000" fill="hold"/>
                                        <p:tgtEl>
                                          <p:spTgt spid="279"/>
                                        </p:tgtEl>
                                        <p:attrNameLst>
                                          <p:attrName>ppt_x</p:attrName>
                                        </p:attrNameLst>
                                      </p:cBhvr>
                                      <p:tavLst>
                                        <p:tav tm="0">
                                          <p:val>
                                            <p:strVal val="#ppt_x"/>
                                          </p:val>
                                        </p:tav>
                                        <p:tav tm="100000">
                                          <p:val>
                                            <p:strVal val="#ppt_x"/>
                                          </p:val>
                                        </p:tav>
                                      </p:tavLst>
                                    </p:anim>
                                    <p:anim calcmode="lin" valueType="num">
                                      <p:cBhvr>
                                        <p:cTn id="31" dur="1000" fill="hold"/>
                                        <p:tgtEl>
                                          <p:spTgt spid="27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76"/>
                                        </p:tgtEl>
                                        <p:attrNameLst>
                                          <p:attrName>style.visibility</p:attrName>
                                        </p:attrNameLst>
                                      </p:cBhvr>
                                      <p:to>
                                        <p:strVal val="visible"/>
                                      </p:to>
                                    </p:set>
                                    <p:animEffect transition="in" filter="fade">
                                      <p:cBhvr>
                                        <p:cTn id="36" dur="1000"/>
                                        <p:tgtEl>
                                          <p:spTgt spid="276"/>
                                        </p:tgtEl>
                                      </p:cBhvr>
                                    </p:animEffect>
                                    <p:anim calcmode="lin" valueType="num">
                                      <p:cBhvr>
                                        <p:cTn id="37" dur="1000" fill="hold"/>
                                        <p:tgtEl>
                                          <p:spTgt spid="276"/>
                                        </p:tgtEl>
                                        <p:attrNameLst>
                                          <p:attrName>ppt_x</p:attrName>
                                        </p:attrNameLst>
                                      </p:cBhvr>
                                      <p:tavLst>
                                        <p:tav tm="0">
                                          <p:val>
                                            <p:strVal val="#ppt_x"/>
                                          </p:val>
                                        </p:tav>
                                        <p:tav tm="100000">
                                          <p:val>
                                            <p:strVal val="#ppt_x"/>
                                          </p:val>
                                        </p:tav>
                                      </p:tavLst>
                                    </p:anim>
                                    <p:anim calcmode="lin" valueType="num">
                                      <p:cBhvr>
                                        <p:cTn id="38" dur="1000" fill="hold"/>
                                        <p:tgtEl>
                                          <p:spTgt spid="276"/>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83"/>
                                        </p:tgtEl>
                                        <p:attrNameLst>
                                          <p:attrName>style.visibility</p:attrName>
                                        </p:attrNameLst>
                                      </p:cBhvr>
                                      <p:to>
                                        <p:strVal val="visible"/>
                                      </p:to>
                                    </p:set>
                                    <p:animEffect transition="in" filter="fade">
                                      <p:cBhvr>
                                        <p:cTn id="41" dur="1000"/>
                                        <p:tgtEl>
                                          <p:spTgt spid="283"/>
                                        </p:tgtEl>
                                      </p:cBhvr>
                                    </p:animEffect>
                                    <p:anim calcmode="lin" valueType="num">
                                      <p:cBhvr>
                                        <p:cTn id="42" dur="1000" fill="hold"/>
                                        <p:tgtEl>
                                          <p:spTgt spid="283"/>
                                        </p:tgtEl>
                                        <p:attrNameLst>
                                          <p:attrName>ppt_x</p:attrName>
                                        </p:attrNameLst>
                                      </p:cBhvr>
                                      <p:tavLst>
                                        <p:tav tm="0">
                                          <p:val>
                                            <p:strVal val="#ppt_x"/>
                                          </p:val>
                                        </p:tav>
                                        <p:tav tm="100000">
                                          <p:val>
                                            <p:strVal val="#ppt_x"/>
                                          </p:val>
                                        </p:tav>
                                      </p:tavLst>
                                    </p:anim>
                                    <p:anim calcmode="lin" valueType="num">
                                      <p:cBhvr>
                                        <p:cTn id="43" dur="1000" fill="hold"/>
                                        <p:tgtEl>
                                          <p:spTgt spid="2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P spid="276" grpId="0"/>
      <p:bldP spid="277" grpId="0"/>
      <p:bldP spid="278" grpId="0" animBg="1"/>
      <p:bldP spid="28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1398"/>
            <a:ext cx="3793044"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a:effectLst/>
                <a:latin typeface="Times New Roman" panose="02020603050405020304" pitchFamily="18" charset="0"/>
                <a:ea typeface="Arial" panose="020B0604020202020204" pitchFamily="34" charset="0"/>
              </a:rPr>
              <a:t>PHẦN MỀM ỨNG DỤNG MIỄN PHÍ</a:t>
            </a:r>
            <a:endParaRPr lang="en-US">
              <a:solidFill>
                <a:srgbClr val="FFFFFF"/>
              </a:solidFill>
            </a:endParaRPr>
          </a:p>
        </p:txBody>
      </p:sp>
      <p:sp>
        <p:nvSpPr>
          <p:cNvPr id="293" name="Google Shape;293;p24"/>
          <p:cNvSpPr txBox="1">
            <a:spLocks noGrp="1"/>
          </p:cNvSpPr>
          <p:nvPr>
            <p:ph type="subTitle" idx="1"/>
          </p:nvPr>
        </p:nvSpPr>
        <p:spPr>
          <a:xfrm>
            <a:off x="4893700" y="2746375"/>
            <a:ext cx="3978204" cy="1614132"/>
          </a:xfrm>
          <a:prstGeom prst="rect">
            <a:avLst/>
          </a:prstGeom>
        </p:spPr>
        <p:txBody>
          <a:bodyPr spcFirstLastPara="1" wrap="square" lIns="91425" tIns="91425" rIns="91425" bIns="91425" anchor="t" anchorCtr="0">
            <a:noAutofit/>
          </a:bodyPr>
          <a:lstStyle/>
          <a:p>
            <a:pPr marL="0" indent="0">
              <a:buClr>
                <a:schemeClr val="dk1"/>
              </a:buClr>
            </a:pPr>
            <a:r>
              <a:rPr lang="en-US"/>
              <a:t>Cũng như những phần mềm miễn phí tải về máy tính bị nhiễm virus,có những loại virus bạn chỉ cần tải các công cụ miễn phí như : Ccleaner,bkav,…</a:t>
            </a:r>
          </a:p>
          <a:p>
            <a:pPr marL="0" indent="0">
              <a:buClr>
                <a:schemeClr val="dk1"/>
              </a:buClr>
            </a:pPr>
            <a:r>
              <a:rPr lang="en-US"/>
              <a:t>Tuy nhiên có những phần mềm mà bạn không thể xóa, những ứng dụng này sẽ ngấm ngầm sao lưu dữ liệu thông tin của bạn gửi tới những kẻ xấu và bạn có thể mất tiền nếu muốn chuộc lại.</a:t>
            </a:r>
          </a:p>
          <a:p>
            <a:pPr marL="0" indent="0">
              <a:buClr>
                <a:schemeClr val="dk1"/>
              </a:buClr>
            </a:pPr>
            <a:r>
              <a:rPr lang="en-US"/>
              <a:t>Có hàng loạt báo cáo về việc bị nhiễm phần mềm tống tiền Ransomware ảnh hưởng tới website ,iphone,thiết bị IoT…</a:t>
            </a:r>
          </a:p>
        </p:txBody>
      </p:sp>
      <p:cxnSp>
        <p:nvCxnSpPr>
          <p:cNvPr id="294" name="Google Shape;294;p24"/>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068391"/>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9" name="Picture 78">
            <a:extLst>
              <a:ext uri="{FF2B5EF4-FFF2-40B4-BE49-F238E27FC236}">
                <a16:creationId xmlns:a16="http://schemas.microsoft.com/office/drawing/2014/main" id="{5FD28140-08F4-48F0-9031-C1501122EE3B}"/>
              </a:ext>
            </a:extLst>
          </p:cNvPr>
          <p:cNvPicPr>
            <a:picLocks noChangeAspect="1"/>
          </p:cNvPicPr>
          <p:nvPr/>
        </p:nvPicPr>
        <p:blipFill>
          <a:blip r:embed="rId3"/>
          <a:stretch>
            <a:fillRect/>
          </a:stretch>
        </p:blipFill>
        <p:spPr>
          <a:xfrm>
            <a:off x="8051592" y="4480845"/>
            <a:ext cx="631919" cy="42787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animEffect transition="in" filter="wipe(down)">
                                      <p:cBhvr>
                                        <p:cTn id="7" dur="500"/>
                                        <p:tgtEl>
                                          <p:spTgt spid="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3">
                                            <p:txEl>
                                              <p:pRg st="1" end="1"/>
                                            </p:txEl>
                                          </p:spTgt>
                                        </p:tgtEl>
                                        <p:attrNameLst>
                                          <p:attrName>style.visibility</p:attrName>
                                        </p:attrNameLst>
                                      </p:cBhvr>
                                      <p:to>
                                        <p:strVal val="visible"/>
                                      </p:to>
                                    </p:set>
                                    <p:animEffect transition="in" filter="wipe(down)">
                                      <p:cBhvr>
                                        <p:cTn id="12" dur="500"/>
                                        <p:tgtEl>
                                          <p:spTgt spid="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3">
                                            <p:txEl>
                                              <p:pRg st="2" end="2"/>
                                            </p:txEl>
                                          </p:spTgt>
                                        </p:tgtEl>
                                        <p:attrNameLst>
                                          <p:attrName>style.visibility</p:attrName>
                                        </p:attrNameLst>
                                      </p:cBhvr>
                                      <p:to>
                                        <p:strVal val="visible"/>
                                      </p:to>
                                    </p:set>
                                    <p:animEffect transition="in" filter="wipe(down)">
                                      <p:cBhvr>
                                        <p:cTn id="17" dur="500"/>
                                        <p:tgtEl>
                                          <p:spTgt spid="2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1398"/>
            <a:ext cx="4102816" cy="606600"/>
          </a:xfrm>
          <a:prstGeom prst="rect">
            <a:avLst/>
          </a:prstGeom>
          <a:noFill/>
          <a:ln>
            <a:noFill/>
          </a:ln>
        </p:spPr>
        <p:txBody>
          <a:bodyPr spcFirstLastPara="1" wrap="square" lIns="91425" tIns="91425" rIns="91425" bIns="91425" anchor="b" anchorCtr="0">
            <a:noAutofit/>
          </a:bodyPr>
          <a:lstStyle/>
          <a:p>
            <a:r>
              <a:rPr lang="en-US" sz="1800">
                <a:latin typeface="Times New Roman" panose="02020603050405020304" pitchFamily="18" charset="0"/>
              </a:rPr>
              <a:t>DO MỘT SỐ NGÔN NGỮ LẬP TRÌNH CÓ TÍNH BẢO MẬT WEB CHƯA CAO</a:t>
            </a:r>
          </a:p>
        </p:txBody>
      </p:sp>
      <p:sp>
        <p:nvSpPr>
          <p:cNvPr id="293" name="Google Shape;293;p24"/>
          <p:cNvSpPr txBox="1">
            <a:spLocks noGrp="1"/>
          </p:cNvSpPr>
          <p:nvPr>
            <p:ph type="subTitle" idx="1"/>
          </p:nvPr>
        </p:nvSpPr>
        <p:spPr>
          <a:xfrm>
            <a:off x="4844474" y="2588302"/>
            <a:ext cx="3966961" cy="1841013"/>
          </a:xfrm>
          <a:prstGeom prst="rect">
            <a:avLst/>
          </a:prstGeom>
        </p:spPr>
        <p:txBody>
          <a:bodyPr spcFirstLastPara="1" wrap="square" lIns="91425" tIns="91425" rIns="91425" bIns="91425" anchor="t" anchorCtr="0">
            <a:noAutofit/>
          </a:bodyPr>
          <a:lstStyle/>
          <a:p>
            <a:pPr marL="0" indent="0">
              <a:buClr>
                <a:schemeClr val="dk1"/>
              </a:buClr>
            </a:pPr>
            <a:r>
              <a:rPr lang="en-US"/>
              <a:t>Ngôn ngữ lập trình backend dễ học nhất là PHP. Hầu hết các website ở Việt Nam được lập trình bằng php, wordpress.Các lập trình viên hay designer thường nhầm lẫn giữa 2 phương thức bảo mật GET và POST, do đó website có thể bị nhòm ngó nếu lập trình sai.</a:t>
            </a:r>
          </a:p>
          <a:p>
            <a:pPr marL="0" indent="0">
              <a:buClr>
                <a:schemeClr val="dk1"/>
              </a:buClr>
            </a:pPr>
            <a:r>
              <a:rPr lang="en-US"/>
              <a:t>Thực tế các chuyên gia bảo mật SecurityBox cho rằng ngay cả những người không cần nền tảng về lập trình cũng có thể học được và tạo ra được những website, những phần mềm đơn giản.Vì cú pháp , function đơn giản nên có thể vì vậy mà tính bảo mật chưa cao</a:t>
            </a:r>
          </a:p>
        </p:txBody>
      </p:sp>
      <p:cxnSp>
        <p:nvCxnSpPr>
          <p:cNvPr id="294" name="Google Shape;294;p24"/>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79" name="Google Shape;278;p23">
            <a:extLst>
              <a:ext uri="{FF2B5EF4-FFF2-40B4-BE49-F238E27FC236}">
                <a16:creationId xmlns:a16="http://schemas.microsoft.com/office/drawing/2014/main" id="{E85E29D2-B4E5-44E5-9BF3-A97438257B8D}"/>
              </a:ext>
            </a:extLst>
          </p:cNvPr>
          <p:cNvSpPr/>
          <p:nvPr/>
        </p:nvSpPr>
        <p:spPr>
          <a:xfrm>
            <a:off x="1048801" y="1731398"/>
            <a:ext cx="2484713" cy="207384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6;p23">
            <a:extLst>
              <a:ext uri="{FF2B5EF4-FFF2-40B4-BE49-F238E27FC236}">
                <a16:creationId xmlns:a16="http://schemas.microsoft.com/office/drawing/2014/main" id="{33536C52-62D7-4D43-B9E0-DA228A390AB7}"/>
              </a:ext>
            </a:extLst>
          </p:cNvPr>
          <p:cNvSpPr/>
          <p:nvPr/>
        </p:nvSpPr>
        <p:spPr>
          <a:xfrm>
            <a:off x="1902507" y="2070131"/>
            <a:ext cx="777299" cy="1036341"/>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A6F186F7-DFE1-4134-9079-707C3FE47BD2}"/>
              </a:ext>
            </a:extLst>
          </p:cNvPr>
          <p:cNvPicPr>
            <a:picLocks noChangeAspect="1"/>
          </p:cNvPicPr>
          <p:nvPr/>
        </p:nvPicPr>
        <p:blipFill>
          <a:blip r:embed="rId3"/>
          <a:stretch>
            <a:fillRect/>
          </a:stretch>
        </p:blipFill>
        <p:spPr>
          <a:xfrm>
            <a:off x="8051592" y="4488402"/>
            <a:ext cx="631919" cy="427879"/>
          </a:xfrm>
          <a:prstGeom prst="rect">
            <a:avLst/>
          </a:prstGeom>
        </p:spPr>
      </p:pic>
    </p:spTree>
    <p:extLst>
      <p:ext uri="{BB962C8B-B14F-4D97-AF65-F5344CB8AC3E}">
        <p14:creationId xmlns:p14="http://schemas.microsoft.com/office/powerpoint/2010/main" val="20477090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animEffect transition="in" filter="circle(in)">
                                      <p:cBhvr>
                                        <p:cTn id="7" dur="2000"/>
                                        <p:tgtEl>
                                          <p:spTgt spid="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93">
                                            <p:txEl>
                                              <p:pRg st="1" end="1"/>
                                            </p:txEl>
                                          </p:spTgt>
                                        </p:tgtEl>
                                        <p:attrNameLst>
                                          <p:attrName>style.visibility</p:attrName>
                                        </p:attrNameLst>
                                      </p:cBhvr>
                                      <p:to>
                                        <p:strVal val="visible"/>
                                      </p:to>
                                    </p:set>
                                    <p:animEffect transition="in" filter="circle(in)">
                                      <p:cBhvr>
                                        <p:cTn id="12" dur="2000"/>
                                        <p:tgtEl>
                                          <p:spTgt spid="2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txBox="1">
            <a:spLocks noGrp="1"/>
          </p:cNvSpPr>
          <p:nvPr>
            <p:ph type="subTitle" idx="1"/>
          </p:nvPr>
        </p:nvSpPr>
        <p:spPr>
          <a:xfrm>
            <a:off x="2563024" y="1695929"/>
            <a:ext cx="4110973" cy="1721977"/>
          </a:xfrm>
          <a:prstGeom prst="rect">
            <a:avLst/>
          </a:prstGeom>
        </p:spPr>
        <p:txBody>
          <a:bodyPr spcFirstLastPara="1" wrap="square" lIns="91425" tIns="91425" rIns="91425" bIns="91425" anchor="t" anchorCtr="0">
            <a:noAutofit/>
          </a:bodyPr>
          <a:lstStyle/>
          <a:p>
            <a:pPr marL="0" indent="0" algn="l">
              <a:buClr>
                <a:schemeClr val="dk1"/>
              </a:buClr>
              <a:buSzPts val="1100"/>
            </a:pPr>
            <a:r>
              <a:rPr lang="en-US" sz="1400">
                <a:solidFill>
                  <a:schemeClr val="tx1"/>
                </a:solidFill>
              </a:rPr>
              <a:t>Lỗi bảo mật trong website Wordpress cũng không ngoại trừ.Nhắm vào những phần mềm SEO free, plugin SEO, các hacker đã tấn công người dùng một cách thầm lặng.</a:t>
            </a:r>
          </a:p>
          <a:p>
            <a:pPr marL="0" indent="0" algn="l">
              <a:buClr>
                <a:schemeClr val="dk1"/>
              </a:buClr>
              <a:buSzPts val="1100"/>
            </a:pPr>
            <a:r>
              <a:rPr lang="en-US" sz="1400">
                <a:solidFill>
                  <a:schemeClr val="tx1"/>
                </a:solidFill>
              </a:rPr>
              <a:t>Một trong những plugin cho SEO Wordpress bị nhiễm mã độc mà bạn cần gỡ bỏ ngay chính là Wp-Base-SEO</a:t>
            </a:r>
          </a:p>
          <a:p>
            <a:pPr marL="0" indent="0" algn="l">
              <a:buClr>
                <a:schemeClr val="dk1"/>
              </a:buClr>
              <a:buSzPts val="1100"/>
            </a:pPr>
            <a:endParaRPr lang="en-US" sz="1400">
              <a:solidFill>
                <a:schemeClr val="tx1"/>
              </a:solidFill>
            </a:endParaRPr>
          </a:p>
        </p:txBody>
      </p:sp>
      <p:pic>
        <p:nvPicPr>
          <p:cNvPr id="20" name="Picture 19">
            <a:extLst>
              <a:ext uri="{FF2B5EF4-FFF2-40B4-BE49-F238E27FC236}">
                <a16:creationId xmlns:a16="http://schemas.microsoft.com/office/drawing/2014/main" id="{A2799676-F365-4BC4-AEC3-986E19978FE4}"/>
              </a:ext>
            </a:extLst>
          </p:cNvPr>
          <p:cNvPicPr>
            <a:picLocks noChangeAspect="1"/>
          </p:cNvPicPr>
          <p:nvPr/>
        </p:nvPicPr>
        <p:blipFill>
          <a:blip r:embed="rId3"/>
          <a:stretch>
            <a:fillRect/>
          </a:stretch>
        </p:blipFill>
        <p:spPr>
          <a:xfrm>
            <a:off x="8051592" y="4480845"/>
            <a:ext cx="631919" cy="4278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1398"/>
            <a:ext cx="3966918" cy="606600"/>
          </a:xfrm>
          <a:prstGeom prst="rect">
            <a:avLst/>
          </a:prstGeom>
          <a:noFill/>
          <a:ln>
            <a:noFill/>
          </a:ln>
        </p:spPr>
        <p:txBody>
          <a:bodyPr spcFirstLastPara="1" wrap="square" lIns="91425" tIns="91425" rIns="91425" bIns="91425" anchor="b" anchorCtr="0">
            <a:noAutofit/>
          </a:bodyPr>
          <a:lstStyle/>
          <a:p>
            <a:r>
              <a:rPr lang="en-US" sz="1800">
                <a:latin typeface="Times New Roman" panose="02020603050405020304" pitchFamily="18" charset="0"/>
              </a:rPr>
              <a:t>LỖ HỎNG BẢO MẬT TRONG CƠ SỞ DỮ LIỆU, KẾT NỐI WEB 2.0, AJAX</a:t>
            </a:r>
          </a:p>
        </p:txBody>
      </p:sp>
      <p:sp>
        <p:nvSpPr>
          <p:cNvPr id="293" name="Google Shape;293;p24"/>
          <p:cNvSpPr txBox="1">
            <a:spLocks noGrp="1"/>
          </p:cNvSpPr>
          <p:nvPr>
            <p:ph type="subTitle" idx="1"/>
          </p:nvPr>
        </p:nvSpPr>
        <p:spPr>
          <a:xfrm>
            <a:off x="4844474" y="2588302"/>
            <a:ext cx="3966961" cy="933919"/>
          </a:xfrm>
          <a:prstGeom prst="rect">
            <a:avLst/>
          </a:prstGeom>
        </p:spPr>
        <p:txBody>
          <a:bodyPr spcFirstLastPara="1" wrap="square" lIns="91425" tIns="91425" rIns="91425" bIns="91425" anchor="t" anchorCtr="0">
            <a:noAutofit/>
          </a:bodyPr>
          <a:lstStyle/>
          <a:p>
            <a:pPr marL="0" indent="0">
              <a:buClr>
                <a:schemeClr val="dk1"/>
              </a:buClr>
            </a:pPr>
            <a:r>
              <a:rPr lang="en-US"/>
              <a:t>Những lỗi bảo mật website hay gặp trong javacript là vô tình sử dụng toán tử gán, nhầm lẫn giữa phép cộng và phép nối, lỗi ở lệnh return, kết thúc định nghĩa bằng dấu phẩy không chính xác</a:t>
            </a:r>
          </a:p>
        </p:txBody>
      </p:sp>
      <p:cxnSp>
        <p:nvCxnSpPr>
          <p:cNvPr id="294" name="Google Shape;294;p24"/>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79" name="Google Shape;415;p26">
            <a:extLst>
              <a:ext uri="{FF2B5EF4-FFF2-40B4-BE49-F238E27FC236}">
                <a16:creationId xmlns:a16="http://schemas.microsoft.com/office/drawing/2014/main" id="{37E98EA0-F67D-4548-AB55-62D4D1BB2686}"/>
              </a:ext>
            </a:extLst>
          </p:cNvPr>
          <p:cNvSpPr/>
          <p:nvPr/>
        </p:nvSpPr>
        <p:spPr>
          <a:xfrm>
            <a:off x="1090293" y="2197618"/>
            <a:ext cx="2107324" cy="1361269"/>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6;p26">
            <a:extLst>
              <a:ext uri="{FF2B5EF4-FFF2-40B4-BE49-F238E27FC236}">
                <a16:creationId xmlns:a16="http://schemas.microsoft.com/office/drawing/2014/main" id="{9594C261-DFCF-4DDB-9AFE-782AA0C7B67E}"/>
              </a:ext>
            </a:extLst>
          </p:cNvPr>
          <p:cNvSpPr/>
          <p:nvPr/>
        </p:nvSpPr>
        <p:spPr>
          <a:xfrm>
            <a:off x="1218655" y="2273173"/>
            <a:ext cx="1905573" cy="1153541"/>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81" name="Google Shape;417;p26">
            <a:extLst>
              <a:ext uri="{FF2B5EF4-FFF2-40B4-BE49-F238E27FC236}">
                <a16:creationId xmlns:a16="http://schemas.microsoft.com/office/drawing/2014/main" id="{0BB29100-111C-41BB-926F-32700059DC9C}"/>
              </a:ext>
            </a:extLst>
          </p:cNvPr>
          <p:cNvSpPr/>
          <p:nvPr/>
        </p:nvSpPr>
        <p:spPr>
          <a:xfrm>
            <a:off x="849467" y="3571769"/>
            <a:ext cx="2485833" cy="65934"/>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2" name="Google Shape;418;p26">
            <a:extLst>
              <a:ext uri="{FF2B5EF4-FFF2-40B4-BE49-F238E27FC236}">
                <a16:creationId xmlns:a16="http://schemas.microsoft.com/office/drawing/2014/main" id="{E26E2413-A0EF-400D-945B-CE072243E933}"/>
              </a:ext>
            </a:extLst>
          </p:cNvPr>
          <p:cNvSpPr/>
          <p:nvPr/>
        </p:nvSpPr>
        <p:spPr>
          <a:xfrm>
            <a:off x="1218655" y="1989066"/>
            <a:ext cx="1905573" cy="110872"/>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9;p26">
            <a:extLst>
              <a:ext uri="{FF2B5EF4-FFF2-40B4-BE49-F238E27FC236}">
                <a16:creationId xmlns:a16="http://schemas.microsoft.com/office/drawing/2014/main" id="{585F5431-8C6A-43DD-A70C-AF9407A9C578}"/>
              </a:ext>
            </a:extLst>
          </p:cNvPr>
          <p:cNvSpPr/>
          <p:nvPr/>
        </p:nvSpPr>
        <p:spPr>
          <a:xfrm>
            <a:off x="1357172" y="2315479"/>
            <a:ext cx="808983" cy="409490"/>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20;p26">
            <a:extLst>
              <a:ext uri="{FF2B5EF4-FFF2-40B4-BE49-F238E27FC236}">
                <a16:creationId xmlns:a16="http://schemas.microsoft.com/office/drawing/2014/main" id="{E8F4E587-0931-471A-88F2-FFA34C974479}"/>
              </a:ext>
            </a:extLst>
          </p:cNvPr>
          <p:cNvSpPr/>
          <p:nvPr/>
        </p:nvSpPr>
        <p:spPr>
          <a:xfrm>
            <a:off x="1419949" y="2388583"/>
            <a:ext cx="233722" cy="233709"/>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21;p26">
            <a:extLst>
              <a:ext uri="{FF2B5EF4-FFF2-40B4-BE49-F238E27FC236}">
                <a16:creationId xmlns:a16="http://schemas.microsoft.com/office/drawing/2014/main" id="{34DA985F-A0D3-4731-87E9-44AEE01E193B}"/>
              </a:ext>
            </a:extLst>
          </p:cNvPr>
          <p:cNvSpPr/>
          <p:nvPr/>
        </p:nvSpPr>
        <p:spPr>
          <a:xfrm>
            <a:off x="1714282" y="3023160"/>
            <a:ext cx="714108" cy="258678"/>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22;p26">
            <a:extLst>
              <a:ext uri="{FF2B5EF4-FFF2-40B4-BE49-F238E27FC236}">
                <a16:creationId xmlns:a16="http://schemas.microsoft.com/office/drawing/2014/main" id="{48CE683C-79F3-422C-870B-C5A6CA84B2FD}"/>
              </a:ext>
            </a:extLst>
          </p:cNvPr>
          <p:cNvSpPr/>
          <p:nvPr/>
        </p:nvSpPr>
        <p:spPr>
          <a:xfrm>
            <a:off x="1774016" y="3035333"/>
            <a:ext cx="582094" cy="45719"/>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87" name="Google Shape;423;p26">
            <a:extLst>
              <a:ext uri="{FF2B5EF4-FFF2-40B4-BE49-F238E27FC236}">
                <a16:creationId xmlns:a16="http://schemas.microsoft.com/office/drawing/2014/main" id="{7EC9795D-9BE4-491B-9111-92E189F021CB}"/>
              </a:ext>
            </a:extLst>
          </p:cNvPr>
          <p:cNvSpPr/>
          <p:nvPr/>
        </p:nvSpPr>
        <p:spPr>
          <a:xfrm>
            <a:off x="1774015" y="3134457"/>
            <a:ext cx="461465" cy="45719"/>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88" name="Google Shape;424;p26">
            <a:extLst>
              <a:ext uri="{FF2B5EF4-FFF2-40B4-BE49-F238E27FC236}">
                <a16:creationId xmlns:a16="http://schemas.microsoft.com/office/drawing/2014/main" id="{CE615BC4-113B-4B79-AB46-55BC94516F25}"/>
              </a:ext>
            </a:extLst>
          </p:cNvPr>
          <p:cNvSpPr/>
          <p:nvPr/>
        </p:nvSpPr>
        <p:spPr>
          <a:xfrm>
            <a:off x="1394029" y="3023160"/>
            <a:ext cx="253692" cy="258678"/>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25;p26">
            <a:extLst>
              <a:ext uri="{FF2B5EF4-FFF2-40B4-BE49-F238E27FC236}">
                <a16:creationId xmlns:a16="http://schemas.microsoft.com/office/drawing/2014/main" id="{52D1CF1C-45B8-4164-B551-3504E0AE99CE}"/>
              </a:ext>
            </a:extLst>
          </p:cNvPr>
          <p:cNvSpPr/>
          <p:nvPr/>
        </p:nvSpPr>
        <p:spPr>
          <a:xfrm>
            <a:off x="1456299" y="3085259"/>
            <a:ext cx="171892" cy="8602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26;p26">
            <a:extLst>
              <a:ext uri="{FF2B5EF4-FFF2-40B4-BE49-F238E27FC236}">
                <a16:creationId xmlns:a16="http://schemas.microsoft.com/office/drawing/2014/main" id="{BDC3D1FB-3BE7-4DDE-83FD-6DD5DEF157CD}"/>
              </a:ext>
            </a:extLst>
          </p:cNvPr>
          <p:cNvSpPr/>
          <p:nvPr/>
        </p:nvSpPr>
        <p:spPr>
          <a:xfrm>
            <a:off x="1812216" y="2558194"/>
            <a:ext cx="553311" cy="121848"/>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27;p26">
            <a:extLst>
              <a:ext uri="{FF2B5EF4-FFF2-40B4-BE49-F238E27FC236}">
                <a16:creationId xmlns:a16="http://schemas.microsoft.com/office/drawing/2014/main" id="{CEEFB420-A8F0-41E5-ACB4-D6AD1AED0213}"/>
              </a:ext>
            </a:extLst>
          </p:cNvPr>
          <p:cNvSpPr/>
          <p:nvPr/>
        </p:nvSpPr>
        <p:spPr>
          <a:xfrm>
            <a:off x="1782033" y="2411264"/>
            <a:ext cx="553311" cy="121859"/>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28;p26">
            <a:extLst>
              <a:ext uri="{FF2B5EF4-FFF2-40B4-BE49-F238E27FC236}">
                <a16:creationId xmlns:a16="http://schemas.microsoft.com/office/drawing/2014/main" id="{4979D7B9-163C-45B3-B71B-286D12EE5281}"/>
              </a:ext>
            </a:extLst>
          </p:cNvPr>
          <p:cNvSpPr/>
          <p:nvPr/>
        </p:nvSpPr>
        <p:spPr>
          <a:xfrm>
            <a:off x="2601356" y="2552517"/>
            <a:ext cx="121848" cy="121848"/>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29;p26">
            <a:extLst>
              <a:ext uri="{FF2B5EF4-FFF2-40B4-BE49-F238E27FC236}">
                <a16:creationId xmlns:a16="http://schemas.microsoft.com/office/drawing/2014/main" id="{E9ED32AC-ABD4-47CD-9CA6-9231D79957CA}"/>
              </a:ext>
            </a:extLst>
          </p:cNvPr>
          <p:cNvSpPr/>
          <p:nvPr/>
        </p:nvSpPr>
        <p:spPr>
          <a:xfrm>
            <a:off x="2461408" y="2767065"/>
            <a:ext cx="585270" cy="561292"/>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30;p26">
            <a:extLst>
              <a:ext uri="{FF2B5EF4-FFF2-40B4-BE49-F238E27FC236}">
                <a16:creationId xmlns:a16="http://schemas.microsoft.com/office/drawing/2014/main" id="{2A1EA6CA-459F-47D5-96AF-54567F710D1E}"/>
              </a:ext>
            </a:extLst>
          </p:cNvPr>
          <p:cNvSpPr/>
          <p:nvPr/>
        </p:nvSpPr>
        <p:spPr>
          <a:xfrm>
            <a:off x="2541030" y="2810164"/>
            <a:ext cx="472968" cy="489930"/>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95" name="Google Shape;431;p26">
            <a:extLst>
              <a:ext uri="{FF2B5EF4-FFF2-40B4-BE49-F238E27FC236}">
                <a16:creationId xmlns:a16="http://schemas.microsoft.com/office/drawing/2014/main" id="{EEE71B67-B152-4E8B-B87C-2F8AAFB9B254}"/>
              </a:ext>
            </a:extLst>
          </p:cNvPr>
          <p:cNvSpPr/>
          <p:nvPr/>
        </p:nvSpPr>
        <p:spPr>
          <a:xfrm>
            <a:off x="2690913" y="2917720"/>
            <a:ext cx="161510" cy="257795"/>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96" name="Google Shape;432;p26">
            <a:extLst>
              <a:ext uri="{FF2B5EF4-FFF2-40B4-BE49-F238E27FC236}">
                <a16:creationId xmlns:a16="http://schemas.microsoft.com/office/drawing/2014/main" id="{C1F5E48C-74DA-47DD-8545-D06EA2859927}"/>
              </a:ext>
            </a:extLst>
          </p:cNvPr>
          <p:cNvSpPr/>
          <p:nvPr/>
        </p:nvSpPr>
        <p:spPr>
          <a:xfrm>
            <a:off x="3071572" y="1204225"/>
            <a:ext cx="1160520" cy="1540043"/>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33;p26">
            <a:extLst>
              <a:ext uri="{FF2B5EF4-FFF2-40B4-BE49-F238E27FC236}">
                <a16:creationId xmlns:a16="http://schemas.microsoft.com/office/drawing/2014/main" id="{12FA337A-1A48-41CF-9001-25FB87083779}"/>
              </a:ext>
            </a:extLst>
          </p:cNvPr>
          <p:cNvSpPr/>
          <p:nvPr/>
        </p:nvSpPr>
        <p:spPr>
          <a:xfrm>
            <a:off x="3189763" y="1249589"/>
            <a:ext cx="975757" cy="1179512"/>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34;p26">
            <a:extLst>
              <a:ext uri="{FF2B5EF4-FFF2-40B4-BE49-F238E27FC236}">
                <a16:creationId xmlns:a16="http://schemas.microsoft.com/office/drawing/2014/main" id="{4B59AA4D-FAD4-4373-9C5A-6A87845F448B}"/>
              </a:ext>
            </a:extLst>
          </p:cNvPr>
          <p:cNvSpPr/>
          <p:nvPr/>
        </p:nvSpPr>
        <p:spPr>
          <a:xfrm>
            <a:off x="3727332" y="2538126"/>
            <a:ext cx="145825" cy="125020"/>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35;p26">
            <a:extLst>
              <a:ext uri="{FF2B5EF4-FFF2-40B4-BE49-F238E27FC236}">
                <a16:creationId xmlns:a16="http://schemas.microsoft.com/office/drawing/2014/main" id="{F4D4D34D-969D-4156-B820-31199FBE738E}"/>
              </a:ext>
            </a:extLst>
          </p:cNvPr>
          <p:cNvSpPr/>
          <p:nvPr/>
        </p:nvSpPr>
        <p:spPr>
          <a:xfrm>
            <a:off x="3689035" y="1292446"/>
            <a:ext cx="459426" cy="458436"/>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36;p26">
            <a:extLst>
              <a:ext uri="{FF2B5EF4-FFF2-40B4-BE49-F238E27FC236}">
                <a16:creationId xmlns:a16="http://schemas.microsoft.com/office/drawing/2014/main" id="{7E8BF796-48F3-4C5E-9184-6F532A078B90}"/>
              </a:ext>
            </a:extLst>
          </p:cNvPr>
          <p:cNvSpPr/>
          <p:nvPr/>
        </p:nvSpPr>
        <p:spPr>
          <a:xfrm>
            <a:off x="3320661" y="1341979"/>
            <a:ext cx="339572" cy="338582"/>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37;p26">
            <a:extLst>
              <a:ext uri="{FF2B5EF4-FFF2-40B4-BE49-F238E27FC236}">
                <a16:creationId xmlns:a16="http://schemas.microsoft.com/office/drawing/2014/main" id="{C7C9FC94-D4BC-40EE-83B0-3F7B7D14D1DC}"/>
              </a:ext>
            </a:extLst>
          </p:cNvPr>
          <p:cNvSpPr/>
          <p:nvPr/>
        </p:nvSpPr>
        <p:spPr>
          <a:xfrm>
            <a:off x="3438851" y="1793739"/>
            <a:ext cx="500369" cy="499379"/>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Picture 27">
            <a:extLst>
              <a:ext uri="{FF2B5EF4-FFF2-40B4-BE49-F238E27FC236}">
                <a16:creationId xmlns:a16="http://schemas.microsoft.com/office/drawing/2014/main" id="{C2F0366A-5EB5-46E5-9B1A-99AE1222BE3F}"/>
              </a:ext>
            </a:extLst>
          </p:cNvPr>
          <p:cNvPicPr>
            <a:picLocks noChangeAspect="1"/>
          </p:cNvPicPr>
          <p:nvPr/>
        </p:nvPicPr>
        <p:blipFill>
          <a:blip r:embed="rId3"/>
          <a:stretch>
            <a:fillRect/>
          </a:stretch>
        </p:blipFill>
        <p:spPr>
          <a:xfrm>
            <a:off x="8051592" y="4480845"/>
            <a:ext cx="631919" cy="427879"/>
          </a:xfrm>
          <a:prstGeom prst="rect">
            <a:avLst/>
          </a:prstGeom>
        </p:spPr>
      </p:pic>
    </p:spTree>
    <p:extLst>
      <p:ext uri="{BB962C8B-B14F-4D97-AF65-F5344CB8AC3E}">
        <p14:creationId xmlns:p14="http://schemas.microsoft.com/office/powerpoint/2010/main" val="42174734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animEffect transition="in" filter="fade">
                                      <p:cBhvr>
                                        <p:cTn id="7" dur="1000"/>
                                        <p:tgtEl>
                                          <p:spTgt spid="293">
                                            <p:txEl>
                                              <p:pRg st="0" end="0"/>
                                            </p:txEl>
                                          </p:spTgt>
                                        </p:tgtEl>
                                      </p:cBhvr>
                                    </p:animEffect>
                                    <p:anim calcmode="lin" valueType="num">
                                      <p:cBhvr>
                                        <p:cTn id="8" dur="1000" fill="hold"/>
                                        <p:tgtEl>
                                          <p:spTgt spid="2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build="p"/>
    </p:bld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2468</Words>
  <Application>Microsoft Office PowerPoint</Application>
  <PresentationFormat>On-screen Show (16:9)</PresentationFormat>
  <Paragraphs>156</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Roboto Black</vt:lpstr>
      <vt:lpstr>Roboto Mono Regular</vt:lpstr>
      <vt:lpstr>Bree Serif</vt:lpstr>
      <vt:lpstr>Roboto Thin</vt:lpstr>
      <vt:lpstr>Didact Gothic</vt:lpstr>
      <vt:lpstr>Roboto Light</vt:lpstr>
      <vt:lpstr>Arial</vt:lpstr>
      <vt:lpstr>Times New Roman</vt:lpstr>
      <vt:lpstr>WEB PROPOSAL</vt:lpstr>
      <vt:lpstr>SECURITY WEBSITE</vt:lpstr>
      <vt:lpstr>NỘI DUNG</vt:lpstr>
      <vt:lpstr>KHÁI NIỆM</vt:lpstr>
      <vt:lpstr>KHÁI NIỆM</vt:lpstr>
      <vt:lpstr>NGUYÊN NHÂN</vt:lpstr>
      <vt:lpstr>PHẦN MỀM ỨNG DỤNG MIỄN PHÍ</vt:lpstr>
      <vt:lpstr>DO MỘT SỐ NGÔN NGỮ LẬP TRÌNH CÓ TÍNH BẢO MẬT WEB CHƯA CAO</vt:lpstr>
      <vt:lpstr>PowerPoint Presentation</vt:lpstr>
      <vt:lpstr>LỖ HỎNG BẢO MẬT TRONG CƠ SỞ DỮ LIỆU, KẾT NỐI WEB 2.0, AJAX</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CÁC LỖI BẢO MẬT WEBSITE THƯỜNG GẶP</vt:lpstr>
      <vt:lpstr>THE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WEBSITE</dc:title>
  <dc:creator>Hải Phùng</dc:creator>
  <cp:lastModifiedBy>Hải Phùng</cp:lastModifiedBy>
  <cp:revision>20</cp:revision>
  <dcterms:modified xsi:type="dcterms:W3CDTF">2021-03-16T05:49:25Z</dcterms:modified>
</cp:coreProperties>
</file>