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687" r:id="rId4"/>
    <p:sldMasterId id="2147483713" r:id="rId5"/>
  </p:sldMasterIdLst>
  <p:notesMasterIdLst>
    <p:notesMasterId r:id="rId25"/>
  </p:notesMasterIdLst>
  <p:sldIdLst>
    <p:sldId id="256" r:id="rId6"/>
    <p:sldId id="257" r:id="rId7"/>
    <p:sldId id="258" r:id="rId8"/>
    <p:sldId id="259" r:id="rId9"/>
    <p:sldId id="260" r:id="rId10"/>
    <p:sldId id="261" r:id="rId11"/>
    <p:sldId id="266" r:id="rId12"/>
    <p:sldId id="262" r:id="rId13"/>
    <p:sldId id="263" r:id="rId14"/>
    <p:sldId id="264" r:id="rId15"/>
    <p:sldId id="267" r:id="rId16"/>
    <p:sldId id="268" r:id="rId17"/>
    <p:sldId id="269" r:id="rId18"/>
    <p:sldId id="270" r:id="rId19"/>
    <p:sldId id="271" r:id="rId20"/>
    <p:sldId id="272" r:id="rId21"/>
    <p:sldId id="273" r:id="rId22"/>
    <p:sldId id="274" r:id="rId23"/>
    <p:sldId id="275" r:id="rId24"/>
  </p:sldIdLst>
  <p:sldSz cx="12192000" cy="6858000"/>
  <p:notesSz cx="6858000" cy="9144000"/>
  <p:embeddedFontLst>
    <p:embeddedFont>
      <p:font typeface="Century Gothic" panose="020B0502020202020204" pitchFamily="34" charset="0"/>
      <p:regular r:id="rId26"/>
      <p:bold r:id="rId27"/>
      <p:italic r:id="rId28"/>
      <p:boldItalic r:id="rId29"/>
    </p:embeddedFont>
    <p:embeddedFont>
      <p:font typeface="Microsoft Yahei" panose="020B0503020204020204" pitchFamily="34" charset="-122"/>
      <p:regular r:id="rId30"/>
      <p:bold r:id="rId31"/>
    </p:embeddedFont>
    <p:embeddedFont>
      <p:font typeface="Oi"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gC+Pf2ScDP3GWZeAD+p/xGwK1i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7315F0-2C2D-460B-8C44-05D5920D7FE2}">
  <a:tblStyle styleId="{137315F0-2C2D-460B-8C44-05D5920D7FE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8" d="100"/>
          <a:sy n="78" d="100"/>
        </p:scale>
        <p:origin x="71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7.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3.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6.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2.fntdata"/><Relationship Id="rId30"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2dfa069396e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0" name="Google Shape;650;g2dfa069396e_0_26: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51" name="Google Shape;651;g2dfa069396e_0_26: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5" name="Google Shape;785;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6" name="Google Shape;786;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9" name="Google Shape;809;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10" name="Google Shape;810;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6" name="Google Shape;816;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17" name="Google Shape;817;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3" name="Google Shape;823;p1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4" name="Google Shape;824;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1" name="Google Shape;831;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32" name="Google Shape;832;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55" name="Google Shape;855;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69" name="Google Shape;869;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2" name="Google Shape;912;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13" name="Google Shape;913;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6" name="Google Shape;936;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37" name="Google Shape;937;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77" name="Google Shape;477;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89" name="Google Shape;489;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8" name="Google Shape;538;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39" name="Google Shape;539;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1" name="Google Shape;56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62" name="Google Shape;56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7" name="Google Shape;577;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78" name="Google Shape;578;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6</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9" name="Google Shape;739;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40" name="Google Shape;740;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1" name="Google Shape;611;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12" name="Google Shape;612;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8</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24" name="Google Shape;624;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63"/>
        <p:cNvGrpSpPr/>
        <p:nvPr/>
      </p:nvGrpSpPr>
      <p:grpSpPr>
        <a:xfrm>
          <a:off x="0" y="0"/>
          <a:ext cx="0" cy="0"/>
          <a:chOff x="0" y="0"/>
          <a:chExt cx="0" cy="0"/>
        </a:xfrm>
      </p:grpSpPr>
      <p:sp>
        <p:nvSpPr>
          <p:cNvPr id="264" name="Google Shape;264;p6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5" name="Google Shape;265;p6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66"/>
        <p:cNvGrpSpPr/>
        <p:nvPr/>
      </p:nvGrpSpPr>
      <p:grpSpPr>
        <a:xfrm>
          <a:off x="0" y="0"/>
          <a:ext cx="0" cy="0"/>
          <a:chOff x="0" y="0"/>
          <a:chExt cx="0" cy="0"/>
        </a:xfrm>
      </p:grpSpPr>
      <p:sp>
        <p:nvSpPr>
          <p:cNvPr id="267" name="Google Shape;267;p6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p6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9"/>
        <p:cNvGrpSpPr/>
        <p:nvPr/>
      </p:nvGrpSpPr>
      <p:grpSpPr>
        <a:xfrm>
          <a:off x="0" y="0"/>
          <a:ext cx="0" cy="0"/>
          <a:chOff x="0" y="0"/>
          <a:chExt cx="0" cy="0"/>
        </a:xfrm>
      </p:grpSpPr>
      <p:sp>
        <p:nvSpPr>
          <p:cNvPr id="270" name="Google Shape;270;p6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6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2" name="Google Shape;272;p6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3"/>
        <p:cNvGrpSpPr/>
        <p:nvPr/>
      </p:nvGrpSpPr>
      <p:grpSpPr>
        <a:xfrm>
          <a:off x="0" y="0"/>
          <a:ext cx="0" cy="0"/>
          <a:chOff x="0" y="0"/>
          <a:chExt cx="0" cy="0"/>
        </a:xfrm>
      </p:grpSpPr>
      <p:sp>
        <p:nvSpPr>
          <p:cNvPr id="274" name="Google Shape;274;p6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75"/>
        <p:cNvGrpSpPr/>
        <p:nvPr/>
      </p:nvGrpSpPr>
      <p:grpSpPr>
        <a:xfrm>
          <a:off x="0" y="0"/>
          <a:ext cx="0" cy="0"/>
          <a:chOff x="0" y="0"/>
          <a:chExt cx="0" cy="0"/>
        </a:xfrm>
      </p:grpSpPr>
      <p:sp>
        <p:nvSpPr>
          <p:cNvPr id="276" name="Google Shape;276;p7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7"/>
        <p:cNvGrpSpPr/>
        <p:nvPr/>
      </p:nvGrpSpPr>
      <p:grpSpPr>
        <a:xfrm>
          <a:off x="0" y="0"/>
          <a:ext cx="0" cy="0"/>
          <a:chOff x="0" y="0"/>
          <a:chExt cx="0" cy="0"/>
        </a:xfrm>
      </p:grpSpPr>
      <p:sp>
        <p:nvSpPr>
          <p:cNvPr id="278" name="Google Shape;278;p7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7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0" name="Google Shape;280;p7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1" name="Google Shape;281;p7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2"/>
        <p:cNvGrpSpPr/>
        <p:nvPr/>
      </p:nvGrpSpPr>
      <p:grpSpPr>
        <a:xfrm>
          <a:off x="0" y="0"/>
          <a:ext cx="0" cy="0"/>
          <a:chOff x="0" y="0"/>
          <a:chExt cx="0" cy="0"/>
        </a:xfrm>
      </p:grpSpPr>
      <p:sp>
        <p:nvSpPr>
          <p:cNvPr id="283" name="Google Shape;283;p7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4" name="Google Shape;284;p7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5" name="Google Shape;285;p7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6" name="Google Shape;286;p7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87"/>
        <p:cNvGrpSpPr/>
        <p:nvPr/>
      </p:nvGrpSpPr>
      <p:grpSpPr>
        <a:xfrm>
          <a:off x="0" y="0"/>
          <a:ext cx="0" cy="0"/>
          <a:chOff x="0" y="0"/>
          <a:chExt cx="0" cy="0"/>
        </a:xfrm>
      </p:grpSpPr>
      <p:sp>
        <p:nvSpPr>
          <p:cNvPr id="288" name="Google Shape;288;p7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9" name="Google Shape;289;p7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0" name="Google Shape;290;p7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1" name="Google Shape;291;p7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92"/>
        <p:cNvGrpSpPr/>
        <p:nvPr/>
      </p:nvGrpSpPr>
      <p:grpSpPr>
        <a:xfrm>
          <a:off x="0" y="0"/>
          <a:ext cx="0" cy="0"/>
          <a:chOff x="0" y="0"/>
          <a:chExt cx="0" cy="0"/>
        </a:xfrm>
      </p:grpSpPr>
      <p:sp>
        <p:nvSpPr>
          <p:cNvPr id="293" name="Google Shape;293;p7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4" name="Google Shape;294;p7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5" name="Google Shape;295;p7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96"/>
        <p:cNvGrpSpPr/>
        <p:nvPr/>
      </p:nvGrpSpPr>
      <p:grpSpPr>
        <a:xfrm>
          <a:off x="0" y="0"/>
          <a:ext cx="0" cy="0"/>
          <a:chOff x="0" y="0"/>
          <a:chExt cx="0" cy="0"/>
        </a:xfrm>
      </p:grpSpPr>
      <p:sp>
        <p:nvSpPr>
          <p:cNvPr id="297" name="Google Shape;297;p7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8" name="Google Shape;298;p7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9" name="Google Shape;299;p7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0" name="Google Shape;300;p7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1" name="Google Shape;301;p7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02"/>
        <p:cNvGrpSpPr/>
        <p:nvPr/>
      </p:nvGrpSpPr>
      <p:grpSpPr>
        <a:xfrm>
          <a:off x="0" y="0"/>
          <a:ext cx="0" cy="0"/>
          <a:chOff x="0" y="0"/>
          <a:chExt cx="0" cy="0"/>
        </a:xfrm>
      </p:grpSpPr>
      <p:sp>
        <p:nvSpPr>
          <p:cNvPr id="303" name="Google Shape;303;p7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7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5" name="Google Shape;305;p7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6" name="Google Shape;306;p7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7" name="Google Shape;307;p7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8" name="Google Shape;308;p7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9" name="Google Shape;309;p7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
        <p:cNvGrpSpPr/>
        <p:nvPr/>
      </p:nvGrpSpPr>
      <p:grpSpPr>
        <a:xfrm>
          <a:off x="0" y="0"/>
          <a:ext cx="0" cy="0"/>
          <a:chOff x="0" y="0"/>
          <a:chExt cx="0" cy="0"/>
        </a:xfrm>
      </p:grpSpPr>
      <p:sp>
        <p:nvSpPr>
          <p:cNvPr id="234" name="Google Shape;234;p29"/>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235" name="Google Shape;235;p29"/>
          <p:cNvGrpSpPr/>
          <p:nvPr/>
        </p:nvGrpSpPr>
        <p:grpSpPr>
          <a:xfrm>
            <a:off x="0" y="379800"/>
            <a:ext cx="1946160" cy="553320"/>
            <a:chOff x="0" y="379800"/>
            <a:chExt cx="1946160" cy="553320"/>
          </a:xfrm>
        </p:grpSpPr>
        <p:sp>
          <p:nvSpPr>
            <p:cNvPr id="236" name="Google Shape;236;p29"/>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9"/>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238" name="Google Shape;238;p29"/>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9"/>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0" name="Google Shape;240;p29"/>
          <p:cNvGrpSpPr/>
          <p:nvPr/>
        </p:nvGrpSpPr>
        <p:grpSpPr>
          <a:xfrm>
            <a:off x="0" y="379440"/>
            <a:ext cx="1123200" cy="553680"/>
            <a:chOff x="0" y="379440"/>
            <a:chExt cx="1123200" cy="553680"/>
          </a:xfrm>
        </p:grpSpPr>
        <p:grpSp>
          <p:nvGrpSpPr>
            <p:cNvPr id="241" name="Google Shape;241;p29"/>
            <p:cNvGrpSpPr/>
            <p:nvPr/>
          </p:nvGrpSpPr>
          <p:grpSpPr>
            <a:xfrm>
              <a:off x="0" y="379440"/>
              <a:ext cx="481320" cy="553680"/>
              <a:chOff x="0" y="379440"/>
              <a:chExt cx="481320" cy="553680"/>
            </a:xfrm>
          </p:grpSpPr>
          <p:sp>
            <p:nvSpPr>
              <p:cNvPr id="242" name="Google Shape;242;p29"/>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9"/>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9"/>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9"/>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6" name="Google Shape;246;p29"/>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9"/>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9"/>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9"/>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9"/>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9"/>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9"/>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9"/>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29"/>
          <p:cNvGrpSpPr/>
          <p:nvPr/>
        </p:nvGrpSpPr>
        <p:grpSpPr>
          <a:xfrm>
            <a:off x="0" y="6706080"/>
            <a:ext cx="12191760" cy="150120"/>
            <a:chOff x="0" y="6706080"/>
            <a:chExt cx="12191760" cy="150120"/>
          </a:xfrm>
        </p:grpSpPr>
        <p:sp>
          <p:nvSpPr>
            <p:cNvPr id="255" name="Google Shape;255;p29"/>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9"/>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7" name="Google Shape;257;p29"/>
          <p:cNvSpPr txBox="1">
            <a:spLocks noGrp="1"/>
          </p:cNvSpPr>
          <p:nvPr>
            <p:ph type="body" idx="1"/>
          </p:nvPr>
        </p:nvSpPr>
        <p:spPr>
          <a:xfrm>
            <a:off x="5406480" y="1606680"/>
            <a:ext cx="3187800" cy="20664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8" name="Google Shape;258;p29"/>
          <p:cNvSpPr txBox="1">
            <a:spLocks noGrp="1"/>
          </p:cNvSpPr>
          <p:nvPr>
            <p:ph type="body" idx="2"/>
          </p:nvPr>
        </p:nvSpPr>
        <p:spPr>
          <a:xfrm>
            <a:off x="5406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9" name="Google Shape;259;p29"/>
          <p:cNvSpPr txBox="1">
            <a:spLocks noGrp="1"/>
          </p:cNvSpPr>
          <p:nvPr>
            <p:ph type="body" idx="3"/>
          </p:nvPr>
        </p:nvSpPr>
        <p:spPr>
          <a:xfrm>
            <a:off x="7161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0" name="Google Shape;260;p29"/>
          <p:cNvSpPr txBox="1">
            <a:spLocks noGrp="1"/>
          </p:cNvSpPr>
          <p:nvPr>
            <p:ph type="body" idx="4"/>
          </p:nvPr>
        </p:nvSpPr>
        <p:spPr>
          <a:xfrm>
            <a:off x="8904240" y="1606680"/>
            <a:ext cx="2080440" cy="44060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1" name="Google Shape;261;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5.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109551" y="2284437"/>
            <a:ext cx="73197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a:solidFill>
                  <a:srgbClr val="ED1C2A"/>
                </a:solidFill>
                <a:latin typeface="Arial"/>
                <a:ea typeface="Arial"/>
                <a:cs typeface="Arial"/>
                <a:sym typeface="Arial"/>
              </a:rPr>
              <a:t>ĐỒ ÁN TỐT NGHIỆP</a:t>
            </a:r>
            <a:endParaRPr sz="5400" b="1" i="0" u="none" strike="noStrike" cap="none">
              <a:solidFill>
                <a:srgbClr val="ED1C2A"/>
              </a:solidFill>
              <a:latin typeface="Arial"/>
              <a:ea typeface="Arial"/>
              <a:cs typeface="Arial"/>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66" name="Google Shape;466;p1"/>
          <p:cNvSpPr txBox="1"/>
          <p:nvPr/>
        </p:nvSpPr>
        <p:spPr>
          <a:xfrm>
            <a:off x="2776701" y="4416355"/>
            <a:ext cx="8238000" cy="50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700" b="1" i="0" u="none" strike="noStrike" cap="none">
                <a:solidFill>
                  <a:schemeClr val="dk1"/>
                </a:solidFill>
                <a:latin typeface="Arial"/>
                <a:ea typeface="Arial"/>
                <a:cs typeface="Arial"/>
                <a:sym typeface="Arial"/>
              </a:rPr>
              <a:t>MSV: 2020600461 </a:t>
            </a:r>
            <a:endParaRPr sz="2700" b="1" i="0" u="none" strike="noStrike" cap="none">
              <a:solidFill>
                <a:schemeClr val="dk1"/>
              </a:solidFill>
              <a:latin typeface="Arial"/>
              <a:ea typeface="Arial"/>
              <a:cs typeface="Arial"/>
              <a:sym typeface="Arial"/>
            </a:endParaRPr>
          </a:p>
        </p:txBody>
      </p:sp>
      <p:sp>
        <p:nvSpPr>
          <p:cNvPr id="467" name="Google Shape;467;p1"/>
          <p:cNvSpPr txBox="1"/>
          <p:nvPr/>
        </p:nvSpPr>
        <p:spPr>
          <a:xfrm>
            <a:off x="2770851" y="5017324"/>
            <a:ext cx="8249700" cy="50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700" b="1" i="0" u="none" strike="noStrike" cap="none">
                <a:solidFill>
                  <a:schemeClr val="dk1"/>
                </a:solidFill>
                <a:latin typeface="Arial"/>
                <a:ea typeface="Arial"/>
                <a:cs typeface="Arial"/>
                <a:sym typeface="Arial"/>
              </a:rPr>
              <a:t>GVHD: Th</a:t>
            </a:r>
            <a:r>
              <a:rPr lang="en-US" sz="2700" b="1">
                <a:solidFill>
                  <a:schemeClr val="dk1"/>
                </a:solidFill>
              </a:rPr>
              <a:t>S. Vũ Duy Giang</a:t>
            </a:r>
            <a:r>
              <a:rPr lang="en-US" sz="2700" b="1" i="0" u="none" strike="noStrike" cap="none">
                <a:solidFill>
                  <a:schemeClr val="dk1"/>
                </a:solidFill>
                <a:latin typeface="Arial"/>
                <a:ea typeface="Arial"/>
                <a:cs typeface="Arial"/>
                <a:sym typeface="Arial"/>
              </a:rPr>
              <a:t> </a:t>
            </a:r>
            <a:endParaRPr sz="2700" b="1" i="0" u="none" strike="noStrike" cap="none">
              <a:solidFill>
                <a:schemeClr val="dk1"/>
              </a:solidFill>
              <a:latin typeface="Arial"/>
              <a:ea typeface="Arial"/>
              <a:cs typeface="Arial"/>
              <a:sym typeface="Arial"/>
            </a:endParaRPr>
          </a:p>
        </p:txBody>
      </p:sp>
      <p:sp>
        <p:nvSpPr>
          <p:cNvPr id="468" name="Google Shape;468;p1"/>
          <p:cNvSpPr txBox="1"/>
          <p:nvPr/>
        </p:nvSpPr>
        <p:spPr>
          <a:xfrm>
            <a:off x="2777301" y="3800401"/>
            <a:ext cx="8236800" cy="50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700" b="1" i="0" u="none" strike="noStrike" cap="none">
                <a:solidFill>
                  <a:schemeClr val="dk1"/>
                </a:solidFill>
                <a:latin typeface="Arial"/>
                <a:ea typeface="Arial"/>
                <a:cs typeface="Arial"/>
                <a:sym typeface="Arial"/>
              </a:rPr>
              <a:t>Sinh viên thực hiện: Lê Quang Huy</a:t>
            </a:r>
            <a:endParaRPr sz="2700" b="1" i="0" u="none" strike="noStrike" cap="none">
              <a:solidFill>
                <a:schemeClr val="dk1"/>
              </a:solidFill>
              <a:latin typeface="Arial"/>
              <a:ea typeface="Arial"/>
              <a:cs typeface="Arial"/>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a:solidFill>
                  <a:srgbClr val="595959"/>
                </a:solidFill>
                <a:latin typeface="Times New Roman"/>
                <a:ea typeface="Times New Roman"/>
                <a:cs typeface="Times New Roman"/>
                <a:sym typeface="Times New Roman"/>
              </a:rPr>
              <a:t>Hà Nội, ngày 25 tháng 5 năm 20</a:t>
            </a:r>
            <a:r>
              <a:rPr lang="en-US" sz="1800" i="1">
                <a:solidFill>
                  <a:srgbClr val="595959"/>
                </a:solidFill>
                <a:latin typeface="Times New Roman"/>
                <a:ea typeface="Times New Roman"/>
                <a:cs typeface="Times New Roman"/>
                <a:sym typeface="Times New Roman"/>
              </a:rPr>
              <a:t>24</a:t>
            </a:r>
            <a:endParaRPr sz="1400" b="0" i="0" u="none" strike="noStrike" cap="none">
              <a:solidFill>
                <a:srgbClr val="000000"/>
              </a:solidFill>
              <a:latin typeface="Times New Roman"/>
              <a:ea typeface="Times New Roman"/>
              <a:cs typeface="Times New Roman"/>
              <a:sym typeface="Times New Roman"/>
            </a:endParaRPr>
          </a:p>
        </p:txBody>
      </p:sp>
      <p:sp>
        <p:nvSpPr>
          <p:cNvPr id="470" name="Google Shape;470;p1"/>
          <p:cNvSpPr/>
          <p:nvPr/>
        </p:nvSpPr>
        <p:spPr>
          <a:xfrm>
            <a:off x="907325" y="356822"/>
            <a:ext cx="114378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Arial"/>
                <a:ea typeface="Arial"/>
                <a:cs typeface="Arial"/>
                <a:sym typeface="Arial"/>
              </a:rPr>
              <a:t>ĐẠI HỌC CÔNG NGHIỆP HÀ NỘI</a:t>
            </a:r>
            <a:endParaRPr sz="4000" b="1" i="0" u="none" strike="noStrike" cap="none">
              <a:solidFill>
                <a:srgbClr val="0070C0"/>
              </a:solidFill>
              <a:latin typeface="Arial"/>
              <a:ea typeface="Arial"/>
              <a:cs typeface="Arial"/>
              <a:sym typeface="Arial"/>
            </a:endParaRPr>
          </a:p>
        </p:txBody>
      </p:sp>
      <p:sp>
        <p:nvSpPr>
          <p:cNvPr id="471" name="Google Shape;471;p1"/>
          <p:cNvSpPr/>
          <p:nvPr/>
        </p:nvSpPr>
        <p:spPr>
          <a:xfrm>
            <a:off x="3408423" y="1045922"/>
            <a:ext cx="59652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accent4"/>
                </a:solidFill>
                <a:latin typeface="Arial"/>
                <a:ea typeface="Arial"/>
                <a:cs typeface="Arial"/>
                <a:sym typeface="Arial"/>
              </a:rPr>
              <a:t>KHOA CÔNG NGHỆ THÔNG TIN</a:t>
            </a:r>
            <a:endParaRPr sz="2800" b="1" i="0" u="none" strike="noStrike" cap="none">
              <a:solidFill>
                <a:schemeClr val="accent4"/>
              </a:solidFill>
              <a:latin typeface="Arial"/>
              <a:ea typeface="Arial"/>
              <a:cs typeface="Arial"/>
              <a:sym typeface="Arial"/>
            </a:endParaRPr>
          </a:p>
        </p:txBody>
      </p:sp>
      <p:pic>
        <p:nvPicPr>
          <p:cNvPr id="472" name="Google Shape;472;p1"/>
          <p:cNvPicPr preferRelativeResize="0"/>
          <p:nvPr/>
        </p:nvPicPr>
        <p:blipFill rotWithShape="1">
          <a:blip r:embed="rId3">
            <a:alphaModFix/>
          </a:blip>
          <a:srcRect/>
          <a:stretch/>
        </p:blipFill>
        <p:spPr>
          <a:xfrm>
            <a:off x="304800" y="284900"/>
            <a:ext cx="1654275" cy="1564750"/>
          </a:xfrm>
          <a:prstGeom prst="rect">
            <a:avLst/>
          </a:prstGeom>
          <a:noFill/>
          <a:ln>
            <a:noFill/>
          </a:ln>
        </p:spPr>
      </p:pic>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Google Shape;474;p1"/>
          <p:cNvSpPr/>
          <p:nvPr/>
        </p:nvSpPr>
        <p:spPr>
          <a:xfrm>
            <a:off x="2281125" y="3959580"/>
            <a:ext cx="364323" cy="269094"/>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grpSp>
        <p:nvGrpSpPr>
          <p:cNvPr id="653" name="Google Shape;653;g2dfa069396e_0_26"/>
          <p:cNvGrpSpPr/>
          <p:nvPr/>
        </p:nvGrpSpPr>
        <p:grpSpPr>
          <a:xfrm>
            <a:off x="891993" y="1369980"/>
            <a:ext cx="4054800" cy="1186923"/>
            <a:chOff x="1079640" y="3204720"/>
            <a:chExt cx="4054800" cy="1186923"/>
          </a:xfrm>
        </p:grpSpPr>
        <p:sp>
          <p:nvSpPr>
            <p:cNvPr id="654" name="Google Shape;654;g2dfa069396e_0_26"/>
            <p:cNvSpPr/>
            <p:nvPr/>
          </p:nvSpPr>
          <p:spPr>
            <a:xfrm>
              <a:off x="1079640" y="3204720"/>
              <a:ext cx="4054800" cy="1186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g2dfa069396e_0_26"/>
            <p:cNvSpPr/>
            <p:nvPr/>
          </p:nvSpPr>
          <p:spPr>
            <a:xfrm>
              <a:off x="1308650" y="3327543"/>
              <a:ext cx="3033000" cy="1064100"/>
            </a:xfrm>
            <a:prstGeom prst="rect">
              <a:avLst/>
            </a:prstGeom>
            <a:no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Quản lý sách</a:t>
              </a:r>
              <a:endParaRPr sz="1800" b="1">
                <a:solidFill>
                  <a:srgbClr val="FFFFFF"/>
                </a:solidFill>
                <a:latin typeface="Calibri"/>
                <a:ea typeface="Calibri"/>
                <a:cs typeface="Calibri"/>
                <a:sym typeface="Calibri"/>
              </a:endParaRPr>
            </a:p>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Thêm, sửa, xóa sách</a:t>
              </a:r>
              <a:endParaRPr sz="1800" b="0" i="0" u="none" strike="noStrike" cap="none">
                <a:solidFill>
                  <a:schemeClr val="dk1"/>
                </a:solidFill>
                <a:latin typeface="Arial"/>
                <a:ea typeface="Arial"/>
                <a:cs typeface="Arial"/>
                <a:sym typeface="Arial"/>
              </a:endParaRPr>
            </a:p>
          </p:txBody>
        </p:sp>
        <p:cxnSp>
          <p:nvCxnSpPr>
            <p:cNvPr id="656" name="Google Shape;656;g2dfa069396e_0_26"/>
            <p:cNvCxnSpPr/>
            <p:nvPr/>
          </p:nvCxnSpPr>
          <p:spPr>
            <a:xfrm>
              <a:off x="1308640" y="3678825"/>
              <a:ext cx="2277300" cy="0"/>
            </a:xfrm>
            <a:prstGeom prst="straightConnector1">
              <a:avLst/>
            </a:prstGeom>
            <a:noFill/>
            <a:ln w="9525" cap="flat" cmpd="sng">
              <a:solidFill>
                <a:schemeClr val="lt1"/>
              </a:solidFill>
              <a:prstDash val="solid"/>
              <a:miter lim="8000"/>
              <a:headEnd type="none" w="sm" len="sm"/>
              <a:tailEnd type="none" w="sm" len="sm"/>
            </a:ln>
          </p:spPr>
        </p:cxnSp>
      </p:grpSp>
      <p:sp>
        <p:nvSpPr>
          <p:cNvPr id="657" name="Google Shape;657;g2dfa069396e_0_26"/>
          <p:cNvSpPr/>
          <p:nvPr/>
        </p:nvSpPr>
        <p:spPr>
          <a:xfrm>
            <a:off x="2008455" y="399600"/>
            <a:ext cx="56895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3000" b="1" i="0" u="none" strike="noStrike" cap="none">
                <a:solidFill>
                  <a:srgbClr val="FF3737"/>
                </a:solidFill>
                <a:latin typeface="Calibri"/>
                <a:ea typeface="Calibri"/>
                <a:cs typeface="Calibri"/>
                <a:sym typeface="Calibri"/>
              </a:rPr>
              <a:t>CHỨC NĂNG CH</a:t>
            </a:r>
            <a:r>
              <a:rPr lang="en-US" sz="3000" b="1">
                <a:solidFill>
                  <a:srgbClr val="FF3737"/>
                </a:solidFill>
                <a:latin typeface="Calibri"/>
                <a:ea typeface="Calibri"/>
                <a:cs typeface="Calibri"/>
                <a:sym typeface="Calibri"/>
              </a:rPr>
              <a:t>ÍNH ADMIN</a:t>
            </a:r>
            <a:endParaRPr sz="3000" b="0" i="0" u="none" strike="noStrike" cap="none">
              <a:solidFill>
                <a:schemeClr val="dk1"/>
              </a:solidFill>
              <a:latin typeface="Arial"/>
              <a:ea typeface="Arial"/>
              <a:cs typeface="Arial"/>
              <a:sym typeface="Arial"/>
            </a:endParaRPr>
          </a:p>
        </p:txBody>
      </p:sp>
      <p:sp>
        <p:nvSpPr>
          <p:cNvPr id="658" name="Google Shape;658;g2dfa069396e_0_26"/>
          <p:cNvSpPr txBox="1"/>
          <p:nvPr/>
        </p:nvSpPr>
        <p:spPr>
          <a:xfrm>
            <a:off x="152400" y="6242200"/>
            <a:ext cx="2590800" cy="365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659" name="Google Shape;659;g2dfa069396e_0_26"/>
          <p:cNvGrpSpPr/>
          <p:nvPr/>
        </p:nvGrpSpPr>
        <p:grpSpPr>
          <a:xfrm>
            <a:off x="6936230" y="1369980"/>
            <a:ext cx="4054800" cy="1186923"/>
            <a:chOff x="1079640" y="3204720"/>
            <a:chExt cx="4054800" cy="1186923"/>
          </a:xfrm>
        </p:grpSpPr>
        <p:sp>
          <p:nvSpPr>
            <p:cNvPr id="660" name="Google Shape;660;g2dfa069396e_0_26"/>
            <p:cNvSpPr/>
            <p:nvPr/>
          </p:nvSpPr>
          <p:spPr>
            <a:xfrm>
              <a:off x="1079640" y="3204720"/>
              <a:ext cx="4054800" cy="1186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g2dfa069396e_0_26"/>
            <p:cNvSpPr/>
            <p:nvPr/>
          </p:nvSpPr>
          <p:spPr>
            <a:xfrm>
              <a:off x="1308650" y="3327543"/>
              <a:ext cx="3033000" cy="1064100"/>
            </a:xfrm>
            <a:prstGeom prst="rect">
              <a:avLst/>
            </a:prstGeom>
            <a:no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Quản lý danh mục</a:t>
              </a:r>
              <a:endParaRPr sz="1800" b="1">
                <a:solidFill>
                  <a:srgbClr val="FFFFFF"/>
                </a:solidFill>
                <a:latin typeface="Calibri"/>
                <a:ea typeface="Calibri"/>
                <a:cs typeface="Calibri"/>
                <a:sym typeface="Calibri"/>
              </a:endParaRPr>
            </a:p>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Thêm, sửa, xóa danh mục</a:t>
              </a:r>
              <a:endParaRPr sz="1800" b="0" i="0" u="none" strike="noStrike" cap="none">
                <a:solidFill>
                  <a:schemeClr val="dk1"/>
                </a:solidFill>
                <a:latin typeface="Arial"/>
                <a:ea typeface="Arial"/>
                <a:cs typeface="Arial"/>
                <a:sym typeface="Arial"/>
              </a:endParaRPr>
            </a:p>
          </p:txBody>
        </p:sp>
        <p:cxnSp>
          <p:nvCxnSpPr>
            <p:cNvPr id="662" name="Google Shape;662;g2dfa069396e_0_26"/>
            <p:cNvCxnSpPr/>
            <p:nvPr/>
          </p:nvCxnSpPr>
          <p:spPr>
            <a:xfrm>
              <a:off x="1308640" y="3678825"/>
              <a:ext cx="2277300" cy="0"/>
            </a:xfrm>
            <a:prstGeom prst="straightConnector1">
              <a:avLst/>
            </a:prstGeom>
            <a:noFill/>
            <a:ln w="9525" cap="flat" cmpd="sng">
              <a:solidFill>
                <a:schemeClr val="lt1"/>
              </a:solidFill>
              <a:prstDash val="solid"/>
              <a:miter lim="8000"/>
              <a:headEnd type="none" w="sm" len="sm"/>
              <a:tailEnd type="none" w="sm" len="sm"/>
            </a:ln>
          </p:spPr>
        </p:cxnSp>
      </p:grpSp>
      <p:grpSp>
        <p:nvGrpSpPr>
          <p:cNvPr id="663" name="Google Shape;663;g2dfa069396e_0_26"/>
          <p:cNvGrpSpPr/>
          <p:nvPr/>
        </p:nvGrpSpPr>
        <p:grpSpPr>
          <a:xfrm>
            <a:off x="6936230" y="2879980"/>
            <a:ext cx="4054800" cy="1186923"/>
            <a:chOff x="1079640" y="3204720"/>
            <a:chExt cx="4054800" cy="1186923"/>
          </a:xfrm>
        </p:grpSpPr>
        <p:sp>
          <p:nvSpPr>
            <p:cNvPr id="664" name="Google Shape;664;g2dfa069396e_0_26"/>
            <p:cNvSpPr/>
            <p:nvPr/>
          </p:nvSpPr>
          <p:spPr>
            <a:xfrm>
              <a:off x="1079640" y="3204720"/>
              <a:ext cx="4054800" cy="1186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g2dfa069396e_0_26"/>
            <p:cNvSpPr/>
            <p:nvPr/>
          </p:nvSpPr>
          <p:spPr>
            <a:xfrm>
              <a:off x="1308650" y="3327543"/>
              <a:ext cx="3033000" cy="1064100"/>
            </a:xfrm>
            <a:prstGeom prst="rect">
              <a:avLst/>
            </a:prstGeom>
            <a:no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Quản lý khuyến mãi</a:t>
              </a:r>
              <a:endParaRPr sz="1800" b="1">
                <a:solidFill>
                  <a:srgbClr val="FFFFFF"/>
                </a:solidFill>
                <a:latin typeface="Calibri"/>
                <a:ea typeface="Calibri"/>
                <a:cs typeface="Calibri"/>
                <a:sym typeface="Calibri"/>
              </a:endParaRPr>
            </a:p>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Thêm, sửa, xóa khuyến mãi</a:t>
              </a:r>
              <a:endParaRPr sz="1800" b="0" i="0" u="none" strike="noStrike" cap="none">
                <a:solidFill>
                  <a:schemeClr val="dk1"/>
                </a:solidFill>
                <a:latin typeface="Arial"/>
                <a:ea typeface="Arial"/>
                <a:cs typeface="Arial"/>
                <a:sym typeface="Arial"/>
              </a:endParaRPr>
            </a:p>
          </p:txBody>
        </p:sp>
        <p:cxnSp>
          <p:nvCxnSpPr>
            <p:cNvPr id="666" name="Google Shape;666;g2dfa069396e_0_26"/>
            <p:cNvCxnSpPr/>
            <p:nvPr/>
          </p:nvCxnSpPr>
          <p:spPr>
            <a:xfrm>
              <a:off x="1308640" y="3678825"/>
              <a:ext cx="2277300" cy="0"/>
            </a:xfrm>
            <a:prstGeom prst="straightConnector1">
              <a:avLst/>
            </a:prstGeom>
            <a:noFill/>
            <a:ln w="9525" cap="flat" cmpd="sng">
              <a:solidFill>
                <a:schemeClr val="lt1"/>
              </a:solidFill>
              <a:prstDash val="solid"/>
              <a:miter lim="8000"/>
              <a:headEnd type="none" w="sm" len="sm"/>
              <a:tailEnd type="none" w="sm" len="sm"/>
            </a:ln>
          </p:spPr>
        </p:cxnSp>
      </p:grpSp>
      <p:grpSp>
        <p:nvGrpSpPr>
          <p:cNvPr id="667" name="Google Shape;667;g2dfa069396e_0_26"/>
          <p:cNvGrpSpPr/>
          <p:nvPr/>
        </p:nvGrpSpPr>
        <p:grpSpPr>
          <a:xfrm>
            <a:off x="891993" y="4389980"/>
            <a:ext cx="4054800" cy="1186920"/>
            <a:chOff x="1079640" y="3204720"/>
            <a:chExt cx="4054800" cy="1186920"/>
          </a:xfrm>
        </p:grpSpPr>
        <p:sp>
          <p:nvSpPr>
            <p:cNvPr id="668" name="Google Shape;668;g2dfa069396e_0_26"/>
            <p:cNvSpPr/>
            <p:nvPr/>
          </p:nvSpPr>
          <p:spPr>
            <a:xfrm>
              <a:off x="1079640" y="3204720"/>
              <a:ext cx="4054800" cy="1186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g2dfa069396e_0_26"/>
            <p:cNvSpPr/>
            <p:nvPr/>
          </p:nvSpPr>
          <p:spPr>
            <a:xfrm>
              <a:off x="1308647" y="3327540"/>
              <a:ext cx="3380100" cy="1064100"/>
            </a:xfrm>
            <a:prstGeom prst="rect">
              <a:avLst/>
            </a:prstGeom>
            <a:no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Quản lý tài khoản</a:t>
              </a:r>
              <a:endParaRPr sz="1800" b="1">
                <a:solidFill>
                  <a:srgbClr val="FFFFFF"/>
                </a:solidFill>
                <a:latin typeface="Calibri"/>
                <a:ea typeface="Calibri"/>
                <a:cs typeface="Calibri"/>
                <a:sym typeface="Calibri"/>
              </a:endParaRPr>
            </a:p>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Cập nhật thông tin khách hàng</a:t>
              </a:r>
              <a:endParaRPr sz="1800" b="0" i="0" u="none" strike="noStrike" cap="none">
                <a:solidFill>
                  <a:schemeClr val="dk1"/>
                </a:solidFill>
                <a:latin typeface="Arial"/>
                <a:ea typeface="Arial"/>
                <a:cs typeface="Arial"/>
                <a:sym typeface="Arial"/>
              </a:endParaRPr>
            </a:p>
          </p:txBody>
        </p:sp>
        <p:cxnSp>
          <p:nvCxnSpPr>
            <p:cNvPr id="670" name="Google Shape;670;g2dfa069396e_0_26"/>
            <p:cNvCxnSpPr/>
            <p:nvPr/>
          </p:nvCxnSpPr>
          <p:spPr>
            <a:xfrm>
              <a:off x="1308640" y="3678825"/>
              <a:ext cx="2277300" cy="0"/>
            </a:xfrm>
            <a:prstGeom prst="straightConnector1">
              <a:avLst/>
            </a:prstGeom>
            <a:noFill/>
            <a:ln w="9525" cap="flat" cmpd="sng">
              <a:solidFill>
                <a:schemeClr val="lt1"/>
              </a:solidFill>
              <a:prstDash val="solid"/>
              <a:miter lim="8000"/>
              <a:headEnd type="none" w="sm" len="sm"/>
              <a:tailEnd type="none" w="sm" len="sm"/>
            </a:ln>
          </p:spPr>
        </p:cxnSp>
      </p:grpSp>
      <p:grpSp>
        <p:nvGrpSpPr>
          <p:cNvPr id="671" name="Google Shape;671;g2dfa069396e_0_26"/>
          <p:cNvGrpSpPr/>
          <p:nvPr/>
        </p:nvGrpSpPr>
        <p:grpSpPr>
          <a:xfrm>
            <a:off x="891993" y="2879980"/>
            <a:ext cx="4054800" cy="1186923"/>
            <a:chOff x="1079640" y="3204720"/>
            <a:chExt cx="4054800" cy="1186923"/>
          </a:xfrm>
        </p:grpSpPr>
        <p:sp>
          <p:nvSpPr>
            <p:cNvPr id="672" name="Google Shape;672;g2dfa069396e_0_26"/>
            <p:cNvSpPr/>
            <p:nvPr/>
          </p:nvSpPr>
          <p:spPr>
            <a:xfrm>
              <a:off x="1079640" y="3204720"/>
              <a:ext cx="4054800" cy="1186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g2dfa069396e_0_26"/>
            <p:cNvSpPr/>
            <p:nvPr/>
          </p:nvSpPr>
          <p:spPr>
            <a:xfrm>
              <a:off x="1308650" y="3327543"/>
              <a:ext cx="3033000" cy="1064100"/>
            </a:xfrm>
            <a:prstGeom prst="rect">
              <a:avLst/>
            </a:prstGeom>
            <a:no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Quản lý đơn hàng</a:t>
              </a:r>
              <a:endParaRPr sz="1800" b="1">
                <a:solidFill>
                  <a:srgbClr val="FFFFFF"/>
                </a:solidFill>
                <a:latin typeface="Calibri"/>
                <a:ea typeface="Calibri"/>
                <a:cs typeface="Calibri"/>
                <a:sym typeface="Calibri"/>
              </a:endParaRPr>
            </a:p>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Thay đổi trạng thái đơn hàng, xử lý đơn hàng ,…</a:t>
              </a:r>
              <a:endParaRPr sz="1800" b="0" i="0" u="none" strike="noStrike" cap="none">
                <a:solidFill>
                  <a:schemeClr val="dk1"/>
                </a:solidFill>
                <a:latin typeface="Arial"/>
                <a:ea typeface="Arial"/>
                <a:cs typeface="Arial"/>
                <a:sym typeface="Arial"/>
              </a:endParaRPr>
            </a:p>
          </p:txBody>
        </p:sp>
        <p:cxnSp>
          <p:nvCxnSpPr>
            <p:cNvPr id="674" name="Google Shape;674;g2dfa069396e_0_26"/>
            <p:cNvCxnSpPr/>
            <p:nvPr/>
          </p:nvCxnSpPr>
          <p:spPr>
            <a:xfrm>
              <a:off x="1308640" y="3678825"/>
              <a:ext cx="2277300" cy="0"/>
            </a:xfrm>
            <a:prstGeom prst="straightConnector1">
              <a:avLst/>
            </a:prstGeom>
            <a:noFill/>
            <a:ln w="9525" cap="flat" cmpd="sng">
              <a:solidFill>
                <a:schemeClr val="lt1"/>
              </a:solidFill>
              <a:prstDash val="solid"/>
              <a:miter lim="8000"/>
              <a:headEnd type="none" w="sm" len="sm"/>
              <a:tailEnd type="none" w="sm" len="sm"/>
            </a:ln>
          </p:spPr>
        </p:cxnSp>
      </p:grpSp>
      <p:grpSp>
        <p:nvGrpSpPr>
          <p:cNvPr id="675" name="Google Shape;675;g2dfa069396e_0_26"/>
          <p:cNvGrpSpPr/>
          <p:nvPr/>
        </p:nvGrpSpPr>
        <p:grpSpPr>
          <a:xfrm>
            <a:off x="6936230" y="4389980"/>
            <a:ext cx="4054800" cy="1186923"/>
            <a:chOff x="1079640" y="3204720"/>
            <a:chExt cx="4054800" cy="1186923"/>
          </a:xfrm>
        </p:grpSpPr>
        <p:sp>
          <p:nvSpPr>
            <p:cNvPr id="676" name="Google Shape;676;g2dfa069396e_0_26"/>
            <p:cNvSpPr/>
            <p:nvPr/>
          </p:nvSpPr>
          <p:spPr>
            <a:xfrm>
              <a:off x="1079640" y="3204720"/>
              <a:ext cx="4054800" cy="1186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g2dfa069396e_0_26"/>
            <p:cNvSpPr/>
            <p:nvPr/>
          </p:nvSpPr>
          <p:spPr>
            <a:xfrm>
              <a:off x="1308650" y="3327543"/>
              <a:ext cx="3033000" cy="1064100"/>
            </a:xfrm>
            <a:prstGeom prst="rect">
              <a:avLst/>
            </a:prstGeom>
            <a:no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Thống kê doanh thu</a:t>
              </a:r>
              <a:endParaRPr sz="1800" b="1">
                <a:solidFill>
                  <a:srgbClr val="FFFFFF"/>
                </a:solidFill>
                <a:latin typeface="Calibri"/>
                <a:ea typeface="Calibri"/>
                <a:cs typeface="Calibri"/>
                <a:sym typeface="Calibri"/>
              </a:endParaRPr>
            </a:p>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Thống kê doanh thu theo sản phẩm, thời gian</a:t>
              </a:r>
              <a:endParaRPr sz="1800" b="0" i="0" u="none" strike="noStrike" cap="none">
                <a:solidFill>
                  <a:schemeClr val="dk1"/>
                </a:solidFill>
                <a:latin typeface="Arial"/>
                <a:ea typeface="Arial"/>
                <a:cs typeface="Arial"/>
                <a:sym typeface="Arial"/>
              </a:endParaRPr>
            </a:p>
          </p:txBody>
        </p:sp>
        <p:cxnSp>
          <p:nvCxnSpPr>
            <p:cNvPr id="678" name="Google Shape;678;g2dfa069396e_0_26"/>
            <p:cNvCxnSpPr/>
            <p:nvPr/>
          </p:nvCxnSpPr>
          <p:spPr>
            <a:xfrm>
              <a:off x="1308640" y="3678825"/>
              <a:ext cx="2277300" cy="0"/>
            </a:xfrm>
            <a:prstGeom prst="straightConnector1">
              <a:avLst/>
            </a:prstGeom>
            <a:noFill/>
            <a:ln w="9525" cap="flat" cmpd="sng">
              <a:solidFill>
                <a:schemeClr val="lt1"/>
              </a:solidFill>
              <a:prstDash val="solid"/>
              <a:miter lim="8000"/>
              <a:headEnd type="none" w="sm" len="sm"/>
              <a:tailEnd type="none" w="sm" len="sm"/>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grpSp>
        <p:nvGrpSpPr>
          <p:cNvPr id="788" name="Google Shape;788;p12"/>
          <p:cNvGrpSpPr/>
          <p:nvPr/>
        </p:nvGrpSpPr>
        <p:grpSpPr>
          <a:xfrm>
            <a:off x="2386080" y="0"/>
            <a:ext cx="3314880" cy="6857640"/>
            <a:chOff x="2386080" y="0"/>
            <a:chExt cx="3314880" cy="6857640"/>
          </a:xfrm>
        </p:grpSpPr>
        <p:sp>
          <p:nvSpPr>
            <p:cNvPr id="789" name="Google Shape;789;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1" name="Google Shape;801;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a:t>
            </a:r>
            <a:r>
              <a:rPr lang="en-US" sz="4800" b="1" i="1">
                <a:solidFill>
                  <a:srgbClr val="FF3737"/>
                </a:solidFill>
                <a:latin typeface="Calibri"/>
                <a:ea typeface="Calibri"/>
                <a:cs typeface="Calibri"/>
                <a:sym typeface="Calibri"/>
              </a:rPr>
              <a:t>2</a:t>
            </a:r>
            <a:r>
              <a:rPr lang="en-US" sz="4800" b="1" i="1" u="none" strike="noStrike" cap="none">
                <a:solidFill>
                  <a:srgbClr val="FF3737"/>
                </a:solidFill>
                <a:latin typeface="Calibri"/>
                <a:ea typeface="Calibri"/>
                <a:cs typeface="Calibri"/>
                <a:sym typeface="Calibri"/>
              </a:rPr>
              <a:t>:</a:t>
            </a:r>
            <a:endParaRPr sz="4800" b="0" i="0" u="none" strike="noStrike" cap="none">
              <a:solidFill>
                <a:schemeClr val="dk1"/>
              </a:solidFill>
              <a:latin typeface="Arial"/>
              <a:ea typeface="Arial"/>
              <a:cs typeface="Arial"/>
              <a:sym typeface="Arial"/>
            </a:endParaRPr>
          </a:p>
        </p:txBody>
      </p:sp>
      <p:grpSp>
        <p:nvGrpSpPr>
          <p:cNvPr id="802" name="Google Shape;802;p12"/>
          <p:cNvGrpSpPr/>
          <p:nvPr/>
        </p:nvGrpSpPr>
        <p:grpSpPr>
          <a:xfrm>
            <a:off x="5867400" y="1981201"/>
            <a:ext cx="5486399" cy="3429000"/>
            <a:chOff x="5894486" y="1770109"/>
            <a:chExt cx="5259520" cy="365051"/>
          </a:xfrm>
        </p:grpSpPr>
        <p:sp>
          <p:nvSpPr>
            <p:cNvPr id="803" name="Google Shape;803;p12"/>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PHÂN TÍCH THIẾT KẾ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HỆ THỐNG</a:t>
              </a:r>
              <a:endParaRPr sz="6000" b="0" i="0" u="none" strike="noStrike" cap="none">
                <a:solidFill>
                  <a:schemeClr val="dk1"/>
                </a:solidFill>
                <a:latin typeface="Arial"/>
                <a:ea typeface="Arial"/>
                <a:cs typeface="Arial"/>
                <a:sym typeface="Arial"/>
              </a:endParaRPr>
            </a:p>
          </p:txBody>
        </p:sp>
        <p:sp>
          <p:nvSpPr>
            <p:cNvPr id="804" name="Google Shape;804;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5" name="Google Shape;805;p12"/>
          <p:cNvSpPr/>
          <p:nvPr/>
        </p:nvSpPr>
        <p:spPr>
          <a:xfrm>
            <a:off x="10804499" y="29690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13"/>
          <p:cNvSpPr/>
          <p:nvPr/>
        </p:nvSpPr>
        <p:spPr>
          <a:xfrm>
            <a:off x="2106720" y="415800"/>
            <a:ext cx="536088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ACTOR CỦA HỆ THỐNG</a:t>
            </a:r>
            <a:endParaRPr sz="2400" b="0" i="0" u="none" strike="noStrike" cap="none">
              <a:solidFill>
                <a:schemeClr val="dk1"/>
              </a:solidFill>
              <a:latin typeface="Arial"/>
              <a:ea typeface="Arial"/>
              <a:cs typeface="Arial"/>
              <a:sym typeface="Arial"/>
            </a:endParaRPr>
          </a:p>
        </p:txBody>
      </p:sp>
      <p:graphicFrame>
        <p:nvGraphicFramePr>
          <p:cNvPr id="813" name="Google Shape;813;p13"/>
          <p:cNvGraphicFramePr/>
          <p:nvPr>
            <p:extLst>
              <p:ext uri="{D42A27DB-BD31-4B8C-83A1-F6EECF244321}">
                <p14:modId xmlns:p14="http://schemas.microsoft.com/office/powerpoint/2010/main" val="2572352054"/>
              </p:ext>
            </p:extLst>
          </p:nvPr>
        </p:nvGraphicFramePr>
        <p:xfrm>
          <a:off x="1015260" y="1447800"/>
          <a:ext cx="9500350" cy="4647771"/>
        </p:xfrm>
        <a:graphic>
          <a:graphicData uri="http://schemas.openxmlformats.org/drawingml/2006/table">
            <a:tbl>
              <a:tblPr firstRow="1" firstCol="1" bandRow="1">
                <a:noFill/>
                <a:tableStyleId>{137315F0-2C2D-460B-8C44-05D5920D7FE2}</a:tableStyleId>
              </a:tblPr>
              <a:tblGrid>
                <a:gridCol w="779400">
                  <a:extLst>
                    <a:ext uri="{9D8B030D-6E8A-4147-A177-3AD203B41FA5}">
                      <a16:colId xmlns:a16="http://schemas.microsoft.com/office/drawing/2014/main" val="20000"/>
                    </a:ext>
                  </a:extLst>
                </a:gridCol>
                <a:gridCol w="2425175">
                  <a:extLst>
                    <a:ext uri="{9D8B030D-6E8A-4147-A177-3AD203B41FA5}">
                      <a16:colId xmlns:a16="http://schemas.microsoft.com/office/drawing/2014/main" val="20001"/>
                    </a:ext>
                  </a:extLst>
                </a:gridCol>
                <a:gridCol w="6295775">
                  <a:extLst>
                    <a:ext uri="{9D8B030D-6E8A-4147-A177-3AD203B41FA5}">
                      <a16:colId xmlns:a16="http://schemas.microsoft.com/office/drawing/2014/main" val="20002"/>
                    </a:ext>
                  </a:extLst>
                </a:gridCol>
              </a:tblGrid>
              <a:tr h="600625">
                <a:tc>
                  <a:txBody>
                    <a:bodyPr/>
                    <a:lstStyle/>
                    <a:p>
                      <a:pPr marL="0" marR="0" lvl="0" indent="0" algn="ctr" rtl="0">
                        <a:lnSpc>
                          <a:spcPct val="150000"/>
                        </a:lnSpc>
                        <a:spcBef>
                          <a:spcPts val="0"/>
                        </a:spcBef>
                        <a:spcAft>
                          <a:spcPts val="0"/>
                        </a:spcAft>
                        <a:buClr>
                          <a:srgbClr val="000000"/>
                        </a:buClr>
                        <a:buSzPts val="1300"/>
                        <a:buFont typeface="Arial"/>
                        <a:buNone/>
                      </a:pPr>
                      <a:r>
                        <a:rPr lang="en-US" sz="1600" u="none" strike="noStrike" cap="none"/>
                        <a:t>STT</a:t>
                      </a:r>
                      <a:endParaRPr sz="15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50000"/>
                        </a:lnSpc>
                        <a:spcBef>
                          <a:spcPts val="0"/>
                        </a:spcBef>
                        <a:spcAft>
                          <a:spcPts val="0"/>
                        </a:spcAft>
                        <a:buClr>
                          <a:srgbClr val="000000"/>
                        </a:buClr>
                        <a:buSzPts val="1300"/>
                        <a:buFont typeface="Arial"/>
                        <a:buNone/>
                      </a:pPr>
                      <a:r>
                        <a:rPr lang="en-US" sz="1600" u="none" strike="noStrike" cap="none"/>
                        <a:t>Tên Actor</a:t>
                      </a:r>
                      <a:endParaRPr sz="15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50000"/>
                        </a:lnSpc>
                        <a:spcBef>
                          <a:spcPts val="0"/>
                        </a:spcBef>
                        <a:spcAft>
                          <a:spcPts val="0"/>
                        </a:spcAft>
                        <a:buClr>
                          <a:srgbClr val="000000"/>
                        </a:buClr>
                        <a:buSzPts val="1300"/>
                        <a:buFont typeface="Arial"/>
                        <a:buNone/>
                      </a:pPr>
                      <a:r>
                        <a:rPr lang="en-US" sz="1600" u="none" strike="noStrike" cap="none"/>
                        <a:t>Chức năng</a:t>
                      </a:r>
                      <a:endParaRPr sz="1500" u="none" strike="noStrike" cap="none">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0"/>
                  </a:ext>
                </a:extLst>
              </a:tr>
              <a:tr h="1940125">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1</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endParaRPr sz="1300">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300"/>
                        <a:buFont typeface="Arial"/>
                        <a:buNone/>
                      </a:pPr>
                      <a:endParaRPr sz="2400">
                        <a:latin typeface="Times New Roman"/>
                        <a:ea typeface="Times New Roman"/>
                        <a:cs typeface="Times New Roman"/>
                        <a:sym typeface="Times New Roman"/>
                      </a:endParaRPr>
                    </a:p>
                    <a:p>
                      <a:pPr marL="0" marR="0" lvl="0" indent="0" algn="ctr" rtl="0">
                        <a:lnSpc>
                          <a:spcPct val="150000"/>
                        </a:lnSpc>
                        <a:spcBef>
                          <a:spcPts val="0"/>
                        </a:spcBef>
                        <a:spcAft>
                          <a:spcPts val="0"/>
                        </a:spcAft>
                        <a:buClr>
                          <a:srgbClr val="000000"/>
                        </a:buClr>
                        <a:buSzPts val="1300"/>
                        <a:buFont typeface="Arial"/>
                        <a:buNone/>
                      </a:pPr>
                      <a:r>
                        <a:rPr lang="en-US" sz="2000">
                          <a:latin typeface="Times New Roman"/>
                          <a:ea typeface="Times New Roman"/>
                          <a:cs typeface="Times New Roman"/>
                          <a:sym typeface="Times New Roman"/>
                        </a:rPr>
                        <a:t>ADMIN</a:t>
                      </a:r>
                      <a:endParaRPr sz="2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15000"/>
                        </a:lnSpc>
                        <a:spcBef>
                          <a:spcPts val="0"/>
                        </a:spcBef>
                        <a:spcAft>
                          <a:spcPts val="0"/>
                        </a:spcAft>
                        <a:buClr>
                          <a:srgbClr val="000000"/>
                        </a:buClr>
                        <a:buSzPts val="1300"/>
                        <a:buFont typeface="Arial"/>
                        <a:buNone/>
                      </a:pPr>
                      <a:endParaRPr lang="en-US" sz="1300" u="none" strike="noStrike" cap="none"/>
                    </a:p>
                    <a:p>
                      <a:pPr marL="0" marR="0" lvl="0" indent="0" algn="just" rtl="0">
                        <a:lnSpc>
                          <a:spcPct val="115000"/>
                        </a:lnSpc>
                        <a:spcBef>
                          <a:spcPts val="0"/>
                        </a:spcBef>
                        <a:spcAft>
                          <a:spcPts val="0"/>
                        </a:spcAft>
                        <a:buClr>
                          <a:srgbClr val="000000"/>
                        </a:buClr>
                        <a:buSzPts val="1300"/>
                        <a:buFont typeface="Arial"/>
                        <a:buNone/>
                      </a:pPr>
                      <a:r>
                        <a:rPr lang="en-US" sz="1600" u="none" strike="noStrike" cap="none"/>
                        <a:t>Là người có toàn quyền tương tác với hệ thống, có quyền điều khiển cũng như kiểm soát mọi hoạt động của hệ thống. Ngoài các chức năng của khách hàng, người quản lý còn có các chức năng khác như: quản lý sách, quản lý d</a:t>
                      </a:r>
                      <a:r>
                        <a:rPr lang="en-US" sz="1600"/>
                        <a:t>anh mục, quản lý nhà xuất bản quản lý khuyến mãi, quản lý tài khoản,</a:t>
                      </a:r>
                      <a:r>
                        <a:rPr lang="en-US" sz="1600" u="none" strike="noStrike" cap="none"/>
                        <a:t> xử lý đơn đặt hàng của khách hàng, thống kê </a:t>
                      </a:r>
                      <a:r>
                        <a:rPr lang="en-US" sz="1600"/>
                        <a:t>doanh thu.</a:t>
                      </a:r>
                    </a:p>
                    <a:p>
                      <a:pPr marL="0" marR="0" lvl="0" indent="0" algn="just" rtl="0">
                        <a:lnSpc>
                          <a:spcPct val="115000"/>
                        </a:lnSpc>
                        <a:spcBef>
                          <a:spcPts val="0"/>
                        </a:spcBef>
                        <a:spcAft>
                          <a:spcPts val="0"/>
                        </a:spcAft>
                        <a:buClr>
                          <a:srgbClr val="000000"/>
                        </a:buClr>
                        <a:buSzPts val="1300"/>
                        <a:buFont typeface="Arial"/>
                        <a:buNone/>
                      </a:pPr>
                      <a:endParaRPr sz="16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1"/>
                  </a:ext>
                </a:extLst>
              </a:tr>
              <a:tr h="1878875">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2</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50000"/>
                        </a:lnSpc>
                        <a:spcBef>
                          <a:spcPts val="0"/>
                        </a:spcBef>
                        <a:spcAft>
                          <a:spcPts val="0"/>
                        </a:spcAft>
                        <a:buClr>
                          <a:srgbClr val="000000"/>
                        </a:buClr>
                        <a:buSzPts val="1300"/>
                        <a:buFont typeface="Arial"/>
                        <a:buNone/>
                      </a:pPr>
                      <a:endParaRPr sz="2100">
                        <a:latin typeface="Times New Roman"/>
                        <a:ea typeface="Times New Roman"/>
                        <a:cs typeface="Times New Roman"/>
                        <a:sym typeface="Times New Roman"/>
                      </a:endParaRPr>
                    </a:p>
                    <a:p>
                      <a:pPr marL="0" marR="0" lvl="0" indent="0" algn="ctr" rtl="0">
                        <a:lnSpc>
                          <a:spcPct val="150000"/>
                        </a:lnSpc>
                        <a:spcBef>
                          <a:spcPts val="0"/>
                        </a:spcBef>
                        <a:spcAft>
                          <a:spcPts val="0"/>
                        </a:spcAft>
                        <a:buClr>
                          <a:srgbClr val="000000"/>
                        </a:buClr>
                        <a:buSzPts val="1300"/>
                        <a:buFont typeface="Arial"/>
                        <a:buNone/>
                      </a:pPr>
                      <a:r>
                        <a:rPr lang="en-US" sz="2000">
                          <a:latin typeface="Times New Roman"/>
                          <a:ea typeface="Times New Roman"/>
                          <a:cs typeface="Times New Roman"/>
                          <a:sym typeface="Times New Roman"/>
                        </a:rPr>
                        <a:t>KHÁCH HÀNG</a:t>
                      </a:r>
                      <a:endParaRPr sz="2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300"/>
                        <a:buFont typeface="Arial"/>
                        <a:buNone/>
                      </a:pPr>
                      <a:r>
                        <a:rPr lang="en-US" sz="1600" u="none" strike="noStrike" cap="none"/>
                        <a:t>Khách hàng là đối tượng có thể xem các thông tin về sản phẩm được trình bày trên trang chủ của website, họ có thể tham khảo các sản phẩm, xem thông tin chi tiết về sản phẩm, sắp xếp, tìm kiếm, đánh giá sản phẩm theo tiêu chí nào đó, và đặt hàng online.</a:t>
                      </a:r>
                      <a:endParaRPr sz="16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SƠ ĐỒ USECASE TỔNG QUÁT</a:t>
            </a:r>
            <a:endParaRPr sz="2400" b="0" i="0" u="none" strike="noStrike" cap="none">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4C21B413-3BFA-A0E2-0BDC-2D9B05630612}"/>
              </a:ext>
            </a:extLst>
          </p:cNvPr>
          <p:cNvPicPr>
            <a:picLocks noChangeAspect="1"/>
          </p:cNvPicPr>
          <p:nvPr/>
        </p:nvPicPr>
        <p:blipFill rotWithShape="1">
          <a:blip r:embed="rId3">
            <a:extLst>
              <a:ext uri="{28A0092B-C50C-407E-A947-70E740481C1C}">
                <a14:useLocalDpi xmlns:a14="http://schemas.microsoft.com/office/drawing/2010/main" val="0"/>
              </a:ext>
            </a:extLst>
          </a:blip>
          <a:srcRect l="4870" r="26841" b="17713"/>
          <a:stretch/>
        </p:blipFill>
        <p:spPr bwMode="auto">
          <a:xfrm>
            <a:off x="4037940" y="871920"/>
            <a:ext cx="4835472" cy="6318087"/>
          </a:xfrm>
          <a:prstGeom prst="rect">
            <a:avLst/>
          </a:prstGeom>
          <a:noFill/>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15"/>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E80000"/>
                </a:solidFill>
                <a:latin typeface="Calibri"/>
                <a:ea typeface="Calibri"/>
                <a:cs typeface="Calibri"/>
                <a:sym typeface="Calibri"/>
              </a:rPr>
              <a:t>CƠ SỞ DỮ LIỆU</a:t>
            </a:r>
            <a:endParaRPr sz="2400" b="0" i="0" u="none" strike="noStrike" cap="none">
              <a:solidFill>
                <a:srgbClr val="E80000"/>
              </a:solidFill>
              <a:latin typeface="Arial"/>
              <a:ea typeface="Arial"/>
              <a:cs typeface="Arial"/>
              <a:sym typeface="Arial"/>
            </a:endParaRPr>
          </a:p>
        </p:txBody>
      </p:sp>
      <p:sp>
        <p:nvSpPr>
          <p:cNvPr id="827" name="Google Shape;827;p15"/>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DC367EBC-F4BE-9014-AB39-411B1EF7F69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8032" y="871920"/>
            <a:ext cx="5575935" cy="53879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grpSp>
        <p:nvGrpSpPr>
          <p:cNvPr id="834" name="Google Shape;834;p17"/>
          <p:cNvGrpSpPr/>
          <p:nvPr/>
        </p:nvGrpSpPr>
        <p:grpSpPr>
          <a:xfrm>
            <a:off x="2386080" y="0"/>
            <a:ext cx="3314880" cy="6857640"/>
            <a:chOff x="2386080" y="0"/>
            <a:chExt cx="3314880" cy="6857640"/>
          </a:xfrm>
        </p:grpSpPr>
        <p:sp>
          <p:nvSpPr>
            <p:cNvPr id="835" name="Google Shape;835;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7" name="Google Shape;847;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a:t>
            </a:r>
            <a:r>
              <a:rPr lang="en-US" sz="4800" b="1" i="1">
                <a:solidFill>
                  <a:srgbClr val="FF3737"/>
                </a:solidFill>
                <a:latin typeface="Calibri"/>
                <a:ea typeface="Calibri"/>
                <a:cs typeface="Calibri"/>
                <a:sym typeface="Calibri"/>
              </a:rPr>
              <a:t>3</a:t>
            </a:r>
            <a:r>
              <a:rPr lang="en-US" sz="4800" b="1" i="1" u="none" strike="noStrike" cap="none">
                <a:solidFill>
                  <a:srgbClr val="FF3737"/>
                </a:solidFill>
                <a:latin typeface="Calibri"/>
                <a:ea typeface="Calibri"/>
                <a:cs typeface="Calibri"/>
                <a:sym typeface="Calibri"/>
              </a:rPr>
              <a:t> :</a:t>
            </a:r>
            <a:endParaRPr sz="4800" b="0" i="0" u="none" strike="noStrike" cap="none">
              <a:solidFill>
                <a:schemeClr val="dk1"/>
              </a:solidFill>
              <a:latin typeface="Arial"/>
              <a:ea typeface="Arial"/>
              <a:cs typeface="Arial"/>
              <a:sym typeface="Arial"/>
            </a:endParaRPr>
          </a:p>
        </p:txBody>
      </p:sp>
      <p:grpSp>
        <p:nvGrpSpPr>
          <p:cNvPr id="848" name="Google Shape;848;p17"/>
          <p:cNvGrpSpPr/>
          <p:nvPr/>
        </p:nvGrpSpPr>
        <p:grpSpPr>
          <a:xfrm>
            <a:off x="5684364" y="967827"/>
            <a:ext cx="6400799" cy="3979257"/>
            <a:chOff x="5879896" y="1770480"/>
            <a:chExt cx="5259520" cy="498355"/>
          </a:xfrm>
        </p:grpSpPr>
        <p:sp>
          <p:nvSpPr>
            <p:cNvPr id="849" name="Google Shape;849;p17"/>
            <p:cNvSpPr/>
            <p:nvPr/>
          </p:nvSpPr>
          <p:spPr>
            <a:xfrm>
              <a:off x="5879896" y="1887418"/>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HẠN CHẾ</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&amp;</a:t>
              </a:r>
              <a:endParaRPr sz="4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HƯỚNG PHÁT TRIỂN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endParaRPr sz="4800" b="0" i="0" u="none" strike="noStrike" cap="none">
                <a:solidFill>
                  <a:schemeClr val="dk1"/>
                </a:solidFill>
                <a:latin typeface="Arial"/>
                <a:ea typeface="Arial"/>
                <a:cs typeface="Arial"/>
                <a:sym typeface="Arial"/>
              </a:endParaRPr>
            </a:p>
          </p:txBody>
        </p:sp>
        <p:sp>
          <p:nvSpPr>
            <p:cNvPr id="850" name="Google Shape;850;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51" name="Google Shape;851;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Hạn chế</a:t>
            </a:r>
            <a:endParaRPr sz="2400" b="0" i="0" u="none" strike="noStrike" cap="none">
              <a:solidFill>
                <a:schemeClr val="dk1"/>
              </a:solidFill>
              <a:latin typeface="Arial"/>
              <a:ea typeface="Arial"/>
              <a:cs typeface="Arial"/>
              <a:sym typeface="Arial"/>
            </a:endParaRPr>
          </a:p>
        </p:txBody>
      </p:sp>
      <p:grpSp>
        <p:nvGrpSpPr>
          <p:cNvPr id="858" name="Google Shape;858;p18"/>
          <p:cNvGrpSpPr/>
          <p:nvPr/>
        </p:nvGrpSpPr>
        <p:grpSpPr>
          <a:xfrm>
            <a:off x="2286000" y="1371600"/>
            <a:ext cx="7620000" cy="2153392"/>
            <a:chOff x="3229189" y="1748189"/>
            <a:chExt cx="2400222" cy="2153392"/>
          </a:xfrm>
        </p:grpSpPr>
        <p:sp>
          <p:nvSpPr>
            <p:cNvPr id="859" name="Google Shape;859;p18"/>
            <p:cNvSpPr/>
            <p:nvPr/>
          </p:nvSpPr>
          <p:spPr>
            <a:xfrm>
              <a:off x="3229189" y="174818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60" name="Google Shape;860;p18"/>
            <p:cNvSpPr/>
            <p:nvPr/>
          </p:nvSpPr>
          <p:spPr>
            <a:xfrm>
              <a:off x="3325152" y="2021615"/>
              <a:ext cx="1992230"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3000" b="0" i="0" u="none" strike="noStrike" cap="none">
                  <a:solidFill>
                    <a:schemeClr val="dk1"/>
                  </a:solidFill>
                  <a:latin typeface="Arial"/>
                  <a:ea typeface="Arial"/>
                  <a:cs typeface="Arial"/>
                  <a:sym typeface="Arial"/>
                </a:rPr>
                <a:t>Phần mềm vẫn còn thiếu chức năng</a:t>
              </a:r>
              <a:r>
                <a:rPr lang="en-US" sz="3000">
                  <a:solidFill>
                    <a:schemeClr val="dk1"/>
                  </a:solidFill>
                </a:rPr>
                <a:t> sao lưu và hồi phục dữ liệu.</a:t>
              </a:r>
              <a:endParaRPr sz="2600" b="0" i="0" u="none" strike="noStrike" cap="none">
                <a:solidFill>
                  <a:srgbClr val="000000"/>
                </a:solidFill>
                <a:latin typeface="Arial"/>
                <a:ea typeface="Arial"/>
                <a:cs typeface="Arial"/>
                <a:sym typeface="Arial"/>
              </a:endParaRPr>
            </a:p>
          </p:txBody>
        </p:sp>
      </p:grpSp>
      <p:sp>
        <p:nvSpPr>
          <p:cNvPr id="861" name="Google Shape;861;p18"/>
          <p:cNvSpPr/>
          <p:nvPr/>
        </p:nvSpPr>
        <p:spPr>
          <a:xfrm>
            <a:off x="8229600" y="2601662"/>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rgbClr val="426687"/>
                </a:solidFill>
                <a:latin typeface="Arial"/>
                <a:ea typeface="Arial"/>
                <a:cs typeface="Arial"/>
                <a:sym typeface="Arial"/>
              </a:rPr>
              <a:t>1</a:t>
            </a:r>
            <a:endParaRPr sz="5400" b="0" i="0" u="none" strike="noStrike" cap="none">
              <a:solidFill>
                <a:srgbClr val="426687"/>
              </a:solidFill>
              <a:latin typeface="Arial"/>
              <a:ea typeface="Arial"/>
              <a:cs typeface="Arial"/>
              <a:sym typeface="Arial"/>
            </a:endParaRPr>
          </a:p>
        </p:txBody>
      </p:sp>
      <p:sp>
        <p:nvSpPr>
          <p:cNvPr id="862" name="Google Shape;862;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863" name="Google Shape;863;p18"/>
          <p:cNvGrpSpPr/>
          <p:nvPr/>
        </p:nvGrpSpPr>
        <p:grpSpPr>
          <a:xfrm>
            <a:off x="2338705" y="3916325"/>
            <a:ext cx="7620232" cy="2153400"/>
            <a:chOff x="3229189" y="1748189"/>
            <a:chExt cx="2400300" cy="2153400"/>
          </a:xfrm>
        </p:grpSpPr>
        <p:sp>
          <p:nvSpPr>
            <p:cNvPr id="864" name="Google Shape;864;p18"/>
            <p:cNvSpPr/>
            <p:nvPr/>
          </p:nvSpPr>
          <p:spPr>
            <a:xfrm>
              <a:off x="3229189" y="1748189"/>
              <a:ext cx="2400300" cy="2153400"/>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65" name="Google Shape;865;p18"/>
            <p:cNvSpPr/>
            <p:nvPr/>
          </p:nvSpPr>
          <p:spPr>
            <a:xfrm>
              <a:off x="3325152" y="2021615"/>
              <a:ext cx="19923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3000">
                  <a:solidFill>
                    <a:schemeClr val="dk1"/>
                  </a:solidFill>
                </a:rPr>
                <a:t>Chưa liên kết tài khoản với bên thứ 3 như Facebook, Google,...</a:t>
              </a:r>
              <a:endParaRPr sz="2600" b="0" i="0" u="none" strike="noStrike" cap="none">
                <a:solidFill>
                  <a:srgbClr val="000000"/>
                </a:solidFill>
                <a:latin typeface="Arial"/>
                <a:ea typeface="Arial"/>
                <a:cs typeface="Arial"/>
                <a:sym typeface="Arial"/>
              </a:endParaRPr>
            </a:p>
          </p:txBody>
        </p:sp>
      </p:grpSp>
      <p:sp>
        <p:nvSpPr>
          <p:cNvPr id="866" name="Google Shape;866;p18"/>
          <p:cNvSpPr/>
          <p:nvPr/>
        </p:nvSpPr>
        <p:spPr>
          <a:xfrm>
            <a:off x="8282325" y="5146387"/>
            <a:ext cx="1502100" cy="9234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5400"/>
              <a:buFont typeface="Arial"/>
              <a:buNone/>
            </a:pPr>
            <a:r>
              <a:rPr lang="en-US" sz="5400">
                <a:solidFill>
                  <a:srgbClr val="426687"/>
                </a:solidFill>
              </a:rPr>
              <a:t>2</a:t>
            </a:r>
            <a:endParaRPr sz="5400" b="0" i="0" u="none" strike="noStrike" cap="none">
              <a:solidFill>
                <a:srgbClr val="426687"/>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Hướng phát triển đề tài</a:t>
            </a:r>
            <a:endParaRPr sz="2400" b="0" i="0" u="none" strike="noStrike" cap="none">
              <a:solidFill>
                <a:schemeClr val="dk1"/>
              </a:solidFill>
              <a:latin typeface="Arial"/>
              <a:ea typeface="Arial"/>
              <a:cs typeface="Arial"/>
              <a:sym typeface="Arial"/>
            </a:endParaRPr>
          </a:p>
        </p:txBody>
      </p:sp>
      <p:pic>
        <p:nvPicPr>
          <p:cNvPr id="872" name="Google Shape;872;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873" name="Google Shape;873;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4" name="Google Shape;874;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5" name="Google Shape;875;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6" name="Google Shape;876;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7" name="Google Shape;877;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8" name="Google Shape;878;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9" name="Google Shape;879;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0" name="Google Shape;880;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1" name="Google Shape;881;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2" name="Google Shape;882;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3" name="Google Shape;883;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4" name="Google Shape;884;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885" name="Google Shape;885;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886" name="Google Shape;886;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887" name="Google Shape;887;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888" name="Google Shape;888;p19"/>
          <p:cNvGrpSpPr/>
          <p:nvPr/>
        </p:nvGrpSpPr>
        <p:grpSpPr>
          <a:xfrm>
            <a:off x="3352800" y="1447800"/>
            <a:ext cx="8305799" cy="1144588"/>
            <a:chOff x="3697288" y="1778000"/>
            <a:chExt cx="8305799" cy="1144588"/>
          </a:xfrm>
        </p:grpSpPr>
        <p:sp>
          <p:nvSpPr>
            <p:cNvPr id="889" name="Google Shape;889;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0" name="Google Shape;890;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1" name="Google Shape;891;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2" name="Google Shape;892;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3" name="Google Shape;893;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4" name="Google Shape;894;p19"/>
            <p:cNvSpPr txBox="1"/>
            <p:nvPr/>
          </p:nvSpPr>
          <p:spPr>
            <a:xfrm>
              <a:off x="7050088" y="1805066"/>
              <a:ext cx="4648200" cy="86173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Phát triển thêm nhiều chức năng của website như: trò chuyện với nhân viên tư vấn, thêm nhi</a:t>
              </a:r>
              <a:r>
                <a:rPr lang="en-US" sz="1600">
                  <a:solidFill>
                    <a:schemeClr val="lt1"/>
                  </a:solidFill>
                </a:rPr>
                <a:t>ều</a:t>
              </a:r>
              <a:r>
                <a:rPr lang="en-US" sz="1600" b="0" i="0" u="none" strike="noStrike" cap="none">
                  <a:solidFill>
                    <a:schemeClr val="lt1"/>
                  </a:solidFill>
                  <a:latin typeface="Arial"/>
                  <a:ea typeface="Arial"/>
                  <a:cs typeface="Arial"/>
                  <a:sym typeface="Arial"/>
                </a:rPr>
                <a:t> phương thức thanh toán onli</a:t>
              </a:r>
              <a:r>
                <a:rPr lang="en-US" sz="1600">
                  <a:solidFill>
                    <a:schemeClr val="lt1"/>
                  </a:solidFill>
                </a:rPr>
                <a:t>ne</a:t>
              </a:r>
              <a:r>
                <a:rPr lang="en-US" sz="1600" b="0" i="0" u="none" strike="noStrike" cap="none">
                  <a:solidFill>
                    <a:schemeClr val="lt1"/>
                  </a:solidFill>
                  <a:latin typeface="Arial"/>
                  <a:ea typeface="Arial"/>
                  <a:cs typeface="Arial"/>
                  <a:sym typeface="Arial"/>
                </a:rPr>
                <a:t> khác nhau</a:t>
              </a:r>
              <a:r>
                <a:rPr lang="en-US" sz="1800" b="0" i="0" u="none" strike="noStrike" cap="none">
                  <a:solidFill>
                    <a:schemeClr val="lt1"/>
                  </a:solidFill>
                  <a:latin typeface="Arial"/>
                  <a:ea typeface="Arial"/>
                  <a:cs typeface="Arial"/>
                  <a:sym typeface="Arial"/>
                </a:rPr>
                <a:t>.</a:t>
              </a:r>
              <a:endParaRPr sz="1800" b="0" i="0" u="none" strike="noStrike" cap="none">
                <a:solidFill>
                  <a:schemeClr val="lt1"/>
                </a:solidFill>
                <a:latin typeface="Oi"/>
                <a:ea typeface="Oi"/>
                <a:cs typeface="Oi"/>
                <a:sym typeface="Oi"/>
              </a:endParaRPr>
            </a:p>
          </p:txBody>
        </p:sp>
      </p:grpSp>
      <p:grpSp>
        <p:nvGrpSpPr>
          <p:cNvPr id="895" name="Google Shape;895;p19"/>
          <p:cNvGrpSpPr/>
          <p:nvPr/>
        </p:nvGrpSpPr>
        <p:grpSpPr>
          <a:xfrm>
            <a:off x="3335337" y="2868613"/>
            <a:ext cx="8323262" cy="1228724"/>
            <a:chOff x="3679825" y="3198813"/>
            <a:chExt cx="8323262" cy="952500"/>
          </a:xfrm>
        </p:grpSpPr>
        <p:sp>
          <p:nvSpPr>
            <p:cNvPr id="896" name="Google Shape;896;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7" name="Google Shape;897;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8" name="Google Shape;898;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9" name="Google Shape;899;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0" name="Google Shape;900;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01" name="Google Shape;901;p19"/>
          <p:cNvGrpSpPr/>
          <p:nvPr/>
        </p:nvGrpSpPr>
        <p:grpSpPr>
          <a:xfrm>
            <a:off x="3370262" y="4106863"/>
            <a:ext cx="8288337" cy="1135063"/>
            <a:chOff x="3714750" y="4437063"/>
            <a:chExt cx="8288337" cy="1135063"/>
          </a:xfrm>
        </p:grpSpPr>
        <p:sp>
          <p:nvSpPr>
            <p:cNvPr id="902" name="Google Shape;902;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3" name="Google Shape;903;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4" name="Google Shape;904;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5" name="Google Shape;905;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6" name="Google Shape;906;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907" name="Google Shape;907;p19"/>
          <p:cNvSpPr txBox="1"/>
          <p:nvPr/>
        </p:nvSpPr>
        <p:spPr>
          <a:xfrm>
            <a:off x="6774864" y="4392720"/>
            <a:ext cx="4648200" cy="64633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Tích hợp API của Google Map để phát triển chức năng định vị và nghiệp vụ giao hàng</a:t>
            </a:r>
            <a:endParaRPr sz="1800" b="0" i="0" u="none" strike="noStrike" cap="none">
              <a:solidFill>
                <a:schemeClr val="lt1"/>
              </a:solidFill>
              <a:latin typeface="Oi"/>
              <a:ea typeface="Oi"/>
              <a:cs typeface="Oi"/>
              <a:sym typeface="Oi"/>
            </a:endParaRPr>
          </a:p>
        </p:txBody>
      </p:sp>
      <p:sp>
        <p:nvSpPr>
          <p:cNvPr id="908" name="Google Shape;908;p19"/>
          <p:cNvSpPr txBox="1"/>
          <p:nvPr/>
        </p:nvSpPr>
        <p:spPr>
          <a:xfrm>
            <a:off x="6629400" y="2906534"/>
            <a:ext cx="4648200" cy="12003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Thay đổi giao diện cho website thân thiện với người dùng hơn và thêm chức năng, tăng khả năng bảo mật, Tăng độ quảng bá thương hiệu.</a:t>
            </a:r>
            <a:endParaRPr sz="1800" b="0" i="0" u="none" strike="noStrike" cap="none">
              <a:solidFill>
                <a:schemeClr val="lt1"/>
              </a:solidFill>
              <a:latin typeface="Oi"/>
              <a:ea typeface="Oi"/>
              <a:cs typeface="Oi"/>
              <a:sym typeface="Oi"/>
            </a:endParaRPr>
          </a:p>
        </p:txBody>
      </p:sp>
      <p:sp>
        <p:nvSpPr>
          <p:cNvPr id="909" name="Google Shape;909;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88"/>
                                        </p:tgtEl>
                                        <p:attrNameLst>
                                          <p:attrName>style.visibility</p:attrName>
                                        </p:attrNameLst>
                                      </p:cBhvr>
                                      <p:to>
                                        <p:strVal val="visible"/>
                                      </p:to>
                                    </p:set>
                                    <p:anim calcmode="lin" valueType="num">
                                      <p:cBhvr additive="base">
                                        <p:cTn id="7" dur="1000"/>
                                        <p:tgtEl>
                                          <p:spTgt spid="888"/>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895"/>
                                        </p:tgtEl>
                                        <p:attrNameLst>
                                          <p:attrName>style.visibility</p:attrName>
                                        </p:attrNameLst>
                                      </p:cBhvr>
                                      <p:to>
                                        <p:strVal val="visible"/>
                                      </p:to>
                                    </p:set>
                                    <p:anim calcmode="lin" valueType="num">
                                      <p:cBhvr additive="base">
                                        <p:cTn id="12" dur="1000"/>
                                        <p:tgtEl>
                                          <p:spTgt spid="895"/>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01"/>
                                        </p:tgtEl>
                                        <p:attrNameLst>
                                          <p:attrName>style.visibility</p:attrName>
                                        </p:attrNameLst>
                                      </p:cBhvr>
                                      <p:to>
                                        <p:strVal val="visible"/>
                                      </p:to>
                                    </p:set>
                                    <p:anim calcmode="lin" valueType="num">
                                      <p:cBhvr additive="base">
                                        <p:cTn id="17" dur="1000"/>
                                        <p:tgtEl>
                                          <p:spTgt spid="901"/>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907"/>
                                        </p:tgtEl>
                                        <p:attrNameLst>
                                          <p:attrName>style.visibility</p:attrName>
                                        </p:attrNameLst>
                                      </p:cBhvr>
                                      <p:to>
                                        <p:strVal val="visible"/>
                                      </p:to>
                                    </p:set>
                                    <p:anim calcmode="lin" valueType="num">
                                      <p:cBhvr additive="base">
                                        <p:cTn id="21" dur="500"/>
                                        <p:tgtEl>
                                          <p:spTgt spid="9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grpSp>
        <p:nvGrpSpPr>
          <p:cNvPr id="915" name="Google Shape;915;p16"/>
          <p:cNvGrpSpPr/>
          <p:nvPr/>
        </p:nvGrpSpPr>
        <p:grpSpPr>
          <a:xfrm>
            <a:off x="2386080" y="0"/>
            <a:ext cx="3314880" cy="6857640"/>
            <a:chOff x="2386080" y="0"/>
            <a:chExt cx="3314880" cy="6857640"/>
          </a:xfrm>
        </p:grpSpPr>
        <p:sp>
          <p:nvSpPr>
            <p:cNvPr id="916" name="Google Shape;916;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28" name="Google Shape;928;p16"/>
          <p:cNvSpPr/>
          <p:nvPr/>
        </p:nvSpPr>
        <p:spPr>
          <a:xfrm>
            <a:off x="820800" y="3013560"/>
            <a:ext cx="3767700" cy="8214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a:t>
            </a:r>
            <a:r>
              <a:rPr lang="en-US" sz="4800" b="1" i="1">
                <a:solidFill>
                  <a:srgbClr val="FF3737"/>
                </a:solidFill>
                <a:latin typeface="Calibri"/>
                <a:ea typeface="Calibri"/>
                <a:cs typeface="Calibri"/>
                <a:sym typeface="Calibri"/>
              </a:rPr>
              <a:t>4</a:t>
            </a:r>
            <a:r>
              <a:rPr lang="en-US" sz="4800" b="1" i="1" u="none" strike="noStrike" cap="none">
                <a:solidFill>
                  <a:srgbClr val="FF3737"/>
                </a:solidFill>
                <a:latin typeface="Calibri"/>
                <a:ea typeface="Calibri"/>
                <a:cs typeface="Calibri"/>
                <a:sym typeface="Calibri"/>
              </a:rPr>
              <a:t>:</a:t>
            </a:r>
            <a:endParaRPr sz="4800" b="0" i="0" u="none" strike="noStrike" cap="none">
              <a:solidFill>
                <a:schemeClr val="dk1"/>
              </a:solidFill>
              <a:latin typeface="Arial"/>
              <a:ea typeface="Arial"/>
              <a:cs typeface="Arial"/>
              <a:sym typeface="Arial"/>
            </a:endParaRPr>
          </a:p>
        </p:txBody>
      </p:sp>
      <p:grpSp>
        <p:nvGrpSpPr>
          <p:cNvPr id="929" name="Google Shape;929;p16"/>
          <p:cNvGrpSpPr/>
          <p:nvPr/>
        </p:nvGrpSpPr>
        <p:grpSpPr>
          <a:xfrm>
            <a:off x="6011401" y="2295972"/>
            <a:ext cx="4937173" cy="3114228"/>
            <a:chOff x="6047890" y="1745140"/>
            <a:chExt cx="5259600" cy="390020"/>
          </a:xfrm>
        </p:grpSpPr>
        <p:sp>
          <p:nvSpPr>
            <p:cNvPr id="930" name="Google Shape;930;p16"/>
            <p:cNvSpPr/>
            <p:nvPr/>
          </p:nvSpPr>
          <p:spPr>
            <a:xfrm>
              <a:off x="6047890" y="1745140"/>
              <a:ext cx="5259600" cy="24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a:solidFill>
                    <a:schemeClr val="dk1"/>
                  </a:solidFill>
                </a:rPr>
                <a:t>DEMO </a:t>
              </a:r>
              <a:endParaRPr sz="6000">
                <a:solidFill>
                  <a:schemeClr val="dk1"/>
                </a:solidFill>
              </a:endParaRPr>
            </a:p>
            <a:p>
              <a:pPr marL="0" marR="0" lvl="0" indent="0" algn="ctr" rtl="0">
                <a:lnSpc>
                  <a:spcPct val="100000"/>
                </a:lnSpc>
                <a:spcBef>
                  <a:spcPts val="0"/>
                </a:spcBef>
                <a:spcAft>
                  <a:spcPts val="0"/>
                </a:spcAft>
                <a:buClr>
                  <a:srgbClr val="000000"/>
                </a:buClr>
                <a:buSzPts val="6000"/>
                <a:buFont typeface="Arial"/>
                <a:buNone/>
              </a:pPr>
              <a:r>
                <a:rPr lang="en-US" sz="6000">
                  <a:solidFill>
                    <a:schemeClr val="dk1"/>
                  </a:solidFill>
                </a:rPr>
                <a:t>SẢN PHẨM</a:t>
              </a:r>
              <a:endParaRPr sz="6000" b="0" i="0" u="none" strike="noStrike" cap="none">
                <a:solidFill>
                  <a:schemeClr val="dk1"/>
                </a:solidFill>
                <a:latin typeface="Arial"/>
                <a:ea typeface="Arial"/>
                <a:cs typeface="Arial"/>
                <a:sym typeface="Arial"/>
              </a:endParaRPr>
            </a:p>
          </p:txBody>
        </p:sp>
        <p:sp>
          <p:nvSpPr>
            <p:cNvPr id="931" name="Google Shape;931;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932" name="Google Shape;932;p16"/>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pic>
        <p:nvPicPr>
          <p:cNvPr id="939" name="Google Shape;939;p20"/>
          <p:cNvPicPr preferRelativeResize="0"/>
          <p:nvPr/>
        </p:nvPicPr>
        <p:blipFill rotWithShape="1">
          <a:blip r:embed="rId3">
            <a:alphaModFix/>
          </a:blip>
          <a:srcRect l="16827" r="16827"/>
          <a:stretch/>
        </p:blipFill>
        <p:spPr>
          <a:xfrm>
            <a:off x="5486400" y="360"/>
            <a:ext cx="6839640" cy="6857640"/>
          </a:xfrm>
          <a:prstGeom prst="rect">
            <a:avLst/>
          </a:prstGeom>
          <a:noFill/>
          <a:ln>
            <a:noFill/>
          </a:ln>
        </p:spPr>
      </p:pic>
      <p:sp>
        <p:nvSpPr>
          <p:cNvPr id="940" name="Google Shape;940;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20"/>
          <p:cNvSpPr/>
          <p:nvPr/>
        </p:nvSpPr>
        <p:spPr>
          <a:xfrm>
            <a:off x="855360" y="2327400"/>
            <a:ext cx="6218280" cy="1431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404040"/>
                </a:solidFill>
                <a:latin typeface="Calibri"/>
                <a:ea typeface="Calibri"/>
                <a:cs typeface="Calibri"/>
                <a:sym typeface="Calibri"/>
              </a:rPr>
              <a:t>THANK YOU </a:t>
            </a:r>
            <a:endParaRPr sz="4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FF3737"/>
                </a:solidFill>
                <a:latin typeface="Calibri"/>
                <a:ea typeface="Calibri"/>
                <a:cs typeface="Calibri"/>
                <a:sym typeface="Calibri"/>
              </a:rPr>
              <a:t>FOR WATCHING</a:t>
            </a:r>
            <a:endParaRPr sz="4400" b="0" i="0" u="none" strike="noStrike" cap="none">
              <a:solidFill>
                <a:schemeClr val="dk1"/>
              </a:solidFill>
              <a:latin typeface="Arial"/>
              <a:ea typeface="Arial"/>
              <a:cs typeface="Arial"/>
              <a:sym typeface="Arial"/>
            </a:endParaRPr>
          </a:p>
        </p:txBody>
      </p:sp>
      <p:sp>
        <p:nvSpPr>
          <p:cNvPr id="944" name="Google Shape;944;p20"/>
          <p:cNvSpPr/>
          <p:nvPr/>
        </p:nvSpPr>
        <p:spPr>
          <a:xfrm>
            <a:off x="533400" y="4296860"/>
            <a:ext cx="4786320" cy="140688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a:solidFill>
                  <a:srgbClr val="595959"/>
                </a:solidFill>
                <a:latin typeface="Calibri"/>
                <a:ea typeface="Calibri"/>
                <a:cs typeface="Calibri"/>
                <a:sym typeface="Calibri"/>
              </a:rPr>
              <a:t>Em xin chân thành cảm ơn hội đồng thầy cô đã lắng nghe và theo dõi bài thuyết trình của em.</a:t>
            </a:r>
            <a:endParaRPr sz="2400" b="0" i="0" u="none" strike="noStrike" cap="none">
              <a:solidFill>
                <a:schemeClr val="dk1"/>
              </a:solidFill>
              <a:latin typeface="Arial"/>
              <a:ea typeface="Arial"/>
              <a:cs typeface="Arial"/>
              <a:sym typeface="Arial"/>
            </a:endParaRPr>
          </a:p>
        </p:txBody>
      </p:sp>
      <p:sp>
        <p:nvSpPr>
          <p:cNvPr id="945" name="Google Shape;945;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80" name="Google Shape;480;p2"/>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81" name="Google Shape;481;p2"/>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a:solidFill>
                  <a:srgbClr val="595959"/>
                </a:solidFill>
                <a:latin typeface="Times New Roman"/>
                <a:ea typeface="Times New Roman"/>
                <a:cs typeface="Times New Roman"/>
                <a:sym typeface="Times New Roman"/>
              </a:rPr>
              <a:t>Hà Nội, ngày 25 tháng 5 năm 202</a:t>
            </a:r>
            <a:r>
              <a:rPr lang="en-US" sz="1800" i="1">
                <a:solidFill>
                  <a:srgbClr val="595959"/>
                </a:solidFill>
                <a:latin typeface="Times New Roman"/>
                <a:ea typeface="Times New Roman"/>
                <a:cs typeface="Times New Roman"/>
                <a:sym typeface="Times New Roman"/>
              </a:rPr>
              <a:t>4</a:t>
            </a:r>
            <a:endParaRPr sz="1400" b="0" i="0" u="none" strike="noStrike" cap="none">
              <a:solidFill>
                <a:srgbClr val="000000"/>
              </a:solidFill>
              <a:latin typeface="Times New Roman"/>
              <a:ea typeface="Times New Roman"/>
              <a:cs typeface="Times New Roman"/>
              <a:sym typeface="Times New Roman"/>
            </a:endParaRPr>
          </a:p>
        </p:txBody>
      </p:sp>
      <p:sp>
        <p:nvSpPr>
          <p:cNvPr id="482" name="Google Shape;482;p2"/>
          <p:cNvSpPr/>
          <p:nvPr/>
        </p:nvSpPr>
        <p:spPr>
          <a:xfrm>
            <a:off x="2834900" y="193084"/>
            <a:ext cx="78588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0070C0"/>
                </a:solidFill>
                <a:latin typeface="Arial"/>
                <a:ea typeface="Arial"/>
                <a:cs typeface="Arial"/>
                <a:sym typeface="Arial"/>
              </a:rPr>
              <a:t>ĐẠI HỌC CÔNG NGHIỆP HÀ NỘI</a:t>
            </a:r>
            <a:endParaRPr sz="3600" b="1" i="0" u="none" strike="noStrike" cap="none">
              <a:solidFill>
                <a:srgbClr val="0070C0"/>
              </a:solidFill>
              <a:latin typeface="Arial"/>
              <a:ea typeface="Arial"/>
              <a:cs typeface="Arial"/>
              <a:sym typeface="Arial"/>
            </a:endParaRPr>
          </a:p>
        </p:txBody>
      </p:sp>
      <p:sp>
        <p:nvSpPr>
          <p:cNvPr id="483" name="Google Shape;483;p2"/>
          <p:cNvSpPr/>
          <p:nvPr/>
        </p:nvSpPr>
        <p:spPr>
          <a:xfrm>
            <a:off x="4263850" y="839278"/>
            <a:ext cx="51396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accent4"/>
                </a:solidFill>
                <a:latin typeface="Arial"/>
                <a:ea typeface="Arial"/>
                <a:cs typeface="Arial"/>
                <a:sym typeface="Arial"/>
              </a:rPr>
              <a:t>KHOA CÔNG NGHỆ THÔNG TIN</a:t>
            </a:r>
            <a:endParaRPr sz="2400" b="1" i="0" u="none" strike="noStrike" cap="none">
              <a:solidFill>
                <a:schemeClr val="accent4"/>
              </a:solidFill>
              <a:latin typeface="Arial"/>
              <a:ea typeface="Arial"/>
              <a:cs typeface="Arial"/>
              <a:sym typeface="Arial"/>
            </a:endParaRPr>
          </a:p>
        </p:txBody>
      </p:sp>
      <p:pic>
        <p:nvPicPr>
          <p:cNvPr id="484" name="Google Shape;484;p2"/>
          <p:cNvPicPr preferRelativeResize="0"/>
          <p:nvPr/>
        </p:nvPicPr>
        <p:blipFill rotWithShape="1">
          <a:blip r:embed="rId3">
            <a:alphaModFix/>
          </a:blip>
          <a:srcRect/>
          <a:stretch/>
        </p:blipFill>
        <p:spPr>
          <a:xfrm>
            <a:off x="256325" y="193084"/>
            <a:ext cx="1691766" cy="1600200"/>
          </a:xfrm>
          <a:prstGeom prst="rect">
            <a:avLst/>
          </a:prstGeom>
          <a:noFill/>
          <a:ln>
            <a:noFill/>
          </a:ln>
        </p:spPr>
      </p:pic>
      <p:sp>
        <p:nvSpPr>
          <p:cNvPr id="485" name="Google Shape;485;p2"/>
          <p:cNvSpPr txBox="1"/>
          <p:nvPr/>
        </p:nvSpPr>
        <p:spPr>
          <a:xfrm>
            <a:off x="552450" y="2828702"/>
            <a:ext cx="11582400" cy="1293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900" b="1" i="0" u="none" strike="noStrike" cap="none">
                <a:solidFill>
                  <a:srgbClr val="ED1C2A"/>
                </a:solidFill>
                <a:latin typeface="Calibri"/>
                <a:ea typeface="Calibri"/>
                <a:cs typeface="Calibri"/>
                <a:sym typeface="Calibri"/>
              </a:rPr>
              <a:t>ĐỀ TÀI: XÂY DỰNG WEBSITE BÁN SÁCH</a:t>
            </a:r>
            <a:br>
              <a:rPr lang="en-US" sz="3900" b="1">
                <a:solidFill>
                  <a:srgbClr val="ED1C2A"/>
                </a:solidFill>
                <a:latin typeface="Calibri"/>
                <a:ea typeface="Calibri"/>
                <a:cs typeface="Calibri"/>
                <a:sym typeface="Calibri"/>
              </a:rPr>
            </a:br>
            <a:r>
              <a:rPr lang="en-US" sz="3900" b="1">
                <a:solidFill>
                  <a:srgbClr val="ED1C2A"/>
                </a:solidFill>
                <a:latin typeface="Calibri"/>
                <a:ea typeface="Calibri"/>
                <a:cs typeface="Calibri"/>
                <a:sym typeface="Calibri"/>
              </a:rPr>
              <a:t>SỦ DỤNG VUEJS VÀ ASP.NET CORE WEB API</a:t>
            </a:r>
            <a:endParaRPr sz="3900" b="1" i="0" u="none" strike="noStrike" cap="none">
              <a:solidFill>
                <a:srgbClr val="ED1C2A"/>
              </a:solidFill>
              <a:latin typeface="Calibri"/>
              <a:ea typeface="Calibri"/>
              <a:cs typeface="Calibri"/>
              <a:sym typeface="Calibri"/>
            </a:endParaRPr>
          </a:p>
        </p:txBody>
      </p:sp>
      <p:sp>
        <p:nvSpPr>
          <p:cNvPr id="486" name="Google Shape;486;p2"/>
          <p:cNvSpPr/>
          <p:nvPr/>
        </p:nvSpPr>
        <p:spPr>
          <a:xfrm>
            <a:off x="-1" y="293512"/>
            <a:ext cx="252639" cy="1104159"/>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
          <p:cNvSpPr/>
          <p:nvPr/>
        </p:nvSpPr>
        <p:spPr>
          <a:xfrm>
            <a:off x="6624478" y="-24183"/>
            <a:ext cx="5567522" cy="6858000"/>
          </a:xfrm>
          <a:prstGeom prst="rect">
            <a:avLst/>
          </a:prstGeom>
          <a:solidFill>
            <a:schemeClr val="accent1">
              <a:alpha val="4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2" name="Google Shape;492;p3"/>
          <p:cNvGrpSpPr/>
          <p:nvPr/>
        </p:nvGrpSpPr>
        <p:grpSpPr>
          <a:xfrm>
            <a:off x="4621268" y="2555274"/>
            <a:ext cx="6921829" cy="2078254"/>
            <a:chOff x="4578255" y="2223130"/>
            <a:chExt cx="6921829" cy="2078254"/>
          </a:xfrm>
        </p:grpSpPr>
        <p:sp>
          <p:nvSpPr>
            <p:cNvPr id="493" name="Google Shape;493;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NỘI DUNG</a:t>
              </a:r>
              <a:endParaRPr sz="1400" b="0" i="0" u="none" strike="noStrike" cap="none">
                <a:solidFill>
                  <a:srgbClr val="000000"/>
                </a:solidFill>
                <a:latin typeface="Arial"/>
                <a:ea typeface="Arial"/>
                <a:cs typeface="Arial"/>
                <a:sym typeface="Arial"/>
              </a:endParaRPr>
            </a:p>
          </p:txBody>
        </p:sp>
        <p:sp>
          <p:nvSpPr>
            <p:cNvPr id="494" name="Google Shape;494;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CHÍNH</a:t>
              </a:r>
              <a:endParaRPr sz="4400" b="0" i="0" u="none" strike="noStrike" cap="none">
                <a:solidFill>
                  <a:schemeClr val="lt1"/>
                </a:solidFill>
                <a:latin typeface="Arial"/>
                <a:ea typeface="Arial"/>
                <a:cs typeface="Arial"/>
                <a:sym typeface="Arial"/>
              </a:endParaRPr>
            </a:p>
          </p:txBody>
        </p:sp>
      </p:grpSp>
      <p:sp>
        <p:nvSpPr>
          <p:cNvPr id="495" name="Google Shape;495;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6" name="Google Shape;496;p3"/>
          <p:cNvGrpSpPr/>
          <p:nvPr/>
        </p:nvGrpSpPr>
        <p:grpSpPr>
          <a:xfrm>
            <a:off x="6125434" y="1109100"/>
            <a:ext cx="880700" cy="810202"/>
            <a:chOff x="5908413" y="847857"/>
            <a:chExt cx="938013" cy="939583"/>
          </a:xfrm>
        </p:grpSpPr>
        <p:sp>
          <p:nvSpPr>
            <p:cNvPr id="497" name="Google Shape;497;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8" name="Google Shape;498;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grpSp>
      <p:sp>
        <p:nvSpPr>
          <p:cNvPr id="499" name="Google Shape;499;p3"/>
          <p:cNvSpPr/>
          <p:nvPr/>
        </p:nvSpPr>
        <p:spPr>
          <a:xfrm>
            <a:off x="984174" y="1298256"/>
            <a:ext cx="48531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Tổng quan về đề tài</a:t>
            </a:r>
            <a:endParaRPr sz="2400" b="0" i="0" u="none" strike="noStrike" cap="none">
              <a:solidFill>
                <a:srgbClr val="3F3F3F"/>
              </a:solidFill>
              <a:latin typeface="Times New Roman"/>
              <a:ea typeface="Times New Roman"/>
              <a:cs typeface="Times New Roman"/>
              <a:sym typeface="Times New Roman"/>
            </a:endParaRPr>
          </a:p>
        </p:txBody>
      </p:sp>
      <p:sp>
        <p:nvSpPr>
          <p:cNvPr id="503" name="Google Shape;503;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4" name="Google Shape;504;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5" name="Google Shape;505;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6" name="Google Shape;506;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7" name="Google Shape;507;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8" name="Google Shape;508;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9" name="Google Shape;509;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10" name="Google Shape;510;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1" name="Google Shape;511;p3"/>
          <p:cNvSpPr/>
          <p:nvPr/>
        </p:nvSpPr>
        <p:spPr>
          <a:xfrm>
            <a:off x="753695" y="1109027"/>
            <a:ext cx="5350200" cy="810300"/>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12" name="Google Shape;512;p3"/>
          <p:cNvGrpSpPr/>
          <p:nvPr/>
        </p:nvGrpSpPr>
        <p:grpSpPr>
          <a:xfrm>
            <a:off x="6125430" y="2262158"/>
            <a:ext cx="880700" cy="810202"/>
            <a:chOff x="5915473" y="787140"/>
            <a:chExt cx="938013" cy="939583"/>
          </a:xfrm>
        </p:grpSpPr>
        <p:sp>
          <p:nvSpPr>
            <p:cNvPr id="513" name="Google Shape;513;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4" name="Google Shape;514;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grpSp>
      <p:sp>
        <p:nvSpPr>
          <p:cNvPr id="518" name="Google Shape;518;p3"/>
          <p:cNvSpPr/>
          <p:nvPr/>
        </p:nvSpPr>
        <p:spPr>
          <a:xfrm>
            <a:off x="753705" y="2295351"/>
            <a:ext cx="5350200" cy="810300"/>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19" name="Google Shape;519;p3"/>
          <p:cNvGrpSpPr/>
          <p:nvPr/>
        </p:nvGrpSpPr>
        <p:grpSpPr>
          <a:xfrm>
            <a:off x="6125425" y="3616477"/>
            <a:ext cx="880700" cy="810202"/>
            <a:chOff x="5930214" y="819319"/>
            <a:chExt cx="938013" cy="939583"/>
          </a:xfrm>
        </p:grpSpPr>
        <p:sp>
          <p:nvSpPr>
            <p:cNvPr id="520" name="Google Shape;520;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1" name="Google Shape;521;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grpSp>
      <p:sp>
        <p:nvSpPr>
          <p:cNvPr id="525" name="Google Shape;525;p3"/>
          <p:cNvSpPr/>
          <p:nvPr/>
        </p:nvSpPr>
        <p:spPr>
          <a:xfrm>
            <a:off x="754757" y="3641050"/>
            <a:ext cx="5350200" cy="810300"/>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6" name="Google Shape;526;p3"/>
          <p:cNvGrpSpPr/>
          <p:nvPr/>
        </p:nvGrpSpPr>
        <p:grpSpPr>
          <a:xfrm>
            <a:off x="6125427" y="4970809"/>
            <a:ext cx="880700" cy="810202"/>
            <a:chOff x="5917531" y="813457"/>
            <a:chExt cx="938013" cy="939583"/>
          </a:xfrm>
        </p:grpSpPr>
        <p:sp>
          <p:nvSpPr>
            <p:cNvPr id="527" name="Google Shape;527;p3"/>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8" name="Google Shape;528;p3"/>
            <p:cNvSpPr/>
            <p:nvPr/>
          </p:nvSpPr>
          <p:spPr>
            <a:xfrm>
              <a:off x="6042863" y="883101"/>
              <a:ext cx="684331" cy="749579"/>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grpSp>
      <p:sp>
        <p:nvSpPr>
          <p:cNvPr id="529" name="Google Shape;529;p3"/>
          <p:cNvSpPr/>
          <p:nvPr/>
        </p:nvSpPr>
        <p:spPr>
          <a:xfrm>
            <a:off x="952693" y="3815351"/>
            <a:ext cx="48531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a:solidFill>
                  <a:srgbClr val="3F3F3F"/>
                </a:solidFill>
                <a:latin typeface="Times New Roman"/>
                <a:ea typeface="Times New Roman"/>
                <a:cs typeface="Times New Roman"/>
                <a:sym typeface="Times New Roman"/>
              </a:rPr>
              <a:t>Hạn chế và hướng phát triển</a:t>
            </a:r>
            <a:endParaRPr sz="2400" b="0" i="0" u="none" strike="noStrike" cap="none">
              <a:solidFill>
                <a:srgbClr val="3F3F3F"/>
              </a:solidFill>
              <a:latin typeface="Times New Roman"/>
              <a:ea typeface="Times New Roman"/>
              <a:cs typeface="Times New Roman"/>
              <a:sym typeface="Times New Roman"/>
            </a:endParaRPr>
          </a:p>
        </p:txBody>
      </p:sp>
      <p:sp>
        <p:nvSpPr>
          <p:cNvPr id="533" name="Google Shape;533;p3"/>
          <p:cNvSpPr/>
          <p:nvPr/>
        </p:nvSpPr>
        <p:spPr>
          <a:xfrm>
            <a:off x="754741" y="4960075"/>
            <a:ext cx="5350200" cy="810300"/>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4" name="Google Shape;534;p3"/>
          <p:cNvSpPr/>
          <p:nvPr/>
        </p:nvSpPr>
        <p:spPr>
          <a:xfrm>
            <a:off x="1002260" y="5134372"/>
            <a:ext cx="48531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a:solidFill>
                  <a:srgbClr val="3F3F3F"/>
                </a:solidFill>
                <a:latin typeface="Times New Roman"/>
                <a:ea typeface="Times New Roman"/>
                <a:cs typeface="Times New Roman"/>
                <a:sym typeface="Times New Roman"/>
              </a:rPr>
              <a:t>Demo Sản phẩm</a:t>
            </a:r>
            <a:endParaRPr sz="2400" b="0" i="0" u="none" strike="noStrike" cap="none">
              <a:solidFill>
                <a:srgbClr val="3F3F3F"/>
              </a:solidFill>
              <a:latin typeface="Times New Roman"/>
              <a:ea typeface="Times New Roman"/>
              <a:cs typeface="Times New Roman"/>
              <a:sym typeface="Times New Roman"/>
            </a:endParaRPr>
          </a:p>
        </p:txBody>
      </p:sp>
      <p:sp>
        <p:nvSpPr>
          <p:cNvPr id="535" name="Google Shape;535;p3"/>
          <p:cNvSpPr/>
          <p:nvPr/>
        </p:nvSpPr>
        <p:spPr>
          <a:xfrm>
            <a:off x="984164" y="2469653"/>
            <a:ext cx="48531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a:solidFill>
                  <a:srgbClr val="3F3F3F"/>
                </a:solidFill>
                <a:latin typeface="Times New Roman"/>
                <a:ea typeface="Times New Roman"/>
                <a:cs typeface="Times New Roman"/>
                <a:sym typeface="Times New Roman"/>
              </a:rPr>
              <a:t>Phân tích thiết kế hệ thống</a:t>
            </a:r>
            <a:endParaRPr sz="2400" b="0" i="0" u="none" strike="noStrike" cap="none">
              <a:solidFill>
                <a:srgbClr val="3F3F3F"/>
              </a:solidFill>
              <a:latin typeface="Times New Roman"/>
              <a:ea typeface="Times New Roman"/>
              <a:cs typeface="Times New Roman"/>
              <a:sym typeface="Times New Roman"/>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6"/>
                                        </p:tgtEl>
                                        <p:attrNameLst>
                                          <p:attrName>style.visibility</p:attrName>
                                        </p:attrNameLst>
                                      </p:cBhvr>
                                      <p:to>
                                        <p:strVal val="visible"/>
                                      </p:to>
                                    </p:set>
                                    <p:anim calcmode="lin" valueType="num">
                                      <p:cBhvr additive="base">
                                        <p:cTn id="7" dur="500" fill="hold"/>
                                        <p:tgtEl>
                                          <p:spTgt spid="496"/>
                                        </p:tgtEl>
                                        <p:attrNameLst>
                                          <p:attrName>ppt_x</p:attrName>
                                        </p:attrNameLst>
                                      </p:cBhvr>
                                      <p:tavLst>
                                        <p:tav tm="0">
                                          <p:val>
                                            <p:strVal val="#ppt_x"/>
                                          </p:val>
                                        </p:tav>
                                        <p:tav tm="100000">
                                          <p:val>
                                            <p:strVal val="#ppt_x"/>
                                          </p:val>
                                        </p:tav>
                                      </p:tavLst>
                                    </p:anim>
                                    <p:anim calcmode="lin" valueType="num">
                                      <p:cBhvr additive="base">
                                        <p:cTn id="8" dur="500" fill="hold"/>
                                        <p:tgtEl>
                                          <p:spTgt spid="49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99"/>
                                        </p:tgtEl>
                                        <p:attrNameLst>
                                          <p:attrName>style.visibility</p:attrName>
                                        </p:attrNameLst>
                                      </p:cBhvr>
                                      <p:to>
                                        <p:strVal val="visible"/>
                                      </p:to>
                                    </p:set>
                                    <p:anim calcmode="lin" valueType="num">
                                      <p:cBhvr additive="base">
                                        <p:cTn id="11" dur="500" fill="hold"/>
                                        <p:tgtEl>
                                          <p:spTgt spid="499"/>
                                        </p:tgtEl>
                                        <p:attrNameLst>
                                          <p:attrName>ppt_x</p:attrName>
                                        </p:attrNameLst>
                                      </p:cBhvr>
                                      <p:tavLst>
                                        <p:tav tm="0">
                                          <p:val>
                                            <p:strVal val="#ppt_x"/>
                                          </p:val>
                                        </p:tav>
                                        <p:tav tm="100000">
                                          <p:val>
                                            <p:strVal val="#ppt_x"/>
                                          </p:val>
                                        </p:tav>
                                      </p:tavLst>
                                    </p:anim>
                                    <p:anim calcmode="lin" valueType="num">
                                      <p:cBhvr additive="base">
                                        <p:cTn id="12" dur="500" fill="hold"/>
                                        <p:tgtEl>
                                          <p:spTgt spid="49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35"/>
                                        </p:tgtEl>
                                        <p:attrNameLst>
                                          <p:attrName>style.visibility</p:attrName>
                                        </p:attrNameLst>
                                      </p:cBhvr>
                                      <p:to>
                                        <p:strVal val="visible"/>
                                      </p:to>
                                    </p:set>
                                    <p:anim calcmode="lin" valueType="num">
                                      <p:cBhvr additive="base">
                                        <p:cTn id="17" dur="500" fill="hold"/>
                                        <p:tgtEl>
                                          <p:spTgt spid="535"/>
                                        </p:tgtEl>
                                        <p:attrNameLst>
                                          <p:attrName>ppt_x</p:attrName>
                                        </p:attrNameLst>
                                      </p:cBhvr>
                                      <p:tavLst>
                                        <p:tav tm="0">
                                          <p:val>
                                            <p:strVal val="#ppt_x"/>
                                          </p:val>
                                        </p:tav>
                                        <p:tav tm="100000">
                                          <p:val>
                                            <p:strVal val="#ppt_x"/>
                                          </p:val>
                                        </p:tav>
                                      </p:tavLst>
                                    </p:anim>
                                    <p:anim calcmode="lin" valueType="num">
                                      <p:cBhvr additive="base">
                                        <p:cTn id="18" dur="500" fill="hold"/>
                                        <p:tgtEl>
                                          <p:spTgt spid="53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2"/>
                                        </p:tgtEl>
                                        <p:attrNameLst>
                                          <p:attrName>style.visibility</p:attrName>
                                        </p:attrNameLst>
                                      </p:cBhvr>
                                      <p:to>
                                        <p:strVal val="visible"/>
                                      </p:to>
                                    </p:set>
                                    <p:anim calcmode="lin" valueType="num">
                                      <p:cBhvr additive="base">
                                        <p:cTn id="21" dur="500" fill="hold"/>
                                        <p:tgtEl>
                                          <p:spTgt spid="512"/>
                                        </p:tgtEl>
                                        <p:attrNameLst>
                                          <p:attrName>ppt_x</p:attrName>
                                        </p:attrNameLst>
                                      </p:cBhvr>
                                      <p:tavLst>
                                        <p:tav tm="0">
                                          <p:val>
                                            <p:strVal val="#ppt_x"/>
                                          </p:val>
                                        </p:tav>
                                        <p:tav tm="100000">
                                          <p:val>
                                            <p:strVal val="#ppt_x"/>
                                          </p:val>
                                        </p:tav>
                                      </p:tavLst>
                                    </p:anim>
                                    <p:anim calcmode="lin" valueType="num">
                                      <p:cBhvr additive="base">
                                        <p:cTn id="22" dur="500" fill="hold"/>
                                        <p:tgtEl>
                                          <p:spTgt spid="5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29"/>
                                        </p:tgtEl>
                                        <p:attrNameLst>
                                          <p:attrName>style.visibility</p:attrName>
                                        </p:attrNameLst>
                                      </p:cBhvr>
                                      <p:to>
                                        <p:strVal val="visible"/>
                                      </p:to>
                                    </p:set>
                                    <p:anim calcmode="lin" valueType="num">
                                      <p:cBhvr additive="base">
                                        <p:cTn id="27" dur="500" fill="hold"/>
                                        <p:tgtEl>
                                          <p:spTgt spid="529"/>
                                        </p:tgtEl>
                                        <p:attrNameLst>
                                          <p:attrName>ppt_x</p:attrName>
                                        </p:attrNameLst>
                                      </p:cBhvr>
                                      <p:tavLst>
                                        <p:tav tm="0">
                                          <p:val>
                                            <p:strVal val="#ppt_x"/>
                                          </p:val>
                                        </p:tav>
                                        <p:tav tm="100000">
                                          <p:val>
                                            <p:strVal val="#ppt_x"/>
                                          </p:val>
                                        </p:tav>
                                      </p:tavLst>
                                    </p:anim>
                                    <p:anim calcmode="lin" valueType="num">
                                      <p:cBhvr additive="base">
                                        <p:cTn id="28" dur="500" fill="hold"/>
                                        <p:tgtEl>
                                          <p:spTgt spid="52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19"/>
                                        </p:tgtEl>
                                        <p:attrNameLst>
                                          <p:attrName>style.visibility</p:attrName>
                                        </p:attrNameLst>
                                      </p:cBhvr>
                                      <p:to>
                                        <p:strVal val="visible"/>
                                      </p:to>
                                    </p:set>
                                    <p:anim calcmode="lin" valueType="num">
                                      <p:cBhvr additive="base">
                                        <p:cTn id="31" dur="500" fill="hold"/>
                                        <p:tgtEl>
                                          <p:spTgt spid="519"/>
                                        </p:tgtEl>
                                        <p:attrNameLst>
                                          <p:attrName>ppt_x</p:attrName>
                                        </p:attrNameLst>
                                      </p:cBhvr>
                                      <p:tavLst>
                                        <p:tav tm="0">
                                          <p:val>
                                            <p:strVal val="#ppt_x"/>
                                          </p:val>
                                        </p:tav>
                                        <p:tav tm="100000">
                                          <p:val>
                                            <p:strVal val="#ppt_x"/>
                                          </p:val>
                                        </p:tav>
                                      </p:tavLst>
                                    </p:anim>
                                    <p:anim calcmode="lin" valueType="num">
                                      <p:cBhvr additive="base">
                                        <p:cTn id="32" dur="500" fill="hold"/>
                                        <p:tgtEl>
                                          <p:spTgt spid="5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34"/>
                                        </p:tgtEl>
                                        <p:attrNameLst>
                                          <p:attrName>style.visibility</p:attrName>
                                        </p:attrNameLst>
                                      </p:cBhvr>
                                      <p:to>
                                        <p:strVal val="visible"/>
                                      </p:to>
                                    </p:set>
                                    <p:anim calcmode="lin" valueType="num">
                                      <p:cBhvr additive="base">
                                        <p:cTn id="37" dur="500" fill="hold"/>
                                        <p:tgtEl>
                                          <p:spTgt spid="534"/>
                                        </p:tgtEl>
                                        <p:attrNameLst>
                                          <p:attrName>ppt_x</p:attrName>
                                        </p:attrNameLst>
                                      </p:cBhvr>
                                      <p:tavLst>
                                        <p:tav tm="0">
                                          <p:val>
                                            <p:strVal val="#ppt_x"/>
                                          </p:val>
                                        </p:tav>
                                        <p:tav tm="100000">
                                          <p:val>
                                            <p:strVal val="#ppt_x"/>
                                          </p:val>
                                        </p:tav>
                                      </p:tavLst>
                                    </p:anim>
                                    <p:anim calcmode="lin" valueType="num">
                                      <p:cBhvr additive="base">
                                        <p:cTn id="38" dur="500" fill="hold"/>
                                        <p:tgtEl>
                                          <p:spTgt spid="534"/>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26"/>
                                        </p:tgtEl>
                                        <p:attrNameLst>
                                          <p:attrName>style.visibility</p:attrName>
                                        </p:attrNameLst>
                                      </p:cBhvr>
                                      <p:to>
                                        <p:strVal val="visible"/>
                                      </p:to>
                                    </p:set>
                                    <p:anim calcmode="lin" valueType="num">
                                      <p:cBhvr additive="base">
                                        <p:cTn id="41" dur="500" fill="hold"/>
                                        <p:tgtEl>
                                          <p:spTgt spid="526"/>
                                        </p:tgtEl>
                                        <p:attrNameLst>
                                          <p:attrName>ppt_x</p:attrName>
                                        </p:attrNameLst>
                                      </p:cBhvr>
                                      <p:tavLst>
                                        <p:tav tm="0">
                                          <p:val>
                                            <p:strVal val="#ppt_x"/>
                                          </p:val>
                                        </p:tav>
                                        <p:tav tm="100000">
                                          <p:val>
                                            <p:strVal val="#ppt_x"/>
                                          </p:val>
                                        </p:tav>
                                      </p:tavLst>
                                    </p:anim>
                                    <p:anim calcmode="lin" valueType="num">
                                      <p:cBhvr additive="base">
                                        <p:cTn id="42" dur="500" fill="hold"/>
                                        <p:tgtEl>
                                          <p:spTgt spid="5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 grpId="0"/>
      <p:bldP spid="529" grpId="0"/>
      <p:bldP spid="534" grpId="0"/>
      <p:bldP spid="5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grpSp>
        <p:nvGrpSpPr>
          <p:cNvPr id="541" name="Google Shape;541;p4"/>
          <p:cNvGrpSpPr/>
          <p:nvPr/>
        </p:nvGrpSpPr>
        <p:grpSpPr>
          <a:xfrm>
            <a:off x="2386080" y="0"/>
            <a:ext cx="3314880" cy="6857640"/>
            <a:chOff x="2386080" y="0"/>
            <a:chExt cx="3314880" cy="6857640"/>
          </a:xfrm>
        </p:grpSpPr>
        <p:sp>
          <p:nvSpPr>
            <p:cNvPr id="542" name="Google Shape;542;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4" name="Google Shape;554;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01 :</a:t>
            </a:r>
            <a:endParaRPr sz="4800" b="0" i="0" u="none" strike="noStrike" cap="none">
              <a:solidFill>
                <a:schemeClr val="dk1"/>
              </a:solidFill>
              <a:latin typeface="Arial"/>
              <a:ea typeface="Arial"/>
              <a:cs typeface="Arial"/>
              <a:sym typeface="Arial"/>
            </a:endParaRPr>
          </a:p>
        </p:txBody>
      </p:sp>
      <p:grpSp>
        <p:nvGrpSpPr>
          <p:cNvPr id="555" name="Google Shape;555;p4"/>
          <p:cNvGrpSpPr/>
          <p:nvPr/>
        </p:nvGrpSpPr>
        <p:grpSpPr>
          <a:xfrm>
            <a:off x="5145574" y="2321075"/>
            <a:ext cx="7302814" cy="3921129"/>
            <a:chOff x="4966909" y="1644086"/>
            <a:chExt cx="6319500" cy="491074"/>
          </a:xfrm>
        </p:grpSpPr>
        <p:sp>
          <p:nvSpPr>
            <p:cNvPr id="556" name="Google Shape;556;p4"/>
            <p:cNvSpPr/>
            <p:nvPr/>
          </p:nvSpPr>
          <p:spPr>
            <a:xfrm>
              <a:off x="4966909" y="1644086"/>
              <a:ext cx="6319500" cy="24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TỔNG QUAN VỀ </a:t>
              </a:r>
              <a:endParaRPr sz="6000" b="1" i="0" u="none" strike="noStrike" cap="none">
                <a:solidFill>
                  <a:srgbClr val="41414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ĐỀ TÀI</a:t>
              </a:r>
              <a:endParaRPr sz="6000" b="0" i="0" u="none" strike="noStrike" cap="none">
                <a:solidFill>
                  <a:schemeClr val="dk1"/>
                </a:solidFill>
                <a:latin typeface="Arial"/>
                <a:ea typeface="Arial"/>
                <a:cs typeface="Arial"/>
                <a:sym typeface="Arial"/>
              </a:endParaRPr>
            </a:p>
          </p:txBody>
        </p:sp>
        <p:sp>
          <p:nvSpPr>
            <p:cNvPr id="557" name="Google Shape;557;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58" name="Google Shape;55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5"/>
          <p:cNvSpPr/>
          <p:nvPr/>
        </p:nvSpPr>
        <p:spPr>
          <a:xfrm>
            <a:off x="2876040" y="3915360"/>
            <a:ext cx="218484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click to add your text here click to add your text here click to add your text here.</a:t>
            </a:r>
            <a:endParaRPr sz="1200" b="0" i="0" u="none" strike="noStrike" cap="none">
              <a:solidFill>
                <a:schemeClr val="dk1"/>
              </a:solidFill>
              <a:latin typeface="Arial"/>
              <a:ea typeface="Arial"/>
              <a:cs typeface="Arial"/>
              <a:sym typeface="Arial"/>
            </a:endParaRPr>
          </a:p>
        </p:txBody>
      </p:sp>
      <p:sp>
        <p:nvSpPr>
          <p:cNvPr id="571" name="Google Shape;571;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1. TỔNG QUAN VỀ ĐỀ TÀI</a:t>
            </a:r>
            <a:endParaRPr sz="2400" b="0" i="0" u="none" strike="noStrike" cap="none">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5919ED3F-5D4D-FEC3-8927-C3D80787B79C}"/>
              </a:ext>
            </a:extLst>
          </p:cNvPr>
          <p:cNvSpPr txBox="1"/>
          <p:nvPr/>
        </p:nvSpPr>
        <p:spPr>
          <a:xfrm>
            <a:off x="829560" y="1115739"/>
            <a:ext cx="10532880" cy="2241960"/>
          </a:xfrm>
          <a:prstGeom prst="rect">
            <a:avLst/>
          </a:prstGeom>
          <a:noFill/>
        </p:spPr>
        <p:txBody>
          <a:bodyPr wrap="square" rtlCol="0">
            <a:spAutoFit/>
          </a:bodyPr>
          <a:lstStyle/>
          <a:p>
            <a:pPr marL="0" marR="0" indent="457200" algn="just">
              <a:lnSpc>
                <a:spcPct val="150000"/>
              </a:lnSpc>
              <a:spcBef>
                <a:spcPts val="600"/>
              </a:spcBef>
              <a:spcAft>
                <a:spcPts val="600"/>
              </a:spcAft>
            </a:pPr>
            <a:r>
              <a:rPr lang="en-US" sz="2400" kern="10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Bán hàng trực tuyến là một hình thức kinh doanh các sản phẩm hay dịch vụ trên mạng internet. Tận dụng ưu thế của mạng internet để tạo ra quá trình mua bán trao đổi hàng hóa. Ưu điểm của bán hàng online đó chính là không cần phải phụ thuộc vào cửa hàng, mặt bằng, nhân viên</a:t>
            </a:r>
            <a:r>
              <a:rPr lang="en-US" sz="2000" kern="10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8023EFC-3AFC-6E93-E7A1-2BB7EE9DAC38}"/>
              </a:ext>
            </a:extLst>
          </p:cNvPr>
          <p:cNvSpPr txBox="1"/>
          <p:nvPr/>
        </p:nvSpPr>
        <p:spPr>
          <a:xfrm>
            <a:off x="840420" y="3632109"/>
            <a:ext cx="10532880" cy="2249142"/>
          </a:xfrm>
          <a:prstGeom prst="rect">
            <a:avLst/>
          </a:prstGeom>
          <a:noFill/>
        </p:spPr>
        <p:txBody>
          <a:bodyPr wrap="square" rtlCol="0">
            <a:spAutoFit/>
          </a:bodyPr>
          <a:lstStyle/>
          <a:p>
            <a:pPr marL="0" marR="0" indent="457200" algn="just">
              <a:lnSpc>
                <a:spcPct val="150000"/>
              </a:lnSpc>
              <a:spcBef>
                <a:spcPts val="600"/>
              </a:spcBef>
              <a:spcAft>
                <a:spcPts val="600"/>
              </a:spcAft>
            </a:pPr>
            <a:r>
              <a:rPr lang="en-US" sz="2400">
                <a:solidFill>
                  <a:srgbClr val="000000"/>
                </a:solidFill>
                <a:effectLst/>
                <a:highlight>
                  <a:srgbClr val="FFFFFF"/>
                </a:highlight>
                <a:latin typeface="Times New Roman" panose="02020603050405020304" pitchFamily="18" charset="0"/>
                <a:ea typeface="Calibri" panose="020F0502020204030204" pitchFamily="34" charset="0"/>
              </a:rPr>
              <a:t>Thiết kế một website bán hàng trực tuyến là yêu cầu cần thiết cho hình thức kinh doanh này. Website được coi như là một cửa hàng, giúp cho bạn có thể trưng bày các sản phẩm kèm thông tin giới thiệu. Ngoài ra, website còn tích hợp các chức năng giúp cho việc mua bán diễn ra một cách nhanh chóng và tiện lợi nhất.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6"/>
          <p:cNvSpPr/>
          <p:nvPr/>
        </p:nvSpPr>
        <p:spPr>
          <a:xfrm>
            <a:off x="2133600" y="424400"/>
            <a:ext cx="9156900" cy="456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3000" b="1" i="0" u="none" strike="noStrike" cap="none">
                <a:solidFill>
                  <a:srgbClr val="202020"/>
                </a:solidFill>
                <a:latin typeface="Calibri"/>
                <a:ea typeface="Calibri"/>
                <a:cs typeface="Calibri"/>
                <a:sym typeface="Calibri"/>
              </a:rPr>
              <a:t>LÝ DO CHỌN ĐỀ TÀI</a:t>
            </a:r>
            <a:endParaRPr sz="3000" b="0" i="0" u="none" strike="noStrike" cap="none">
              <a:solidFill>
                <a:srgbClr val="202020"/>
              </a:solidFill>
              <a:latin typeface="Arial"/>
              <a:ea typeface="Arial"/>
              <a:cs typeface="Arial"/>
              <a:sym typeface="Arial"/>
            </a:endParaRPr>
          </a:p>
        </p:txBody>
      </p:sp>
      <p:grpSp>
        <p:nvGrpSpPr>
          <p:cNvPr id="581" name="Google Shape;581;p6"/>
          <p:cNvGrpSpPr/>
          <p:nvPr/>
        </p:nvGrpSpPr>
        <p:grpSpPr>
          <a:xfrm>
            <a:off x="4171161" y="963955"/>
            <a:ext cx="3353532" cy="3703296"/>
            <a:chOff x="4543425" y="2277493"/>
            <a:chExt cx="3105150" cy="3379338"/>
          </a:xfrm>
        </p:grpSpPr>
        <p:sp>
          <p:nvSpPr>
            <p:cNvPr id="582" name="Google Shape;582;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3" name="Google Shape;583;p6"/>
            <p:cNvSpPr txBox="1"/>
            <p:nvPr/>
          </p:nvSpPr>
          <p:spPr>
            <a:xfrm>
              <a:off x="4759485" y="3498423"/>
              <a:ext cx="2689700" cy="120766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Giúp tối ưu hóa chi phí, nâng cao hiệu quả kinh doanh. Dễ dàng quản lý, kiểm soát được cửa hàng</a:t>
              </a:r>
              <a:endParaRPr sz="2000" b="1" i="0" u="none" strike="noStrike" cap="none">
                <a:solidFill>
                  <a:schemeClr val="dk1"/>
                </a:solidFill>
                <a:latin typeface="Times New Roman"/>
                <a:ea typeface="Times New Roman"/>
                <a:cs typeface="Times New Roman"/>
                <a:sym typeface="Times New Roman"/>
              </a:endParaRPr>
            </a:p>
          </p:txBody>
        </p:sp>
        <p:cxnSp>
          <p:nvCxnSpPr>
            <p:cNvPr id="584" name="Google Shape;584;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85" name="Google Shape;585;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86" name="Google Shape;586;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87" name="Google Shape;587;p6"/>
            <p:cNvCxnSpPr/>
            <p:nvPr/>
          </p:nvCxnSpPr>
          <p:spPr>
            <a:xfrm>
              <a:off x="7081837" y="4518593"/>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588" name="Google Shape;588;p6"/>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89" name="Google Shape;589;p6"/>
          <p:cNvGrpSpPr/>
          <p:nvPr/>
        </p:nvGrpSpPr>
        <p:grpSpPr>
          <a:xfrm>
            <a:off x="273230" y="968913"/>
            <a:ext cx="3439786" cy="3703297"/>
            <a:chOff x="7971474" y="2277493"/>
            <a:chExt cx="3150058" cy="3379338"/>
          </a:xfrm>
        </p:grpSpPr>
        <p:sp>
          <p:nvSpPr>
            <p:cNvPr id="590" name="Google Shape;590;p6"/>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1" name="Google Shape;591;p6"/>
            <p:cNvSpPr txBox="1"/>
            <p:nvPr/>
          </p:nvSpPr>
          <p:spPr>
            <a:xfrm>
              <a:off x="8204896" y="3677214"/>
              <a:ext cx="2689800" cy="12076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Mong muốn đưa các cuốn sách đến gần hơn với mọi người thông qua website</a:t>
              </a:r>
              <a:endParaRPr sz="2000" b="1" i="0" u="none" strike="noStrike" cap="none">
                <a:solidFill>
                  <a:schemeClr val="dk1"/>
                </a:solidFill>
                <a:latin typeface="Times New Roman"/>
                <a:ea typeface="Times New Roman"/>
                <a:cs typeface="Times New Roman"/>
                <a:sym typeface="Times New Roman"/>
              </a:endParaRPr>
            </a:p>
          </p:txBody>
        </p:sp>
        <p:cxnSp>
          <p:nvCxnSpPr>
            <p:cNvPr id="592" name="Google Shape;592;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593" name="Google Shape;593;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594" name="Google Shape;594;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595" name="Google Shape;595;p6"/>
            <p:cNvCxnSpPr/>
            <p:nvPr/>
          </p:nvCxnSpPr>
          <p:spPr>
            <a:xfrm>
              <a:off x="10493216" y="4518593"/>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596" name="Google Shape;596;p6"/>
            <p:cNvSpPr/>
            <p:nvPr/>
          </p:nvSpPr>
          <p:spPr>
            <a:xfrm>
              <a:off x="9231964" y="3041103"/>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97" name="Google Shape;597;p6"/>
          <p:cNvGrpSpPr/>
          <p:nvPr/>
        </p:nvGrpSpPr>
        <p:grpSpPr>
          <a:xfrm>
            <a:off x="703397" y="4897400"/>
            <a:ext cx="10673004" cy="1246800"/>
            <a:chOff x="1061986" y="4966693"/>
            <a:chExt cx="10673004" cy="1246800"/>
          </a:xfrm>
        </p:grpSpPr>
        <p:sp>
          <p:nvSpPr>
            <p:cNvPr id="598" name="Google Shape;598;p6"/>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9" name="Google Shape;599;p6"/>
            <p:cNvSpPr txBox="1"/>
            <p:nvPr/>
          </p:nvSpPr>
          <p:spPr>
            <a:xfrm>
              <a:off x="2274490" y="4966693"/>
              <a:ext cx="9460500" cy="1246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500" b="0" i="0" u="none" strike="noStrike" cap="none">
                  <a:solidFill>
                    <a:schemeClr val="dk1"/>
                  </a:solidFill>
                  <a:latin typeface="Times New Roman"/>
                  <a:ea typeface="Times New Roman"/>
                  <a:cs typeface="Times New Roman"/>
                  <a:sym typeface="Times New Roman"/>
                </a:rPr>
                <a:t>“Xây dựng website bán sách” là việc cần thiết để tạo điều kiện thuận lợi cho người tiêu dùng dễ dàng tiếp cận được sản phẩm, dịch vụ mọi lúc mọi nơi.  </a:t>
              </a:r>
              <a:endParaRPr sz="2500" b="0" i="0" u="none" strike="noStrike" cap="none">
                <a:solidFill>
                  <a:schemeClr val="dk1"/>
                </a:solidFill>
                <a:latin typeface="Times New Roman"/>
                <a:ea typeface="Times New Roman"/>
                <a:cs typeface="Times New Roman"/>
                <a:sym typeface="Times New Roman"/>
              </a:endParaRPr>
            </a:p>
          </p:txBody>
        </p:sp>
      </p:grpSp>
      <p:grpSp>
        <p:nvGrpSpPr>
          <p:cNvPr id="600" name="Google Shape;600;p6"/>
          <p:cNvGrpSpPr/>
          <p:nvPr/>
        </p:nvGrpSpPr>
        <p:grpSpPr>
          <a:xfrm>
            <a:off x="8082738" y="982890"/>
            <a:ext cx="3341540" cy="3617638"/>
            <a:chOff x="1015001" y="879443"/>
            <a:chExt cx="3121971" cy="3379338"/>
          </a:xfrm>
        </p:grpSpPr>
        <p:grpSp>
          <p:nvGrpSpPr>
            <p:cNvPr id="601" name="Google Shape;601;p6"/>
            <p:cNvGrpSpPr/>
            <p:nvPr/>
          </p:nvGrpSpPr>
          <p:grpSpPr>
            <a:xfrm>
              <a:off x="1015001" y="879443"/>
              <a:ext cx="3105150" cy="3379338"/>
              <a:chOff x="1121329" y="2277493"/>
              <a:chExt cx="3105150" cy="3379338"/>
            </a:xfrm>
          </p:grpSpPr>
          <p:sp>
            <p:nvSpPr>
              <p:cNvPr id="602" name="Google Shape;602;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03" name="Google Shape;603;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04" name="Google Shape;604;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05" name="Google Shape;605;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06" name="Google Shape;606;p6"/>
              <p:cNvCxnSpPr/>
              <p:nvPr/>
            </p:nvCxnSpPr>
            <p:spPr>
              <a:xfrm>
                <a:off x="3665696" y="4518593"/>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07" name="Google Shape;607;p6"/>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8" name="Google Shape;608;p6"/>
            <p:cNvSpPr txBox="1"/>
            <p:nvPr/>
          </p:nvSpPr>
          <p:spPr>
            <a:xfrm>
              <a:off x="1145940" y="2206761"/>
              <a:ext cx="2991032" cy="94876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Quảng bá được hình ảnh, xây dựng thương hiệu và uy tín cho cửa hàng. </a:t>
              </a:r>
              <a:endParaRPr sz="2000" b="1" i="0" u="none" strike="noStrike" cap="none">
                <a:solidFill>
                  <a:schemeClr val="dk1"/>
                </a:solidFill>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0"/>
                                        </p:tgtEl>
                                        <p:attrNameLst>
                                          <p:attrName>style.visibility</p:attrName>
                                        </p:attrNameLst>
                                      </p:cBhvr>
                                      <p:to>
                                        <p:strVal val="visible"/>
                                      </p:to>
                                    </p:set>
                                    <p:animEffect transition="in" filter="fade">
                                      <p:cBhvr>
                                        <p:cTn id="7" dur="500"/>
                                        <p:tgtEl>
                                          <p:spTgt spid="600"/>
                                        </p:tgtEl>
                                      </p:cBhvr>
                                    </p:animEffect>
                                  </p:childTnLst>
                                </p:cTn>
                              </p:par>
                              <p:par>
                                <p:cTn id="8" presetID="10" presetClass="entr" presetSubtype="0" fill="hold" nodeType="withEffect">
                                  <p:stCondLst>
                                    <p:cond delay="0"/>
                                  </p:stCondLst>
                                  <p:childTnLst>
                                    <p:set>
                                      <p:cBhvr>
                                        <p:cTn id="9" dur="1" fill="hold">
                                          <p:stCondLst>
                                            <p:cond delay="0"/>
                                          </p:stCondLst>
                                        </p:cTn>
                                        <p:tgtEl>
                                          <p:spTgt spid="581"/>
                                        </p:tgtEl>
                                        <p:attrNameLst>
                                          <p:attrName>style.visibility</p:attrName>
                                        </p:attrNameLst>
                                      </p:cBhvr>
                                      <p:to>
                                        <p:strVal val="visible"/>
                                      </p:to>
                                    </p:set>
                                    <p:animEffect transition="in" filter="fade">
                                      <p:cBhvr>
                                        <p:cTn id="10" dur="500"/>
                                        <p:tgtEl>
                                          <p:spTgt spid="581"/>
                                        </p:tgtEl>
                                      </p:cBhvr>
                                    </p:animEffect>
                                  </p:childTnLst>
                                </p:cTn>
                              </p:par>
                              <p:par>
                                <p:cTn id="11" presetID="10" presetClass="entr" presetSubtype="0" fill="hold" nodeType="withEffect">
                                  <p:stCondLst>
                                    <p:cond delay="0"/>
                                  </p:stCondLst>
                                  <p:childTnLst>
                                    <p:set>
                                      <p:cBhvr>
                                        <p:cTn id="12" dur="1" fill="hold">
                                          <p:stCondLst>
                                            <p:cond delay="0"/>
                                          </p:stCondLst>
                                        </p:cTn>
                                        <p:tgtEl>
                                          <p:spTgt spid="589"/>
                                        </p:tgtEl>
                                        <p:attrNameLst>
                                          <p:attrName>style.visibility</p:attrName>
                                        </p:attrNameLst>
                                      </p:cBhvr>
                                      <p:to>
                                        <p:strVal val="visible"/>
                                      </p:to>
                                    </p:set>
                                    <p:animEffect transition="in" filter="fade">
                                      <p:cBhvr>
                                        <p:cTn id="13" dur="500"/>
                                        <p:tgtEl>
                                          <p:spTgt spid="58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97"/>
                                        </p:tgtEl>
                                        <p:attrNameLst>
                                          <p:attrName>style.visibility</p:attrName>
                                        </p:attrNameLst>
                                      </p:cBhvr>
                                      <p:to>
                                        <p:strVal val="visible"/>
                                      </p:to>
                                    </p:set>
                                    <p:animEffect transition="in" filter="fade">
                                      <p:cBhvr>
                                        <p:cTn id="18" dur="500"/>
                                        <p:tgtEl>
                                          <p:spTgt spid="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grpSp>
        <p:nvGrpSpPr>
          <p:cNvPr id="742" name="Google Shape;742;p11"/>
          <p:cNvGrpSpPr/>
          <p:nvPr/>
        </p:nvGrpSpPr>
        <p:grpSpPr>
          <a:xfrm>
            <a:off x="1447467" y="1909784"/>
            <a:ext cx="2724992" cy="2800162"/>
            <a:chOff x="1132443" y="1646005"/>
            <a:chExt cx="4613157" cy="4662275"/>
          </a:xfrm>
        </p:grpSpPr>
        <p:sp>
          <p:nvSpPr>
            <p:cNvPr id="743" name="Google Shape;743;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2" name="Google Shape;752;p11"/>
            <p:cNvGrpSpPr/>
            <p:nvPr/>
          </p:nvGrpSpPr>
          <p:grpSpPr>
            <a:xfrm>
              <a:off x="1132443" y="1646005"/>
              <a:ext cx="2387981" cy="2449707"/>
              <a:chOff x="1132443" y="1646005"/>
              <a:chExt cx="2387981" cy="2449707"/>
            </a:xfrm>
          </p:grpSpPr>
          <p:sp>
            <p:nvSpPr>
              <p:cNvPr id="753" name="Google Shape;753;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7" name="Google Shape;757;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8" name="Google Shape;758;p11"/>
          <p:cNvGrpSpPr/>
          <p:nvPr/>
        </p:nvGrpSpPr>
        <p:grpSpPr>
          <a:xfrm>
            <a:off x="6402079" y="5087413"/>
            <a:ext cx="524880" cy="492840"/>
            <a:chOff x="6517080" y="5463720"/>
            <a:chExt cx="524880" cy="492840"/>
          </a:xfrm>
        </p:grpSpPr>
        <p:sp>
          <p:nvSpPr>
            <p:cNvPr id="759" name="Google Shape;759;p11"/>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sp>
          <p:nvSpPr>
            <p:cNvPr id="760" name="Google Shape;760;p11"/>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grpSp>
      <p:grpSp>
        <p:nvGrpSpPr>
          <p:cNvPr id="761" name="Google Shape;761;p11"/>
          <p:cNvGrpSpPr/>
          <p:nvPr/>
        </p:nvGrpSpPr>
        <p:grpSpPr>
          <a:xfrm>
            <a:off x="7179499" y="3238200"/>
            <a:ext cx="4262526" cy="1658434"/>
            <a:chOff x="7299000" y="3554507"/>
            <a:chExt cx="4262526" cy="1658434"/>
          </a:xfrm>
        </p:grpSpPr>
        <p:sp>
          <p:nvSpPr>
            <p:cNvPr id="762" name="Google Shape;762;p11"/>
            <p:cNvSpPr/>
            <p:nvPr/>
          </p:nvSpPr>
          <p:spPr>
            <a:xfrm>
              <a:off x="7299000" y="3940200"/>
              <a:ext cx="3785400" cy="1272741"/>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700" b="0" i="0" u="none" strike="noStrike" cap="none">
                  <a:solidFill>
                    <a:srgbClr val="404040"/>
                  </a:solidFill>
                  <a:latin typeface="Calibri"/>
                  <a:ea typeface="Calibri"/>
                  <a:cs typeface="Calibri"/>
                  <a:sym typeface="Calibri"/>
                </a:rPr>
                <a:t>Các chức năng quản lý: </a:t>
              </a:r>
              <a:r>
                <a:rPr lang="en-US" sz="1700">
                  <a:solidFill>
                    <a:srgbClr val="404040"/>
                  </a:solidFill>
                  <a:latin typeface="Calibri"/>
                  <a:ea typeface="Calibri"/>
                  <a:cs typeface="Calibri"/>
                  <a:sym typeface="Calibri"/>
                </a:rPr>
                <a:t>S</a:t>
              </a:r>
              <a:r>
                <a:rPr lang="en-US" sz="1700" b="0" i="0" u="none" strike="noStrike" cap="none">
                  <a:solidFill>
                    <a:srgbClr val="404040"/>
                  </a:solidFill>
                  <a:latin typeface="Calibri"/>
                  <a:ea typeface="Calibri"/>
                  <a:cs typeface="Calibri"/>
                  <a:sym typeface="Calibri"/>
                </a:rPr>
                <a:t>ản phẩm, ,</a:t>
              </a:r>
              <a:r>
                <a:rPr lang="en-US" sz="1700">
                  <a:solidFill>
                    <a:srgbClr val="404040"/>
                  </a:solidFill>
                  <a:latin typeface="Calibri"/>
                  <a:ea typeface="Calibri"/>
                  <a:cs typeface="Calibri"/>
                  <a:sym typeface="Calibri"/>
                </a:rPr>
                <a:t>Danh mục s</a:t>
              </a:r>
              <a:r>
                <a:rPr lang="en-US" sz="1700" b="0" i="0" u="none" strike="noStrike" cap="none">
                  <a:solidFill>
                    <a:srgbClr val="404040"/>
                  </a:solidFill>
                  <a:latin typeface="Calibri"/>
                  <a:ea typeface="Calibri"/>
                  <a:cs typeface="Calibri"/>
                  <a:sym typeface="Calibri"/>
                </a:rPr>
                <a:t>ản phẩm, Đơn hàng, Mã giảm giá, Khách hàng, Thống kê…v..v</a:t>
              </a:r>
              <a:endParaRPr sz="1700" b="0" i="0" u="none" strike="noStrike" cap="none">
                <a:solidFill>
                  <a:schemeClr val="dk1"/>
                </a:solidFill>
                <a:latin typeface="Arial"/>
                <a:ea typeface="Arial"/>
                <a:cs typeface="Arial"/>
                <a:sym typeface="Arial"/>
              </a:endParaRPr>
            </a:p>
          </p:txBody>
        </p:sp>
        <p:sp>
          <p:nvSpPr>
            <p:cNvPr id="763" name="Google Shape;763;p11"/>
            <p:cNvSpPr/>
            <p:nvPr/>
          </p:nvSpPr>
          <p:spPr>
            <a:xfrm>
              <a:off x="7308726" y="3554507"/>
              <a:ext cx="4252800" cy="3816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900" b="1" i="0" u="none" strike="noStrike" cap="none">
                  <a:solidFill>
                    <a:srgbClr val="262626"/>
                  </a:solidFill>
                  <a:latin typeface="Calibri"/>
                  <a:ea typeface="Calibri"/>
                  <a:cs typeface="Calibri"/>
                  <a:sym typeface="Calibri"/>
                </a:rPr>
                <a:t>Quản lý website đối với người quản lý</a:t>
              </a:r>
              <a:endParaRPr sz="1900" b="0" i="0" u="none" strike="noStrike" cap="none">
                <a:solidFill>
                  <a:schemeClr val="dk1"/>
                </a:solidFill>
                <a:latin typeface="Arial"/>
                <a:ea typeface="Arial"/>
                <a:cs typeface="Arial"/>
                <a:sym typeface="Arial"/>
              </a:endParaRPr>
            </a:p>
          </p:txBody>
        </p:sp>
      </p:grpSp>
      <p:grpSp>
        <p:nvGrpSpPr>
          <p:cNvPr id="764" name="Google Shape;764;p11"/>
          <p:cNvGrpSpPr/>
          <p:nvPr/>
        </p:nvGrpSpPr>
        <p:grpSpPr>
          <a:xfrm>
            <a:off x="7193719" y="4896625"/>
            <a:ext cx="4548608" cy="1034238"/>
            <a:chOff x="7308720" y="5272932"/>
            <a:chExt cx="4548608" cy="1034238"/>
          </a:xfrm>
        </p:grpSpPr>
        <p:sp>
          <p:nvSpPr>
            <p:cNvPr id="765" name="Google Shape;765;p11"/>
            <p:cNvSpPr/>
            <p:nvPr/>
          </p:nvSpPr>
          <p:spPr>
            <a:xfrm>
              <a:off x="7308720" y="562536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700" b="0" i="0" u="none" strike="noStrike" cap="none">
                  <a:solidFill>
                    <a:srgbClr val="404040"/>
                  </a:solidFill>
                  <a:latin typeface="Calibri"/>
                  <a:ea typeface="Calibri"/>
                  <a:cs typeface="Calibri"/>
                  <a:sym typeface="Calibri"/>
                </a:rPr>
                <a:t>Nâng cao chất lượng uy tín thương hiệu của cửa hàng đến người dùng.</a:t>
              </a:r>
              <a:endParaRPr sz="1700" b="0" i="0" u="none" strike="noStrike" cap="none">
                <a:solidFill>
                  <a:schemeClr val="dk1"/>
                </a:solidFill>
                <a:latin typeface="Arial"/>
                <a:ea typeface="Arial"/>
                <a:cs typeface="Arial"/>
                <a:sym typeface="Arial"/>
              </a:endParaRPr>
            </a:p>
          </p:txBody>
        </p:sp>
        <p:sp>
          <p:nvSpPr>
            <p:cNvPr id="766" name="Google Shape;766;p11"/>
            <p:cNvSpPr/>
            <p:nvPr/>
          </p:nvSpPr>
          <p:spPr>
            <a:xfrm>
              <a:off x="7308728" y="5272932"/>
              <a:ext cx="4548600" cy="3864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900" b="1" i="0" u="none" strike="noStrike" cap="none">
                  <a:solidFill>
                    <a:srgbClr val="262626"/>
                  </a:solidFill>
                  <a:latin typeface="Calibri"/>
                  <a:ea typeface="Calibri"/>
                  <a:cs typeface="Calibri"/>
                  <a:sym typeface="Calibri"/>
                </a:rPr>
                <a:t>Phát triển thương hiệu của cửa hàng</a:t>
              </a:r>
              <a:endParaRPr sz="1900" b="0" i="0" u="none" strike="noStrike" cap="none">
                <a:solidFill>
                  <a:schemeClr val="dk1"/>
                </a:solidFill>
                <a:latin typeface="Arial"/>
                <a:ea typeface="Arial"/>
                <a:cs typeface="Arial"/>
                <a:sym typeface="Arial"/>
              </a:endParaRPr>
            </a:p>
          </p:txBody>
        </p:sp>
      </p:grpSp>
      <p:sp>
        <p:nvSpPr>
          <p:cNvPr id="767" name="Google Shape;767;p11"/>
          <p:cNvSpPr/>
          <p:nvPr/>
        </p:nvSpPr>
        <p:spPr>
          <a:xfrm>
            <a:off x="1986746" y="375906"/>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 MỤC TIÊU ĐỀ TÀI</a:t>
            </a:r>
            <a:endParaRPr sz="2400" b="1" i="0" u="none" strike="noStrike" cap="none">
              <a:solidFill>
                <a:srgbClr val="202020"/>
              </a:solidFill>
              <a:latin typeface="Arial"/>
              <a:ea typeface="Arial"/>
              <a:cs typeface="Arial"/>
              <a:sym typeface="Arial"/>
            </a:endParaRPr>
          </a:p>
        </p:txBody>
      </p:sp>
      <p:sp>
        <p:nvSpPr>
          <p:cNvPr id="768" name="Google Shape;768;p11"/>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769" name="Google Shape;769;p11"/>
          <p:cNvGrpSpPr/>
          <p:nvPr/>
        </p:nvGrpSpPr>
        <p:grpSpPr>
          <a:xfrm>
            <a:off x="6392894" y="3426982"/>
            <a:ext cx="507960" cy="509760"/>
            <a:chOff x="6516000" y="3775320"/>
            <a:chExt cx="507960" cy="509760"/>
          </a:xfrm>
        </p:grpSpPr>
        <p:sp>
          <p:nvSpPr>
            <p:cNvPr id="770" name="Google Shape;770;p11"/>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sp>
          <p:nvSpPr>
            <p:cNvPr id="771" name="Google Shape;771;p11"/>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sp>
          <p:nvSpPr>
            <p:cNvPr id="772" name="Google Shape;772;p11"/>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grpSp>
      <p:sp>
        <p:nvSpPr>
          <p:cNvPr id="773" name="Google Shape;773;p11"/>
          <p:cNvSpPr/>
          <p:nvPr/>
        </p:nvSpPr>
        <p:spPr>
          <a:xfrm>
            <a:off x="6392904" y="2196195"/>
            <a:ext cx="524880" cy="509760"/>
          </a:xfrm>
          <a:custGeom>
            <a:avLst/>
            <a:gdLst/>
            <a:ahLst/>
            <a:cxnLst/>
            <a:rect l="l" t="t" r="r" b="b"/>
            <a:pathLst>
              <a:path w="132" h="128" extrusionOk="0">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grpSp>
        <p:nvGrpSpPr>
          <p:cNvPr id="774" name="Google Shape;774;p11"/>
          <p:cNvGrpSpPr/>
          <p:nvPr/>
        </p:nvGrpSpPr>
        <p:grpSpPr>
          <a:xfrm>
            <a:off x="6476059" y="722170"/>
            <a:ext cx="348840" cy="507960"/>
            <a:chOff x="6595560" y="1087200"/>
            <a:chExt cx="348840" cy="507960"/>
          </a:xfrm>
        </p:grpSpPr>
        <p:sp>
          <p:nvSpPr>
            <p:cNvPr id="775" name="Google Shape;775;p11"/>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sp>
          <p:nvSpPr>
            <p:cNvPr id="776" name="Google Shape;776;p11"/>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grpSp>
      <p:grpSp>
        <p:nvGrpSpPr>
          <p:cNvPr id="777" name="Google Shape;777;p11"/>
          <p:cNvGrpSpPr/>
          <p:nvPr/>
        </p:nvGrpSpPr>
        <p:grpSpPr>
          <a:xfrm>
            <a:off x="7179755" y="538925"/>
            <a:ext cx="4000032" cy="1034250"/>
            <a:chOff x="7299000" y="903960"/>
            <a:chExt cx="3785400" cy="1034250"/>
          </a:xfrm>
        </p:grpSpPr>
        <p:sp>
          <p:nvSpPr>
            <p:cNvPr id="778" name="Google Shape;778;p11"/>
            <p:cNvSpPr/>
            <p:nvPr/>
          </p:nvSpPr>
          <p:spPr>
            <a:xfrm>
              <a:off x="7299000" y="125640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700" b="0" i="0" u="none" strike="noStrike" cap="none">
                  <a:solidFill>
                    <a:srgbClr val="404040"/>
                  </a:solidFill>
                  <a:latin typeface="Calibri"/>
                  <a:ea typeface="Calibri"/>
                  <a:cs typeface="Calibri"/>
                  <a:sym typeface="Calibri"/>
                </a:rPr>
                <a:t>Tìm kiếm sản </a:t>
              </a:r>
              <a:r>
                <a:rPr lang="en-US" sz="1700">
                  <a:solidFill>
                    <a:srgbClr val="404040"/>
                  </a:solidFill>
                  <a:latin typeface="Calibri"/>
                  <a:ea typeface="Calibri"/>
                  <a:cs typeface="Calibri"/>
                  <a:sym typeface="Calibri"/>
                </a:rPr>
                <a:t>phẩ</a:t>
              </a:r>
              <a:r>
                <a:rPr lang="en-US" sz="1700" b="0" i="0" u="none" strike="noStrike" cap="none">
                  <a:solidFill>
                    <a:srgbClr val="404040"/>
                  </a:solidFill>
                  <a:latin typeface="Calibri"/>
                  <a:ea typeface="Calibri"/>
                  <a:cs typeface="Calibri"/>
                  <a:sym typeface="Calibri"/>
                </a:rPr>
                <a:t>m dễ dàng với tính năng tìm kiếm, lọc theo yêu cầu của khách hàng.</a:t>
              </a:r>
              <a:endParaRPr sz="1700" b="0" i="0" u="none" strike="noStrike" cap="none">
                <a:solidFill>
                  <a:schemeClr val="dk1"/>
                </a:solidFill>
                <a:latin typeface="Arial"/>
                <a:ea typeface="Arial"/>
                <a:cs typeface="Arial"/>
                <a:sym typeface="Arial"/>
              </a:endParaRPr>
            </a:p>
          </p:txBody>
        </p:sp>
        <p:sp>
          <p:nvSpPr>
            <p:cNvPr id="779" name="Google Shape;779;p11"/>
            <p:cNvSpPr/>
            <p:nvPr/>
          </p:nvSpPr>
          <p:spPr>
            <a:xfrm>
              <a:off x="7299000" y="903960"/>
              <a:ext cx="37854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900" b="1" i="0" u="none" strike="noStrike" cap="none">
                  <a:solidFill>
                    <a:srgbClr val="262626"/>
                  </a:solidFill>
                  <a:latin typeface="Calibri"/>
                  <a:ea typeface="Calibri"/>
                  <a:cs typeface="Calibri"/>
                  <a:sym typeface="Calibri"/>
                </a:rPr>
                <a:t>Sự tương tác với khách hàng</a:t>
              </a:r>
              <a:endParaRPr sz="1900" b="0" i="0" u="none" strike="noStrike" cap="none">
                <a:solidFill>
                  <a:schemeClr val="dk1"/>
                </a:solidFill>
                <a:latin typeface="Arial"/>
                <a:ea typeface="Arial"/>
                <a:cs typeface="Arial"/>
                <a:sym typeface="Arial"/>
              </a:endParaRPr>
            </a:p>
          </p:txBody>
        </p:sp>
      </p:grpSp>
      <p:grpSp>
        <p:nvGrpSpPr>
          <p:cNvPr id="780" name="Google Shape;780;p11"/>
          <p:cNvGrpSpPr/>
          <p:nvPr/>
        </p:nvGrpSpPr>
        <p:grpSpPr>
          <a:xfrm>
            <a:off x="7179757" y="1850303"/>
            <a:ext cx="4128900" cy="1329715"/>
            <a:chOff x="7308720" y="2256120"/>
            <a:chExt cx="4128900" cy="1329715"/>
          </a:xfrm>
        </p:grpSpPr>
        <p:sp>
          <p:nvSpPr>
            <p:cNvPr id="781" name="Google Shape;781;p11"/>
            <p:cNvSpPr/>
            <p:nvPr/>
          </p:nvSpPr>
          <p:spPr>
            <a:xfrm>
              <a:off x="7308720" y="2608560"/>
              <a:ext cx="378540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700" b="0" i="0" u="none" strike="noStrike" cap="none">
                  <a:solidFill>
                    <a:srgbClr val="404040"/>
                  </a:solidFill>
                  <a:latin typeface="Calibri"/>
                  <a:ea typeface="Calibri"/>
                  <a:cs typeface="Calibri"/>
                  <a:sym typeface="Calibri"/>
                </a:rPr>
                <a:t>Hỗ trợ mua hàng</a:t>
              </a:r>
              <a:r>
                <a:rPr lang="en-US" sz="1700">
                  <a:solidFill>
                    <a:srgbClr val="404040"/>
                  </a:solidFill>
                  <a:latin typeface="Calibri"/>
                  <a:ea typeface="Calibri"/>
                  <a:cs typeface="Calibri"/>
                  <a:sym typeface="Calibri"/>
                </a:rPr>
                <a:t> </a:t>
              </a:r>
              <a:r>
                <a:rPr lang="en-US" sz="1700" b="0" i="0" u="none" strike="noStrike" cap="none">
                  <a:solidFill>
                    <a:srgbClr val="404040"/>
                  </a:solidFill>
                  <a:latin typeface="Calibri"/>
                  <a:ea typeface="Calibri"/>
                  <a:cs typeface="Calibri"/>
                  <a:sym typeface="Calibri"/>
                </a:rPr>
                <a:t>, quy trình đặt hàng nhanh, và thông tin đơn hàng rõ ràng</a:t>
              </a:r>
              <a:endParaRPr sz="1700" b="0" i="0" u="none" strike="noStrike" cap="none">
                <a:solidFill>
                  <a:schemeClr val="dk1"/>
                </a:solidFill>
                <a:latin typeface="Arial"/>
                <a:ea typeface="Arial"/>
                <a:cs typeface="Arial"/>
                <a:sym typeface="Arial"/>
              </a:endParaRPr>
            </a:p>
          </p:txBody>
        </p:sp>
        <p:sp>
          <p:nvSpPr>
            <p:cNvPr id="782" name="Google Shape;782;p11"/>
            <p:cNvSpPr/>
            <p:nvPr/>
          </p:nvSpPr>
          <p:spPr>
            <a:xfrm>
              <a:off x="7308720" y="2256120"/>
              <a:ext cx="4128900" cy="4194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900" b="1" i="0" u="none" strike="noStrike" cap="none">
                  <a:solidFill>
                    <a:srgbClr val="262626"/>
                  </a:solidFill>
                  <a:latin typeface="Calibri"/>
                  <a:ea typeface="Calibri"/>
                  <a:cs typeface="Calibri"/>
                  <a:sym typeface="Calibri"/>
                </a:rPr>
                <a:t>Mua hàng, quản lý, theo dõi đơn hàng</a:t>
              </a:r>
              <a:endParaRPr sz="1900" b="0" i="0" u="none" strike="noStrike" cap="none">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9"/>
                                        </p:tgtEl>
                                        <p:attrNameLst>
                                          <p:attrName>style.visibility</p:attrName>
                                        </p:attrNameLst>
                                      </p:cBhvr>
                                      <p:to>
                                        <p:strVal val="visible"/>
                                      </p:to>
                                    </p:set>
                                    <p:animEffect transition="in" filter="fade">
                                      <p:cBhvr>
                                        <p:cTn id="7" dur="500"/>
                                        <p:tgtEl>
                                          <p:spTgt spid="769"/>
                                        </p:tgtEl>
                                      </p:cBhvr>
                                    </p:animEffect>
                                  </p:childTnLst>
                                </p:cTn>
                              </p:par>
                              <p:par>
                                <p:cTn id="8" presetID="10" presetClass="entr" presetSubtype="0" fill="hold" nodeType="withEffect">
                                  <p:stCondLst>
                                    <p:cond delay="0"/>
                                  </p:stCondLst>
                                  <p:childTnLst>
                                    <p:set>
                                      <p:cBhvr>
                                        <p:cTn id="9" dur="1" fill="hold">
                                          <p:stCondLst>
                                            <p:cond delay="0"/>
                                          </p:stCondLst>
                                        </p:cTn>
                                        <p:tgtEl>
                                          <p:spTgt spid="773"/>
                                        </p:tgtEl>
                                        <p:attrNameLst>
                                          <p:attrName>style.visibility</p:attrName>
                                        </p:attrNameLst>
                                      </p:cBhvr>
                                      <p:to>
                                        <p:strVal val="visible"/>
                                      </p:to>
                                    </p:set>
                                    <p:animEffect transition="in" filter="fade">
                                      <p:cBhvr>
                                        <p:cTn id="10" dur="500"/>
                                        <p:tgtEl>
                                          <p:spTgt spid="773"/>
                                        </p:tgtEl>
                                      </p:cBhvr>
                                    </p:animEffect>
                                  </p:childTnLst>
                                </p:cTn>
                              </p:par>
                              <p:par>
                                <p:cTn id="11" presetID="10" presetClass="entr" presetSubtype="0" fill="hold" nodeType="withEffect">
                                  <p:stCondLst>
                                    <p:cond delay="0"/>
                                  </p:stCondLst>
                                  <p:childTnLst>
                                    <p:set>
                                      <p:cBhvr>
                                        <p:cTn id="12" dur="1" fill="hold">
                                          <p:stCondLst>
                                            <p:cond delay="0"/>
                                          </p:stCondLst>
                                        </p:cTn>
                                        <p:tgtEl>
                                          <p:spTgt spid="774"/>
                                        </p:tgtEl>
                                        <p:attrNameLst>
                                          <p:attrName>style.visibility</p:attrName>
                                        </p:attrNameLst>
                                      </p:cBhvr>
                                      <p:to>
                                        <p:strVal val="visible"/>
                                      </p:to>
                                    </p:set>
                                    <p:animEffect transition="in" filter="fade">
                                      <p:cBhvr>
                                        <p:cTn id="13" dur="500"/>
                                        <p:tgtEl>
                                          <p:spTgt spid="774"/>
                                        </p:tgtEl>
                                      </p:cBhvr>
                                    </p:animEffect>
                                  </p:childTnLst>
                                </p:cTn>
                              </p:par>
                              <p:par>
                                <p:cTn id="14" presetID="10" presetClass="entr" presetSubtype="0" fill="hold" nodeType="withEffect">
                                  <p:stCondLst>
                                    <p:cond delay="0"/>
                                  </p:stCondLst>
                                  <p:childTnLst>
                                    <p:set>
                                      <p:cBhvr>
                                        <p:cTn id="15" dur="1" fill="hold">
                                          <p:stCondLst>
                                            <p:cond delay="0"/>
                                          </p:stCondLst>
                                        </p:cTn>
                                        <p:tgtEl>
                                          <p:spTgt spid="777"/>
                                        </p:tgtEl>
                                        <p:attrNameLst>
                                          <p:attrName>style.visibility</p:attrName>
                                        </p:attrNameLst>
                                      </p:cBhvr>
                                      <p:to>
                                        <p:strVal val="visible"/>
                                      </p:to>
                                    </p:set>
                                    <p:animEffect transition="in" filter="fade">
                                      <p:cBhvr>
                                        <p:cTn id="16" dur="500"/>
                                        <p:tgtEl>
                                          <p:spTgt spid="777"/>
                                        </p:tgtEl>
                                      </p:cBhvr>
                                    </p:animEffect>
                                  </p:childTnLst>
                                </p:cTn>
                              </p:par>
                              <p:par>
                                <p:cTn id="17" presetID="10" presetClass="entr" presetSubtype="0" fill="hold" nodeType="withEffect">
                                  <p:stCondLst>
                                    <p:cond delay="0"/>
                                  </p:stCondLst>
                                  <p:childTnLst>
                                    <p:set>
                                      <p:cBhvr>
                                        <p:cTn id="18" dur="1" fill="hold">
                                          <p:stCondLst>
                                            <p:cond delay="0"/>
                                          </p:stCondLst>
                                        </p:cTn>
                                        <p:tgtEl>
                                          <p:spTgt spid="780"/>
                                        </p:tgtEl>
                                        <p:attrNameLst>
                                          <p:attrName>style.visibility</p:attrName>
                                        </p:attrNameLst>
                                      </p:cBhvr>
                                      <p:to>
                                        <p:strVal val="visible"/>
                                      </p:to>
                                    </p:set>
                                    <p:animEffect transition="in" filter="fade">
                                      <p:cBhvr>
                                        <p:cTn id="19" dur="500"/>
                                        <p:tgtEl>
                                          <p:spTgt spid="780"/>
                                        </p:tgtEl>
                                      </p:cBhvr>
                                    </p:animEffect>
                                  </p:childTnLst>
                                </p:cTn>
                              </p:par>
                              <p:par>
                                <p:cTn id="20" presetID="10" presetClass="entr" presetSubtype="0" fill="hold" nodeType="withEffect">
                                  <p:stCondLst>
                                    <p:cond delay="0"/>
                                  </p:stCondLst>
                                  <p:childTnLst>
                                    <p:set>
                                      <p:cBhvr>
                                        <p:cTn id="21" dur="1" fill="hold">
                                          <p:stCondLst>
                                            <p:cond delay="0"/>
                                          </p:stCondLst>
                                        </p:cTn>
                                        <p:tgtEl>
                                          <p:spTgt spid="761"/>
                                        </p:tgtEl>
                                        <p:attrNameLst>
                                          <p:attrName>style.visibility</p:attrName>
                                        </p:attrNameLst>
                                      </p:cBhvr>
                                      <p:to>
                                        <p:strVal val="visible"/>
                                      </p:to>
                                    </p:set>
                                    <p:animEffect transition="in" filter="fade">
                                      <p:cBhvr>
                                        <p:cTn id="22" dur="500"/>
                                        <p:tgtEl>
                                          <p:spTgt spid="761"/>
                                        </p:tgtEl>
                                      </p:cBhvr>
                                    </p:animEffect>
                                  </p:childTnLst>
                                </p:cTn>
                              </p:par>
                              <p:par>
                                <p:cTn id="23" presetID="10" presetClass="entr" presetSubtype="0" fill="hold" nodeType="withEffect">
                                  <p:stCondLst>
                                    <p:cond delay="0"/>
                                  </p:stCondLst>
                                  <p:childTnLst>
                                    <p:set>
                                      <p:cBhvr>
                                        <p:cTn id="24" dur="1" fill="hold">
                                          <p:stCondLst>
                                            <p:cond delay="0"/>
                                          </p:stCondLst>
                                        </p:cTn>
                                        <p:tgtEl>
                                          <p:spTgt spid="764"/>
                                        </p:tgtEl>
                                        <p:attrNameLst>
                                          <p:attrName>style.visibility</p:attrName>
                                        </p:attrNameLst>
                                      </p:cBhvr>
                                      <p:to>
                                        <p:strVal val="visible"/>
                                      </p:to>
                                    </p:set>
                                    <p:animEffect transition="in" filter="fade">
                                      <p:cBhvr>
                                        <p:cTn id="25" dur="500"/>
                                        <p:tgtEl>
                                          <p:spTgt spid="764"/>
                                        </p:tgtEl>
                                      </p:cBhvr>
                                    </p:animEffect>
                                  </p:childTnLst>
                                </p:cTn>
                              </p:par>
                              <p:par>
                                <p:cTn id="26" presetID="10" presetClass="entr" presetSubtype="0" fill="hold" nodeType="withEffect">
                                  <p:stCondLst>
                                    <p:cond delay="0"/>
                                  </p:stCondLst>
                                  <p:childTnLst>
                                    <p:set>
                                      <p:cBhvr>
                                        <p:cTn id="27" dur="1" fill="hold">
                                          <p:stCondLst>
                                            <p:cond delay="0"/>
                                          </p:stCondLst>
                                        </p:cTn>
                                        <p:tgtEl>
                                          <p:spTgt spid="758"/>
                                        </p:tgtEl>
                                        <p:attrNameLst>
                                          <p:attrName>style.visibility</p:attrName>
                                        </p:attrNameLst>
                                      </p:cBhvr>
                                      <p:to>
                                        <p:strVal val="visible"/>
                                      </p:to>
                                    </p:set>
                                    <p:animEffect transition="in" filter="fade">
                                      <p:cBhvr>
                                        <p:cTn id="28" dur="500"/>
                                        <p:tgtEl>
                                          <p:spTgt spid="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CÔNG NGHỆ VÀ NGÔN NGỮ SỬ DỤNG</a:t>
            </a:r>
            <a:endParaRPr sz="2400" b="0" i="0" u="none" strike="noStrike" cap="none">
              <a:solidFill>
                <a:srgbClr val="202020"/>
              </a:solidFill>
              <a:latin typeface="Arial"/>
              <a:ea typeface="Arial"/>
              <a:cs typeface="Arial"/>
              <a:sym typeface="Arial"/>
            </a:endParaRPr>
          </a:p>
        </p:txBody>
      </p:sp>
      <p:sp>
        <p:nvSpPr>
          <p:cNvPr id="615" name="Google Shape;615;p7"/>
          <p:cNvSpPr/>
          <p:nvPr/>
        </p:nvSpPr>
        <p:spPr>
          <a:xfrm>
            <a:off x="5202360" y="1735920"/>
            <a:ext cx="5986800" cy="1918440"/>
          </a:xfrm>
          <a:prstGeom prst="rect">
            <a:avLst/>
          </a:prstGeom>
          <a:noFill/>
          <a:ln>
            <a:noFill/>
          </a:ln>
        </p:spPr>
        <p:txBody>
          <a:bodyPr spcFirstLastPara="1" wrap="square" lIns="90000" tIns="45000" rIns="90000" bIns="45000" anchor="t" anchorCtr="0">
            <a:spAutoFit/>
          </a:bodyPr>
          <a:lstStyle/>
          <a:p>
            <a:pPr marL="0" marR="0" lvl="0" indent="0" algn="just" rtl="0">
              <a:lnSpc>
                <a:spcPct val="120000"/>
              </a:lnSpc>
              <a:spcBef>
                <a:spcPts val="0"/>
              </a:spcBef>
              <a:spcAft>
                <a:spcPts val="0"/>
              </a:spcAft>
              <a:buClr>
                <a:srgbClr val="000000"/>
              </a:buClr>
              <a:buSzPts val="2000"/>
              <a:buFont typeface="Arial"/>
              <a:buNone/>
            </a:pPr>
            <a:r>
              <a:rPr lang="en-US" sz="2000" b="0" i="0" u="none" strike="noStrike" cap="none">
                <a:solidFill>
                  <a:srgbClr val="FFFFFF"/>
                </a:solidFill>
                <a:latin typeface="Calibri"/>
                <a:ea typeface="Calibri"/>
                <a:cs typeface="Calibri"/>
                <a:sym typeface="Calibri"/>
              </a:rPr>
              <a:t>  PHP là ngôn ngữ xây dựng web phổ biến với tốc độ nhanh, được tối ưu hóa cho các ứng dụng web. Giúp lập trình viên dễ dàng xây dựng trang web với tốc độ nhanh. </a:t>
            </a:r>
            <a:endParaRPr sz="2000" b="0" i="0" u="none" strike="noStrike" cap="none">
              <a:solidFill>
                <a:schemeClr val="dk1"/>
              </a:solidFill>
              <a:latin typeface="Arial"/>
              <a:ea typeface="Arial"/>
              <a:cs typeface="Arial"/>
              <a:sym typeface="Arial"/>
            </a:endParaRPr>
          </a:p>
          <a:p>
            <a:pPr marL="0" marR="0" lvl="0" indent="0" algn="just" rtl="0">
              <a:lnSpc>
                <a:spcPct val="12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16" name="Google Shape;616;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617" name="Google Shape;617;p7"/>
          <p:cNvPicPr preferRelativeResize="0"/>
          <p:nvPr/>
        </p:nvPicPr>
        <p:blipFill>
          <a:blip r:embed="rId3">
            <a:alphaModFix/>
          </a:blip>
          <a:stretch>
            <a:fillRect/>
          </a:stretch>
        </p:blipFill>
        <p:spPr>
          <a:xfrm>
            <a:off x="414925" y="1783550"/>
            <a:ext cx="5263000" cy="3080150"/>
          </a:xfrm>
          <a:prstGeom prst="rect">
            <a:avLst/>
          </a:prstGeom>
          <a:noFill/>
          <a:ln>
            <a:noFill/>
          </a:ln>
        </p:spPr>
      </p:pic>
      <p:pic>
        <p:nvPicPr>
          <p:cNvPr id="618" name="Google Shape;618;p7"/>
          <p:cNvPicPr preferRelativeResize="0"/>
          <p:nvPr/>
        </p:nvPicPr>
        <p:blipFill>
          <a:blip r:embed="rId4">
            <a:alphaModFix/>
          </a:blip>
          <a:stretch>
            <a:fillRect/>
          </a:stretch>
        </p:blipFill>
        <p:spPr>
          <a:xfrm>
            <a:off x="6181050" y="1783550"/>
            <a:ext cx="5727276" cy="3080150"/>
          </a:xfrm>
          <a:prstGeom prst="rect">
            <a:avLst/>
          </a:prstGeom>
          <a:noFill/>
          <a:ln>
            <a:noFill/>
          </a:ln>
        </p:spPr>
      </p:pic>
      <p:sp>
        <p:nvSpPr>
          <p:cNvPr id="619" name="Google Shape;619;p7"/>
          <p:cNvSpPr txBox="1"/>
          <p:nvPr/>
        </p:nvSpPr>
        <p:spPr>
          <a:xfrm>
            <a:off x="1663750" y="5066625"/>
            <a:ext cx="3281400" cy="9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b="1"/>
              <a:t>Framework VueJS</a:t>
            </a:r>
            <a:endParaRPr sz="2300" b="1"/>
          </a:p>
        </p:txBody>
      </p:sp>
      <p:sp>
        <p:nvSpPr>
          <p:cNvPr id="620" name="Google Shape;620;p7"/>
          <p:cNvSpPr txBox="1"/>
          <p:nvPr/>
        </p:nvSpPr>
        <p:spPr>
          <a:xfrm>
            <a:off x="8072550" y="5066625"/>
            <a:ext cx="3281400" cy="9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b="1"/>
              <a:t>ASP.Net Core</a:t>
            </a:r>
            <a:endParaRPr sz="2300" b="1"/>
          </a:p>
        </p:txBody>
      </p:sp>
      <p:pic>
        <p:nvPicPr>
          <p:cNvPr id="2" name="Picture 1">
            <a:extLst>
              <a:ext uri="{FF2B5EF4-FFF2-40B4-BE49-F238E27FC236}">
                <a16:creationId xmlns:a16="http://schemas.microsoft.com/office/drawing/2014/main" id="{853C2A32-4E17-FDA6-3206-B6239DC292B8}"/>
              </a:ext>
            </a:extLst>
          </p:cNvPr>
          <p:cNvPicPr>
            <a:picLocks noChangeAspect="1"/>
          </p:cNvPicPr>
          <p:nvPr/>
        </p:nvPicPr>
        <p:blipFill>
          <a:blip r:embed="rId5"/>
          <a:stretch>
            <a:fillRect/>
          </a:stretch>
        </p:blipFill>
        <p:spPr>
          <a:xfrm>
            <a:off x="414925" y="1783550"/>
            <a:ext cx="5263000" cy="30801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grpSp>
        <p:nvGrpSpPr>
          <p:cNvPr id="626" name="Google Shape;626;p8"/>
          <p:cNvGrpSpPr/>
          <p:nvPr/>
        </p:nvGrpSpPr>
        <p:grpSpPr>
          <a:xfrm>
            <a:off x="6953700" y="2323724"/>
            <a:ext cx="4522724" cy="1119983"/>
            <a:chOff x="1079640" y="1606680"/>
            <a:chExt cx="4054800" cy="1186800"/>
          </a:xfrm>
        </p:grpSpPr>
        <p:sp>
          <p:nvSpPr>
            <p:cNvPr id="627" name="Google Shape;627;p8"/>
            <p:cNvSpPr/>
            <p:nvPr/>
          </p:nvSpPr>
          <p:spPr>
            <a:xfrm>
              <a:off x="1079640" y="1606680"/>
              <a:ext cx="4054800" cy="1186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8"/>
            <p:cNvSpPr/>
            <p:nvPr/>
          </p:nvSpPr>
          <p:spPr>
            <a:xfrm>
              <a:off x="1244521" y="1618597"/>
              <a:ext cx="3310500" cy="399300"/>
            </a:xfrm>
            <a:prstGeom prst="rect">
              <a:avLst/>
            </a:prstGeom>
            <a:solidFill>
              <a:schemeClr val="accent1"/>
            </a:solid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2000" b="1">
                  <a:solidFill>
                    <a:srgbClr val="FFFFFF"/>
                  </a:solidFill>
                  <a:latin typeface="Calibri"/>
                  <a:ea typeface="Calibri"/>
                  <a:cs typeface="Calibri"/>
                  <a:sym typeface="Calibri"/>
                </a:rPr>
                <a:t>Tài khoản</a:t>
              </a:r>
              <a:endParaRPr sz="2000" b="0" i="0" u="none" strike="noStrike" cap="none">
                <a:solidFill>
                  <a:schemeClr val="dk1"/>
                </a:solidFill>
                <a:latin typeface="Arial"/>
                <a:ea typeface="Arial"/>
                <a:cs typeface="Arial"/>
                <a:sym typeface="Arial"/>
              </a:endParaRPr>
            </a:p>
          </p:txBody>
        </p:sp>
        <p:cxnSp>
          <p:nvCxnSpPr>
            <p:cNvPr id="629" name="Google Shape;629;p8"/>
            <p:cNvCxnSpPr/>
            <p:nvPr/>
          </p:nvCxnSpPr>
          <p:spPr>
            <a:xfrm>
              <a:off x="1244520" y="2024414"/>
              <a:ext cx="2277300" cy="0"/>
            </a:xfrm>
            <a:prstGeom prst="straightConnector1">
              <a:avLst/>
            </a:prstGeom>
            <a:noFill/>
            <a:ln w="9525" cap="flat" cmpd="sng">
              <a:solidFill>
                <a:schemeClr val="lt1"/>
              </a:solidFill>
              <a:prstDash val="solid"/>
              <a:miter lim="8000"/>
              <a:headEnd type="none" w="sm" len="sm"/>
              <a:tailEnd type="none" w="sm" len="sm"/>
            </a:ln>
          </p:spPr>
        </p:cxnSp>
      </p:grpSp>
      <p:sp>
        <p:nvSpPr>
          <p:cNvPr id="630" name="Google Shape;630;p8"/>
          <p:cNvSpPr/>
          <p:nvPr/>
        </p:nvSpPr>
        <p:spPr>
          <a:xfrm>
            <a:off x="2008459" y="399600"/>
            <a:ext cx="7298700" cy="456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3000" b="1" i="0" u="none" strike="noStrike" cap="none">
                <a:solidFill>
                  <a:srgbClr val="FF3737"/>
                </a:solidFill>
                <a:latin typeface="Calibri"/>
                <a:ea typeface="Calibri"/>
                <a:cs typeface="Calibri"/>
                <a:sym typeface="Calibri"/>
              </a:rPr>
              <a:t>CHỨC NĂNG CH</a:t>
            </a:r>
            <a:r>
              <a:rPr lang="en-US" sz="3000" b="1">
                <a:solidFill>
                  <a:srgbClr val="FF3737"/>
                </a:solidFill>
                <a:latin typeface="Calibri"/>
                <a:ea typeface="Calibri"/>
                <a:cs typeface="Calibri"/>
                <a:sym typeface="Calibri"/>
              </a:rPr>
              <a:t>ÍNH KHÁCH HÀNG</a:t>
            </a:r>
            <a:endParaRPr sz="3000" b="0" i="0" u="none" strike="noStrike" cap="none">
              <a:solidFill>
                <a:schemeClr val="dk1"/>
              </a:solidFill>
              <a:latin typeface="Arial"/>
              <a:ea typeface="Arial"/>
              <a:cs typeface="Arial"/>
              <a:sym typeface="Arial"/>
            </a:endParaRPr>
          </a:p>
        </p:txBody>
      </p:sp>
      <p:sp>
        <p:nvSpPr>
          <p:cNvPr id="631" name="Google Shape;631;p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632" name="Google Shape;632;p8"/>
          <p:cNvGrpSpPr/>
          <p:nvPr/>
        </p:nvGrpSpPr>
        <p:grpSpPr>
          <a:xfrm>
            <a:off x="668713" y="2323729"/>
            <a:ext cx="4569600" cy="1119980"/>
            <a:chOff x="1079651" y="1606673"/>
            <a:chExt cx="4569600" cy="1615200"/>
          </a:xfrm>
        </p:grpSpPr>
        <p:sp>
          <p:nvSpPr>
            <p:cNvPr id="633" name="Google Shape;633;p8"/>
            <p:cNvSpPr/>
            <p:nvPr/>
          </p:nvSpPr>
          <p:spPr>
            <a:xfrm>
              <a:off x="1079651" y="1606673"/>
              <a:ext cx="4569600" cy="16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8"/>
            <p:cNvSpPr/>
            <p:nvPr/>
          </p:nvSpPr>
          <p:spPr>
            <a:xfrm>
              <a:off x="1191975" y="2313467"/>
              <a:ext cx="4248300" cy="399300"/>
            </a:xfrm>
            <a:prstGeom prst="rect">
              <a:avLst/>
            </a:prstGeom>
            <a:solidFill>
              <a:schemeClr val="accent1"/>
            </a:solid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Thêm , cập nhật ,xóa sản phẩm giỏ hàng </a:t>
              </a:r>
              <a:endParaRPr sz="1800" b="0" i="0" u="none" strike="noStrike" cap="none">
                <a:solidFill>
                  <a:schemeClr val="dk1"/>
                </a:solidFill>
                <a:latin typeface="Arial"/>
                <a:ea typeface="Arial"/>
                <a:cs typeface="Arial"/>
                <a:sym typeface="Arial"/>
              </a:endParaRPr>
            </a:p>
          </p:txBody>
        </p:sp>
        <p:cxnSp>
          <p:nvCxnSpPr>
            <p:cNvPr id="635" name="Google Shape;635;p8"/>
            <p:cNvCxnSpPr/>
            <p:nvPr/>
          </p:nvCxnSpPr>
          <p:spPr>
            <a:xfrm>
              <a:off x="1311020" y="2182510"/>
              <a:ext cx="2277300" cy="0"/>
            </a:xfrm>
            <a:prstGeom prst="straightConnector1">
              <a:avLst/>
            </a:prstGeom>
            <a:noFill/>
            <a:ln w="9525" cap="flat" cmpd="sng">
              <a:solidFill>
                <a:schemeClr val="lt1"/>
              </a:solidFill>
              <a:prstDash val="solid"/>
              <a:miter lim="8000"/>
              <a:headEnd type="none" w="sm" len="sm"/>
              <a:tailEnd type="none" w="sm" len="sm"/>
            </a:ln>
          </p:spPr>
        </p:cxnSp>
      </p:grpSp>
      <p:sp>
        <p:nvSpPr>
          <p:cNvPr id="636" name="Google Shape;636;p8"/>
          <p:cNvSpPr/>
          <p:nvPr/>
        </p:nvSpPr>
        <p:spPr>
          <a:xfrm>
            <a:off x="900092" y="2323720"/>
            <a:ext cx="3310500" cy="399300"/>
          </a:xfrm>
          <a:prstGeom prst="rect">
            <a:avLst/>
          </a:prstGeom>
          <a:solidFill>
            <a:schemeClr val="accent1"/>
          </a:solid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Quản lý giỏ hàng </a:t>
            </a:r>
            <a:endParaRPr sz="1800" b="0" i="0" u="none" strike="noStrike" cap="none">
              <a:solidFill>
                <a:schemeClr val="dk1"/>
              </a:solidFill>
              <a:latin typeface="Arial"/>
              <a:ea typeface="Arial"/>
              <a:cs typeface="Arial"/>
              <a:sym typeface="Arial"/>
            </a:endParaRPr>
          </a:p>
        </p:txBody>
      </p:sp>
      <p:sp>
        <p:nvSpPr>
          <p:cNvPr id="637" name="Google Shape;637;p8"/>
          <p:cNvSpPr/>
          <p:nvPr/>
        </p:nvSpPr>
        <p:spPr>
          <a:xfrm>
            <a:off x="7075004" y="2723036"/>
            <a:ext cx="4280100" cy="498600"/>
          </a:xfrm>
          <a:prstGeom prst="rect">
            <a:avLst/>
          </a:prstGeom>
          <a:solidFill>
            <a:schemeClr val="accent1"/>
          </a:solid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a:solidFill>
                  <a:srgbClr val="FFFFFF"/>
                </a:solidFill>
                <a:latin typeface="Calibri"/>
                <a:ea typeface="Calibri"/>
                <a:cs typeface="Calibri"/>
                <a:sym typeface="Calibri"/>
              </a:rPr>
              <a:t>Đ</a:t>
            </a:r>
            <a:r>
              <a:rPr lang="en-US" sz="1800" b="1">
                <a:solidFill>
                  <a:srgbClr val="FFFFFF"/>
                </a:solidFill>
                <a:latin typeface="Calibri"/>
                <a:ea typeface="Calibri"/>
                <a:cs typeface="Calibri"/>
                <a:sym typeface="Calibri"/>
              </a:rPr>
              <a:t>ăng ký,</a:t>
            </a:r>
            <a:r>
              <a:rPr lang="en-US" sz="1800" b="1" i="0" u="none" strike="noStrike" cap="none">
                <a:solidFill>
                  <a:srgbClr val="FFFFFF"/>
                </a:solidFill>
                <a:latin typeface="Calibri"/>
                <a:ea typeface="Calibri"/>
                <a:cs typeface="Calibri"/>
                <a:sym typeface="Calibri"/>
              </a:rPr>
              <a:t> Đ</a:t>
            </a:r>
            <a:r>
              <a:rPr lang="en-US" sz="1800" b="1">
                <a:solidFill>
                  <a:srgbClr val="FFFFFF"/>
                </a:solidFill>
                <a:latin typeface="Calibri"/>
                <a:ea typeface="Calibri"/>
                <a:cs typeface="Calibri"/>
                <a:sym typeface="Calibri"/>
              </a:rPr>
              <a:t>ăng nhập</a:t>
            </a:r>
            <a:r>
              <a:rPr lang="en-US" sz="1800" b="1" i="0" u="none" strike="noStrike" cap="none">
                <a:solidFill>
                  <a:srgbClr val="FFFFFF"/>
                </a:solidFill>
                <a:latin typeface="Calibri"/>
                <a:ea typeface="Calibri"/>
                <a:cs typeface="Calibri"/>
                <a:sym typeface="Calibri"/>
              </a:rPr>
              <a:t>, Qu</a:t>
            </a:r>
            <a:r>
              <a:rPr lang="en-US" sz="1800" b="1">
                <a:solidFill>
                  <a:srgbClr val="FFFFFF"/>
                </a:solidFill>
                <a:latin typeface="Calibri"/>
                <a:ea typeface="Calibri"/>
                <a:cs typeface="Calibri"/>
                <a:sym typeface="Calibri"/>
              </a:rPr>
              <a:t>ản lý thông tin cá nhân, Danh sách địa chỉ</a:t>
            </a:r>
            <a:endParaRPr sz="1800" b="0" i="0" u="none" strike="noStrike" cap="none">
              <a:solidFill>
                <a:schemeClr val="dk1"/>
              </a:solidFill>
              <a:latin typeface="Arial"/>
              <a:ea typeface="Arial"/>
              <a:cs typeface="Arial"/>
              <a:sym typeface="Arial"/>
            </a:endParaRPr>
          </a:p>
        </p:txBody>
      </p:sp>
      <p:grpSp>
        <p:nvGrpSpPr>
          <p:cNvPr id="638" name="Google Shape;638;p8"/>
          <p:cNvGrpSpPr/>
          <p:nvPr/>
        </p:nvGrpSpPr>
        <p:grpSpPr>
          <a:xfrm>
            <a:off x="668713" y="3922629"/>
            <a:ext cx="4569600" cy="1119980"/>
            <a:chOff x="1079651" y="1606673"/>
            <a:chExt cx="4569600" cy="1615200"/>
          </a:xfrm>
        </p:grpSpPr>
        <p:sp>
          <p:nvSpPr>
            <p:cNvPr id="639" name="Google Shape;639;p8"/>
            <p:cNvSpPr/>
            <p:nvPr/>
          </p:nvSpPr>
          <p:spPr>
            <a:xfrm>
              <a:off x="1079651" y="1606673"/>
              <a:ext cx="4569600" cy="16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8"/>
            <p:cNvSpPr/>
            <p:nvPr/>
          </p:nvSpPr>
          <p:spPr>
            <a:xfrm>
              <a:off x="1159576" y="2296276"/>
              <a:ext cx="4437300" cy="399300"/>
            </a:xfrm>
            <a:prstGeom prst="rect">
              <a:avLst/>
            </a:prstGeom>
            <a:solidFill>
              <a:schemeClr val="accent1"/>
            </a:solid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Đặt hàng, kiểm tra đơn hàng, hủy đơn hàng</a:t>
              </a:r>
              <a:endParaRPr sz="1800" b="0" i="0" u="none" strike="noStrike" cap="none">
                <a:solidFill>
                  <a:schemeClr val="dk1"/>
                </a:solidFill>
                <a:latin typeface="Arial"/>
                <a:ea typeface="Arial"/>
                <a:cs typeface="Arial"/>
                <a:sym typeface="Arial"/>
              </a:endParaRPr>
            </a:p>
          </p:txBody>
        </p:sp>
        <p:cxnSp>
          <p:nvCxnSpPr>
            <p:cNvPr id="641" name="Google Shape;641;p8"/>
            <p:cNvCxnSpPr/>
            <p:nvPr/>
          </p:nvCxnSpPr>
          <p:spPr>
            <a:xfrm>
              <a:off x="1311020" y="2182510"/>
              <a:ext cx="2277300" cy="0"/>
            </a:xfrm>
            <a:prstGeom prst="straightConnector1">
              <a:avLst/>
            </a:prstGeom>
            <a:noFill/>
            <a:ln w="9525" cap="flat" cmpd="sng">
              <a:solidFill>
                <a:schemeClr val="lt1"/>
              </a:solidFill>
              <a:prstDash val="solid"/>
              <a:miter lim="8000"/>
              <a:headEnd type="none" w="sm" len="sm"/>
              <a:tailEnd type="none" w="sm" len="sm"/>
            </a:ln>
          </p:spPr>
        </p:cxnSp>
      </p:grpSp>
      <p:sp>
        <p:nvSpPr>
          <p:cNvPr id="642" name="Google Shape;642;p8"/>
          <p:cNvSpPr/>
          <p:nvPr/>
        </p:nvSpPr>
        <p:spPr>
          <a:xfrm>
            <a:off x="900092" y="3922620"/>
            <a:ext cx="3310500" cy="399300"/>
          </a:xfrm>
          <a:prstGeom prst="rect">
            <a:avLst/>
          </a:prstGeom>
          <a:solidFill>
            <a:schemeClr val="accent1"/>
          </a:solid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Đơn hàng </a:t>
            </a:r>
            <a:endParaRPr sz="1800" b="0" i="0" u="none" strike="noStrike" cap="none">
              <a:solidFill>
                <a:schemeClr val="dk1"/>
              </a:solidFill>
              <a:latin typeface="Arial"/>
              <a:ea typeface="Arial"/>
              <a:cs typeface="Arial"/>
              <a:sym typeface="Arial"/>
            </a:endParaRPr>
          </a:p>
        </p:txBody>
      </p:sp>
      <p:grpSp>
        <p:nvGrpSpPr>
          <p:cNvPr id="643" name="Google Shape;643;p8"/>
          <p:cNvGrpSpPr/>
          <p:nvPr/>
        </p:nvGrpSpPr>
        <p:grpSpPr>
          <a:xfrm>
            <a:off x="6953688" y="3922629"/>
            <a:ext cx="4569600" cy="1119980"/>
            <a:chOff x="1079651" y="1606673"/>
            <a:chExt cx="4569600" cy="1615200"/>
          </a:xfrm>
        </p:grpSpPr>
        <p:sp>
          <p:nvSpPr>
            <p:cNvPr id="644" name="Google Shape;644;p8"/>
            <p:cNvSpPr/>
            <p:nvPr/>
          </p:nvSpPr>
          <p:spPr>
            <a:xfrm>
              <a:off x="1079651" y="1606673"/>
              <a:ext cx="4569600" cy="16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8"/>
            <p:cNvSpPr/>
            <p:nvPr/>
          </p:nvSpPr>
          <p:spPr>
            <a:xfrm>
              <a:off x="1165087" y="2214622"/>
              <a:ext cx="4437300" cy="399300"/>
            </a:xfrm>
            <a:prstGeom prst="rect">
              <a:avLst/>
            </a:prstGeom>
            <a:solidFill>
              <a:schemeClr val="accent1"/>
            </a:solid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Xem sản phẩm, tìm kiếm sản phẩm, lọc theo điều kiện</a:t>
              </a:r>
              <a:endParaRPr sz="1800" b="0" i="0" u="none" strike="noStrike" cap="none">
                <a:solidFill>
                  <a:schemeClr val="dk1"/>
                </a:solidFill>
                <a:latin typeface="Arial"/>
                <a:ea typeface="Arial"/>
                <a:cs typeface="Arial"/>
                <a:sym typeface="Arial"/>
              </a:endParaRPr>
            </a:p>
          </p:txBody>
        </p:sp>
        <p:cxnSp>
          <p:nvCxnSpPr>
            <p:cNvPr id="646" name="Google Shape;646;p8"/>
            <p:cNvCxnSpPr/>
            <p:nvPr/>
          </p:nvCxnSpPr>
          <p:spPr>
            <a:xfrm>
              <a:off x="1311020" y="2182510"/>
              <a:ext cx="2277300" cy="0"/>
            </a:xfrm>
            <a:prstGeom prst="straightConnector1">
              <a:avLst/>
            </a:prstGeom>
            <a:noFill/>
            <a:ln w="9525" cap="flat" cmpd="sng">
              <a:solidFill>
                <a:schemeClr val="lt1"/>
              </a:solidFill>
              <a:prstDash val="solid"/>
              <a:miter lim="8000"/>
              <a:headEnd type="none" w="sm" len="sm"/>
              <a:tailEnd type="none" w="sm" len="sm"/>
            </a:ln>
          </p:spPr>
        </p:cxnSp>
      </p:grpSp>
      <p:sp>
        <p:nvSpPr>
          <p:cNvPr id="647" name="Google Shape;647;p8"/>
          <p:cNvSpPr/>
          <p:nvPr/>
        </p:nvSpPr>
        <p:spPr>
          <a:xfrm>
            <a:off x="7185068" y="3922620"/>
            <a:ext cx="3310500" cy="399300"/>
          </a:xfrm>
          <a:prstGeom prst="rect">
            <a:avLst/>
          </a:prstGeom>
          <a:solidFill>
            <a:schemeClr val="accent1"/>
          </a:solid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Sản phẩm</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1501</Words>
  <Application>Microsoft Office PowerPoint</Application>
  <PresentationFormat>Widescreen</PresentationFormat>
  <Paragraphs>167</Paragraphs>
  <Slides>19</Slides>
  <Notes>19</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19</vt:i4>
      </vt:variant>
    </vt:vector>
  </HeadingPairs>
  <TitlesOfParts>
    <vt:vector size="30" baseType="lpstr">
      <vt:lpstr>Calibri</vt:lpstr>
      <vt:lpstr>Century Gothic</vt:lpstr>
      <vt:lpstr>Arial</vt:lpstr>
      <vt:lpstr>Microsoft Yahei</vt:lpstr>
      <vt:lpstr>Times New Roman</vt:lpstr>
      <vt:lpstr>Oi</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Huy Lê</cp:lastModifiedBy>
  <cp:revision>35</cp:revision>
  <dcterms:created xsi:type="dcterms:W3CDTF">2017-11-02T08:38:29Z</dcterms:created>
  <dcterms:modified xsi:type="dcterms:W3CDTF">2024-05-25T02:12:36Z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