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45" r:id="rId2"/>
    <p:sldId id="257" r:id="rId3"/>
    <p:sldId id="347" r:id="rId4"/>
    <p:sldId id="352" r:id="rId5"/>
    <p:sldId id="346" r:id="rId6"/>
    <p:sldId id="258" r:id="rId7"/>
    <p:sldId id="350" r:id="rId8"/>
    <p:sldId id="353" r:id="rId9"/>
    <p:sldId id="348" r:id="rId10"/>
    <p:sldId id="349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8004D7D-02FD-4297-873F-B93607AFB806}">
          <p14:sldIdLst>
            <p14:sldId id="345"/>
          </p14:sldIdLst>
        </p14:section>
        <p14:section name="main_content" id="{BC71902F-BF02-47C9-AEC0-8380814B8851}">
          <p14:sldIdLst>
            <p14:sldId id="257"/>
            <p14:sldId id="347"/>
            <p14:sldId id="352"/>
            <p14:sldId id="346"/>
            <p14:sldId id="258"/>
            <p14:sldId id="350"/>
            <p14:sldId id="353"/>
            <p14:sldId id="348"/>
            <p14:sldId id="349"/>
          </p14:sldIdLst>
        </p14:section>
        <p14:section name="conclusion" id="{B03D4039-6795-4B70-8701-337AC105536F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21" autoAdjust="0"/>
  </p:normalViewPr>
  <p:slideViewPr>
    <p:cSldViewPr snapToGrid="0">
      <p:cViewPr varScale="1">
        <p:scale>
          <a:sx n="100" d="100"/>
          <a:sy n="100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EA9B-18C5-4D4F-AC0D-6666A19EF9B5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66484-1BF7-43C1-9869-4374987A8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66484-1BF7-43C1-9869-4374987A8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6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1" descr="justpad">
            <a:extLst>
              <a:ext uri="{FF2B5EF4-FFF2-40B4-BE49-F238E27FC236}">
                <a16:creationId xmlns:a16="http://schemas.microsoft.com/office/drawing/2014/main" id="{1DF34B9D-8119-4A95-840D-E791F8A499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121742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Shape 245">
            <a:extLst>
              <a:ext uri="{FF2B5EF4-FFF2-40B4-BE49-F238E27FC236}">
                <a16:creationId xmlns:a16="http://schemas.microsoft.com/office/drawing/2014/main" id="{0552A0B8-1691-4D15-B808-86FCA74A080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259" y="-12323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246">
            <a:extLst>
              <a:ext uri="{FF2B5EF4-FFF2-40B4-BE49-F238E27FC236}">
                <a16:creationId xmlns:a16="http://schemas.microsoft.com/office/drawing/2014/main" id="{10DA41E9-740B-4353-A463-706EB51936FD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2140" y="1853470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47">
            <a:extLst>
              <a:ext uri="{FF2B5EF4-FFF2-40B4-BE49-F238E27FC236}">
                <a16:creationId xmlns:a16="http://schemas.microsoft.com/office/drawing/2014/main" id="{196458D1-3DFD-4732-A608-45F186578E8B}"/>
              </a:ext>
            </a:extLst>
          </p:cNvPr>
          <p:cNvSpPr/>
          <p:nvPr userDrawn="1"/>
        </p:nvSpPr>
        <p:spPr>
          <a:xfrm>
            <a:off x="10305563" y="-12320"/>
            <a:ext cx="935099" cy="9350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48">
            <a:extLst>
              <a:ext uri="{FF2B5EF4-FFF2-40B4-BE49-F238E27FC236}">
                <a16:creationId xmlns:a16="http://schemas.microsoft.com/office/drawing/2014/main" id="{AB2D6EB0-4471-48C2-89B8-C378F89E8351}"/>
              </a:ext>
            </a:extLst>
          </p:cNvPr>
          <p:cNvSpPr/>
          <p:nvPr userDrawn="1"/>
        </p:nvSpPr>
        <p:spPr>
          <a:xfrm>
            <a:off x="11239254" y="922713"/>
            <a:ext cx="935099" cy="9350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49">
            <a:extLst>
              <a:ext uri="{FF2B5EF4-FFF2-40B4-BE49-F238E27FC236}">
                <a16:creationId xmlns:a16="http://schemas.microsoft.com/office/drawing/2014/main" id="{9335587C-488E-4557-80E0-1BFA0C1BF61B}"/>
              </a:ext>
            </a:extLst>
          </p:cNvPr>
          <p:cNvSpPr/>
          <p:nvPr userDrawn="1"/>
        </p:nvSpPr>
        <p:spPr>
          <a:xfrm>
            <a:off x="10305563" y="2783158"/>
            <a:ext cx="935099" cy="9350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53">
            <a:extLst>
              <a:ext uri="{FF2B5EF4-FFF2-40B4-BE49-F238E27FC236}">
                <a16:creationId xmlns:a16="http://schemas.microsoft.com/office/drawing/2014/main" id="{DDCF1376-4DF8-4099-B0EE-4A6C255D4E49}"/>
              </a:ext>
            </a:extLst>
          </p:cNvPr>
          <p:cNvSpPr/>
          <p:nvPr userDrawn="1"/>
        </p:nvSpPr>
        <p:spPr>
          <a:xfrm>
            <a:off x="10771812" y="922693"/>
            <a:ext cx="467399" cy="4673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54">
            <a:extLst>
              <a:ext uri="{FF2B5EF4-FFF2-40B4-BE49-F238E27FC236}">
                <a16:creationId xmlns:a16="http://schemas.microsoft.com/office/drawing/2014/main" id="{E69BA061-D5BA-45FC-8381-74DB6A922A9D}"/>
              </a:ext>
            </a:extLst>
          </p:cNvPr>
          <p:cNvSpPr/>
          <p:nvPr userDrawn="1"/>
        </p:nvSpPr>
        <p:spPr>
          <a:xfrm>
            <a:off x="11706944" y="455315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55">
            <a:extLst>
              <a:ext uri="{FF2B5EF4-FFF2-40B4-BE49-F238E27FC236}">
                <a16:creationId xmlns:a16="http://schemas.microsoft.com/office/drawing/2014/main" id="{8502886B-EAB1-4DE9-9C9C-10F5A2BDEB39}"/>
              </a:ext>
            </a:extLst>
          </p:cNvPr>
          <p:cNvSpPr/>
          <p:nvPr userDrawn="1"/>
        </p:nvSpPr>
        <p:spPr>
          <a:xfrm>
            <a:off x="10719890" y="3087824"/>
            <a:ext cx="410308" cy="37325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56">
            <a:extLst>
              <a:ext uri="{FF2B5EF4-FFF2-40B4-BE49-F238E27FC236}">
                <a16:creationId xmlns:a16="http://schemas.microsoft.com/office/drawing/2014/main" id="{AB2A9F9E-4A32-4A46-8B23-6DA870EFD1BD}"/>
              </a:ext>
            </a:extLst>
          </p:cNvPr>
          <p:cNvSpPr/>
          <p:nvPr userDrawn="1"/>
        </p:nvSpPr>
        <p:spPr>
          <a:xfrm flipH="1">
            <a:off x="10415939" y="3040282"/>
            <a:ext cx="273000" cy="248321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50">
            <a:extLst>
              <a:ext uri="{FF2B5EF4-FFF2-40B4-BE49-F238E27FC236}">
                <a16:creationId xmlns:a16="http://schemas.microsoft.com/office/drawing/2014/main" id="{6C456FF7-6F9E-4DE3-AAD5-F9818C907AC9}"/>
              </a:ext>
            </a:extLst>
          </p:cNvPr>
          <p:cNvSpPr/>
          <p:nvPr userDrawn="1"/>
        </p:nvSpPr>
        <p:spPr>
          <a:xfrm>
            <a:off x="0" y="5922901"/>
            <a:ext cx="935099" cy="9350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51">
            <a:extLst>
              <a:ext uri="{FF2B5EF4-FFF2-40B4-BE49-F238E27FC236}">
                <a16:creationId xmlns:a16="http://schemas.microsoft.com/office/drawing/2014/main" id="{453AD958-EDEE-4C37-9AF9-25DFAF9CDA50}"/>
              </a:ext>
            </a:extLst>
          </p:cNvPr>
          <p:cNvSpPr/>
          <p:nvPr userDrawn="1"/>
        </p:nvSpPr>
        <p:spPr>
          <a:xfrm>
            <a:off x="935018" y="5922904"/>
            <a:ext cx="467399" cy="4673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52">
            <a:extLst>
              <a:ext uri="{FF2B5EF4-FFF2-40B4-BE49-F238E27FC236}">
                <a16:creationId xmlns:a16="http://schemas.microsoft.com/office/drawing/2014/main" id="{D6F363EB-4264-498D-8025-AE80B15BC332}"/>
              </a:ext>
            </a:extLst>
          </p:cNvPr>
          <p:cNvSpPr/>
          <p:nvPr userDrawn="1"/>
        </p:nvSpPr>
        <p:spPr>
          <a:xfrm>
            <a:off x="-13" y="6390546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2332-9576-418C-9EB7-A2A06648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99-CE01-4592-A62D-AE01E7EB76B8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A98E-7FAD-4E72-812E-35B1B90A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AAE5-B4CA-4AD7-AAD5-E9FE5D1A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hape 17">
            <a:extLst>
              <a:ext uri="{FF2B5EF4-FFF2-40B4-BE49-F238E27FC236}">
                <a16:creationId xmlns:a16="http://schemas.microsoft.com/office/drawing/2014/main" id="{A1EBEC8B-50E0-416A-B4A7-89DC28BA910F}"/>
              </a:ext>
            </a:extLst>
          </p:cNvPr>
          <p:cNvSpPr txBox="1"/>
          <p:nvPr userDrawn="1"/>
        </p:nvSpPr>
        <p:spPr>
          <a:xfrm>
            <a:off x="384432" y="980199"/>
            <a:ext cx="1178699" cy="1589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8800" b="1">
                <a:solidFill>
                  <a:schemeClr val="tx1"/>
                </a:solidFill>
                <a:latin typeface="Arial Black" panose="020B0A04020102020204" pitchFamily="34" charset="0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E04185-9640-4D42-BFF6-93FF659B58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88545" y="1354974"/>
            <a:ext cx="9084569" cy="714895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Main title</a:t>
            </a:r>
          </a:p>
          <a:p>
            <a:pPr lvl="0"/>
            <a:endParaRPr lang="en-US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0B474E5B-7D3E-498B-B9F5-6F97F8B9A0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26151" y="4195178"/>
            <a:ext cx="7446962" cy="18869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</a:lstStyle>
          <a:p>
            <a:pPr lvl="0"/>
            <a:r>
              <a:rPr lang="en-US"/>
              <a:t>Sub title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2648EBB-12D5-42C5-B21D-92B16FD85B4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88544" y="2149544"/>
            <a:ext cx="9084569" cy="1399991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Main title</a:t>
            </a:r>
          </a:p>
          <a:p>
            <a:pPr lvl="0"/>
            <a:endParaRPr lang="en-US"/>
          </a:p>
        </p:txBody>
      </p:sp>
      <p:sp>
        <p:nvSpPr>
          <p:cNvPr id="36" name="Shape 290">
            <a:extLst>
              <a:ext uri="{FF2B5EF4-FFF2-40B4-BE49-F238E27FC236}">
                <a16:creationId xmlns:a16="http://schemas.microsoft.com/office/drawing/2014/main" id="{14B80950-994C-453D-B7A4-858604B78418}"/>
              </a:ext>
            </a:extLst>
          </p:cNvPr>
          <p:cNvSpPr/>
          <p:nvPr userDrawn="1"/>
        </p:nvSpPr>
        <p:spPr>
          <a:xfrm>
            <a:off x="1924980" y="3834427"/>
            <a:ext cx="1056901" cy="1256834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329">
            <a:extLst>
              <a:ext uri="{FF2B5EF4-FFF2-40B4-BE49-F238E27FC236}">
                <a16:creationId xmlns:a16="http://schemas.microsoft.com/office/drawing/2014/main" id="{A1D04E8B-7CA3-456C-B52F-69111D2770C6}"/>
              </a:ext>
            </a:extLst>
          </p:cNvPr>
          <p:cNvSpPr/>
          <p:nvPr userDrawn="1"/>
        </p:nvSpPr>
        <p:spPr>
          <a:xfrm>
            <a:off x="8591476" y="703647"/>
            <a:ext cx="1680136" cy="2017548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32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C064-5AA5-4550-BFE6-884FE6B4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345C-4096-4007-B057-664B14D8D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0BC1-C810-4812-BC70-D7A50026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84C1-F2A2-4EFC-BE58-857602A0388A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95BA-C742-44C4-BE0C-5313F12B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7992-7B58-4447-8AE6-574B88E3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676E-7156-464A-841A-46B0E6A96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64116-F41E-47C4-B8FF-2BACAF81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18A5-95B7-4B69-B22E-335993B0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A78B-31AF-4787-BD7C-D3FDA4FA201B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61A-4372-4A45-9D8E-773FD457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3776-1950-4983-B633-0756F5B7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Inverse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82601" y="-762000"/>
            <a:ext cx="8381999" cy="83819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1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61000">
              <a:schemeClr val="bg1">
                <a:tint val="80000"/>
                <a:satMod val="300000"/>
                <a:lumMod val="55000"/>
                <a:lumOff val="45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D89B-A5BE-4D82-A008-282E38FC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9179-9F66-4311-AFE1-83E048AC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68EC-A535-4F86-8E73-0C5428E8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69E4-6335-4D6B-92F6-E7327660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B1D63-374D-44AD-A8BA-CEF174DC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462D-EB68-4F03-8045-93B9909E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CC44-F999-4677-A8EC-C8304950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2D90-3823-416C-B4D7-F1CB43F6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EA96-3A91-4177-A7EF-FC5B1A752F9B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2B7C-A8BE-4D50-8BA3-AFAB62A9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8691-232D-4D3D-9E58-2601EFE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0F97-D11D-4ADC-ACE6-179617C9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B14B-33DE-490F-B6E8-A5A35EB9C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3899-95DF-4C90-84A9-82C6E231F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F6B0-5A76-4F12-B8D9-98740F6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05D-1FB2-41D7-969E-A4F04EDC7F6D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F61B3-6EA8-4146-9A2D-4033A42B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DEA3-67B6-4F37-8918-4C1303B5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4EAA-C4CE-43F7-B401-0878CA02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F9D51-796F-4CEA-B9AB-C123E9FB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12ED-1EF2-4DAA-BAFA-0A61A72C6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29F0C-C382-404C-B805-544417AAA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0338-1F2B-4E09-ACC1-21863A544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E19ED-689C-4D82-848D-0D443ED7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C32D-170A-4096-A8DD-6DD863260B22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C0EE8-CE01-4A96-8E35-C7DE6BC4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4F6B9-A882-41C4-974B-8C81B5B6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DA78-2132-40A4-BA4E-02909914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6D34C-8036-40E5-BCE4-4F9653F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14C4-598D-4290-BCB4-60BA6CB692F1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216FA-67A8-4442-91C7-B7383A35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2405D-7E8B-4ED4-9808-93048966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DD1DE-413B-4DD3-B67F-6AA83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AAC5-2FD3-4ED3-844D-659AD92B4836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1B98-2B18-432C-A735-2FFE1F3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D2831-4F3A-4C72-8D97-A8804A97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4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299-D578-4E36-9EEB-6B77D5E7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7850-43A3-492E-AB6B-673DB780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FED3E-A15F-4F8E-9210-E99A1FF42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F7291-CE6C-4871-8BEB-06438E7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44DE-AD2E-468D-B609-DDBFEEE3030B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787B-F4B2-42F2-A8D6-2041E14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EE362-110E-4822-A48F-DF467065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4C9-BB71-46F8-849E-D30E1C50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23B96-C248-4CC2-8D47-F070B18D8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545D-9C70-4B04-B53A-CC8DF0C8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4A7AC-B6D4-4D76-83B5-006B074B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DDD7-4059-4281-9B16-EA9E9A6A862D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0C40-A6AC-4A94-A2DC-8E9FF54F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C4C04-47EA-4779-BA91-9C435ABA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2697-B941-424F-8A19-23D2298F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0767-4391-4898-A31D-7FCEFBC0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2929-1DBA-4AFC-AAF2-1FACB4BB8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B2B6DD6-4D4B-40EE-BC1F-0D07B807D24E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22E4-1BFE-4523-8201-28EAC0BA5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4669-F498-4FCD-8593-1A7EFFD06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4F0002-DB02-4FA6-9E32-E551724FA4D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18D599-59F4-4BF3-98D6-94E5573090CD}"/>
              </a:ext>
            </a:extLst>
          </p:cNvPr>
          <p:cNvGrpSpPr/>
          <p:nvPr userDrawn="1"/>
        </p:nvGrpSpPr>
        <p:grpSpPr>
          <a:xfrm>
            <a:off x="0" y="0"/>
            <a:ext cx="193676" cy="6858000"/>
            <a:chOff x="-14288" y="0"/>
            <a:chExt cx="193676" cy="6858000"/>
          </a:xfrm>
        </p:grpSpPr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7A72AEA1-D34B-4DBA-B313-35E9EDA0E1F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-9525" y="0"/>
              <a:ext cx="188913" cy="6858000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D68336B5-8105-445E-9559-7FA0F31F9DF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-14288" y="407194"/>
              <a:ext cx="184150" cy="7207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DC95BB20-5766-4D4C-A8A0-0B20C893E48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-14288" y="1128713"/>
              <a:ext cx="184151" cy="720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3166DDAE-8FEC-4BDC-9C8C-23B4000A55F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-14288" y="1847850"/>
              <a:ext cx="184151" cy="720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1F5AC320-5D21-45B9-9710-2F1421FDB93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-14288" y="2552700"/>
              <a:ext cx="184151" cy="7207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4" name="Shape 336">
            <a:extLst>
              <a:ext uri="{FF2B5EF4-FFF2-40B4-BE49-F238E27FC236}">
                <a16:creationId xmlns:a16="http://schemas.microsoft.com/office/drawing/2014/main" id="{B2F48577-3200-46A8-98ED-85BE50D84A65}"/>
              </a:ext>
            </a:extLst>
          </p:cNvPr>
          <p:cNvSpPr/>
          <p:nvPr userDrawn="1"/>
        </p:nvSpPr>
        <p:spPr>
          <a:xfrm>
            <a:off x="3118292" y="470858"/>
            <a:ext cx="6093776" cy="6068054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C00000">
              <a:alpha val="3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336">
            <a:extLst>
              <a:ext uri="{FF2B5EF4-FFF2-40B4-BE49-F238E27FC236}">
                <a16:creationId xmlns:a16="http://schemas.microsoft.com/office/drawing/2014/main" id="{1893959F-8E47-44D8-AD94-E8966278406F}"/>
              </a:ext>
            </a:extLst>
          </p:cNvPr>
          <p:cNvSpPr/>
          <p:nvPr userDrawn="1"/>
        </p:nvSpPr>
        <p:spPr>
          <a:xfrm>
            <a:off x="8856332" y="136525"/>
            <a:ext cx="3568334" cy="2862650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C00000">
              <a:alpha val="3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hận diện thương hiệu Logo HaUI">
            <a:extLst>
              <a:ext uri="{FF2B5EF4-FFF2-40B4-BE49-F238E27FC236}">
                <a16:creationId xmlns:a16="http://schemas.microsoft.com/office/drawing/2014/main" id="{A8506204-7BD2-4401-B18E-BC2A4783C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6" t="5037" r="16423" b="2332"/>
          <a:stretch/>
        </p:blipFill>
        <p:spPr bwMode="auto">
          <a:xfrm>
            <a:off x="641479" y="200025"/>
            <a:ext cx="1430209" cy="14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nh viên Khoa Điện tử - HaUI - Home | Facebook">
            <a:extLst>
              <a:ext uri="{FF2B5EF4-FFF2-40B4-BE49-F238E27FC236}">
                <a16:creationId xmlns:a16="http://schemas.microsoft.com/office/drawing/2014/main" id="{0EF4E482-D7D1-419D-B4F2-8BA73EB4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916" y="304800"/>
            <a:ext cx="1430209" cy="14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0516E-B83E-4E3B-88CE-47647C423230}"/>
              </a:ext>
            </a:extLst>
          </p:cNvPr>
          <p:cNvSpPr txBox="1"/>
          <p:nvPr/>
        </p:nvSpPr>
        <p:spPr>
          <a:xfrm>
            <a:off x="3139345" y="438344"/>
            <a:ext cx="6642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/>
              <a:t>Trường Đại Học Công Nghiệp Hà Nội</a:t>
            </a:r>
            <a:endParaRPr lang="en-US" sz="28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E482D-5FCD-41A8-8F09-7B057AFF600F}"/>
              </a:ext>
            </a:extLst>
          </p:cNvPr>
          <p:cNvSpPr txBox="1"/>
          <p:nvPr/>
        </p:nvSpPr>
        <p:spPr>
          <a:xfrm>
            <a:off x="4639532" y="1019904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Khoa Điện Tử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44A61-B699-46DD-AB1A-21F0169CC83E}"/>
              </a:ext>
            </a:extLst>
          </p:cNvPr>
          <p:cNvSpPr txBox="1"/>
          <p:nvPr/>
        </p:nvSpPr>
        <p:spPr>
          <a:xfrm>
            <a:off x="933826" y="1927058"/>
            <a:ext cx="10892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/>
              <a:t>Đề tài</a:t>
            </a:r>
          </a:p>
          <a:p>
            <a:pPr algn="ctr"/>
            <a:r>
              <a:rPr lang="en-US" sz="5400" b="1"/>
              <a:t>Thiết kế hệ thống đo và giám sát </a:t>
            </a:r>
          </a:p>
          <a:p>
            <a:pPr algn="ctr"/>
            <a:r>
              <a:rPr lang="en-US" sz="5400" b="1"/>
              <a:t>hiệu suất máy hàn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D2B9-56CE-45CF-B0E5-24B85F9A0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680" y="5184144"/>
            <a:ext cx="6155359" cy="749728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Sinh viên thực hiện: Lê Quang Thịnh</a:t>
            </a:r>
          </a:p>
          <a:p>
            <a:r>
              <a:rPr lang="en-US" b="1"/>
              <a:t>Giảng viên hướng dẫn: TS.Hà Thị Kim Duyên</a:t>
            </a:r>
          </a:p>
        </p:txBody>
      </p:sp>
    </p:spTree>
    <p:extLst>
      <p:ext uri="{BB962C8B-B14F-4D97-AF65-F5344CB8AC3E}">
        <p14:creationId xmlns:p14="http://schemas.microsoft.com/office/powerpoint/2010/main" val="226927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CB3-CD9F-49CF-8BBA-94401D6D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 giám sát trên máy tính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13B1-D393-4940-8E6B-F167C0A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F8FC3-051E-48A0-A7A8-0B73C142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4529062-DBDA-4149-841A-9403A664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BA74700-A2FE-45F7-A6B8-3F361CB41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242055"/>
              </p:ext>
            </p:extLst>
          </p:nvPr>
        </p:nvGraphicFramePr>
        <p:xfrm>
          <a:off x="1586345" y="1506680"/>
          <a:ext cx="9019309" cy="468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itmap Image" r:id="rId3" imgW="3937202" imgH="1892063" progId="Paint.Picture">
                  <p:embed/>
                </p:oleObj>
              </mc:Choice>
              <mc:Fallback>
                <p:oleObj name="Bitmap Image" r:id="rId3" imgW="3937202" imgH="189206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345" y="1506680"/>
                        <a:ext cx="9019309" cy="4685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52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 idx="4294967295"/>
          </p:nvPr>
        </p:nvSpPr>
        <p:spPr>
          <a:xfrm>
            <a:off x="1974915" y="1501534"/>
            <a:ext cx="7655200" cy="1546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>
                <a:solidFill>
                  <a:srgbClr val="000000"/>
                </a:solidFill>
              </a:rPr>
              <a:t>Thanks!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2050667" y="2971733"/>
            <a:ext cx="5521708" cy="22520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1333"/>
              </a:spcAft>
              <a:buNone/>
            </a:pPr>
            <a:r>
              <a:rPr lang="en" sz="3733" b="1">
                <a:solidFill>
                  <a:srgbClr val="FFFFFF"/>
                </a:solidFill>
                <a:highlight>
                  <a:srgbClr val="000000"/>
                </a:highlight>
              </a:rPr>
              <a:t>Any questions?</a:t>
            </a:r>
          </a:p>
          <a:p>
            <a:pPr>
              <a:spcBef>
                <a:spcPts val="0"/>
              </a:spcBef>
              <a:spcAft>
                <a:spcPts val="1333"/>
              </a:spcAft>
              <a:buNone/>
            </a:pPr>
            <a:r>
              <a:rPr lang="en" sz="2933">
                <a:solidFill>
                  <a:srgbClr val="FFFF00"/>
                </a:solidFill>
                <a:highlight>
                  <a:srgbClr val="000000"/>
                </a:highlight>
              </a:rPr>
              <a:t>You can find me at lequangthinhblog@gmail.com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ECE78C-28F3-4399-90E9-C8518143D2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/>
              <a:t>Đặt vấn đề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12343-F55E-4E71-B7D9-AECF0183F29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/>
              <a:t>Hiệu suất là gì?</a:t>
            </a:r>
          </a:p>
          <a:p>
            <a:r>
              <a:rPr lang="en-US"/>
              <a:t>Tại sao cần phải đo hiệu suất?</a:t>
            </a:r>
          </a:p>
        </p:txBody>
      </p:sp>
    </p:spTree>
    <p:extLst>
      <p:ext uri="{BB962C8B-B14F-4D97-AF65-F5344CB8AC3E}">
        <p14:creationId xmlns:p14="http://schemas.microsoft.com/office/powerpoint/2010/main" val="32860846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833D-39DE-40B5-AEBD-EBC05616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hệ thống đo và giám sát hiệu suất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1874-2726-4E03-95F4-EB895F49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640B5-0BB1-4156-B612-E97F7EC8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3</a:t>
            </a:fld>
            <a:endParaRPr lang="en-US"/>
          </a:p>
        </p:txBody>
      </p:sp>
      <p:pic>
        <p:nvPicPr>
          <p:cNvPr id="9218" name="Picture 2" descr="Grafana: OEE Dashboard - YouTube">
            <a:extLst>
              <a:ext uri="{FF2B5EF4-FFF2-40B4-BE49-F238E27FC236}">
                <a16:creationId xmlns:a16="http://schemas.microsoft.com/office/drawing/2014/main" id="{6DEF847B-6413-4B21-95C7-8771DFF84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9"/>
          <a:stretch/>
        </p:blipFill>
        <p:spPr bwMode="auto">
          <a:xfrm>
            <a:off x="838200" y="1566153"/>
            <a:ext cx="5419928" cy="28599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uilding an IoT dashboard with NASA Open MCT - Henri Bergius in Berlin,  Germany">
            <a:extLst>
              <a:ext uri="{FF2B5EF4-FFF2-40B4-BE49-F238E27FC236}">
                <a16:creationId xmlns:a16="http://schemas.microsoft.com/office/drawing/2014/main" id="{D03A53E0-212C-480C-B3EA-8350017E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28" y="3163633"/>
            <a:ext cx="5257799" cy="31927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93938-18D3-45AC-9C53-351E9E0DD1CD}"/>
              </a:ext>
            </a:extLst>
          </p:cNvPr>
          <p:cNvSpPr txBox="1"/>
          <p:nvPr/>
        </p:nvSpPr>
        <p:spPr>
          <a:xfrm>
            <a:off x="838201" y="5061014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Hệ thống đo và giám sát máy OEE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E7E1E-5DA3-4CAD-B8DD-3EE2BA876240}"/>
              </a:ext>
            </a:extLst>
          </p:cNvPr>
          <p:cNvSpPr txBox="1"/>
          <p:nvPr/>
        </p:nvSpPr>
        <p:spPr>
          <a:xfrm>
            <a:off x="6451059" y="2060211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Hệ thống đo và giám sát máy OEE</a:t>
            </a:r>
          </a:p>
        </p:txBody>
      </p:sp>
    </p:spTree>
    <p:extLst>
      <p:ext uri="{BB962C8B-B14F-4D97-AF65-F5344CB8AC3E}">
        <p14:creationId xmlns:p14="http://schemas.microsoft.com/office/powerpoint/2010/main" val="18256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466-1415-40BA-A7D3-891B59F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khối hệ thống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76-70AC-467F-93E8-20E314C4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4140A-066C-4B8B-AE86-C7AD5026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9BD4FB-2E37-4A3F-A82E-516DEEF7DB6F}"/>
              </a:ext>
            </a:extLst>
          </p:cNvPr>
          <p:cNvGrpSpPr/>
          <p:nvPr/>
        </p:nvGrpSpPr>
        <p:grpSpPr>
          <a:xfrm>
            <a:off x="1718114" y="1616119"/>
            <a:ext cx="8943402" cy="4876756"/>
            <a:chOff x="0" y="0"/>
            <a:chExt cx="5292969" cy="30773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3D2FAA-8D5C-4DDB-A730-FAAF218C283C}"/>
                </a:ext>
              </a:extLst>
            </p:cNvPr>
            <p:cNvGrpSpPr/>
            <p:nvPr/>
          </p:nvGrpSpPr>
          <p:grpSpPr>
            <a:xfrm>
              <a:off x="241618" y="155502"/>
              <a:ext cx="4850762" cy="2731134"/>
              <a:chOff x="241618" y="155502"/>
              <a:chExt cx="8838928" cy="49776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4AF440-3046-4AF1-9C3B-B229CEF70FF7}"/>
                  </a:ext>
                </a:extLst>
              </p:cNvPr>
              <p:cNvSpPr/>
              <p:nvPr/>
            </p:nvSpPr>
            <p:spPr>
              <a:xfrm>
                <a:off x="358789" y="2894899"/>
                <a:ext cx="1397978" cy="1185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MCU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ESP32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41241B-6A20-409F-A4FB-239B14D6704B}"/>
                  </a:ext>
                </a:extLst>
              </p:cNvPr>
              <p:cNvSpPr/>
              <p:nvPr/>
            </p:nvSpPr>
            <p:spPr>
              <a:xfrm>
                <a:off x="2172679" y="155502"/>
                <a:ext cx="2072668" cy="7737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Server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A6F1B3-FE85-4782-BD76-BD318DD28114}"/>
                  </a:ext>
                </a:extLst>
              </p:cNvPr>
              <p:cNvSpPr/>
              <p:nvPr/>
            </p:nvSpPr>
            <p:spPr>
              <a:xfrm>
                <a:off x="7305213" y="179724"/>
                <a:ext cx="1389543" cy="1077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Máy tính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D76EB1A-41EC-44B5-ADD8-9C6582E6D9CC}"/>
                  </a:ext>
                </a:extLst>
              </p:cNvPr>
              <p:cNvGrpSpPr/>
              <p:nvPr/>
            </p:nvGrpSpPr>
            <p:grpSpPr>
              <a:xfrm>
                <a:off x="3522387" y="2289937"/>
                <a:ext cx="2115439" cy="2345350"/>
                <a:chOff x="3522387" y="2289937"/>
                <a:chExt cx="3613610" cy="234535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9E82993-CC7F-4531-9444-7BA1234CA7EC}"/>
                    </a:ext>
                  </a:extLst>
                </p:cNvPr>
                <p:cNvSpPr/>
                <p:nvPr/>
              </p:nvSpPr>
              <p:spPr>
                <a:xfrm>
                  <a:off x="3622007" y="2441116"/>
                  <a:ext cx="3393832" cy="10282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Cảm biến dòng áp PZEM-17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CC2A9FE-2079-4ECF-9C6C-C412EB2AE45A}"/>
                    </a:ext>
                  </a:extLst>
                </p:cNvPr>
                <p:cNvSpPr/>
                <p:nvPr/>
              </p:nvSpPr>
              <p:spPr>
                <a:xfrm>
                  <a:off x="3622006" y="3536247"/>
                  <a:ext cx="3393831" cy="87043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HMI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DB15491-4DCA-4C69-BEF1-A69A4DA5EAD7}"/>
                    </a:ext>
                  </a:extLst>
                </p:cNvPr>
                <p:cNvSpPr/>
                <p:nvPr/>
              </p:nvSpPr>
              <p:spPr>
                <a:xfrm>
                  <a:off x="3522387" y="2289937"/>
                  <a:ext cx="3613610" cy="23453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7C68C47-CC7B-445F-B8BC-D179CC37E4A2}"/>
                  </a:ext>
                </a:extLst>
              </p:cNvPr>
              <p:cNvGrpSpPr/>
              <p:nvPr/>
            </p:nvGrpSpPr>
            <p:grpSpPr>
              <a:xfrm>
                <a:off x="7170113" y="2289943"/>
                <a:ext cx="1720500" cy="2345353"/>
                <a:chOff x="7170115" y="2289941"/>
                <a:chExt cx="3393831" cy="211015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D36DDD2-4FC5-44A5-9F82-DDC10FCF2B10}"/>
                    </a:ext>
                  </a:extLst>
                </p:cNvPr>
                <p:cNvSpPr/>
                <p:nvPr/>
              </p:nvSpPr>
              <p:spPr>
                <a:xfrm>
                  <a:off x="7419961" y="2476327"/>
                  <a:ext cx="2831123" cy="8741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Điện trở Shunt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C20505-B47B-4655-BB1D-110B22580953}"/>
                    </a:ext>
                  </a:extLst>
                </p:cNvPr>
                <p:cNvSpPr/>
                <p:nvPr/>
              </p:nvSpPr>
              <p:spPr>
                <a:xfrm>
                  <a:off x="7419961" y="3452068"/>
                  <a:ext cx="2894136" cy="8401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6000"/>
                    </a:lnSpc>
                    <a:spcAft>
                      <a:spcPts val="800"/>
                    </a:spcAft>
                  </a:pPr>
                  <a:r>
                    <a:rPr lang="en-US" sz="1400" b="1" kern="1200">
                      <a:solidFill>
                        <a:srgbClr val="FFFFFF"/>
                      </a:solidFill>
                      <a:effectLst/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Máy hàn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16B140E-EC06-4F73-8B9F-45CEE398FEAD}"/>
                    </a:ext>
                  </a:extLst>
                </p:cNvPr>
                <p:cNvSpPr/>
                <p:nvPr/>
              </p:nvSpPr>
              <p:spPr>
                <a:xfrm>
                  <a:off x="7170115" y="2289941"/>
                  <a:ext cx="3393831" cy="211015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FBA1B9A-FEF3-4F8E-A6F8-FD7FB6CFDB6D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4245348" y="542364"/>
                <a:ext cx="305143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8905FDA-912E-4AB0-83F9-E69E466F2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833" y="3411923"/>
                <a:ext cx="1638663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27">
                <a:extLst>
                  <a:ext uri="{FF2B5EF4-FFF2-40B4-BE49-F238E27FC236}">
                    <a16:creationId xmlns:a16="http://schemas.microsoft.com/office/drawing/2014/main" id="{9D12AB1F-1DCC-4BBE-9C85-4FAD8F5ED43F}"/>
                  </a:ext>
                </a:extLst>
              </p:cNvPr>
              <p:cNvSpPr txBox="1"/>
              <p:nvPr/>
            </p:nvSpPr>
            <p:spPr>
              <a:xfrm>
                <a:off x="1777770" y="3487531"/>
                <a:ext cx="1955799" cy="6737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MODBUS RS485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31">
                <a:extLst>
                  <a:ext uri="{FF2B5EF4-FFF2-40B4-BE49-F238E27FC236}">
                    <a16:creationId xmlns:a16="http://schemas.microsoft.com/office/drawing/2014/main" id="{88141DED-D551-4ED1-B816-6DBA404A400E}"/>
                  </a:ext>
                </a:extLst>
              </p:cNvPr>
              <p:cNvSpPr txBox="1"/>
              <p:nvPr/>
            </p:nvSpPr>
            <p:spPr>
              <a:xfrm>
                <a:off x="1019520" y="1172571"/>
                <a:ext cx="1251617" cy="494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MQTT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160499E6-B31F-409A-8084-83AB1C40B5E6}"/>
                  </a:ext>
                </a:extLst>
              </p:cNvPr>
              <p:cNvSpPr txBox="1"/>
              <p:nvPr/>
            </p:nvSpPr>
            <p:spPr>
              <a:xfrm>
                <a:off x="5205306" y="491285"/>
                <a:ext cx="1305366" cy="4940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HTTP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33">
                <a:extLst>
                  <a:ext uri="{FF2B5EF4-FFF2-40B4-BE49-F238E27FC236}">
                    <a16:creationId xmlns:a16="http://schemas.microsoft.com/office/drawing/2014/main" id="{CAEE4F43-A8FD-4975-9305-331D6A2E8DAD}"/>
                  </a:ext>
                </a:extLst>
              </p:cNvPr>
              <p:cNvSpPr txBox="1"/>
              <p:nvPr/>
            </p:nvSpPr>
            <p:spPr>
              <a:xfrm>
                <a:off x="5893006" y="2982874"/>
                <a:ext cx="1711488" cy="10460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Dòng&amp;áp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973D5C-A1D2-46F1-831E-467A2863CA4C}"/>
                  </a:ext>
                </a:extLst>
              </p:cNvPr>
              <p:cNvCxnSpPr/>
              <p:nvPr/>
            </p:nvCxnSpPr>
            <p:spPr>
              <a:xfrm flipH="1">
                <a:off x="5637826" y="3411923"/>
                <a:ext cx="147954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971BEB6-2120-4738-B8E3-A7A1E7F3A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249" y="503874"/>
                <a:ext cx="111246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C2B5B89-3B05-403D-A90F-3FBB42406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6284" y="491290"/>
                <a:ext cx="25497" cy="242785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011AC42-5F3B-47D2-A522-7101CE406747}"/>
                  </a:ext>
                </a:extLst>
              </p:cNvPr>
              <p:cNvSpPr/>
              <p:nvPr/>
            </p:nvSpPr>
            <p:spPr>
              <a:xfrm>
                <a:off x="241618" y="1975589"/>
                <a:ext cx="8838928" cy="315753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17454C-949F-4699-8D95-12DAD1E9771C}"/>
                </a:ext>
              </a:extLst>
            </p:cNvPr>
            <p:cNvSpPr/>
            <p:nvPr/>
          </p:nvSpPr>
          <p:spPr>
            <a:xfrm>
              <a:off x="0" y="0"/>
              <a:ext cx="5292969" cy="3077307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35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341D-34AC-4554-B968-E498B6B5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 HMI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506F-8A63-4147-B9B9-B49524FF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80731-78ED-452B-8B38-990DE4E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279A1-8E7C-4188-A2E1-90BC62760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" t="1664" r="1236" b="2101"/>
          <a:stretch/>
        </p:blipFill>
        <p:spPr bwMode="auto">
          <a:xfrm>
            <a:off x="505186" y="2049030"/>
            <a:ext cx="5487409" cy="336463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C137A-EA98-4A45-B9F2-1393FDB65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9029"/>
            <a:ext cx="5892392" cy="3385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AF440-2C38-4A19-97C2-6DD92D458416}"/>
              </a:ext>
            </a:extLst>
          </p:cNvPr>
          <p:cNvSpPr txBox="1"/>
          <p:nvPr/>
        </p:nvSpPr>
        <p:spPr>
          <a:xfrm>
            <a:off x="2140527" y="5590309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EA555-811C-4BAC-BBF3-F60E5CED6C71}"/>
              </a:ext>
            </a:extLst>
          </p:cNvPr>
          <p:cNvSpPr txBox="1"/>
          <p:nvPr/>
        </p:nvSpPr>
        <p:spPr>
          <a:xfrm>
            <a:off x="8429190" y="5587214"/>
            <a:ext cx="122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Trang 2</a:t>
            </a:r>
          </a:p>
        </p:txBody>
      </p:sp>
    </p:spTree>
    <p:extLst>
      <p:ext uri="{BB962C8B-B14F-4D97-AF65-F5344CB8AC3E}">
        <p14:creationId xmlns:p14="http://schemas.microsoft.com/office/powerpoint/2010/main" val="5948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EBD7-6379-4826-8F81-C37EE2C4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đồ thuật toán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984C-C2EC-486B-A705-D69B5AA9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7657-1F73-47A2-A91C-96960A1B4765}" type="datetime1">
              <a:rPr lang="en-US" smtClean="0"/>
              <a:t>3/29/2022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E56944-C32A-4D44-8DB5-27A287BA3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496292"/>
            <a:ext cx="4281054" cy="489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E662A-ACEE-467E-ABB0-16E5735FB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59" y="1646237"/>
            <a:ext cx="3934259" cy="489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619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037A-9B2F-4FA2-871C-5F120CAD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/>
              <a:t>Sản phẩm sau khi hoàn thành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534C-E8E2-4CA1-899F-4852916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FB31E-88B3-4772-A49C-88F0E26C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EFDB2B-0861-43E0-B920-0327048CD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82310"/>
              </p:ext>
            </p:extLst>
          </p:nvPr>
        </p:nvGraphicFramePr>
        <p:xfrm>
          <a:off x="5027346" y="1552575"/>
          <a:ext cx="6326453" cy="44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map Image" r:id="rId3" imgW="2978303" imgH="2235315" progId="Paint.Picture">
                  <p:embed/>
                </p:oleObj>
              </mc:Choice>
              <mc:Fallback>
                <p:oleObj name="Bitmap Image" r:id="rId3" imgW="2978303" imgH="223531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346" y="1552575"/>
                        <a:ext cx="6326453" cy="445375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B65C77-3D14-4714-BB75-4C2B2E061B12}"/>
              </a:ext>
            </a:extLst>
          </p:cNvPr>
          <p:cNvSpPr txBox="1"/>
          <p:nvPr/>
        </p:nvSpPr>
        <p:spPr>
          <a:xfrm>
            <a:off x="1057275" y="2151727"/>
            <a:ext cx="2886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Trang 01</a:t>
            </a:r>
          </a:p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Hiển thị dòng điện, điện áp và công suất của máy hàn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91243-412A-4497-9BEF-535CFFA9E719}"/>
              </a:ext>
            </a:extLst>
          </p:cNvPr>
          <p:cNvSpPr/>
          <p:nvPr/>
        </p:nvSpPr>
        <p:spPr>
          <a:xfrm>
            <a:off x="771524" y="1552575"/>
            <a:ext cx="4086225" cy="445375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263902-6520-4780-AF78-A02109038C27}"/>
              </a:ext>
            </a:extLst>
          </p:cNvPr>
          <p:cNvSpPr/>
          <p:nvPr/>
        </p:nvSpPr>
        <p:spPr>
          <a:xfrm rot="18882936">
            <a:off x="356272" y="1485544"/>
            <a:ext cx="1308610" cy="61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037A-9B2F-4FA2-871C-5F120CAD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/>
              <a:t>Sản phẩm sau khi hoàn thành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534C-E8E2-4CA1-899F-4852916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FB31E-88B3-4772-A49C-88F0E26C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65C77-3D14-4714-BB75-4C2B2E061B12}"/>
              </a:ext>
            </a:extLst>
          </p:cNvPr>
          <p:cNvSpPr txBox="1"/>
          <p:nvPr/>
        </p:nvSpPr>
        <p:spPr>
          <a:xfrm>
            <a:off x="1057275" y="2151727"/>
            <a:ext cx="3295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Trang 02</a:t>
            </a:r>
          </a:p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Hiển thị hiệu suất, thời gian dừng và thời gian hoạt động của máy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91243-412A-4497-9BEF-535CFFA9E719}"/>
              </a:ext>
            </a:extLst>
          </p:cNvPr>
          <p:cNvSpPr/>
          <p:nvPr/>
        </p:nvSpPr>
        <p:spPr>
          <a:xfrm>
            <a:off x="771524" y="1552575"/>
            <a:ext cx="4086225" cy="445375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263902-6520-4780-AF78-A02109038C27}"/>
              </a:ext>
            </a:extLst>
          </p:cNvPr>
          <p:cNvSpPr/>
          <p:nvPr/>
        </p:nvSpPr>
        <p:spPr>
          <a:xfrm rot="18882936">
            <a:off x="356272" y="1485544"/>
            <a:ext cx="1308610" cy="6132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798A630-1051-4A41-B8D2-28B0F70B3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35298"/>
              </p:ext>
            </p:extLst>
          </p:nvPr>
        </p:nvGraphicFramePr>
        <p:xfrm>
          <a:off x="4924426" y="1552575"/>
          <a:ext cx="6370199" cy="445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Bitmap Image" r:id="rId3" imgW="2971953" imgH="2228571" progId="Paint.Picture">
                  <p:embed/>
                </p:oleObj>
              </mc:Choice>
              <mc:Fallback>
                <p:oleObj name="Bitmap Image" r:id="rId3" imgW="2971953" imgH="2228571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6A83DF-214D-4254-BD0C-CF0556068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6" y="1552575"/>
                        <a:ext cx="6370199" cy="445375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66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CB3-CD9F-49CF-8BBA-94401D6D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diện giám sát trên máy tính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13B1-D393-4940-8E6B-F167C0A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219D-1F62-40A5-9C9F-A6D6FF9785F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F8FC3-051E-48A0-A7A8-0B73C142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0002-DB02-4FA6-9E32-E551724FA4D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918F91C-CFB1-4ED8-A109-5A2F8E2F2E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554600"/>
              </p:ext>
            </p:extLst>
          </p:nvPr>
        </p:nvGraphicFramePr>
        <p:xfrm>
          <a:off x="1495425" y="1443941"/>
          <a:ext cx="9269557" cy="491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Bitmap Image" r:id="rId3" imgW="3657788" imgH="1638384" progId="Paint.Picture">
                  <p:embed/>
                </p:oleObj>
              </mc:Choice>
              <mc:Fallback>
                <p:oleObj name="Bitmap Image" r:id="rId3" imgW="3657788" imgH="163838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443941"/>
                        <a:ext cx="9269557" cy="4912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53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212</Words>
  <Application>Microsoft Office PowerPoint</Application>
  <PresentationFormat>Widescreen</PresentationFormat>
  <Paragraphs>57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Bitmap Image</vt:lpstr>
      <vt:lpstr>PowerPoint Presentation</vt:lpstr>
      <vt:lpstr>PowerPoint Presentation</vt:lpstr>
      <vt:lpstr>Các hệ thống đo và giám sát hiệu suất</vt:lpstr>
      <vt:lpstr>Sơ đồ khối hệ thống</vt:lpstr>
      <vt:lpstr>Giao diện HMI</vt:lpstr>
      <vt:lpstr>Lưu đồ thuật toán</vt:lpstr>
      <vt:lpstr>Sản phẩm sau khi hoàn thành</vt:lpstr>
      <vt:lpstr>Sản phẩm sau khi hoàn thành</vt:lpstr>
      <vt:lpstr>Giao diện giám sát trên máy tính</vt:lpstr>
      <vt:lpstr>Giao diện giám sát trên máy tính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Thịnh Lê</dc:creator>
  <cp:lastModifiedBy>Thịnh Lê Quang</cp:lastModifiedBy>
  <cp:revision>122</cp:revision>
  <dcterms:created xsi:type="dcterms:W3CDTF">2020-09-20T01:56:37Z</dcterms:created>
  <dcterms:modified xsi:type="dcterms:W3CDTF">2022-03-29T02:15:16Z</dcterms:modified>
</cp:coreProperties>
</file>