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86" r:id="rId2"/>
    <p:sldId id="256" r:id="rId3"/>
    <p:sldId id="257" r:id="rId4"/>
    <p:sldId id="288" r:id="rId5"/>
    <p:sldId id="287" r:id="rId6"/>
    <p:sldId id="289" r:id="rId7"/>
    <p:sldId id="290" r:id="rId8"/>
    <p:sldId id="291" r:id="rId9"/>
    <p:sldId id="292" r:id="rId10"/>
    <p:sldId id="293" r:id="rId11"/>
    <p:sldId id="276" r:id="rId12"/>
    <p:sldId id="294" r:id="rId13"/>
    <p:sldId id="265" r:id="rId14"/>
    <p:sldId id="279"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Barlow Light" panose="00000400000000000000" pitchFamily="2"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Miriam Libre" panose="00000500000000000000" pitchFamily="2" charset="-79"/>
      <p:regular r:id="rId29"/>
      <p:bold r:id="rId30"/>
    </p:embeddedFont>
    <p:embeddedFont>
      <p:font typeface="Work Sans"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BE333-3985-41B2-AC4D-513298FD9483}">
  <a:tblStyle styleId="{201BE333-3985-41B2-AC4D-513298FD94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Điều khiển và giám sát từ xa là việc giám sát từ xa là</a:t>
            </a:r>
            <a:r>
              <a:rPr lang="en-US" b="0" i="0">
                <a:solidFill>
                  <a:srgbClr val="000000"/>
                </a:solidFill>
                <a:effectLst/>
                <a:latin typeface="Inter"/>
              </a:rPr>
              <a:t> quá trình theo dõi, giám sát và quản trị các thiết bị đầu cuối thông qua một phương thức truyền thông từ xa, trong đề tài này là wifi và internet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Hệ thống đang được giám sát và điều khiển phổ biến trong công nghiệp sử dụng plc hoặc Rtu hoặc sử dụng cả 2 để kết hợp thành một hệ thống hoàn chỉnh. </a:t>
            </a:r>
            <a:br>
              <a:rPr lang="en-US"/>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a:br>
            <a:r>
              <a:rPr lang="en-US"/>
              <a:t>Đối với hệ thống khác như nhà thông minh, đô thị thông minh thì cần có các thiết bị điều khiển và giám sát nhỏ gọn và lập trình được linh hoạt, có thể điều khiển bằng điện thoại hoặc laptop</a:t>
            </a:r>
          </a:p>
          <a:p>
            <a:pPr marL="0" lvl="0" indent="0" algn="l" rtl="0">
              <a:spcBef>
                <a:spcPts val="0"/>
              </a:spcBef>
              <a:spcAft>
                <a:spcPts val="0"/>
              </a:spcAft>
              <a:buNone/>
            </a:pPr>
            <a:endParaRPr/>
          </a:p>
        </p:txBody>
      </p:sp>
    </p:spTree>
    <p:extLst>
      <p:ext uri="{BB962C8B-B14F-4D97-AF65-F5344CB8AC3E}">
        <p14:creationId xmlns:p14="http://schemas.microsoft.com/office/powerpoint/2010/main" val="283367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t>mạch điều khiển và giám sát từ xa sử dụng esp32</a:t>
            </a:r>
          </a:p>
        </p:txBody>
      </p:sp>
    </p:spTree>
    <p:extLst>
      <p:ext uri="{BB962C8B-B14F-4D97-AF65-F5344CB8AC3E}">
        <p14:creationId xmlns:p14="http://schemas.microsoft.com/office/powerpoint/2010/main" val="60474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Tree>
    <p:extLst>
      <p:ext uri="{BB962C8B-B14F-4D97-AF65-F5344CB8AC3E}">
        <p14:creationId xmlns:p14="http://schemas.microsoft.com/office/powerpoint/2010/main" val="183686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Tree>
    <p:extLst>
      <p:ext uri="{BB962C8B-B14F-4D97-AF65-F5344CB8AC3E}">
        <p14:creationId xmlns:p14="http://schemas.microsoft.com/office/powerpoint/2010/main" val="296839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FA1CB5-1264-1937-7D6F-8A6CD2541C5F}"/>
              </a:ext>
            </a:extLst>
          </p:cNvPr>
          <p:cNvSpPr>
            <a:spLocks noGrp="1"/>
          </p:cNvSpPr>
          <p:nvPr>
            <p:ph type="subTitle" idx="1"/>
          </p:nvPr>
        </p:nvSpPr>
        <p:spPr>
          <a:xfrm>
            <a:off x="1097341" y="2355444"/>
            <a:ext cx="6949318" cy="784800"/>
          </a:xfrm>
        </p:spPr>
        <p:txBody>
          <a:bodyPr/>
          <a:lstStyle/>
          <a:p>
            <a:r>
              <a:rPr lang="en-US" b="1"/>
              <a:t>Đề tài: Thiết kế hệ thống điều khiển và giám sát các thiết bị từ xa bằng WiFi sử dụng ESP32</a:t>
            </a:r>
          </a:p>
        </p:txBody>
      </p:sp>
      <p:sp>
        <p:nvSpPr>
          <p:cNvPr id="4" name="Title 1">
            <a:extLst>
              <a:ext uri="{FF2B5EF4-FFF2-40B4-BE49-F238E27FC236}">
                <a16:creationId xmlns:a16="http://schemas.microsoft.com/office/drawing/2014/main" id="{F48A5CD5-A838-82A1-8C15-715EE8C2D9ED}"/>
              </a:ext>
            </a:extLst>
          </p:cNvPr>
          <p:cNvSpPr>
            <a:spLocks noGrp="1"/>
          </p:cNvSpPr>
          <p:nvPr>
            <p:ph type="ctrTitle"/>
          </p:nvPr>
        </p:nvSpPr>
        <p:spPr>
          <a:xfrm>
            <a:off x="1665274" y="308718"/>
            <a:ext cx="5597297" cy="1160462"/>
          </a:xfrm>
        </p:spPr>
        <p:txBody>
          <a:bodyPr>
            <a:noAutofit/>
          </a:bodyPr>
          <a:lstStyle/>
          <a:p>
            <a:pPr algn="ctr">
              <a:lnSpc>
                <a:spcPct val="150000"/>
              </a:lnSpc>
              <a:defRPr/>
            </a:pPr>
            <a:r>
              <a:rPr lang="en-GB" sz="2000" b="1">
                <a:solidFill>
                  <a:schemeClr val="accent5">
                    <a:lumMod val="10000"/>
                  </a:schemeClr>
                </a:solidFill>
                <a:latin typeface="Times New Roman" pitchFamily="18" charset="0"/>
                <a:cs typeface="Times New Roman" pitchFamily="18" charset="0"/>
              </a:rPr>
              <a:t>TRƯỜNG ĐẠI HỌC CÔNG NGHIỆP HÀ NỘI</a:t>
            </a:r>
            <a:br>
              <a:rPr lang="en-GB" sz="2000" b="1">
                <a:solidFill>
                  <a:schemeClr val="accent5">
                    <a:lumMod val="10000"/>
                  </a:schemeClr>
                </a:solidFill>
                <a:latin typeface="Times New Roman" pitchFamily="18" charset="0"/>
                <a:cs typeface="Times New Roman" pitchFamily="18" charset="0"/>
              </a:rPr>
            </a:br>
            <a:r>
              <a:rPr lang="en-GB" sz="2000" b="1">
                <a:solidFill>
                  <a:schemeClr val="accent5">
                    <a:lumMod val="10000"/>
                  </a:schemeClr>
                </a:solidFill>
                <a:latin typeface="Times New Roman" pitchFamily="18" charset="0"/>
                <a:cs typeface="Times New Roman" pitchFamily="18" charset="0"/>
              </a:rPr>
              <a:t>KHOA ĐIỆN TỬ</a:t>
            </a:r>
          </a:p>
        </p:txBody>
      </p:sp>
      <p:pic>
        <p:nvPicPr>
          <p:cNvPr id="7" name="Picture 6">
            <a:extLst>
              <a:ext uri="{FF2B5EF4-FFF2-40B4-BE49-F238E27FC236}">
                <a16:creationId xmlns:a16="http://schemas.microsoft.com/office/drawing/2014/main" id="{4D22613D-E4FF-F3A1-40E7-A8CFC1EADA2E}"/>
              </a:ext>
            </a:extLst>
          </p:cNvPr>
          <p:cNvPicPr>
            <a:picLocks noChangeAspect="1"/>
          </p:cNvPicPr>
          <p:nvPr/>
        </p:nvPicPr>
        <p:blipFill>
          <a:blip r:embed="rId2"/>
          <a:stretch>
            <a:fillRect/>
          </a:stretch>
        </p:blipFill>
        <p:spPr>
          <a:xfrm>
            <a:off x="342078" y="308718"/>
            <a:ext cx="979321" cy="979321"/>
          </a:xfrm>
          <a:prstGeom prst="rect">
            <a:avLst/>
          </a:prstGeom>
        </p:spPr>
      </p:pic>
      <p:sp>
        <p:nvSpPr>
          <p:cNvPr id="8" name="Subtitle 2">
            <a:extLst>
              <a:ext uri="{FF2B5EF4-FFF2-40B4-BE49-F238E27FC236}">
                <a16:creationId xmlns:a16="http://schemas.microsoft.com/office/drawing/2014/main" id="{B30F32F2-0A33-A12B-FA4E-C2E7313D2E55}"/>
              </a:ext>
            </a:extLst>
          </p:cNvPr>
          <p:cNvSpPr txBox="1">
            <a:spLocks/>
          </p:cNvSpPr>
          <p:nvPr/>
        </p:nvSpPr>
        <p:spPr>
          <a:xfrm>
            <a:off x="2626350" y="1835749"/>
            <a:ext cx="38913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000000"/>
              </a:buClr>
              <a:buSzPts val="2400"/>
              <a:buFont typeface="Barlow Light"/>
              <a:buNone/>
              <a:defRPr sz="2400" b="0" i="0" u="none" strike="noStrike" cap="none">
                <a:solidFill>
                  <a:srgbClr val="000000"/>
                </a:solidFill>
                <a:latin typeface="Barlow Light"/>
                <a:ea typeface="Barlow Light"/>
                <a:cs typeface="Barlow Light"/>
                <a:sym typeface="Barlow Light"/>
              </a:defRPr>
            </a:lvl1pPr>
            <a:lvl2pPr marL="914400" marR="0" lvl="1"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2pPr>
            <a:lvl3pPr marL="1371600" marR="0" lvl="2"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3pPr>
            <a:lvl4pPr marL="1828800" marR="0" lvl="3"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4pPr>
            <a:lvl5pPr marL="2286000" marR="0" lvl="4"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5pPr>
            <a:lvl6pPr marL="2743200" marR="0" lvl="5"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6pPr>
            <a:lvl7pPr marL="3200400" marR="0" lvl="6"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7pPr>
            <a:lvl8pPr marL="3657600" marR="0" lvl="7"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8pPr>
            <a:lvl9pPr marL="4114800" marR="0" lvl="8"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9pPr>
          </a:lstStyle>
          <a:p>
            <a:r>
              <a:rPr lang="en-US" b="1"/>
              <a:t>ĐỒ ÁN TỐT NGHIỆP</a:t>
            </a:r>
          </a:p>
        </p:txBody>
      </p:sp>
      <p:sp>
        <p:nvSpPr>
          <p:cNvPr id="10" name="Subtitle 2">
            <a:extLst>
              <a:ext uri="{FF2B5EF4-FFF2-40B4-BE49-F238E27FC236}">
                <a16:creationId xmlns:a16="http://schemas.microsoft.com/office/drawing/2014/main" id="{0FE7062B-C242-A999-A920-753DD36B15BC}"/>
              </a:ext>
            </a:extLst>
          </p:cNvPr>
          <p:cNvSpPr txBox="1">
            <a:spLocks/>
          </p:cNvSpPr>
          <p:nvPr/>
        </p:nvSpPr>
        <p:spPr>
          <a:xfrm>
            <a:off x="4999597" y="3815249"/>
            <a:ext cx="3387885"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0"/>
              </a:spcBef>
              <a:spcAft>
                <a:spcPts val="0"/>
              </a:spcAft>
              <a:buClr>
                <a:srgbClr val="000000"/>
              </a:buClr>
              <a:buSzPts val="2400"/>
              <a:buFont typeface="Barlow Light"/>
              <a:buNone/>
              <a:defRPr sz="2400" b="0" i="0" u="none" strike="noStrike" cap="none">
                <a:solidFill>
                  <a:srgbClr val="000000"/>
                </a:solidFill>
                <a:latin typeface="Barlow Light"/>
                <a:ea typeface="Barlow Light"/>
                <a:cs typeface="Barlow Light"/>
                <a:sym typeface="Barlow Light"/>
              </a:defRPr>
            </a:lvl1pPr>
            <a:lvl2pPr marL="914400" marR="0" lvl="1"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2pPr>
            <a:lvl3pPr marL="1371600" marR="0" lvl="2"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3pPr>
            <a:lvl4pPr marL="1828800" marR="0" lvl="3"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4pPr>
            <a:lvl5pPr marL="2286000" marR="0" lvl="4"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5pPr>
            <a:lvl6pPr marL="2743200" marR="0" lvl="5"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6pPr>
            <a:lvl7pPr marL="3200400" marR="0" lvl="6"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7pPr>
            <a:lvl8pPr marL="3657600" marR="0" lvl="7"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8pPr>
            <a:lvl9pPr marL="4114800" marR="0" lvl="8" indent="-381000" algn="ctr" rtl="0">
              <a:lnSpc>
                <a:spcPct val="100000"/>
              </a:lnSpc>
              <a:spcBef>
                <a:spcPts val="0"/>
              </a:spcBef>
              <a:spcAft>
                <a:spcPts val="0"/>
              </a:spcAft>
              <a:buClr>
                <a:srgbClr val="000000"/>
              </a:buClr>
              <a:buSzPts val="3000"/>
              <a:buFont typeface="Barlow Light"/>
              <a:buNone/>
              <a:defRPr sz="3000" b="0" i="0" u="none" strike="noStrike" cap="none">
                <a:solidFill>
                  <a:srgbClr val="000000"/>
                </a:solidFill>
                <a:latin typeface="Barlow Light"/>
                <a:ea typeface="Barlow Light"/>
                <a:cs typeface="Barlow Light"/>
                <a:sym typeface="Barlow Light"/>
              </a:defRPr>
            </a:lvl9pPr>
          </a:lstStyle>
          <a:p>
            <a:pPr algn="l"/>
            <a:r>
              <a:rPr lang="en-US" sz="1800" b="1"/>
              <a:t>GVHD: Th.S: Trần Xuân Phương</a:t>
            </a:r>
          </a:p>
          <a:p>
            <a:pPr algn="l"/>
            <a:r>
              <a:rPr lang="en-US" sz="1800" b="1"/>
              <a:t>SVTH: Mai Xuân Kiên</a:t>
            </a:r>
          </a:p>
        </p:txBody>
      </p:sp>
    </p:spTree>
    <p:extLst>
      <p:ext uri="{BB962C8B-B14F-4D97-AF65-F5344CB8AC3E}">
        <p14:creationId xmlns:p14="http://schemas.microsoft.com/office/powerpoint/2010/main" val="333236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2C7D6-D48D-EAC4-8203-50709A7C962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7604FC38-6B67-A646-B464-F4D207DD3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2038"/>
            <a:ext cx="6945630" cy="4819423"/>
          </a:xfrm>
          <a:prstGeom prst="rect">
            <a:avLst/>
          </a:prstGeom>
        </p:spPr>
      </p:pic>
      <p:sp>
        <p:nvSpPr>
          <p:cNvPr id="5" name="Google Shape;254;p15">
            <a:extLst>
              <a:ext uri="{FF2B5EF4-FFF2-40B4-BE49-F238E27FC236}">
                <a16:creationId xmlns:a16="http://schemas.microsoft.com/office/drawing/2014/main" id="{4433B229-0976-C0F6-6B3C-4690295C5F51}"/>
              </a:ext>
            </a:extLst>
          </p:cNvPr>
          <p:cNvSpPr txBox="1">
            <a:spLocks/>
          </p:cNvSpPr>
          <p:nvPr/>
        </p:nvSpPr>
        <p:spPr>
          <a:xfrm>
            <a:off x="336000" y="1021080"/>
            <a:ext cx="693420" cy="29340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6000"/>
              <a:t>PCB</a:t>
            </a:r>
          </a:p>
        </p:txBody>
      </p:sp>
    </p:spTree>
    <p:extLst>
      <p:ext uri="{BB962C8B-B14F-4D97-AF65-F5344CB8AC3E}">
        <p14:creationId xmlns:p14="http://schemas.microsoft.com/office/powerpoint/2010/main" val="40507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p:nvPr/>
        </p:nvSpPr>
        <p:spPr>
          <a:xfrm>
            <a:off x="5924896"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448" name="Google Shape;448;p33"/>
          <p:cNvGrpSpPr/>
          <p:nvPr/>
        </p:nvGrpSpPr>
        <p:grpSpPr>
          <a:xfrm>
            <a:off x="1670220" y="2692244"/>
            <a:ext cx="936061" cy="2451262"/>
            <a:chOff x="7556500" y="3806825"/>
            <a:chExt cx="838313" cy="2195488"/>
          </a:xfrm>
        </p:grpSpPr>
        <p:sp>
          <p:nvSpPr>
            <p:cNvPr id="449" name="Google Shape;449;p33"/>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3"/>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3"/>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3"/>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 name="Google Shape;456;p33"/>
          <p:cNvSpPr txBox="1">
            <a:spLocks noGrp="1"/>
          </p:cNvSpPr>
          <p:nvPr>
            <p:ph type="body" idx="4294967295"/>
          </p:nvPr>
        </p:nvSpPr>
        <p:spPr>
          <a:xfrm>
            <a:off x="485850" y="671150"/>
            <a:ext cx="36096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solidFill>
                  <a:srgbClr val="A5B0FE"/>
                </a:solidFill>
                <a:latin typeface="Miriam Libre"/>
                <a:ea typeface="Miriam Libre"/>
                <a:cs typeface="Miriam Libre"/>
                <a:sym typeface="Miriam Libre"/>
              </a:rPr>
              <a:t>Giao diện điều khiển và giám sát</a:t>
            </a:r>
            <a:endParaRPr>
              <a:solidFill>
                <a:srgbClr val="A5B0FE"/>
              </a:solidFill>
              <a:latin typeface="Miriam Libre"/>
              <a:ea typeface="Miriam Libre"/>
              <a:cs typeface="Miriam Libre"/>
              <a:sym typeface="Miriam Libre"/>
            </a:endParaRPr>
          </a:p>
          <a:p>
            <a:pPr marL="0" lvl="0" indent="0" algn="l" rtl="0">
              <a:spcBef>
                <a:spcPts val="600"/>
              </a:spcBef>
              <a:spcAft>
                <a:spcPts val="0"/>
              </a:spcAft>
              <a:buNone/>
            </a:pPr>
            <a:r>
              <a:rPr lang="en" sz="1800"/>
              <a:t>Sử dụng thiết bị có internet để điều khiển và giám sát</a:t>
            </a:r>
            <a:endParaRPr sz="1800"/>
          </a:p>
        </p:txBody>
      </p:sp>
      <p:pic>
        <p:nvPicPr>
          <p:cNvPr id="2" name="Picture 1">
            <a:extLst>
              <a:ext uri="{FF2B5EF4-FFF2-40B4-BE49-F238E27FC236}">
                <a16:creationId xmlns:a16="http://schemas.microsoft.com/office/drawing/2014/main" id="{48A11FFA-930E-CA51-07EA-B3C871B76CF8}"/>
              </a:ext>
            </a:extLst>
          </p:cNvPr>
          <p:cNvPicPr>
            <a:picLocks noChangeAspect="1"/>
          </p:cNvPicPr>
          <p:nvPr/>
        </p:nvPicPr>
        <p:blipFill>
          <a:blip r:embed="rId3"/>
          <a:stretch>
            <a:fillRect/>
          </a:stretch>
        </p:blipFill>
        <p:spPr>
          <a:xfrm>
            <a:off x="6067795" y="1170416"/>
            <a:ext cx="1580779" cy="28110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5C143F-EEFE-0BE4-66A9-B1FB5E698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3" name="Picture 2">
            <a:extLst>
              <a:ext uri="{FF2B5EF4-FFF2-40B4-BE49-F238E27FC236}">
                <a16:creationId xmlns:a16="http://schemas.microsoft.com/office/drawing/2014/main" id="{B2548786-83F5-18F7-A1BC-5094AF9664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1100" y="203784"/>
            <a:ext cx="6309360" cy="4735932"/>
          </a:xfrm>
          <a:prstGeom prst="rect">
            <a:avLst/>
          </a:prstGeom>
        </p:spPr>
      </p:pic>
    </p:spTree>
    <p:extLst>
      <p:ext uri="{BB962C8B-B14F-4D97-AF65-F5344CB8AC3E}">
        <p14:creationId xmlns:p14="http://schemas.microsoft.com/office/powerpoint/2010/main" val="174729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5"/>
        <p:cNvGrpSpPr/>
        <p:nvPr/>
      </p:nvGrpSpPr>
      <p:grpSpPr>
        <a:xfrm>
          <a:off x="0" y="0"/>
          <a:ext cx="0" cy="0"/>
          <a:chOff x="0" y="0"/>
          <a:chExt cx="0" cy="0"/>
        </a:xfrm>
      </p:grpSpPr>
      <p:sp>
        <p:nvSpPr>
          <p:cNvPr id="316" name="Google Shape;316;p22"/>
          <p:cNvSpPr txBox="1">
            <a:spLocks noGrp="1"/>
          </p:cNvSpPr>
          <p:nvPr>
            <p:ph type="title" idx="4294967295"/>
          </p:nvPr>
        </p:nvSpPr>
        <p:spPr>
          <a:xfrm>
            <a:off x="457200" y="519750"/>
            <a:ext cx="3537900" cy="9719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Kết luận và hướng phát triển</a:t>
            </a:r>
            <a:endParaRPr/>
          </a:p>
        </p:txBody>
      </p:sp>
      <p:sp>
        <p:nvSpPr>
          <p:cNvPr id="317" name="Google Shape;317;p22"/>
          <p:cNvSpPr txBox="1">
            <a:spLocks noGrp="1"/>
          </p:cNvSpPr>
          <p:nvPr>
            <p:ph type="body" idx="4294967295"/>
          </p:nvPr>
        </p:nvSpPr>
        <p:spPr>
          <a:xfrm>
            <a:off x="350520" y="1491686"/>
            <a:ext cx="3939540" cy="34079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a:t>Kết luận:</a:t>
            </a:r>
          </a:p>
          <a:p>
            <a:pPr marL="285750" lvl="0" indent="-285750" algn="l" rtl="0">
              <a:spcBef>
                <a:spcPts val="600"/>
              </a:spcBef>
              <a:spcAft>
                <a:spcPts val="0"/>
              </a:spcAft>
              <a:buFontTx/>
              <a:buChar char="-"/>
            </a:pPr>
            <a:r>
              <a:rPr lang="en-US" sz="1800"/>
              <a:t>Mạch chạy ổn định với đầy đủ chức năng</a:t>
            </a:r>
          </a:p>
          <a:p>
            <a:pPr marL="285750" lvl="0" indent="-285750" algn="l" rtl="0">
              <a:spcBef>
                <a:spcPts val="600"/>
              </a:spcBef>
              <a:spcAft>
                <a:spcPts val="0"/>
              </a:spcAft>
              <a:buFontTx/>
              <a:buChar char="-"/>
            </a:pPr>
            <a:r>
              <a:rPr lang="en-US" sz="1800"/>
              <a:t>Giao diện điều khiển dễ dàng sử dụng</a:t>
            </a:r>
          </a:p>
          <a:p>
            <a:pPr marL="0" lvl="0" indent="0" algn="l" rtl="0">
              <a:spcBef>
                <a:spcPts val="600"/>
              </a:spcBef>
              <a:spcAft>
                <a:spcPts val="0"/>
              </a:spcAft>
              <a:buNone/>
            </a:pPr>
            <a:r>
              <a:rPr lang="en-US" sz="1800"/>
              <a:t>Hướng phát triển:</a:t>
            </a:r>
          </a:p>
          <a:p>
            <a:pPr marL="285750" lvl="0" indent="-285750" algn="l" rtl="0">
              <a:spcBef>
                <a:spcPts val="600"/>
              </a:spcBef>
              <a:spcAft>
                <a:spcPts val="0"/>
              </a:spcAft>
              <a:buFontTx/>
              <a:buChar char="-"/>
            </a:pPr>
            <a:r>
              <a:rPr lang="en-US" sz="1800"/>
              <a:t>P</a:t>
            </a:r>
            <a:r>
              <a:rPr lang="en" sz="1800"/>
              <a:t>hát triển đa nền tảng</a:t>
            </a:r>
          </a:p>
          <a:p>
            <a:pPr marL="285750" lvl="0" indent="-285750" algn="l" rtl="0">
              <a:spcBef>
                <a:spcPts val="600"/>
              </a:spcBef>
              <a:spcAft>
                <a:spcPts val="0"/>
              </a:spcAft>
              <a:buFontTx/>
              <a:buChar char="-"/>
            </a:pPr>
            <a:r>
              <a:rPr lang="en" sz="1800"/>
              <a:t>Phát triển các chức năng cấu hình ngay trên điện thoại</a:t>
            </a:r>
          </a:p>
          <a:p>
            <a:pPr marL="285750" lvl="0" indent="-285750" algn="l" rtl="0">
              <a:spcBef>
                <a:spcPts val="600"/>
              </a:spcBef>
              <a:spcAft>
                <a:spcPts val="0"/>
              </a:spcAft>
              <a:buFontTx/>
              <a:buChar char="-"/>
            </a:pPr>
            <a:r>
              <a:rPr lang="en" sz="1800"/>
              <a:t>Điều khiển nhiều tín hiệu hơn nữa</a:t>
            </a:r>
            <a:endParaRPr sz="1800"/>
          </a:p>
        </p:txBody>
      </p:sp>
      <p:sp>
        <p:nvSpPr>
          <p:cNvPr id="318" name="Google Shape;318;p2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THANKS!</a:t>
            </a:r>
            <a:endParaRPr sz="6000"/>
          </a:p>
        </p:txBody>
      </p:sp>
      <p:sp>
        <p:nvSpPr>
          <p:cNvPr id="484" name="Google Shape;484;p36"/>
          <p:cNvSpPr txBox="1">
            <a:spLocks noGrp="1"/>
          </p:cNvSpPr>
          <p:nvPr>
            <p:ph type="subTitle" idx="4294967295"/>
          </p:nvPr>
        </p:nvSpPr>
        <p:spPr>
          <a:xfrm>
            <a:off x="685800" y="1786950"/>
            <a:ext cx="351282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3600" b="1"/>
              <a:t>Any questions?</a:t>
            </a:r>
            <a:endParaRPr sz="3600" b="1"/>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414279" y="1505328"/>
            <a:ext cx="4315442" cy="21328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t>Điều khiển và giám sát từ xa là gì?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453911"/>
            <a:ext cx="5138700" cy="9904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Một số hệ thống giám sát và điều khiển từ xa</a:t>
            </a:r>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3" name="Text Placeholder 2">
            <a:extLst>
              <a:ext uri="{FF2B5EF4-FFF2-40B4-BE49-F238E27FC236}">
                <a16:creationId xmlns:a16="http://schemas.microsoft.com/office/drawing/2014/main" id="{2E991AD9-DFAB-9534-996D-9227D9358E57}"/>
              </a:ext>
            </a:extLst>
          </p:cNvPr>
          <p:cNvSpPr>
            <a:spLocks noGrp="1"/>
          </p:cNvSpPr>
          <p:nvPr>
            <p:ph type="body" idx="1"/>
          </p:nvPr>
        </p:nvSpPr>
        <p:spPr>
          <a:xfrm>
            <a:off x="457199" y="1356535"/>
            <a:ext cx="3437223" cy="535875"/>
          </a:xfrm>
        </p:spPr>
        <p:txBody>
          <a:bodyPr/>
          <a:lstStyle/>
          <a:p>
            <a:r>
              <a:rPr lang="en-US"/>
              <a:t>Giám sát bằng PLC và RTU</a:t>
            </a:r>
          </a:p>
        </p:txBody>
      </p:sp>
      <p:pic>
        <p:nvPicPr>
          <p:cNvPr id="1026" name="Picture 2" descr="What is SCADA? (Supervisory Control and Data Acquisition) - RealPars">
            <a:extLst>
              <a:ext uri="{FF2B5EF4-FFF2-40B4-BE49-F238E27FC236}">
                <a16:creationId xmlns:a16="http://schemas.microsoft.com/office/drawing/2014/main" id="{D4EBF35E-F245-6338-8BAB-EB8A1308E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92" y="1964771"/>
            <a:ext cx="5017716" cy="2822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453911"/>
            <a:ext cx="5138700" cy="9904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Một số hệ thống giám sát và điều khiển từ xa</a:t>
            </a:r>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Text Placeholder 2">
            <a:extLst>
              <a:ext uri="{FF2B5EF4-FFF2-40B4-BE49-F238E27FC236}">
                <a16:creationId xmlns:a16="http://schemas.microsoft.com/office/drawing/2014/main" id="{2E991AD9-DFAB-9534-996D-9227D9358E57}"/>
              </a:ext>
            </a:extLst>
          </p:cNvPr>
          <p:cNvSpPr>
            <a:spLocks noGrp="1"/>
          </p:cNvSpPr>
          <p:nvPr>
            <p:ph type="body" idx="1"/>
          </p:nvPr>
        </p:nvSpPr>
        <p:spPr>
          <a:xfrm>
            <a:off x="457199" y="1356535"/>
            <a:ext cx="3437223" cy="535875"/>
          </a:xfrm>
        </p:spPr>
        <p:txBody>
          <a:bodyPr/>
          <a:lstStyle/>
          <a:p>
            <a:r>
              <a:rPr lang="en-US"/>
              <a:t>Smart Home</a:t>
            </a:r>
          </a:p>
        </p:txBody>
      </p:sp>
      <p:pic>
        <p:nvPicPr>
          <p:cNvPr id="4100" name="Picture 4" descr="SmartHome là gì? Ưu và nhược điểm | Sforum">
            <a:extLst>
              <a:ext uri="{FF2B5EF4-FFF2-40B4-BE49-F238E27FC236}">
                <a16:creationId xmlns:a16="http://schemas.microsoft.com/office/drawing/2014/main" id="{D40F2D9A-1CA4-AC20-CA7C-F8C5C790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01" y="2057971"/>
            <a:ext cx="4404662" cy="26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7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9AC83D-D930-1892-77BB-0E8974781379}"/>
              </a:ext>
            </a:extLst>
          </p:cNvPr>
          <p:cNvSpPr>
            <a:spLocks noGrp="1"/>
          </p:cNvSpPr>
          <p:nvPr>
            <p:ph type="body" idx="1"/>
          </p:nvPr>
        </p:nvSpPr>
        <p:spPr/>
        <p:txBody>
          <a:bodyPr/>
          <a:lstStyle/>
          <a:p>
            <a:r>
              <a:rPr lang="en-US" b="1"/>
              <a:t>Thiết kế hệ thống điều khiển và giám sát các thiết bị từ xa bằng WiFi sử dụng ESP32</a:t>
            </a:r>
            <a:endParaRPr lang="en-US"/>
          </a:p>
        </p:txBody>
      </p:sp>
      <p:sp>
        <p:nvSpPr>
          <p:cNvPr id="5" name="Slide Number Placeholder 4">
            <a:extLst>
              <a:ext uri="{FF2B5EF4-FFF2-40B4-BE49-F238E27FC236}">
                <a16:creationId xmlns:a16="http://schemas.microsoft.com/office/drawing/2014/main" id="{F3968E04-5B09-6F44-097D-8D5D9571E4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28366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3968E04-5B09-6F44-097D-8D5D9571E4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2" name="Title 1">
            <a:extLst>
              <a:ext uri="{FF2B5EF4-FFF2-40B4-BE49-F238E27FC236}">
                <a16:creationId xmlns:a16="http://schemas.microsoft.com/office/drawing/2014/main" id="{D83D88F0-0FF9-FDB9-FD04-82E889881FF3}"/>
              </a:ext>
            </a:extLst>
          </p:cNvPr>
          <p:cNvSpPr>
            <a:spLocks noGrp="1"/>
          </p:cNvSpPr>
          <p:nvPr>
            <p:ph type="title"/>
          </p:nvPr>
        </p:nvSpPr>
        <p:spPr/>
        <p:txBody>
          <a:bodyPr/>
          <a:lstStyle/>
          <a:p>
            <a:r>
              <a:rPr lang="en-US"/>
              <a:t>Sơ đồ khối hệ thống</a:t>
            </a:r>
          </a:p>
        </p:txBody>
      </p:sp>
      <p:sp>
        <p:nvSpPr>
          <p:cNvPr id="36" name="Text Placeholder 35">
            <a:extLst>
              <a:ext uri="{FF2B5EF4-FFF2-40B4-BE49-F238E27FC236}">
                <a16:creationId xmlns:a16="http://schemas.microsoft.com/office/drawing/2014/main" id="{8DBDB3A9-EE2D-CA7D-D63F-20E8A87A3FC0}"/>
              </a:ext>
            </a:extLst>
          </p:cNvPr>
          <p:cNvSpPr>
            <a:spLocks noGrp="1"/>
          </p:cNvSpPr>
          <p:nvPr>
            <p:ph type="body" idx="1"/>
          </p:nvPr>
        </p:nvSpPr>
        <p:spPr>
          <a:xfrm>
            <a:off x="198810" y="3344252"/>
            <a:ext cx="5138700" cy="1165384"/>
          </a:xfrm>
        </p:spPr>
        <p:txBody>
          <a:bodyPr/>
          <a:lstStyle/>
          <a:p>
            <a:r>
              <a:rPr lang="en-US"/>
              <a:t>MQTT Broker</a:t>
            </a:r>
          </a:p>
          <a:p>
            <a:r>
              <a:rPr lang="en-US"/>
              <a:t>ESP32</a:t>
            </a:r>
          </a:p>
        </p:txBody>
      </p:sp>
      <p:grpSp>
        <p:nvGrpSpPr>
          <p:cNvPr id="7" name="Group 6">
            <a:extLst>
              <a:ext uri="{FF2B5EF4-FFF2-40B4-BE49-F238E27FC236}">
                <a16:creationId xmlns:a16="http://schemas.microsoft.com/office/drawing/2014/main" id="{FD5DC855-AA96-5F08-BB15-BB66489F3494}"/>
              </a:ext>
            </a:extLst>
          </p:cNvPr>
          <p:cNvGrpSpPr/>
          <p:nvPr/>
        </p:nvGrpSpPr>
        <p:grpSpPr>
          <a:xfrm>
            <a:off x="198810" y="1635208"/>
            <a:ext cx="5549265" cy="1438909"/>
            <a:chOff x="0" y="0"/>
            <a:chExt cx="6038850" cy="1055059"/>
          </a:xfrm>
        </p:grpSpPr>
        <p:grpSp>
          <p:nvGrpSpPr>
            <p:cNvPr id="8" name="Group 7">
              <a:extLst>
                <a:ext uri="{FF2B5EF4-FFF2-40B4-BE49-F238E27FC236}">
                  <a16:creationId xmlns:a16="http://schemas.microsoft.com/office/drawing/2014/main" id="{1109380A-2211-D5C0-1BB4-B183115AC725}"/>
                </a:ext>
              </a:extLst>
            </p:cNvPr>
            <p:cNvGrpSpPr/>
            <p:nvPr/>
          </p:nvGrpSpPr>
          <p:grpSpPr>
            <a:xfrm>
              <a:off x="62046" y="77412"/>
              <a:ext cx="5916721" cy="827593"/>
              <a:chOff x="62046" y="77412"/>
              <a:chExt cx="5916721" cy="827593"/>
            </a:xfrm>
          </p:grpSpPr>
          <p:sp>
            <p:nvSpPr>
              <p:cNvPr id="10" name="Cloud 9">
                <a:extLst>
                  <a:ext uri="{FF2B5EF4-FFF2-40B4-BE49-F238E27FC236}">
                    <a16:creationId xmlns:a16="http://schemas.microsoft.com/office/drawing/2014/main" id="{655D126C-59ED-292C-F92A-DFA08AE14FEE}"/>
                  </a:ext>
                </a:extLst>
              </p:cNvPr>
              <p:cNvSpPr/>
              <p:nvPr/>
            </p:nvSpPr>
            <p:spPr>
              <a:xfrm>
                <a:off x="2291550" y="77412"/>
                <a:ext cx="1454950" cy="793325"/>
              </a:xfrm>
              <a:prstGeom prst="cloud">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5000"/>
                  </a:lnSpc>
                  <a:spcAft>
                    <a:spcPts val="800"/>
                  </a:spcAft>
                </a:pPr>
                <a:r>
                  <a:rPr lang="en-US" sz="1100" b="1"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MQTT Broker</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cxnSp>
            <p:nvCxnSpPr>
              <p:cNvPr id="11" name="Straight Arrow Connector 10">
                <a:extLst>
                  <a:ext uri="{FF2B5EF4-FFF2-40B4-BE49-F238E27FC236}">
                    <a16:creationId xmlns:a16="http://schemas.microsoft.com/office/drawing/2014/main" id="{5725988D-0D1F-AF93-213B-818CCE428AEB}"/>
                  </a:ext>
                </a:extLst>
              </p:cNvPr>
              <p:cNvCxnSpPr>
                <a:cxnSpLocks/>
              </p:cNvCxnSpPr>
              <p:nvPr/>
            </p:nvCxnSpPr>
            <p:spPr>
              <a:xfrm>
                <a:off x="1129609" y="395783"/>
                <a:ext cx="92080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48A630-537F-5055-F99F-FF6FDDE17833}"/>
                  </a:ext>
                </a:extLst>
              </p:cNvPr>
              <p:cNvCxnSpPr>
                <a:cxnSpLocks/>
              </p:cNvCxnSpPr>
              <p:nvPr/>
            </p:nvCxnSpPr>
            <p:spPr>
              <a:xfrm flipH="1">
                <a:off x="1129609" y="593856"/>
                <a:ext cx="87945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6EE1BEF1-A404-0609-CA2B-ED14E29D192C}"/>
                  </a:ext>
                </a:extLst>
              </p:cNvPr>
              <p:cNvSpPr/>
              <p:nvPr/>
            </p:nvSpPr>
            <p:spPr>
              <a:xfrm>
                <a:off x="62046" y="249641"/>
                <a:ext cx="925451" cy="4838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5000"/>
                  </a:lnSpc>
                  <a:spcAft>
                    <a:spcPts val="800"/>
                  </a:spcAft>
                </a:pPr>
                <a:r>
                  <a:rPr lang="en-US" sz="1100" b="1" kern="1200">
                    <a:solidFill>
                      <a:srgbClr val="000000"/>
                    </a:solidFill>
                    <a:effectLst/>
                    <a:latin typeface="Miriam Libre" panose="00000500000000000000" pitchFamily="2" charset="-79"/>
                    <a:ea typeface="Calibri" panose="020F0502020204030204" pitchFamily="34" charset="0"/>
                    <a:cs typeface="Miriam Libre" panose="00000500000000000000" pitchFamily="2" charset="-79"/>
                  </a:rPr>
                  <a:t>Mạch ESP32</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14" name="Rectangle 13">
                <a:extLst>
                  <a:ext uri="{FF2B5EF4-FFF2-40B4-BE49-F238E27FC236}">
                    <a16:creationId xmlns:a16="http://schemas.microsoft.com/office/drawing/2014/main" id="{3B211524-F53A-4C27-E0E6-BD6233EE3800}"/>
                  </a:ext>
                </a:extLst>
              </p:cNvPr>
              <p:cNvSpPr/>
              <p:nvPr/>
            </p:nvSpPr>
            <p:spPr>
              <a:xfrm>
                <a:off x="1325974" y="112465"/>
                <a:ext cx="600906" cy="205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5000"/>
                  </a:lnSpc>
                  <a:spcAft>
                    <a:spcPts val="800"/>
                  </a:spcAft>
                </a:pPr>
                <a:r>
                  <a:rPr lang="en-US" sz="1100" b="1" kern="1200">
                    <a:solidFill>
                      <a:srgbClr val="000000"/>
                    </a:solidFill>
                    <a:effectLst/>
                    <a:latin typeface="Miriam Libre" panose="00000500000000000000" pitchFamily="2" charset="-79"/>
                    <a:ea typeface="Calibri" panose="020F0502020204030204" pitchFamily="34" charset="0"/>
                    <a:cs typeface="Miriam Libre" panose="00000500000000000000" pitchFamily="2" charset="-79"/>
                  </a:rPr>
                  <a:t>Pub</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15" name="Rectangle 14">
                <a:extLst>
                  <a:ext uri="{FF2B5EF4-FFF2-40B4-BE49-F238E27FC236}">
                    <a16:creationId xmlns:a16="http://schemas.microsoft.com/office/drawing/2014/main" id="{46809C94-92DE-0D99-CAD1-7072069E9E44}"/>
                  </a:ext>
                </a:extLst>
              </p:cNvPr>
              <p:cNvSpPr/>
              <p:nvPr/>
            </p:nvSpPr>
            <p:spPr>
              <a:xfrm>
                <a:off x="1325974" y="670666"/>
                <a:ext cx="600906" cy="200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5000"/>
                  </a:lnSpc>
                  <a:spcAft>
                    <a:spcPts val="800"/>
                  </a:spcAft>
                </a:pPr>
                <a:r>
                  <a:rPr lang="en-US" sz="1100" b="1" kern="1200">
                    <a:solidFill>
                      <a:srgbClr val="000000"/>
                    </a:solidFill>
                    <a:effectLst/>
                    <a:latin typeface="Miriam Libre" panose="00000500000000000000" pitchFamily="2" charset="-79"/>
                    <a:ea typeface="Calibri" panose="020F0502020204030204" pitchFamily="34" charset="0"/>
                    <a:cs typeface="Miriam Libre" panose="00000500000000000000" pitchFamily="2" charset="-79"/>
                  </a:rPr>
                  <a:t>Sub</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cxnSp>
            <p:nvCxnSpPr>
              <p:cNvPr id="16" name="Straight Arrow Connector 15">
                <a:extLst>
                  <a:ext uri="{FF2B5EF4-FFF2-40B4-BE49-F238E27FC236}">
                    <a16:creationId xmlns:a16="http://schemas.microsoft.com/office/drawing/2014/main" id="{F479E2B9-CBE3-6FCB-F839-4557836881BE}"/>
                  </a:ext>
                </a:extLst>
              </p:cNvPr>
              <p:cNvCxnSpPr>
                <a:cxnSpLocks/>
              </p:cNvCxnSpPr>
              <p:nvPr/>
            </p:nvCxnSpPr>
            <p:spPr>
              <a:xfrm>
                <a:off x="3882355" y="430052"/>
                <a:ext cx="92080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CCC3CD6-F1A0-497E-3B47-65B5DBF0BE29}"/>
                  </a:ext>
                </a:extLst>
              </p:cNvPr>
              <p:cNvCxnSpPr>
                <a:cxnSpLocks/>
              </p:cNvCxnSpPr>
              <p:nvPr/>
            </p:nvCxnSpPr>
            <p:spPr>
              <a:xfrm flipH="1">
                <a:off x="3882355" y="628125"/>
                <a:ext cx="87945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0C1DF3D8-08B1-F4F4-03BF-1F3A102084D0}"/>
                  </a:ext>
                </a:extLst>
              </p:cNvPr>
              <p:cNvSpPr/>
              <p:nvPr/>
            </p:nvSpPr>
            <p:spPr>
              <a:xfrm>
                <a:off x="4078720" y="146734"/>
                <a:ext cx="600906" cy="205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5000"/>
                  </a:lnSpc>
                  <a:spcAft>
                    <a:spcPts val="800"/>
                  </a:spcAft>
                </a:pPr>
                <a:r>
                  <a:rPr lang="en-US" sz="1100" b="1" kern="1200">
                    <a:solidFill>
                      <a:srgbClr val="000000"/>
                    </a:solidFill>
                    <a:effectLst/>
                    <a:latin typeface="Miriam Libre" panose="00000500000000000000" pitchFamily="2" charset="-79"/>
                    <a:ea typeface="Calibri" panose="020F0502020204030204" pitchFamily="34" charset="0"/>
                    <a:cs typeface="Miriam Libre" panose="00000500000000000000" pitchFamily="2" charset="-79"/>
                  </a:rPr>
                  <a:t>Pub</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19" name="Rectangle 18">
                <a:extLst>
                  <a:ext uri="{FF2B5EF4-FFF2-40B4-BE49-F238E27FC236}">
                    <a16:creationId xmlns:a16="http://schemas.microsoft.com/office/drawing/2014/main" id="{A82028FB-17AB-43AE-4159-C22150FD2256}"/>
                  </a:ext>
                </a:extLst>
              </p:cNvPr>
              <p:cNvSpPr/>
              <p:nvPr/>
            </p:nvSpPr>
            <p:spPr>
              <a:xfrm>
                <a:off x="4078720" y="704935"/>
                <a:ext cx="600906" cy="200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5000"/>
                  </a:lnSpc>
                  <a:spcAft>
                    <a:spcPts val="800"/>
                  </a:spcAft>
                </a:pPr>
                <a:r>
                  <a:rPr lang="en-US" sz="1100" b="1" kern="1200">
                    <a:solidFill>
                      <a:srgbClr val="000000"/>
                    </a:solidFill>
                    <a:effectLst/>
                    <a:latin typeface="Miriam Libre" panose="00000500000000000000" pitchFamily="2" charset="-79"/>
                    <a:ea typeface="Calibri" panose="020F0502020204030204" pitchFamily="34" charset="0"/>
                    <a:cs typeface="Miriam Libre" panose="00000500000000000000" pitchFamily="2" charset="-79"/>
                  </a:rPr>
                  <a:t>Sub</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20" name="Rectangle 19">
                <a:extLst>
                  <a:ext uri="{FF2B5EF4-FFF2-40B4-BE49-F238E27FC236}">
                    <a16:creationId xmlns:a16="http://schemas.microsoft.com/office/drawing/2014/main" id="{7D51EAE9-76C6-B25E-533E-AF7F244375FB}"/>
                  </a:ext>
                </a:extLst>
              </p:cNvPr>
              <p:cNvSpPr/>
              <p:nvPr/>
            </p:nvSpPr>
            <p:spPr>
              <a:xfrm>
                <a:off x="4939017" y="318279"/>
                <a:ext cx="1039750" cy="450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5000"/>
                  </a:lnSpc>
                  <a:spcAft>
                    <a:spcPts val="800"/>
                  </a:spcAft>
                </a:pPr>
                <a:r>
                  <a:rPr lang="en-US" sz="1100" b="1" kern="1200">
                    <a:solidFill>
                      <a:srgbClr val="000000"/>
                    </a:solidFill>
                    <a:effectLst/>
                    <a:latin typeface="Miriam Libre" panose="00000500000000000000" pitchFamily="2" charset="-79"/>
                    <a:ea typeface="Calibri" panose="020F0502020204030204" pitchFamily="34" charset="0"/>
                    <a:cs typeface="Miriam Libre" panose="00000500000000000000" pitchFamily="2" charset="-79"/>
                  </a:rPr>
                  <a:t>Máy tính</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a:p>
                <a:pPr algn="ctr">
                  <a:lnSpc>
                    <a:spcPct val="105000"/>
                  </a:lnSpc>
                  <a:spcAft>
                    <a:spcPts val="800"/>
                  </a:spcAft>
                </a:pPr>
                <a:r>
                  <a:rPr lang="en-US" sz="1100" b="1" kern="1200">
                    <a:solidFill>
                      <a:srgbClr val="000000"/>
                    </a:solidFill>
                    <a:effectLst/>
                    <a:latin typeface="Miriam Libre" panose="00000500000000000000" pitchFamily="2" charset="-79"/>
                    <a:ea typeface="Calibri" panose="020F0502020204030204" pitchFamily="34" charset="0"/>
                    <a:cs typeface="Miriam Libre" panose="00000500000000000000" pitchFamily="2" charset="-79"/>
                  </a:rPr>
                  <a:t>Điện thoại</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grpSp>
        <p:sp>
          <p:nvSpPr>
            <p:cNvPr id="9" name="Rectangle 8">
              <a:extLst>
                <a:ext uri="{FF2B5EF4-FFF2-40B4-BE49-F238E27FC236}">
                  <a16:creationId xmlns:a16="http://schemas.microsoft.com/office/drawing/2014/main" id="{A7342A00-27C7-B91F-098F-7D78695075EE}"/>
                </a:ext>
              </a:extLst>
            </p:cNvPr>
            <p:cNvSpPr/>
            <p:nvPr/>
          </p:nvSpPr>
          <p:spPr>
            <a:xfrm>
              <a:off x="0" y="0"/>
              <a:ext cx="6038850" cy="10550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Miriam Libre" panose="00000500000000000000" pitchFamily="2" charset="-79"/>
                <a:cs typeface="Miriam Libre" panose="00000500000000000000" pitchFamily="2" charset="-79"/>
              </a:endParaRPr>
            </a:p>
          </p:txBody>
        </p:sp>
      </p:grpSp>
    </p:spTree>
    <p:extLst>
      <p:ext uri="{BB962C8B-B14F-4D97-AF65-F5344CB8AC3E}">
        <p14:creationId xmlns:p14="http://schemas.microsoft.com/office/powerpoint/2010/main" val="421953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3968E04-5B09-6F44-097D-8D5D9571E4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2" name="Title 1">
            <a:extLst>
              <a:ext uri="{FF2B5EF4-FFF2-40B4-BE49-F238E27FC236}">
                <a16:creationId xmlns:a16="http://schemas.microsoft.com/office/drawing/2014/main" id="{D83D88F0-0FF9-FDB9-FD04-82E889881FF3}"/>
              </a:ext>
            </a:extLst>
          </p:cNvPr>
          <p:cNvSpPr>
            <a:spLocks noGrp="1"/>
          </p:cNvSpPr>
          <p:nvPr>
            <p:ph type="title"/>
          </p:nvPr>
        </p:nvSpPr>
        <p:spPr>
          <a:xfrm>
            <a:off x="457200" y="453911"/>
            <a:ext cx="5138700" cy="990464"/>
          </a:xfrm>
        </p:spPr>
        <p:txBody>
          <a:bodyPr/>
          <a:lstStyle/>
          <a:p>
            <a:r>
              <a:rPr lang="en-US"/>
              <a:t>Mạch điều khiển sử dụng</a:t>
            </a:r>
            <a:br>
              <a:rPr lang="en-US"/>
            </a:br>
            <a:r>
              <a:rPr lang="en-US"/>
              <a:t> vi  điều khiển esp32</a:t>
            </a:r>
          </a:p>
        </p:txBody>
      </p:sp>
      <p:grpSp>
        <p:nvGrpSpPr>
          <p:cNvPr id="22" name="Group 21">
            <a:extLst>
              <a:ext uri="{FF2B5EF4-FFF2-40B4-BE49-F238E27FC236}">
                <a16:creationId xmlns:a16="http://schemas.microsoft.com/office/drawing/2014/main" id="{5B2A93DB-7FAC-1DC6-95D9-FF78224B65F3}"/>
              </a:ext>
            </a:extLst>
          </p:cNvPr>
          <p:cNvGrpSpPr/>
          <p:nvPr/>
        </p:nvGrpSpPr>
        <p:grpSpPr>
          <a:xfrm>
            <a:off x="571144" y="1793884"/>
            <a:ext cx="5024756" cy="2726690"/>
            <a:chOff x="0" y="0"/>
            <a:chExt cx="6664411" cy="3454394"/>
          </a:xfrm>
        </p:grpSpPr>
        <p:sp>
          <p:nvSpPr>
            <p:cNvPr id="23" name="Rectangle 22">
              <a:extLst>
                <a:ext uri="{FF2B5EF4-FFF2-40B4-BE49-F238E27FC236}">
                  <a16:creationId xmlns:a16="http://schemas.microsoft.com/office/drawing/2014/main" id="{D761E191-CDF1-11D3-8273-82F8A6D685E9}"/>
                </a:ext>
              </a:extLst>
            </p:cNvPr>
            <p:cNvSpPr/>
            <p:nvPr/>
          </p:nvSpPr>
          <p:spPr>
            <a:xfrm>
              <a:off x="78751" y="131775"/>
              <a:ext cx="1043188" cy="142532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Khối nút nhấn</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24" name="Rectangle 23">
              <a:extLst>
                <a:ext uri="{FF2B5EF4-FFF2-40B4-BE49-F238E27FC236}">
                  <a16:creationId xmlns:a16="http://schemas.microsoft.com/office/drawing/2014/main" id="{9D482A64-F781-1899-A1AD-42EFA776DADB}"/>
                </a:ext>
              </a:extLst>
            </p:cNvPr>
            <p:cNvSpPr/>
            <p:nvPr/>
          </p:nvSpPr>
          <p:spPr>
            <a:xfrm>
              <a:off x="78751" y="1945158"/>
              <a:ext cx="1260241" cy="107196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Khối nguồn và ổn áp 5v</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25" name="Rectangle 24">
              <a:extLst>
                <a:ext uri="{FF2B5EF4-FFF2-40B4-BE49-F238E27FC236}">
                  <a16:creationId xmlns:a16="http://schemas.microsoft.com/office/drawing/2014/main" id="{E1D54B71-B581-99CF-650B-C3940E24CADE}"/>
                </a:ext>
              </a:extLst>
            </p:cNvPr>
            <p:cNvSpPr/>
            <p:nvPr/>
          </p:nvSpPr>
          <p:spPr>
            <a:xfrm>
              <a:off x="1444926" y="131775"/>
              <a:ext cx="1547763" cy="142532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Khối xử lý trung tâm (ESP32)</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26" name="Rectangle 25">
              <a:extLst>
                <a:ext uri="{FF2B5EF4-FFF2-40B4-BE49-F238E27FC236}">
                  <a16:creationId xmlns:a16="http://schemas.microsoft.com/office/drawing/2014/main" id="{10D8734C-991C-B85B-3D8A-C29D18A6324A}"/>
                </a:ext>
              </a:extLst>
            </p:cNvPr>
            <p:cNvSpPr/>
            <p:nvPr/>
          </p:nvSpPr>
          <p:spPr>
            <a:xfrm>
              <a:off x="1751732" y="2239142"/>
              <a:ext cx="1460711" cy="77797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Khối cách ly nguồn</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27" name="Rectangle 26">
              <a:extLst>
                <a:ext uri="{FF2B5EF4-FFF2-40B4-BE49-F238E27FC236}">
                  <a16:creationId xmlns:a16="http://schemas.microsoft.com/office/drawing/2014/main" id="{BF89273F-F020-0EBE-61C6-2FFCBE4C31B3}"/>
                </a:ext>
              </a:extLst>
            </p:cNvPr>
            <p:cNvSpPr/>
            <p:nvPr/>
          </p:nvSpPr>
          <p:spPr>
            <a:xfrm>
              <a:off x="3625183" y="2239142"/>
              <a:ext cx="1245832" cy="777979"/>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Khối Relay</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28" name="Rectangle 27">
              <a:extLst>
                <a:ext uri="{FF2B5EF4-FFF2-40B4-BE49-F238E27FC236}">
                  <a16:creationId xmlns:a16="http://schemas.microsoft.com/office/drawing/2014/main" id="{5F15DDA2-5FFE-5781-03C5-06B880122499}"/>
                </a:ext>
              </a:extLst>
            </p:cNvPr>
            <p:cNvSpPr/>
            <p:nvPr/>
          </p:nvSpPr>
          <p:spPr>
            <a:xfrm>
              <a:off x="5331945" y="131775"/>
              <a:ext cx="1214257" cy="2885344"/>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Khối thiết bị (đèn, quạt)</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29" name="Rectangle 28">
              <a:extLst>
                <a:ext uri="{FF2B5EF4-FFF2-40B4-BE49-F238E27FC236}">
                  <a16:creationId xmlns:a16="http://schemas.microsoft.com/office/drawing/2014/main" id="{7E935ABA-0A96-D3AD-C7B0-32692F1BD39A}"/>
                </a:ext>
              </a:extLst>
            </p:cNvPr>
            <p:cNvSpPr/>
            <p:nvPr/>
          </p:nvSpPr>
          <p:spPr>
            <a:xfrm>
              <a:off x="3500625" y="135622"/>
              <a:ext cx="1323384" cy="64101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Cách ly quang</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sp>
          <p:nvSpPr>
            <p:cNvPr id="30" name="Rectangle 29">
              <a:extLst>
                <a:ext uri="{FF2B5EF4-FFF2-40B4-BE49-F238E27FC236}">
                  <a16:creationId xmlns:a16="http://schemas.microsoft.com/office/drawing/2014/main" id="{B2E12119-E348-F418-CE80-8F38D4B6B613}"/>
                </a:ext>
              </a:extLst>
            </p:cNvPr>
            <p:cNvSpPr/>
            <p:nvPr/>
          </p:nvSpPr>
          <p:spPr>
            <a:xfrm>
              <a:off x="3500624" y="916078"/>
              <a:ext cx="1413783" cy="641018"/>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kern="1200">
                  <a:solidFill>
                    <a:srgbClr val="FFFFFF"/>
                  </a:solidFill>
                  <a:effectLst/>
                  <a:latin typeface="Miriam Libre" panose="00000500000000000000" pitchFamily="2" charset="-79"/>
                  <a:ea typeface="Calibri" panose="020F0502020204030204" pitchFamily="34" charset="0"/>
                  <a:cs typeface="Miriam Libre" panose="00000500000000000000" pitchFamily="2" charset="-79"/>
                </a:rPr>
                <a:t>khuyếch đại</a:t>
              </a:r>
              <a:endParaRPr lang="en-US" sz="1100">
                <a:effectLst/>
                <a:latin typeface="Miriam Libre" panose="00000500000000000000" pitchFamily="2" charset="-79"/>
                <a:ea typeface="Calibri" panose="020F0502020204030204" pitchFamily="34" charset="0"/>
                <a:cs typeface="Miriam Libre" panose="00000500000000000000" pitchFamily="2" charset="-79"/>
              </a:endParaRPr>
            </a:p>
          </p:txBody>
        </p:sp>
        <p:cxnSp>
          <p:nvCxnSpPr>
            <p:cNvPr id="31" name="Straight Arrow Connector 30">
              <a:extLst>
                <a:ext uri="{FF2B5EF4-FFF2-40B4-BE49-F238E27FC236}">
                  <a16:creationId xmlns:a16="http://schemas.microsoft.com/office/drawing/2014/main" id="{50C95D71-9E8A-FD9D-D6C0-EEEE6BC768AD}"/>
                </a:ext>
              </a:extLst>
            </p:cNvPr>
            <p:cNvCxnSpPr>
              <a:cxnSpLocks/>
            </p:cNvCxnSpPr>
            <p:nvPr/>
          </p:nvCxnSpPr>
          <p:spPr>
            <a:xfrm>
              <a:off x="1145751" y="916078"/>
              <a:ext cx="2638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524B10-5876-000A-E0AB-D38546F165E0}"/>
                </a:ext>
              </a:extLst>
            </p:cNvPr>
            <p:cNvCxnSpPr>
              <a:cxnSpLocks/>
            </p:cNvCxnSpPr>
            <p:nvPr/>
          </p:nvCxnSpPr>
          <p:spPr>
            <a:xfrm>
              <a:off x="3084983" y="910934"/>
              <a:ext cx="2638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E7A08A-2CA4-2FE8-9AAE-F32CDB67CF6C}"/>
                </a:ext>
              </a:extLst>
            </p:cNvPr>
            <p:cNvCxnSpPr>
              <a:cxnSpLocks/>
            </p:cNvCxnSpPr>
            <p:nvPr/>
          </p:nvCxnSpPr>
          <p:spPr>
            <a:xfrm>
              <a:off x="4964963" y="2633867"/>
              <a:ext cx="2638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D2B27B3-DC83-D084-8DEA-CB0CC95E1066}"/>
                </a:ext>
              </a:extLst>
            </p:cNvPr>
            <p:cNvCxnSpPr>
              <a:cxnSpLocks/>
            </p:cNvCxnSpPr>
            <p:nvPr/>
          </p:nvCxnSpPr>
          <p:spPr>
            <a:xfrm flipV="1">
              <a:off x="2419900" y="1672108"/>
              <a:ext cx="0" cy="4950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84F63D1-A825-3C65-B619-CFD87EEE98E0}"/>
                </a:ext>
              </a:extLst>
            </p:cNvPr>
            <p:cNvCxnSpPr>
              <a:cxnSpLocks/>
            </p:cNvCxnSpPr>
            <p:nvPr/>
          </p:nvCxnSpPr>
          <p:spPr>
            <a:xfrm>
              <a:off x="1409635" y="2633867"/>
              <a:ext cx="27225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7AE1107-78C0-F49A-0730-CF26A6C6278D}"/>
                </a:ext>
              </a:extLst>
            </p:cNvPr>
            <p:cNvSpPr/>
            <p:nvPr/>
          </p:nvSpPr>
          <p:spPr>
            <a:xfrm>
              <a:off x="0" y="0"/>
              <a:ext cx="6664411" cy="345439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atin typeface="Miriam Libre" panose="00000500000000000000" pitchFamily="2" charset="-79"/>
                <a:cs typeface="Miriam Libre" panose="00000500000000000000" pitchFamily="2" charset="-79"/>
              </a:endParaRPr>
            </a:p>
          </p:txBody>
        </p:sp>
        <p:cxnSp>
          <p:nvCxnSpPr>
            <p:cNvPr id="38" name="Straight Connector 37">
              <a:extLst>
                <a:ext uri="{FF2B5EF4-FFF2-40B4-BE49-F238E27FC236}">
                  <a16:creationId xmlns:a16="http://schemas.microsoft.com/office/drawing/2014/main" id="{A074DF16-ACB8-A852-F835-9022C89696E8}"/>
                </a:ext>
              </a:extLst>
            </p:cNvPr>
            <p:cNvCxnSpPr>
              <a:cxnSpLocks/>
            </p:cNvCxnSpPr>
            <p:nvPr/>
          </p:nvCxnSpPr>
          <p:spPr>
            <a:xfrm flipH="1">
              <a:off x="708871" y="3017119"/>
              <a:ext cx="1" cy="2696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CDC6BA-6C03-A63F-285D-541BF0DA6C57}"/>
                </a:ext>
              </a:extLst>
            </p:cNvPr>
            <p:cNvCxnSpPr>
              <a:cxnSpLocks/>
            </p:cNvCxnSpPr>
            <p:nvPr/>
          </p:nvCxnSpPr>
          <p:spPr>
            <a:xfrm>
              <a:off x="708871" y="3286754"/>
              <a:ext cx="353356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EFCA0FC-3577-8C95-AFB2-470897A010FD}"/>
                </a:ext>
              </a:extLst>
            </p:cNvPr>
            <p:cNvCxnSpPr>
              <a:cxnSpLocks/>
            </p:cNvCxnSpPr>
            <p:nvPr/>
          </p:nvCxnSpPr>
          <p:spPr>
            <a:xfrm flipV="1">
              <a:off x="4242440" y="3044820"/>
              <a:ext cx="0" cy="2419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1715B8C-F19C-8257-1B16-0AE14DE6371C}"/>
                </a:ext>
              </a:extLst>
            </p:cNvPr>
            <p:cNvCxnSpPr>
              <a:cxnSpLocks/>
            </p:cNvCxnSpPr>
            <p:nvPr/>
          </p:nvCxnSpPr>
          <p:spPr>
            <a:xfrm>
              <a:off x="4242440" y="1604402"/>
              <a:ext cx="0" cy="5627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626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A02E3D6-C4D6-5271-F8A5-D1BFDB7BCE8B}"/>
              </a:ext>
            </a:extLst>
          </p:cNvPr>
          <p:cNvSpPr>
            <a:spLocks noGrp="1"/>
          </p:cNvSpPr>
          <p:nvPr>
            <p:ph type="title"/>
          </p:nvPr>
        </p:nvSpPr>
        <p:spPr/>
        <p:txBody>
          <a:bodyPr/>
          <a:lstStyle/>
          <a:p>
            <a:r>
              <a:rPr lang="en-US"/>
              <a:t>Sơ đồ nguyên lý</a:t>
            </a:r>
          </a:p>
        </p:txBody>
      </p:sp>
      <p:sp>
        <p:nvSpPr>
          <p:cNvPr id="2" name="Slide Number Placeholder 1">
            <a:extLst>
              <a:ext uri="{FF2B5EF4-FFF2-40B4-BE49-F238E27FC236}">
                <a16:creationId xmlns:a16="http://schemas.microsoft.com/office/drawing/2014/main" id="{016A477F-0CC6-87BF-E0AB-0430CBD15A8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10" name="Rectangle 9">
            <a:extLst>
              <a:ext uri="{FF2B5EF4-FFF2-40B4-BE49-F238E27FC236}">
                <a16:creationId xmlns:a16="http://schemas.microsoft.com/office/drawing/2014/main" id="{1EEAA688-43D9-5D6D-614A-C1E960970354}"/>
              </a:ext>
            </a:extLst>
          </p:cNvPr>
          <p:cNvSpPr/>
          <p:nvPr/>
        </p:nvSpPr>
        <p:spPr>
          <a:xfrm>
            <a:off x="0" y="0"/>
            <a:ext cx="9144000" cy="51435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1350C77A-FEB1-0F6C-6826-09026B2632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1"/>
          </a:xfrm>
          <a:prstGeom prst="rect">
            <a:avLst/>
          </a:prstGeom>
          <a:noFill/>
          <a:ln>
            <a:noFill/>
          </a:ln>
        </p:spPr>
      </p:pic>
    </p:spTree>
    <p:extLst>
      <p:ext uri="{BB962C8B-B14F-4D97-AF65-F5344CB8AC3E}">
        <p14:creationId xmlns:p14="http://schemas.microsoft.com/office/powerpoint/2010/main" val="26560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309341-8427-C81C-20E9-4BB1A8F3F8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2" name="Title 1">
            <a:extLst>
              <a:ext uri="{FF2B5EF4-FFF2-40B4-BE49-F238E27FC236}">
                <a16:creationId xmlns:a16="http://schemas.microsoft.com/office/drawing/2014/main" id="{09473FBD-E1AE-A143-BAA0-98934DDFC506}"/>
              </a:ext>
            </a:extLst>
          </p:cNvPr>
          <p:cNvSpPr>
            <a:spLocks noGrp="1"/>
          </p:cNvSpPr>
          <p:nvPr>
            <p:ph type="title" idx="4294967295"/>
          </p:nvPr>
        </p:nvSpPr>
        <p:spPr>
          <a:xfrm>
            <a:off x="2644140" y="587125"/>
            <a:ext cx="5138738" cy="857250"/>
          </a:xfrm>
        </p:spPr>
        <p:txBody>
          <a:bodyPr/>
          <a:lstStyle/>
          <a:p>
            <a:r>
              <a:rPr lang="en-US"/>
              <a:t>Lưu đồ thuật toán</a:t>
            </a:r>
          </a:p>
        </p:txBody>
      </p:sp>
      <p:pic>
        <p:nvPicPr>
          <p:cNvPr id="4" name="Picture 3">
            <a:extLst>
              <a:ext uri="{FF2B5EF4-FFF2-40B4-BE49-F238E27FC236}">
                <a16:creationId xmlns:a16="http://schemas.microsoft.com/office/drawing/2014/main" id="{48BC13BE-4C39-0D5E-1912-1FB5E2B61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7540" y="1351495"/>
            <a:ext cx="3230879" cy="3456005"/>
          </a:xfrm>
          <a:prstGeom prst="rect">
            <a:avLst/>
          </a:prstGeom>
          <a:noFill/>
          <a:ln>
            <a:noFill/>
          </a:ln>
        </p:spPr>
      </p:pic>
    </p:spTree>
    <p:extLst>
      <p:ext uri="{BB962C8B-B14F-4D97-AF65-F5344CB8AC3E}">
        <p14:creationId xmlns:p14="http://schemas.microsoft.com/office/powerpoint/2010/main" val="574793967"/>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413</Words>
  <Application>Microsoft Office PowerPoint</Application>
  <PresentationFormat>On-screen Show (16:9)</PresentationFormat>
  <Paragraphs>62</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Barlow Light</vt:lpstr>
      <vt:lpstr>Arial</vt:lpstr>
      <vt:lpstr>Miriam Libre</vt:lpstr>
      <vt:lpstr>Calibri</vt:lpstr>
      <vt:lpstr>Inter</vt:lpstr>
      <vt:lpstr>Barlow</vt:lpstr>
      <vt:lpstr>Work Sans</vt:lpstr>
      <vt:lpstr>Times New Roman</vt:lpstr>
      <vt:lpstr>Roderigo template</vt:lpstr>
      <vt:lpstr>TRƯỜNG ĐẠI HỌC CÔNG NGHIỆP HÀ NỘI KHOA ĐIỆN TỬ</vt:lpstr>
      <vt:lpstr>Điều khiển và giám sát từ xa là gì?</vt:lpstr>
      <vt:lpstr>Một số hệ thống giám sát và điều khiển từ xa</vt:lpstr>
      <vt:lpstr>Một số hệ thống giám sát và điều khiển từ xa</vt:lpstr>
      <vt:lpstr>PowerPoint Presentation</vt:lpstr>
      <vt:lpstr>Sơ đồ khối hệ thống</vt:lpstr>
      <vt:lpstr>Mạch điều khiển sử dụng  vi  điều khiển esp32</vt:lpstr>
      <vt:lpstr>Sơ đồ nguyên lý</vt:lpstr>
      <vt:lpstr>Lưu đồ thuật toán</vt:lpstr>
      <vt:lpstr>PowerPoint Presentation</vt:lpstr>
      <vt:lpstr>PowerPoint Presentation</vt:lpstr>
      <vt:lpstr>PowerPoint Presentation</vt:lpstr>
      <vt:lpstr>Kết luận và 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 KHOA ĐIỆN TỬ</dc:title>
  <cp:lastModifiedBy>Thinh</cp:lastModifiedBy>
  <cp:revision>2</cp:revision>
  <dcterms:modified xsi:type="dcterms:W3CDTF">2022-05-19T04:39:57Z</dcterms:modified>
</cp:coreProperties>
</file>