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77" r:id="rId5"/>
    <p:sldId id="266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8" r:id="rId16"/>
    <p:sldId id="27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87" autoAdjust="0"/>
  </p:normalViewPr>
  <p:slideViewPr>
    <p:cSldViewPr snapToGrid="0">
      <p:cViewPr>
        <p:scale>
          <a:sx n="100" d="100"/>
          <a:sy n="100" d="100"/>
        </p:scale>
        <p:origin x="99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5BED-13FA-4FC8-A297-B8DDF1B30C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EC5D-D19F-4532-BB41-98C88EC3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8EC5D-D19F-4532-BB41-98C88EC39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>
                <a:ea typeface="Calibri" panose="020F0502020204030204" pitchFamily="34" charset="0"/>
              </a:rPr>
              <a:t>Phương pháp phân loại sản phẩm truyền thống yêu cầu không gian làm việc rộng hơn.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/>
              <a:t>Thời gian phân loại sản phẩm lâu và dễ xảy ra sai sót, nhầm lẫn.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/>
              <a:t>Tốn nhiều chi phí cho việc thuê nhân công và diện tích.</a:t>
            </a:r>
          </a:p>
          <a:p>
            <a:r>
              <a:rPr lang="en-US"/>
              <a:t>=&gt; cần có hệ thống phân loại sản phẩm hiện đại hơn =&gt; phân loại sp dựa trên QR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8EC5D-D19F-4532-BB41-98C88EC39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8EC5D-D19F-4532-BB41-98C88EC39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/>
          <p:cNvGrpSpPr/>
          <p:nvPr userDrawn="1"/>
        </p:nvGrpSpPr>
        <p:grpSpPr>
          <a:xfrm>
            <a:off x="0" y="779676"/>
            <a:ext cx="4654344" cy="6066876"/>
            <a:chOff x="-74724" y="894430"/>
            <a:chExt cx="4654344" cy="60668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19" name="Group 118"/>
            <p:cNvGrpSpPr/>
            <p:nvPr userDrawn="1"/>
          </p:nvGrpSpPr>
          <p:grpSpPr>
            <a:xfrm>
              <a:off x="-74724" y="1990846"/>
              <a:ext cx="1718329" cy="4970460"/>
              <a:chOff x="-74724" y="1155168"/>
              <a:chExt cx="2055379" cy="5806138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574767" y="5029201"/>
                <a:ext cx="1319348" cy="13062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 userDrawn="1"/>
            </p:nvSpPr>
            <p:spPr>
              <a:xfrm>
                <a:off x="661307" y="5114108"/>
                <a:ext cx="1146265" cy="1136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 userDrawn="1"/>
            </p:nvSpPr>
            <p:spPr>
              <a:xfrm>
                <a:off x="1025434" y="5466806"/>
                <a:ext cx="418012" cy="43107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 userDrawn="1"/>
            </p:nvSpPr>
            <p:spPr>
              <a:xfrm>
                <a:off x="841738" y="4943100"/>
                <a:ext cx="1138917" cy="1150722"/>
              </a:xfrm>
              <a:prstGeom prst="arc">
                <a:avLst>
                  <a:gd name="adj1" fmla="val 16200000"/>
                  <a:gd name="adj2" fmla="val 567839"/>
                </a:avLst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 userDrawn="1"/>
            </p:nvSpPr>
            <p:spPr>
              <a:xfrm rot="5400000" flipV="1">
                <a:off x="519410" y="5339420"/>
                <a:ext cx="1131171" cy="1116918"/>
              </a:xfrm>
              <a:prstGeom prst="arc">
                <a:avLst>
                  <a:gd name="adj1" fmla="val 16272423"/>
                  <a:gd name="adj2" fmla="val 567839"/>
                </a:avLst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23185" y="6292412"/>
                <a:ext cx="673971" cy="565588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5" idx="1"/>
              </p:cNvCxnSpPr>
              <p:nvPr userDrawn="1"/>
            </p:nvCxnSpPr>
            <p:spPr>
              <a:xfrm flipH="1" flipV="1">
                <a:off x="574767" y="4943100"/>
                <a:ext cx="511883" cy="586835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V="1">
                <a:off x="574767" y="3634163"/>
                <a:ext cx="0" cy="1308937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 userDrawn="1"/>
            </p:nvSpPr>
            <p:spPr>
              <a:xfrm>
                <a:off x="515984" y="3516597"/>
                <a:ext cx="117566" cy="117566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 userDrawn="1"/>
            </p:nvCxnSpPr>
            <p:spPr>
              <a:xfrm flipH="1" flipV="1">
                <a:off x="23185" y="3814354"/>
                <a:ext cx="551582" cy="28738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 flipH="1" flipV="1">
                <a:off x="23185" y="3900455"/>
                <a:ext cx="551582" cy="28738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 userDrawn="1"/>
            </p:nvSpPr>
            <p:spPr>
              <a:xfrm>
                <a:off x="62885" y="4864214"/>
                <a:ext cx="241644" cy="24989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 userDrawn="1"/>
            </p:nvSpPr>
            <p:spPr>
              <a:xfrm rot="16200000">
                <a:off x="-37457" y="5784174"/>
                <a:ext cx="248194" cy="322727"/>
              </a:xfrm>
              <a:prstGeom prst="triangl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9" idx="0"/>
              </p:cNvCxnSpPr>
              <p:nvPr userDrawn="1"/>
            </p:nvCxnSpPr>
            <p:spPr>
              <a:xfrm flipV="1">
                <a:off x="1411196" y="3383280"/>
                <a:ext cx="32250" cy="155982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Isosceles Triangle 97"/>
              <p:cNvSpPr/>
              <p:nvPr userDrawn="1"/>
            </p:nvSpPr>
            <p:spPr>
              <a:xfrm rot="10800000">
                <a:off x="1064169" y="6638579"/>
                <a:ext cx="248194" cy="322727"/>
              </a:xfrm>
              <a:prstGeom prst="triangl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 userDrawn="1"/>
            </p:nvCxnSpPr>
            <p:spPr>
              <a:xfrm flipH="1" flipV="1">
                <a:off x="964999" y="4152263"/>
                <a:ext cx="326201" cy="186894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V="1">
                <a:off x="964999" y="3625906"/>
                <a:ext cx="0" cy="526357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 userDrawn="1"/>
            </p:nvSpPr>
            <p:spPr>
              <a:xfrm>
                <a:off x="901746" y="3534144"/>
                <a:ext cx="140723" cy="145357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 userDrawn="1"/>
            </p:nvCxnSpPr>
            <p:spPr>
              <a:xfrm flipV="1">
                <a:off x="1291200" y="3383280"/>
                <a:ext cx="0" cy="155982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 flipV="1">
                <a:off x="820574" y="2990877"/>
                <a:ext cx="470626" cy="391886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 userDrawn="1"/>
            </p:nvSpPr>
            <p:spPr>
              <a:xfrm>
                <a:off x="760350" y="2939062"/>
                <a:ext cx="160174" cy="153832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>
                <a:off x="1312364" y="4446318"/>
                <a:ext cx="183387" cy="188348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 userDrawn="1"/>
            </p:nvCxnSpPr>
            <p:spPr>
              <a:xfrm flipH="1" flipV="1">
                <a:off x="1083293" y="3064969"/>
                <a:ext cx="358451" cy="317794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V="1">
                <a:off x="1083293" y="2597709"/>
                <a:ext cx="0" cy="46726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 userDrawn="1"/>
            </p:nvGrpSpPr>
            <p:grpSpPr>
              <a:xfrm>
                <a:off x="786765" y="2010575"/>
                <a:ext cx="617292" cy="601653"/>
                <a:chOff x="878459" y="1108839"/>
                <a:chExt cx="1319348" cy="1306286"/>
              </a:xfrm>
            </p:grpSpPr>
            <p:sp>
              <p:nvSpPr>
                <p:cNvPr id="103" name="Oval 102"/>
                <p:cNvSpPr/>
                <p:nvPr userDrawn="1"/>
              </p:nvSpPr>
              <p:spPr>
                <a:xfrm>
                  <a:off x="878459" y="1108839"/>
                  <a:ext cx="1319348" cy="13062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  <a:alpha val="49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 userDrawn="1"/>
              </p:nvSpPr>
              <p:spPr>
                <a:xfrm>
                  <a:off x="964999" y="1193746"/>
                  <a:ext cx="1146265" cy="1136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  <a:alpha val="49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 userDrawn="1"/>
              </p:nvSpPr>
              <p:spPr>
                <a:xfrm>
                  <a:off x="1329126" y="1546444"/>
                  <a:ext cx="418012" cy="431074"/>
                </a:xfrm>
                <a:prstGeom prst="ellipse">
                  <a:avLst/>
                </a:prstGeom>
                <a:ln>
                  <a:solidFill>
                    <a:schemeClr val="accent1">
                      <a:lumMod val="40000"/>
                      <a:lumOff val="60000"/>
                      <a:alpha val="49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Connector 70"/>
              <p:cNvCxnSpPr/>
              <p:nvPr userDrawn="1"/>
            </p:nvCxnSpPr>
            <p:spPr>
              <a:xfrm flipH="1" flipV="1">
                <a:off x="1074494" y="1487354"/>
                <a:ext cx="8799" cy="520829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 userDrawn="1"/>
            </p:nvSpPr>
            <p:spPr>
              <a:xfrm>
                <a:off x="1010533" y="1448246"/>
                <a:ext cx="117566" cy="117566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 userDrawn="1"/>
            </p:nvCxnSpPr>
            <p:spPr>
              <a:xfrm flipH="1" flipV="1">
                <a:off x="633550" y="1713813"/>
                <a:ext cx="440945" cy="21249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 flipV="1">
                <a:off x="827256" y="1630125"/>
                <a:ext cx="256037" cy="106629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 flipV="1">
                <a:off x="823086" y="1214846"/>
                <a:ext cx="0" cy="415279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 flipV="1">
                <a:off x="631465" y="1354165"/>
                <a:ext cx="1" cy="359648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 userDrawn="1"/>
            </p:nvSpPr>
            <p:spPr>
              <a:xfrm>
                <a:off x="768472" y="1155168"/>
                <a:ext cx="117566" cy="117566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>
                <a:off x="178154" y="2041003"/>
                <a:ext cx="241644" cy="24989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Isosceles Triangle 120"/>
            <p:cNvSpPr/>
            <p:nvPr userDrawn="1"/>
          </p:nvSpPr>
          <p:spPr>
            <a:xfrm>
              <a:off x="567843" y="1319225"/>
              <a:ext cx="582847" cy="474562"/>
            </a:xfrm>
            <a:prstGeom prst="triangle">
              <a:avLst/>
            </a:prstGeom>
            <a:noFill/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>
              <a:off x="685782" y="1457652"/>
              <a:ext cx="346967" cy="26707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21" idx="0"/>
            </p:cNvCxnSpPr>
            <p:nvPr userDrawn="1"/>
          </p:nvCxnSpPr>
          <p:spPr>
            <a:xfrm flipH="1" flipV="1">
              <a:off x="845025" y="925975"/>
              <a:ext cx="14242" cy="39325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 userDrawn="1"/>
          </p:nvSpPr>
          <p:spPr>
            <a:xfrm>
              <a:off x="805239" y="894430"/>
              <a:ext cx="98287" cy="10064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 userDrawn="1"/>
          </p:nvCxnSpPr>
          <p:spPr>
            <a:xfrm flipV="1">
              <a:off x="859610" y="1209458"/>
              <a:ext cx="136130" cy="5930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995740" y="1122600"/>
              <a:ext cx="0" cy="8685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 userDrawn="1"/>
          </p:nvSpPr>
          <p:spPr>
            <a:xfrm>
              <a:off x="957639" y="1046830"/>
              <a:ext cx="98287" cy="10064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>
              <a:off x="1127708" y="2041168"/>
              <a:ext cx="110509" cy="120033"/>
            </a:xfrm>
            <a:prstGeom prst="triangl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 userDrawn="1"/>
          </p:nvSpPr>
          <p:spPr>
            <a:xfrm>
              <a:off x="1161560" y="2450406"/>
              <a:ext cx="133908" cy="131691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/>
            <p:cNvGrpSpPr/>
            <p:nvPr userDrawn="1"/>
          </p:nvGrpSpPr>
          <p:grpSpPr>
            <a:xfrm>
              <a:off x="1176926" y="3065646"/>
              <a:ext cx="466679" cy="322559"/>
              <a:chOff x="1176926" y="2913644"/>
              <a:chExt cx="582847" cy="474562"/>
            </a:xfrm>
          </p:grpSpPr>
          <p:sp>
            <p:nvSpPr>
              <p:cNvPr id="142" name="Isosceles Triangle 141"/>
              <p:cNvSpPr/>
              <p:nvPr userDrawn="1"/>
            </p:nvSpPr>
            <p:spPr>
              <a:xfrm>
                <a:off x="1176926" y="2913644"/>
                <a:ext cx="582847" cy="474562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Isosceles Triangle 142"/>
              <p:cNvSpPr/>
              <p:nvPr userDrawn="1"/>
            </p:nvSpPr>
            <p:spPr>
              <a:xfrm>
                <a:off x="1294865" y="3052071"/>
                <a:ext cx="346967" cy="267071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 userDrawn="1"/>
          </p:nvCxnSpPr>
          <p:spPr>
            <a:xfrm flipV="1">
              <a:off x="1498904" y="5233581"/>
              <a:ext cx="146394" cy="146394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 userDrawn="1"/>
          </p:nvGrpSpPr>
          <p:grpSpPr>
            <a:xfrm>
              <a:off x="1513622" y="4723520"/>
              <a:ext cx="601980" cy="511839"/>
              <a:chOff x="1513622" y="4723520"/>
              <a:chExt cx="601980" cy="511839"/>
            </a:xfrm>
          </p:grpSpPr>
          <p:sp>
            <p:nvSpPr>
              <p:cNvPr id="145" name="Hexagon 144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Hexagon 145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Hexagon 146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/>
            <p:cNvSpPr/>
            <p:nvPr userDrawn="1"/>
          </p:nvSpPr>
          <p:spPr>
            <a:xfrm>
              <a:off x="1640260" y="4494151"/>
              <a:ext cx="133908" cy="131691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 userDrawn="1"/>
          </p:nvSpPr>
          <p:spPr>
            <a:xfrm>
              <a:off x="1839605" y="4494151"/>
              <a:ext cx="133908" cy="131691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5" idx="6"/>
            </p:cNvCxnSpPr>
            <p:nvPr userDrawn="1"/>
          </p:nvCxnSpPr>
          <p:spPr>
            <a:xfrm flipV="1">
              <a:off x="1194490" y="5866423"/>
              <a:ext cx="645115" cy="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563301" y="5985502"/>
              <a:ext cx="27630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 userDrawn="1"/>
          </p:nvGrpSpPr>
          <p:grpSpPr>
            <a:xfrm>
              <a:off x="1773058" y="5752593"/>
              <a:ext cx="416012" cy="331142"/>
              <a:chOff x="1513622" y="4723520"/>
              <a:chExt cx="601980" cy="511839"/>
            </a:xfrm>
          </p:grpSpPr>
          <p:sp>
            <p:nvSpPr>
              <p:cNvPr id="156" name="Hexagon 155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Hexagon 156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Hexagon 157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0" name="Straight Connector 159"/>
            <p:cNvCxnSpPr>
              <a:stCxn id="156" idx="0"/>
            </p:cNvCxnSpPr>
            <p:nvPr userDrawn="1"/>
          </p:nvCxnSpPr>
          <p:spPr>
            <a:xfrm>
              <a:off x="2189070" y="5918164"/>
              <a:ext cx="27219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2461260" y="5918164"/>
              <a:ext cx="182880" cy="279809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2644140" y="6197973"/>
              <a:ext cx="5029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 userDrawn="1"/>
          </p:nvGrpSpPr>
          <p:grpSpPr>
            <a:xfrm>
              <a:off x="3121934" y="6022528"/>
              <a:ext cx="416012" cy="331142"/>
              <a:chOff x="1513622" y="4723520"/>
              <a:chExt cx="601980" cy="511839"/>
            </a:xfrm>
          </p:grpSpPr>
          <p:sp>
            <p:nvSpPr>
              <p:cNvPr id="166" name="Hexagon 165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Hexagon 166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Hexagon 167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/>
            <p:cNvSpPr/>
            <p:nvPr userDrawn="1"/>
          </p:nvSpPr>
          <p:spPr>
            <a:xfrm>
              <a:off x="1701453" y="6280588"/>
              <a:ext cx="272060" cy="2545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 userDrawn="1"/>
          </p:nvSpPr>
          <p:spPr>
            <a:xfrm>
              <a:off x="1777653" y="6349430"/>
              <a:ext cx="119660" cy="1168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 userDrawn="1"/>
          </p:nvSpPr>
          <p:spPr>
            <a:xfrm>
              <a:off x="2115602" y="6443408"/>
              <a:ext cx="272060" cy="2545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2191802" y="6512250"/>
              <a:ext cx="119660" cy="1168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>
              <a:stCxn id="169" idx="4"/>
            </p:cNvCxnSpPr>
            <p:nvPr userDrawn="1"/>
          </p:nvCxnSpPr>
          <p:spPr>
            <a:xfrm>
              <a:off x="1837483" y="6535119"/>
              <a:ext cx="2122" cy="33775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1295468" y="6323386"/>
              <a:ext cx="203436" cy="12002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1488004" y="6443408"/>
              <a:ext cx="10900" cy="41459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2311462" y="6083735"/>
              <a:ext cx="568898" cy="77426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2461260" y="6280588"/>
              <a:ext cx="0" cy="18568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2461421" y="6466275"/>
              <a:ext cx="327660" cy="41459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56" idx="5"/>
            </p:cNvCxnSpPr>
            <p:nvPr userDrawn="1"/>
          </p:nvCxnSpPr>
          <p:spPr>
            <a:xfrm flipV="1">
              <a:off x="2106285" y="5484767"/>
              <a:ext cx="281377" cy="26782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2387662" y="5484767"/>
              <a:ext cx="40141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V="1">
              <a:off x="2789081" y="5273012"/>
              <a:ext cx="91279" cy="21175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 userDrawn="1"/>
          </p:nvSpPr>
          <p:spPr>
            <a:xfrm>
              <a:off x="2831216" y="5233581"/>
              <a:ext cx="98287" cy="10064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Arrow Connector 195"/>
            <p:cNvCxnSpPr>
              <a:stCxn id="166" idx="0"/>
            </p:cNvCxnSpPr>
            <p:nvPr userDrawn="1"/>
          </p:nvCxnSpPr>
          <p:spPr>
            <a:xfrm>
              <a:off x="3537946" y="6188099"/>
              <a:ext cx="1041674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66" idx="1"/>
            </p:cNvCxnSpPr>
            <p:nvPr userDrawn="1"/>
          </p:nvCxnSpPr>
          <p:spPr>
            <a:xfrm flipV="1">
              <a:off x="3455161" y="6349430"/>
              <a:ext cx="796799" cy="424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 userDrawn="1"/>
        </p:nvGrpSpPr>
        <p:grpSpPr>
          <a:xfrm rot="10800000">
            <a:off x="7428510" y="83588"/>
            <a:ext cx="4654344" cy="6066876"/>
            <a:chOff x="-74724" y="894430"/>
            <a:chExt cx="4654344" cy="60668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03" name="Group 202"/>
            <p:cNvGrpSpPr/>
            <p:nvPr userDrawn="1"/>
          </p:nvGrpSpPr>
          <p:grpSpPr>
            <a:xfrm>
              <a:off x="-74724" y="1990846"/>
              <a:ext cx="1718329" cy="4970460"/>
              <a:chOff x="-74724" y="1155168"/>
              <a:chExt cx="2055379" cy="5806138"/>
            </a:xfrm>
          </p:grpSpPr>
          <p:sp>
            <p:nvSpPr>
              <p:cNvPr id="252" name="Oval 251"/>
              <p:cNvSpPr/>
              <p:nvPr userDrawn="1"/>
            </p:nvSpPr>
            <p:spPr>
              <a:xfrm>
                <a:off x="574767" y="5029201"/>
                <a:ext cx="1319348" cy="1306286"/>
              </a:xfrm>
              <a:prstGeom prst="ellipse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 userDrawn="1"/>
            </p:nvSpPr>
            <p:spPr>
              <a:xfrm>
                <a:off x="661307" y="5114108"/>
                <a:ext cx="1146265" cy="1136469"/>
              </a:xfrm>
              <a:prstGeom prst="ellipse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 userDrawn="1"/>
            </p:nvSpPr>
            <p:spPr>
              <a:xfrm>
                <a:off x="1025434" y="5466806"/>
                <a:ext cx="418012" cy="4310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254"/>
              <p:cNvSpPr/>
              <p:nvPr userDrawn="1"/>
            </p:nvSpPr>
            <p:spPr>
              <a:xfrm>
                <a:off x="841738" y="4943100"/>
                <a:ext cx="1138917" cy="1150722"/>
              </a:xfrm>
              <a:prstGeom prst="arc">
                <a:avLst>
                  <a:gd name="adj1" fmla="val 16200000"/>
                  <a:gd name="adj2" fmla="val 567839"/>
                </a:avLst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Arc 255"/>
              <p:cNvSpPr/>
              <p:nvPr userDrawn="1"/>
            </p:nvSpPr>
            <p:spPr>
              <a:xfrm rot="5400000" flipV="1">
                <a:off x="519410" y="5339420"/>
                <a:ext cx="1131171" cy="1116918"/>
              </a:xfrm>
              <a:prstGeom prst="arc">
                <a:avLst>
                  <a:gd name="adj1" fmla="val 16272423"/>
                  <a:gd name="adj2" fmla="val 567839"/>
                </a:avLst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/>
              <p:cNvCxnSpPr/>
              <p:nvPr userDrawn="1"/>
            </p:nvCxnSpPr>
            <p:spPr>
              <a:xfrm flipH="1">
                <a:off x="23185" y="6292412"/>
                <a:ext cx="673971" cy="565588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54" idx="1"/>
              </p:cNvCxnSpPr>
              <p:nvPr userDrawn="1"/>
            </p:nvCxnSpPr>
            <p:spPr>
              <a:xfrm flipH="1" flipV="1">
                <a:off x="574767" y="4943100"/>
                <a:ext cx="511883" cy="586835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>
              <a:xfrm flipV="1">
                <a:off x="574767" y="3634163"/>
                <a:ext cx="0" cy="1308937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Oval 259"/>
              <p:cNvSpPr/>
              <p:nvPr userDrawn="1"/>
            </p:nvSpPr>
            <p:spPr>
              <a:xfrm>
                <a:off x="515984" y="3516597"/>
                <a:ext cx="117566" cy="1175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/>
              <p:cNvCxnSpPr/>
              <p:nvPr userDrawn="1"/>
            </p:nvCxnSpPr>
            <p:spPr>
              <a:xfrm flipH="1" flipV="1">
                <a:off x="23185" y="3814354"/>
                <a:ext cx="551582" cy="287383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 userDrawn="1"/>
            </p:nvCxnSpPr>
            <p:spPr>
              <a:xfrm flipH="1" flipV="1">
                <a:off x="23185" y="3900455"/>
                <a:ext cx="551582" cy="287383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 userDrawn="1"/>
            </p:nvSpPr>
            <p:spPr>
              <a:xfrm>
                <a:off x="62885" y="4864213"/>
                <a:ext cx="241644" cy="2498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Isosceles Triangle 263"/>
              <p:cNvSpPr/>
              <p:nvPr userDrawn="1"/>
            </p:nvSpPr>
            <p:spPr>
              <a:xfrm rot="16200000">
                <a:off x="-37457" y="5784174"/>
                <a:ext cx="248194" cy="32272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Straight Connector 264"/>
              <p:cNvCxnSpPr>
                <a:stCxn id="255" idx="0"/>
              </p:cNvCxnSpPr>
              <p:nvPr userDrawn="1"/>
            </p:nvCxnSpPr>
            <p:spPr>
              <a:xfrm flipV="1">
                <a:off x="1411196" y="3383280"/>
                <a:ext cx="32250" cy="1559820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Isosceles Triangle 265"/>
              <p:cNvSpPr/>
              <p:nvPr userDrawn="1"/>
            </p:nvSpPr>
            <p:spPr>
              <a:xfrm rot="10800000">
                <a:off x="1064169" y="6638579"/>
                <a:ext cx="248194" cy="32272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 userDrawn="1"/>
            </p:nvCxnSpPr>
            <p:spPr>
              <a:xfrm flipH="1" flipV="1">
                <a:off x="964999" y="4152263"/>
                <a:ext cx="326201" cy="186894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 userDrawn="1"/>
            </p:nvCxnSpPr>
            <p:spPr>
              <a:xfrm flipV="1">
                <a:off x="964999" y="3625906"/>
                <a:ext cx="0" cy="526357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/>
              <p:nvPr userDrawn="1"/>
            </p:nvSpPr>
            <p:spPr>
              <a:xfrm>
                <a:off x="901746" y="3534144"/>
                <a:ext cx="140723" cy="1453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 userDrawn="1"/>
            </p:nvCxnSpPr>
            <p:spPr>
              <a:xfrm flipV="1">
                <a:off x="1291200" y="3383280"/>
                <a:ext cx="0" cy="1559820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>
              <a:xfrm flipH="1" flipV="1">
                <a:off x="820574" y="2990877"/>
                <a:ext cx="470626" cy="391886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 userDrawn="1"/>
            </p:nvSpPr>
            <p:spPr>
              <a:xfrm>
                <a:off x="760350" y="2939062"/>
                <a:ext cx="160174" cy="1538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>
                <a:off x="1312365" y="4446319"/>
                <a:ext cx="183387" cy="1883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 userDrawn="1"/>
            </p:nvCxnSpPr>
            <p:spPr>
              <a:xfrm flipH="1" flipV="1">
                <a:off x="1083293" y="3064969"/>
                <a:ext cx="358451" cy="317794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 userDrawn="1"/>
            </p:nvCxnSpPr>
            <p:spPr>
              <a:xfrm flipV="1">
                <a:off x="1083293" y="2597709"/>
                <a:ext cx="0" cy="467260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 userDrawn="1"/>
            </p:nvGrpSpPr>
            <p:grpSpPr>
              <a:xfrm>
                <a:off x="786765" y="2010575"/>
                <a:ext cx="617292" cy="601653"/>
                <a:chOff x="878459" y="1108839"/>
                <a:chExt cx="1319348" cy="1306286"/>
              </a:xfrm>
            </p:grpSpPr>
            <p:sp>
              <p:nvSpPr>
                <p:cNvPr id="285" name="Oval 284"/>
                <p:cNvSpPr/>
                <p:nvPr userDrawn="1"/>
              </p:nvSpPr>
              <p:spPr>
                <a:xfrm>
                  <a:off x="878459" y="1108839"/>
                  <a:ext cx="1319348" cy="1306286"/>
                </a:xfrm>
                <a:prstGeom prst="ellipse">
                  <a:avLst/>
                </a:prstGeom>
                <a:solidFill>
                  <a:schemeClr val="bg1"/>
                </a:solidFill>
                <a:ln cap="flat">
                  <a:solidFill>
                    <a:schemeClr val="accent1">
                      <a:lumMod val="40000"/>
                      <a:lumOff val="60000"/>
                      <a:alpha val="83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 userDrawn="1"/>
              </p:nvSpPr>
              <p:spPr>
                <a:xfrm>
                  <a:off x="964999" y="1193746"/>
                  <a:ext cx="1146265" cy="1136469"/>
                </a:xfrm>
                <a:prstGeom prst="ellipse">
                  <a:avLst/>
                </a:prstGeom>
                <a:solidFill>
                  <a:schemeClr val="bg1"/>
                </a:solidFill>
                <a:ln cap="flat">
                  <a:solidFill>
                    <a:schemeClr val="accent1">
                      <a:lumMod val="40000"/>
                      <a:lumOff val="60000"/>
                      <a:alpha val="83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 userDrawn="1"/>
              </p:nvSpPr>
              <p:spPr>
                <a:xfrm>
                  <a:off x="1329127" y="1546445"/>
                  <a:ext cx="418011" cy="43107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cap="flat">
                  <a:solidFill>
                    <a:schemeClr val="accent1">
                      <a:lumMod val="40000"/>
                      <a:lumOff val="60000"/>
                      <a:alpha val="83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7" name="Straight Connector 276"/>
              <p:cNvCxnSpPr/>
              <p:nvPr userDrawn="1"/>
            </p:nvCxnSpPr>
            <p:spPr>
              <a:xfrm flipH="1" flipV="1">
                <a:off x="1074494" y="1487354"/>
                <a:ext cx="8799" cy="520829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/>
              <p:cNvSpPr/>
              <p:nvPr userDrawn="1"/>
            </p:nvSpPr>
            <p:spPr>
              <a:xfrm>
                <a:off x="1010533" y="1448246"/>
                <a:ext cx="117566" cy="1175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 userDrawn="1"/>
            </p:nvCxnSpPr>
            <p:spPr>
              <a:xfrm flipH="1" flipV="1">
                <a:off x="633550" y="1713813"/>
                <a:ext cx="440945" cy="212493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 flipH="1" flipV="1">
                <a:off x="827256" y="1630125"/>
                <a:ext cx="256037" cy="106629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>
              <a:xfrm flipV="1">
                <a:off x="823086" y="1214846"/>
                <a:ext cx="0" cy="415279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>
              <a:xfrm flipV="1">
                <a:off x="631465" y="1354165"/>
                <a:ext cx="1" cy="359648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 userDrawn="1"/>
            </p:nvSpPr>
            <p:spPr>
              <a:xfrm>
                <a:off x="768472" y="1155168"/>
                <a:ext cx="117566" cy="1175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 userDrawn="1"/>
            </p:nvSpPr>
            <p:spPr>
              <a:xfrm>
                <a:off x="178154" y="2041003"/>
                <a:ext cx="241644" cy="2498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Isosceles Triangle 203"/>
            <p:cNvSpPr/>
            <p:nvPr userDrawn="1"/>
          </p:nvSpPr>
          <p:spPr>
            <a:xfrm>
              <a:off x="567843" y="1319225"/>
              <a:ext cx="582847" cy="474562"/>
            </a:xfrm>
            <a:prstGeom prst="triangle">
              <a:avLst/>
            </a:prstGeom>
            <a:noFill/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>
              <a:off x="685782" y="1457652"/>
              <a:ext cx="346967" cy="2670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>
              <a:stCxn id="204" idx="0"/>
            </p:cNvCxnSpPr>
            <p:nvPr userDrawn="1"/>
          </p:nvCxnSpPr>
          <p:spPr>
            <a:xfrm flipH="1" flipV="1">
              <a:off x="845025" y="925975"/>
              <a:ext cx="14242" cy="39325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 userDrawn="1"/>
          </p:nvSpPr>
          <p:spPr>
            <a:xfrm>
              <a:off x="805239" y="894430"/>
              <a:ext cx="98287" cy="1006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/>
            <p:cNvCxnSpPr/>
            <p:nvPr userDrawn="1"/>
          </p:nvCxnSpPr>
          <p:spPr>
            <a:xfrm flipV="1">
              <a:off x="859610" y="1209458"/>
              <a:ext cx="136130" cy="59305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V="1">
              <a:off x="995740" y="1122600"/>
              <a:ext cx="0" cy="86858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 userDrawn="1"/>
          </p:nvSpPr>
          <p:spPr>
            <a:xfrm>
              <a:off x="957639" y="1046830"/>
              <a:ext cx="98287" cy="1006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>
              <a:off x="1127708" y="2041168"/>
              <a:ext cx="110509" cy="120033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1161560" y="2450406"/>
              <a:ext cx="133908" cy="1316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 userDrawn="1"/>
          </p:nvGrpSpPr>
          <p:grpSpPr>
            <a:xfrm>
              <a:off x="1176926" y="3065646"/>
              <a:ext cx="466679" cy="322559"/>
              <a:chOff x="1176926" y="2913644"/>
              <a:chExt cx="582847" cy="474562"/>
            </a:xfrm>
          </p:grpSpPr>
          <p:sp>
            <p:nvSpPr>
              <p:cNvPr id="250" name="Isosceles Triangle 249"/>
              <p:cNvSpPr/>
              <p:nvPr userDrawn="1"/>
            </p:nvSpPr>
            <p:spPr>
              <a:xfrm>
                <a:off x="1176926" y="2913644"/>
                <a:ext cx="582847" cy="474562"/>
              </a:xfrm>
              <a:prstGeom prst="triangle">
                <a:avLst/>
              </a:prstGeom>
              <a:noFill/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Isosceles Triangle 250"/>
              <p:cNvSpPr/>
              <p:nvPr userDrawn="1"/>
            </p:nvSpPr>
            <p:spPr>
              <a:xfrm>
                <a:off x="1294863" y="3052071"/>
                <a:ext cx="346967" cy="26707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4" name="Straight Connector 213"/>
            <p:cNvCxnSpPr/>
            <p:nvPr userDrawn="1"/>
          </p:nvCxnSpPr>
          <p:spPr>
            <a:xfrm flipV="1">
              <a:off x="1498904" y="5233581"/>
              <a:ext cx="146394" cy="146394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 userDrawn="1"/>
          </p:nvGrpSpPr>
          <p:grpSpPr>
            <a:xfrm>
              <a:off x="1513622" y="4723520"/>
              <a:ext cx="601980" cy="511839"/>
              <a:chOff x="1513622" y="4723520"/>
              <a:chExt cx="601980" cy="511839"/>
            </a:xfrm>
          </p:grpSpPr>
          <p:sp>
            <p:nvSpPr>
              <p:cNvPr id="247" name="Hexagon 246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Hexagon 247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Hexagon 248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 userDrawn="1"/>
          </p:nvSpPr>
          <p:spPr>
            <a:xfrm>
              <a:off x="1640260" y="4494151"/>
              <a:ext cx="133908" cy="1316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1839605" y="4494151"/>
              <a:ext cx="133908" cy="1316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/>
            <p:cNvCxnSpPr>
              <a:stCxn id="254" idx="6"/>
            </p:cNvCxnSpPr>
            <p:nvPr userDrawn="1"/>
          </p:nvCxnSpPr>
          <p:spPr>
            <a:xfrm flipV="1">
              <a:off x="1194490" y="5866423"/>
              <a:ext cx="645115" cy="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1563301" y="5985502"/>
              <a:ext cx="276304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 userDrawn="1"/>
          </p:nvGrpSpPr>
          <p:grpSpPr>
            <a:xfrm>
              <a:off x="1773058" y="5752593"/>
              <a:ext cx="416012" cy="331142"/>
              <a:chOff x="1513622" y="4723520"/>
              <a:chExt cx="601980" cy="511839"/>
            </a:xfrm>
          </p:grpSpPr>
          <p:sp>
            <p:nvSpPr>
              <p:cNvPr id="244" name="Hexagon 243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Hexagon 244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Hexagon 245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1" name="Straight Connector 220"/>
            <p:cNvCxnSpPr>
              <a:stCxn id="244" idx="0"/>
            </p:cNvCxnSpPr>
            <p:nvPr userDrawn="1"/>
          </p:nvCxnSpPr>
          <p:spPr>
            <a:xfrm>
              <a:off x="2189070" y="5918164"/>
              <a:ext cx="272190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2461260" y="5918164"/>
              <a:ext cx="182880" cy="279809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644140" y="6197973"/>
              <a:ext cx="502920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 userDrawn="1"/>
          </p:nvGrpSpPr>
          <p:grpSpPr>
            <a:xfrm>
              <a:off x="3121934" y="6022528"/>
              <a:ext cx="416012" cy="331142"/>
              <a:chOff x="1513622" y="4723520"/>
              <a:chExt cx="601980" cy="511839"/>
            </a:xfrm>
          </p:grpSpPr>
          <p:sp>
            <p:nvSpPr>
              <p:cNvPr id="241" name="Hexagon 240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Hexagon 241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Hexagon 242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Oval 224"/>
            <p:cNvSpPr/>
            <p:nvPr userDrawn="1"/>
          </p:nvSpPr>
          <p:spPr>
            <a:xfrm>
              <a:off x="1701453" y="6280588"/>
              <a:ext cx="272060" cy="254531"/>
            </a:xfrm>
            <a:prstGeom prst="ellipse">
              <a:avLst/>
            </a:prstGeom>
            <a:solidFill>
              <a:schemeClr val="bg1"/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1777653" y="6349430"/>
              <a:ext cx="119660" cy="1168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2115602" y="6443408"/>
              <a:ext cx="272060" cy="254531"/>
            </a:xfrm>
            <a:prstGeom prst="ellipse">
              <a:avLst/>
            </a:prstGeom>
            <a:solidFill>
              <a:schemeClr val="bg1"/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2191802" y="6512250"/>
              <a:ext cx="119660" cy="1168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/>
            <p:cNvCxnSpPr>
              <a:stCxn id="225" idx="4"/>
            </p:cNvCxnSpPr>
            <p:nvPr userDrawn="1"/>
          </p:nvCxnSpPr>
          <p:spPr>
            <a:xfrm>
              <a:off x="1837483" y="6535119"/>
              <a:ext cx="2122" cy="33775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295468" y="6323386"/>
              <a:ext cx="203436" cy="12002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flipH="1">
              <a:off x="1488004" y="6443408"/>
              <a:ext cx="10900" cy="41459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2311462" y="6083735"/>
              <a:ext cx="568898" cy="774265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2461260" y="6280588"/>
              <a:ext cx="0" cy="185687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2461421" y="6466275"/>
              <a:ext cx="327660" cy="41459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44" idx="5"/>
            </p:cNvCxnSpPr>
            <p:nvPr userDrawn="1"/>
          </p:nvCxnSpPr>
          <p:spPr>
            <a:xfrm flipV="1">
              <a:off x="2106285" y="5484767"/>
              <a:ext cx="281377" cy="267826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387662" y="5484767"/>
              <a:ext cx="401419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2789081" y="5273012"/>
              <a:ext cx="91279" cy="211755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 userDrawn="1"/>
          </p:nvSpPr>
          <p:spPr>
            <a:xfrm>
              <a:off x="2831216" y="5233581"/>
              <a:ext cx="98287" cy="1006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Arrow Connector 238"/>
            <p:cNvCxnSpPr>
              <a:stCxn id="241" idx="0"/>
            </p:cNvCxnSpPr>
            <p:nvPr userDrawn="1"/>
          </p:nvCxnSpPr>
          <p:spPr>
            <a:xfrm>
              <a:off x="3537946" y="6188099"/>
              <a:ext cx="1041674" cy="0"/>
            </a:xfrm>
            <a:prstGeom prst="straightConnector1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41" idx="1"/>
            </p:cNvCxnSpPr>
            <p:nvPr userDrawn="1"/>
          </p:nvCxnSpPr>
          <p:spPr>
            <a:xfrm flipV="1">
              <a:off x="3455161" y="6349430"/>
              <a:ext cx="796799" cy="4240"/>
            </a:xfrm>
            <a:prstGeom prst="straightConnector1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314" y="6635"/>
            <a:ext cx="1362761" cy="1352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617" y="16871"/>
            <a:ext cx="1364346" cy="13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9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80-FA8E-4E8B-BDF1-6B106195FC62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9B61-5887-4304-A478-3F6608B32139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EE4-4723-47CE-B0C1-38ED8E3512AA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23687"/>
            <a:ext cx="1057275" cy="297788"/>
          </a:xfrm>
        </p:spPr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0098" y="6423687"/>
            <a:ext cx="5599152" cy="365125"/>
          </a:xfrm>
        </p:spPr>
        <p:txBody>
          <a:bodyPr/>
          <a:lstStyle>
            <a:lvl1pPr algn="ctr">
              <a:defRPr sz="15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ea typeface="HY목판L" pitchFamily="18" charset="-127"/>
              </a:rPr>
              <a:t>Ha </a:t>
            </a:r>
            <a:r>
              <a:rPr lang="en-US" altLang="ko-KR" b="1" dirty="0" err="1">
                <a:ea typeface="HY목판L" pitchFamily="18" charset="-127"/>
              </a:rPr>
              <a:t>Noi</a:t>
            </a:r>
            <a:r>
              <a:rPr lang="en-US" altLang="ko-KR" b="1" dirty="0"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ea typeface="HY목판L" pitchFamily="18" charset="-127"/>
              </a:rPr>
              <a:t>HaUI</a:t>
            </a:r>
            <a:endParaRPr lang="en-US" altLang="ko-KR" b="1" dirty="0"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1424" y="6429375"/>
            <a:ext cx="714375" cy="292100"/>
          </a:xfrm>
        </p:spPr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5775" y="6172200"/>
            <a:ext cx="1127283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50900" y="818799"/>
            <a:ext cx="110363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20" y="4559"/>
            <a:ext cx="1618404" cy="8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4B98-4385-40CD-B017-546F459D586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Ha 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Noi</a:t>
            </a:r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HaUI</a:t>
            </a:r>
            <a:endParaRPr lang="en-US" altLang="ko-KR" b="1" dirty="0">
              <a:solidFill>
                <a:srgbClr val="000000"/>
              </a:solidFill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99A-3B20-4083-8028-4C2DD4B1E82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D62-B354-4698-AD24-6F746A83AE5E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47A3-12D9-4119-9525-02C3297A063C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1A8C-B17A-47FA-A4D7-2B0C2D0D8ED3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0075-174E-42FA-B4B7-828FC21F96C5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F00-4216-4C94-8F31-817983046011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275" y="6369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0D7A-DE05-41F7-BD08-AEFE4C3ED3A8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0765" y="6369050"/>
            <a:ext cx="4695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Ha 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Noi</a:t>
            </a:r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HaUI</a:t>
            </a:r>
            <a:endParaRPr lang="en-US" altLang="ko-KR" b="1" dirty="0">
              <a:solidFill>
                <a:srgbClr val="000000"/>
              </a:solidFill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6200" y="79817"/>
            <a:ext cx="946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CÔNG NGHIỆP HÀ NỘI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200" y="610677"/>
            <a:ext cx="946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 ĐIỆN TỬ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201" y="1359427"/>
            <a:ext cx="94615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ÁN TỐT NGHIỆP ĐẠI HỌC</a:t>
            </a:r>
            <a:endParaRPr lang="en-US" sz="40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43254" y="2266950"/>
            <a:ext cx="6591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5365" y="2570178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tài 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 cảm biến quét mã QR, Băng Tải, Servo 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điều khiển và phân loại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0110" y="4073735"/>
            <a:ext cx="6253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 Văn Thái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    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2018605396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7396" y="5830816"/>
            <a:ext cx="204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06/2022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6758" y="205859"/>
            <a:ext cx="523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nguyên lý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C15735-9B4C-8545-4705-EC4F558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68" y="2495550"/>
            <a:ext cx="9567864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8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1708" y="205859"/>
            <a:ext cx="3687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đồ thuật toán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43B92-05C7-DF6C-B16C-E487F9749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31"/>
          <a:stretch/>
        </p:blipFill>
        <p:spPr bwMode="auto">
          <a:xfrm>
            <a:off x="1555722" y="1177699"/>
            <a:ext cx="4168750" cy="450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99CFE-4020-4A5C-DB3A-9C499F377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56" b="525"/>
          <a:stretch/>
        </p:blipFill>
        <p:spPr bwMode="auto">
          <a:xfrm>
            <a:off x="5894261" y="1177701"/>
            <a:ext cx="3101234" cy="4502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B02479-5FC4-7A7C-2329-26EE496B897E}"/>
              </a:ext>
            </a:extLst>
          </p:cNvPr>
          <p:cNvCxnSpPr/>
          <p:nvPr/>
        </p:nvCxnSpPr>
        <p:spPr>
          <a:xfrm>
            <a:off x="2790825" y="5680299"/>
            <a:ext cx="1628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B7F9F2-6D19-F81B-49CF-9A3AC889BE65}"/>
              </a:ext>
            </a:extLst>
          </p:cNvPr>
          <p:cNvCxnSpPr>
            <a:cxnSpLocks/>
          </p:cNvCxnSpPr>
          <p:nvPr/>
        </p:nvCxnSpPr>
        <p:spPr>
          <a:xfrm flipV="1">
            <a:off x="4419600" y="1177700"/>
            <a:ext cx="0" cy="450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09007-A083-9650-2C72-0B17E89B2D63}"/>
              </a:ext>
            </a:extLst>
          </p:cNvPr>
          <p:cNvCxnSpPr/>
          <p:nvPr/>
        </p:nvCxnSpPr>
        <p:spPr>
          <a:xfrm>
            <a:off x="4419600" y="1177700"/>
            <a:ext cx="2400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219EBC-A90E-F9D4-7896-692654CC1BB0}"/>
              </a:ext>
            </a:extLst>
          </p:cNvPr>
          <p:cNvSpPr txBox="1"/>
          <p:nvPr/>
        </p:nvSpPr>
        <p:spPr>
          <a:xfrm>
            <a:off x="2943283" y="4434959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0CEB0-8D02-6F39-6EF0-E05568A3C80F}"/>
              </a:ext>
            </a:extLst>
          </p:cNvPr>
          <p:cNvSpPr txBox="1"/>
          <p:nvPr/>
        </p:nvSpPr>
        <p:spPr>
          <a:xfrm>
            <a:off x="1676458" y="3428998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938DE-9F80-5201-753B-E1BA42C9484D}"/>
              </a:ext>
            </a:extLst>
          </p:cNvPr>
          <p:cNvSpPr txBox="1"/>
          <p:nvPr/>
        </p:nvSpPr>
        <p:spPr>
          <a:xfrm>
            <a:off x="5947464" y="1355200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3313A-B57C-A918-F836-9505C315E3E6}"/>
              </a:ext>
            </a:extLst>
          </p:cNvPr>
          <p:cNvSpPr txBox="1"/>
          <p:nvPr/>
        </p:nvSpPr>
        <p:spPr>
          <a:xfrm>
            <a:off x="6856240" y="2006084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B60C9-6695-2803-65B1-A8DA6ABA6FE8}"/>
              </a:ext>
            </a:extLst>
          </p:cNvPr>
          <p:cNvSpPr txBox="1"/>
          <p:nvPr/>
        </p:nvSpPr>
        <p:spPr>
          <a:xfrm>
            <a:off x="7353247" y="3244333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9FBF84-3DF2-192F-DFFB-05885483910E}"/>
              </a:ext>
            </a:extLst>
          </p:cNvPr>
          <p:cNvSpPr txBox="1"/>
          <p:nvPr/>
        </p:nvSpPr>
        <p:spPr>
          <a:xfrm>
            <a:off x="7397196" y="4172386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42D7BD-8E91-7B7C-02A9-A1675FDED37C}"/>
              </a:ext>
            </a:extLst>
          </p:cNvPr>
          <p:cNvSpPr txBox="1"/>
          <p:nvPr/>
        </p:nvSpPr>
        <p:spPr>
          <a:xfrm>
            <a:off x="6834062" y="3888050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06DDA8-096E-E0B7-CF20-212EB9E6CFDE}"/>
              </a:ext>
            </a:extLst>
          </p:cNvPr>
          <p:cNvSpPr txBox="1"/>
          <p:nvPr/>
        </p:nvSpPr>
        <p:spPr>
          <a:xfrm>
            <a:off x="6834062" y="4769740"/>
            <a:ext cx="34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5478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75196" y="205859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mạch in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6AAAE-BC2E-8801-045F-7060BB7E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43" y="953730"/>
            <a:ext cx="7430114" cy="51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94121" y="205859"/>
            <a:ext cx="4051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hoàn chỉnh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DB9D1-1168-0B3A-8741-5D3CFD306444}"/>
              </a:ext>
            </a:extLst>
          </p:cNvPr>
          <p:cNvGrpSpPr/>
          <p:nvPr/>
        </p:nvGrpSpPr>
        <p:grpSpPr>
          <a:xfrm>
            <a:off x="905510" y="1013142"/>
            <a:ext cx="4399280" cy="4831715"/>
            <a:chOff x="0" y="0"/>
            <a:chExt cx="4478655" cy="46831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013A1F-AA2F-E6F4-1B62-AEAF2CDF3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78655" cy="4683125"/>
            </a:xfrm>
            <a:prstGeom prst="rect">
              <a:avLst/>
            </a:prstGeom>
          </p:spPr>
        </p:pic>
        <p:pic>
          <p:nvPicPr>
            <p:cNvPr id="9" name="Picture 8" descr="Detect and Decode QR Code in Image using OpenCV | Lindevs">
              <a:extLst>
                <a:ext uri="{FF2B5EF4-FFF2-40B4-BE49-F238E27FC236}">
                  <a16:creationId xmlns:a16="http://schemas.microsoft.com/office/drawing/2014/main" id="{2CF7B1F8-04D5-A0A1-AF36-542C43385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0" r="29056"/>
            <a:stretch/>
          </p:blipFill>
          <p:spPr bwMode="auto">
            <a:xfrm>
              <a:off x="200173" y="894956"/>
              <a:ext cx="4082603" cy="304036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2FFCB59-0F3C-B826-D20B-95876FBE2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69592" y="148340"/>
            <a:ext cx="4831715" cy="65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2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15BF80-DEF9-9FB0-4D90-D161D12FBEA7}"/>
              </a:ext>
            </a:extLst>
          </p:cNvPr>
          <p:cNvSpPr/>
          <p:nvPr/>
        </p:nvSpPr>
        <p:spPr>
          <a:xfrm>
            <a:off x="10065617" y="205859"/>
            <a:ext cx="1800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6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30F8C9F-5A58-3480-213B-6D83C524BBE4}"/>
              </a:ext>
            </a:extLst>
          </p:cNvPr>
          <p:cNvSpPr txBox="1">
            <a:spLocks/>
          </p:cNvSpPr>
          <p:nvPr/>
        </p:nvSpPr>
        <p:spPr>
          <a:xfrm>
            <a:off x="866180" y="1404517"/>
            <a:ext cx="9439870" cy="39650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thành công hệ thống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Đọc mã QR với OpenCV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Python, Tkinter tạo giao diện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 Nano 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Điều khiển động cơ DC, động cơ Servo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endParaRPr lang="en-US" sz="320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F3084-CE0B-90CF-2400-E5D997310FBD}"/>
              </a:ext>
            </a:extLst>
          </p:cNvPr>
          <p:cNvSpPr/>
          <p:nvPr/>
        </p:nvSpPr>
        <p:spPr>
          <a:xfrm>
            <a:off x="10075142" y="205859"/>
            <a:ext cx="1800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15BF80-DEF9-9FB0-4D90-D161D12FBEA7}"/>
              </a:ext>
            </a:extLst>
          </p:cNvPr>
          <p:cNvSpPr/>
          <p:nvPr/>
        </p:nvSpPr>
        <p:spPr>
          <a:xfrm>
            <a:off x="7284317" y="205859"/>
            <a:ext cx="4732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 đề tài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30F8C9F-5A58-3480-213B-6D83C524BBE4}"/>
              </a:ext>
            </a:extLst>
          </p:cNvPr>
          <p:cNvSpPr txBox="1">
            <a:spLocks/>
          </p:cNvSpPr>
          <p:nvPr/>
        </p:nvSpPr>
        <p:spPr>
          <a:xfrm>
            <a:off x="1363614" y="1451227"/>
            <a:ext cx="9439870" cy="39555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 giao diện 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/>
              <a:t>Tự động cấp phôi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/>
              <a:t>Quét QR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/>
              <a:t>Xử lý ảnh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sz="3200"/>
              <a:t>Lưu trữ dữ liệu</a:t>
            </a:r>
          </a:p>
        </p:txBody>
      </p:sp>
    </p:spTree>
    <p:extLst>
      <p:ext uri="{BB962C8B-B14F-4D97-AF65-F5344CB8AC3E}">
        <p14:creationId xmlns:p14="http://schemas.microsoft.com/office/powerpoint/2010/main" val="264071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ea typeface="HY목판L" pitchFamily="18" charset="-127"/>
              </a:rPr>
              <a:t>Ha </a:t>
            </a:r>
            <a:r>
              <a:rPr lang="en-US" altLang="ko-KR" b="1" dirty="0" err="1">
                <a:ea typeface="HY목판L" pitchFamily="18" charset="-127"/>
              </a:rPr>
              <a:t>Noi</a:t>
            </a:r>
            <a:r>
              <a:rPr lang="en-US" altLang="ko-KR" b="1" dirty="0"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ea typeface="HY목판L" pitchFamily="18" charset="-127"/>
              </a:rPr>
              <a:t>HaUI</a:t>
            </a:r>
            <a:endParaRPr lang="en-US" altLang="ko-KR" b="1" dirty="0"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8017" y="2157710"/>
            <a:ext cx="40302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24389" y="3192423"/>
            <a:ext cx="3057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66365" y="205859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46">
            <a:extLst>
              <a:ext uri="{FF2B5EF4-FFF2-40B4-BE49-F238E27FC236}">
                <a16:creationId xmlns:a16="http://schemas.microsoft.com/office/drawing/2014/main" id="{201D9BF2-FA2D-FE2D-6D5D-B8937AB04268}"/>
              </a:ext>
            </a:extLst>
          </p:cNvPr>
          <p:cNvGrpSpPr>
            <a:grpSpLocks/>
          </p:cNvGrpSpPr>
          <p:nvPr/>
        </p:nvGrpSpPr>
        <p:grpSpPr bwMode="auto">
          <a:xfrm>
            <a:off x="2089841" y="1176533"/>
            <a:ext cx="6987109" cy="1264594"/>
            <a:chOff x="1296" y="1824"/>
            <a:chExt cx="2976" cy="432"/>
          </a:xfrm>
        </p:grpSpPr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B5B82DC6-CB67-D498-A796-26A42C7DA7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/>
            </a:p>
          </p:txBody>
        </p:sp>
        <p:sp>
          <p:nvSpPr>
            <p:cNvPr id="8" name="AutoShape 48">
              <a:extLst>
                <a:ext uri="{FF2B5EF4-FFF2-40B4-BE49-F238E27FC236}">
                  <a16:creationId xmlns:a16="http://schemas.microsoft.com/office/drawing/2014/main" id="{19727228-C2C9-EC12-2571-22B9106140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b="0">
                <a:latin typeface="Arial" panose="020B0604020202020204" pitchFamily="34" charset="0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5F72FB8B-25A1-231D-E98D-8B3A72661BC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33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Tổng quan về đề tài</a:t>
              </a:r>
            </a:p>
          </p:txBody>
        </p:sp>
        <p:sp>
          <p:nvSpPr>
            <p:cNvPr id="10" name="Text Box 50">
              <a:extLst>
                <a:ext uri="{FF2B5EF4-FFF2-40B4-BE49-F238E27FC236}">
                  <a16:creationId xmlns:a16="http://schemas.microsoft.com/office/drawing/2014/main" id="{1FDDC650-ED4A-7E99-58E6-4CE27D37CAD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72" y="1965"/>
              <a:ext cx="27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9429783A-D47C-D861-6430-07D27701D64B}"/>
              </a:ext>
            </a:extLst>
          </p:cNvPr>
          <p:cNvGrpSpPr>
            <a:grpSpLocks/>
          </p:cNvGrpSpPr>
          <p:nvPr/>
        </p:nvGrpSpPr>
        <p:grpSpPr bwMode="auto">
          <a:xfrm>
            <a:off x="2089841" y="2693569"/>
            <a:ext cx="6930284" cy="1229137"/>
            <a:chOff x="1296" y="1824"/>
            <a:chExt cx="2976" cy="432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FB3F47EC-13AD-EEB6-1EAE-8BD68F19AB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/>
            </a:p>
          </p:txBody>
        </p:sp>
        <p:sp>
          <p:nvSpPr>
            <p:cNvPr id="13" name="AutoShape 53">
              <a:extLst>
                <a:ext uri="{FF2B5EF4-FFF2-40B4-BE49-F238E27FC236}">
                  <a16:creationId xmlns:a16="http://schemas.microsoft.com/office/drawing/2014/main" id="{1DE56FAF-2298-E082-D7D4-0A0D9CE75B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b="0">
                <a:latin typeface="Arial" panose="020B0604020202020204" pitchFamily="34" charset="0"/>
              </a:endParaRPr>
            </a:p>
          </p:txBody>
        </p:sp>
        <p:sp>
          <p:nvSpPr>
            <p:cNvPr id="14" name="Text Box 54">
              <a:extLst>
                <a:ext uri="{FF2B5EF4-FFF2-40B4-BE49-F238E27FC236}">
                  <a16:creationId xmlns:a16="http://schemas.microsoft.com/office/drawing/2014/main" id="{D07C7FD9-F059-D311-C7E6-B226BF51FA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Thiết kế hệ thống</a:t>
              </a:r>
            </a:p>
          </p:txBody>
        </p:sp>
        <p:sp>
          <p:nvSpPr>
            <p:cNvPr id="15" name="Text Box 55">
              <a:extLst>
                <a:ext uri="{FF2B5EF4-FFF2-40B4-BE49-F238E27FC236}">
                  <a16:creationId xmlns:a16="http://schemas.microsoft.com/office/drawing/2014/main" id="{7835955A-7096-071E-C836-26B52790DC2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9" y="1968"/>
              <a:ext cx="165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68ED16B1-18F4-E401-4CE8-0C41B48919C1}"/>
              </a:ext>
            </a:extLst>
          </p:cNvPr>
          <p:cNvGrpSpPr>
            <a:grpSpLocks/>
          </p:cNvGrpSpPr>
          <p:nvPr/>
        </p:nvGrpSpPr>
        <p:grpSpPr bwMode="auto">
          <a:xfrm>
            <a:off x="2173336" y="4164431"/>
            <a:ext cx="6927336" cy="1297487"/>
            <a:chOff x="1296" y="1824"/>
            <a:chExt cx="2976" cy="432"/>
          </a:xfrm>
        </p:grpSpPr>
        <p:sp>
          <p:nvSpPr>
            <p:cNvPr id="17" name="AutoShape 57">
              <a:extLst>
                <a:ext uri="{FF2B5EF4-FFF2-40B4-BE49-F238E27FC236}">
                  <a16:creationId xmlns:a16="http://schemas.microsoft.com/office/drawing/2014/main" id="{DA0C6DE6-F1E6-BFA9-CD85-4ACA5A76C4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/>
            </a:p>
          </p:txBody>
        </p:sp>
        <p:sp>
          <p:nvSpPr>
            <p:cNvPr id="18" name="AutoShape 58">
              <a:extLst>
                <a:ext uri="{FF2B5EF4-FFF2-40B4-BE49-F238E27FC236}">
                  <a16:creationId xmlns:a16="http://schemas.microsoft.com/office/drawing/2014/main" id="{4EFE23C7-861F-6286-7043-8CFF03B1F5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b="0">
                <a:latin typeface="Arial" panose="020B0604020202020204" pitchFamily="34" charset="0"/>
              </a:endParaRPr>
            </a:p>
          </p:txBody>
        </p:sp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74152AE5-90FF-FC72-B264-03E2227DDC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69" y="1956"/>
              <a:ext cx="238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   Kết luận và hướng phát triển</a:t>
              </a: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92A55CA6-4730-CD36-9155-4E6C1C8B09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5" y="1977"/>
              <a:ext cx="24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79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76698" y="205859"/>
            <a:ext cx="402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Băng tải phân loại hàng hóa">
            <a:extLst>
              <a:ext uri="{FF2B5EF4-FFF2-40B4-BE49-F238E27FC236}">
                <a16:creationId xmlns:a16="http://schemas.microsoft.com/office/drawing/2014/main" id="{41B11C20-3B18-6FE6-6B6D-3573BA53D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0969"/>
            <a:ext cx="4793932" cy="3518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7" name="Picture 6" descr="Cảm biến quang: Khái niệm, cấu tạo, phân loại và ứng dụng">
            <a:extLst>
              <a:ext uri="{FF2B5EF4-FFF2-40B4-BE49-F238E27FC236}">
                <a16:creationId xmlns:a16="http://schemas.microsoft.com/office/drawing/2014/main" id="{0687B0D9-2A16-368B-3B77-9AA5D209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79" y="1438276"/>
            <a:ext cx="5715421" cy="3518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1F4455-6C3A-6B1F-149F-B27EAFD9FF31}"/>
              </a:ext>
            </a:extLst>
          </p:cNvPr>
          <p:cNvSpPr txBox="1"/>
          <p:nvPr/>
        </p:nvSpPr>
        <p:spPr>
          <a:xfrm>
            <a:off x="3785698" y="5204507"/>
            <a:ext cx="479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Các hệ thống phân loại sản phẩm hiện nay</a:t>
            </a:r>
          </a:p>
        </p:txBody>
      </p:sp>
    </p:spTree>
    <p:extLst>
      <p:ext uri="{BB962C8B-B14F-4D97-AF65-F5344CB8AC3E}">
        <p14:creationId xmlns:p14="http://schemas.microsoft.com/office/powerpoint/2010/main" val="177900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8598" y="205859"/>
            <a:ext cx="4527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 nghiên cứu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89B41B9-B237-FBFF-0271-096E72FEEEAD}"/>
              </a:ext>
            </a:extLst>
          </p:cNvPr>
          <p:cNvSpPr txBox="1">
            <a:spLocks/>
          </p:cNvSpPr>
          <p:nvPr/>
        </p:nvSpPr>
        <p:spPr>
          <a:xfrm>
            <a:off x="866180" y="1194811"/>
            <a:ext cx="9439870" cy="46630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Các đối tượng nghiên cứu:</a:t>
            </a:r>
          </a:p>
          <a:p>
            <a:pPr marL="34290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 Nano.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Module đi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ề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 khi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ể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đ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ộ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 c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ơ L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298.</a:t>
            </a:r>
            <a:endParaRPr lang="vi-VN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bi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ế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vật cản h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ồ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 ngo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ạ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Động cơ RC Servo Futaba S3003 </a:t>
            </a:r>
            <a:endParaRPr lang="en-US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Màn hình LCD 16x2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OpenCV và Python</a:t>
            </a:r>
          </a:p>
        </p:txBody>
      </p:sp>
    </p:spTree>
    <p:extLst>
      <p:ext uri="{BB962C8B-B14F-4D97-AF65-F5344CB8AC3E}">
        <p14:creationId xmlns:p14="http://schemas.microsoft.com/office/powerpoint/2010/main" val="37559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8208" y="205859"/>
            <a:ext cx="4980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khối của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632118-BDE7-ACFD-B4B2-C2A1975BE442}"/>
              </a:ext>
            </a:extLst>
          </p:cNvPr>
          <p:cNvGrpSpPr/>
          <p:nvPr/>
        </p:nvGrpSpPr>
        <p:grpSpPr>
          <a:xfrm>
            <a:off x="2178050" y="942975"/>
            <a:ext cx="7835900" cy="4972050"/>
            <a:chOff x="1612900" y="1447800"/>
            <a:chExt cx="7112000" cy="43815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2076FDA-D5A0-4975-DFBD-497FF83D9D7C}"/>
                </a:ext>
              </a:extLst>
            </p:cNvPr>
            <p:cNvSpPr/>
            <p:nvPr/>
          </p:nvSpPr>
          <p:spPr>
            <a:xfrm>
              <a:off x="6714990" y="4530733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băng tải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560906-08FD-1158-7041-FAD9A87B48B5}"/>
                </a:ext>
              </a:extLst>
            </p:cNvPr>
            <p:cNvSpPr/>
            <p:nvPr/>
          </p:nvSpPr>
          <p:spPr>
            <a:xfrm>
              <a:off x="4381365" y="3212807"/>
              <a:ext cx="1619385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xử lý trung tâm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A7B8A7A-3662-8A5D-111C-EE567150F547}"/>
                </a:ext>
              </a:extLst>
            </p:cNvPr>
            <p:cNvSpPr/>
            <p:nvPr/>
          </p:nvSpPr>
          <p:spPr>
            <a:xfrm>
              <a:off x="2066790" y="1850801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cảm biến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10C1E7-EE61-2808-9720-074684D48378}"/>
                </a:ext>
              </a:extLst>
            </p:cNvPr>
            <p:cNvSpPr/>
            <p:nvPr/>
          </p:nvSpPr>
          <p:spPr>
            <a:xfrm>
              <a:off x="4381365" y="1850802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nguồn 01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0D3188-9D18-CDEE-487B-BB58800F9B1E}"/>
                </a:ext>
              </a:extLst>
            </p:cNvPr>
            <p:cNvSpPr/>
            <p:nvPr/>
          </p:nvSpPr>
          <p:spPr>
            <a:xfrm>
              <a:off x="6705465" y="1850802"/>
              <a:ext cx="1619385" cy="86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nguồn 02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0799A4-CC60-42C0-593E-BAB4A76ACA8E}"/>
                </a:ext>
              </a:extLst>
            </p:cNvPr>
            <p:cNvSpPr/>
            <p:nvPr/>
          </p:nvSpPr>
          <p:spPr>
            <a:xfrm>
              <a:off x="2066790" y="4530733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servo gạt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A9904C-73A0-4A58-2F1B-1DEF7ACE61F8}"/>
                </a:ext>
              </a:extLst>
            </p:cNvPr>
            <p:cNvSpPr/>
            <p:nvPr/>
          </p:nvSpPr>
          <p:spPr>
            <a:xfrm>
              <a:off x="4381365" y="4574812"/>
              <a:ext cx="1619385" cy="86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Khối camera và đèn chiếu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E94B6E-FCFA-05D2-EFBF-51EBC4ECC08F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5186295" y="2710467"/>
              <a:ext cx="0" cy="5023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6086ED-3609-E846-6431-467407E5CD8C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7519785" y="2743130"/>
              <a:ext cx="135" cy="17876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BCBEE50-9D23-4746-9F33-2F6AA1B04EA8}"/>
                </a:ext>
              </a:extLst>
            </p:cNvPr>
            <p:cNvCxnSpPr>
              <a:cxnSpLocks/>
            </p:cNvCxnSpPr>
            <p:nvPr/>
          </p:nvCxnSpPr>
          <p:spPr>
            <a:xfrm>
              <a:off x="6986385" y="3642639"/>
              <a:ext cx="0" cy="9321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A4083C3-CB25-B798-AE0E-06BE2C36E45F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6000750" y="3642639"/>
              <a:ext cx="1000125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1B88196-6967-E487-E447-FC9CD81D776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32" y="3606385"/>
              <a:ext cx="0" cy="9321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2042CD-C049-55CF-BE36-676E0474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4165" y="4114808"/>
              <a:ext cx="0" cy="415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B3363E0-19FC-6EFE-EAEC-5535D542670D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32" y="3429000"/>
              <a:ext cx="14096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D10273-F410-C068-AA18-C959FA4131DF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32" y="3610329"/>
              <a:ext cx="14096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487555-0387-505A-2F75-38BA1ED6BF07}"/>
                </a:ext>
              </a:extLst>
            </p:cNvPr>
            <p:cNvCxnSpPr/>
            <p:nvPr/>
          </p:nvCxnSpPr>
          <p:spPr>
            <a:xfrm>
              <a:off x="2971732" y="2743130"/>
              <a:ext cx="0" cy="6858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78BB8A-3584-D016-F95D-4CE159421C5C}"/>
                </a:ext>
              </a:extLst>
            </p:cNvPr>
            <p:cNvSpPr/>
            <p:nvPr/>
          </p:nvSpPr>
          <p:spPr>
            <a:xfrm>
              <a:off x="1612900" y="1447800"/>
              <a:ext cx="7112000" cy="43815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2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6758" y="205859"/>
            <a:ext cx="523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nguyên lý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6C14D-43E1-074C-C675-9631F4CA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16" y="2181225"/>
            <a:ext cx="4627168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2F222-E2C7-36F6-0C49-3461955E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93" y="1913592"/>
            <a:ext cx="4154886" cy="33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6758" y="205859"/>
            <a:ext cx="523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nguyên lý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7A35E-CE0D-43BF-7981-0B45EC10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747712"/>
            <a:ext cx="5983316" cy="54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1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6758" y="205859"/>
            <a:ext cx="523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nguyên lý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5D75F-7FD9-64D7-887C-0084B6EB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91" y="1466850"/>
            <a:ext cx="583731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5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6758" y="205859"/>
            <a:ext cx="523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nguyên lý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83820-57F3-8AF8-D396-EB0C0597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5" y="2728833"/>
            <a:ext cx="3054430" cy="165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37461-04E3-108E-0179-1DBC4D6A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91" y="1971676"/>
            <a:ext cx="8137378" cy="31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466</Words>
  <Application>Microsoft Office PowerPoint</Application>
  <PresentationFormat>Widescreen</PresentationFormat>
  <Paragraphs>120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Viet Ha</dc:creator>
  <cp:lastModifiedBy>Thinh</cp:lastModifiedBy>
  <cp:revision>35</cp:revision>
  <dcterms:created xsi:type="dcterms:W3CDTF">2021-12-12T18:50:08Z</dcterms:created>
  <dcterms:modified xsi:type="dcterms:W3CDTF">2022-05-25T12:34:10Z</dcterms:modified>
</cp:coreProperties>
</file>