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86" r:id="rId2"/>
    <p:sldId id="259" r:id="rId3"/>
    <p:sldId id="261" r:id="rId4"/>
    <p:sldId id="287" r:id="rId5"/>
    <p:sldId id="296" r:id="rId6"/>
    <p:sldId id="256" r:id="rId7"/>
    <p:sldId id="257" r:id="rId8"/>
    <p:sldId id="289" r:id="rId9"/>
    <p:sldId id="297" r:id="rId10"/>
    <p:sldId id="300" r:id="rId11"/>
    <p:sldId id="292" r:id="rId12"/>
    <p:sldId id="298" r:id="rId13"/>
    <p:sldId id="299" r:id="rId14"/>
    <p:sldId id="265" r:id="rId15"/>
    <p:sldId id="279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Light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iriam Libre" panose="00000500000000000000" pitchFamily="2" charset="-79"/>
      <p:regular r:id="rId30"/>
      <p:bold r:id="rId31"/>
    </p:embeddedFont>
    <p:embeddedFont>
      <p:font typeface="Sitka Small" panose="02000505000000020004" pitchFamily="2" charset="0"/>
      <p:regular r:id="rId32"/>
      <p:bold r:id="rId33"/>
      <p:italic r:id="rId34"/>
      <p:boldItalic r:id="rId35"/>
    </p:embeddedFont>
    <p:embeddedFont>
      <p:font typeface="Work Sans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BE333-3985-41B2-AC4D-513298FD9483}">
  <a:tblStyle styleId="{201BE333-3985-41B2-AC4D-513298FD9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89" autoAdjust="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 thuyết trình bao gồm 3 phần: Phần thứ nhất là …, phần tứ 2 là… cuối cùng là ……..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4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Trước tiên em xin đi vào phần tổng quan đề tài – đặt vấn đề: Tại sao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Động cơ ko đồng bộ 1 pha có ứng dụng nhiều trong thực tế, vd …: slide- tiếp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Ứng dụng trong hệ thống cấp nước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Cần phải đo đạc các thông số dòng áp của động cơ để biết tình trạng của hệ thống </a:t>
            </a:r>
          </a:p>
        </p:txBody>
      </p:sp>
    </p:spTree>
    <p:extLst>
      <p:ext uri="{BB962C8B-B14F-4D97-AF65-F5344CB8AC3E}">
        <p14:creationId xmlns:p14="http://schemas.microsoft.com/office/powerpoint/2010/main" val="60474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Ứng dụng trong hệ thống cấp khí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/>
              <a:t>Cần phải đo đạc các thông số dòng áp của động cơ để biết tình trạng của hệ thống </a:t>
            </a:r>
          </a:p>
        </p:txBody>
      </p:sp>
    </p:spTree>
    <p:extLst>
      <p:ext uri="{BB962C8B-B14F-4D97-AF65-F5344CB8AC3E}">
        <p14:creationId xmlns:p14="http://schemas.microsoft.com/office/powerpoint/2010/main" val="224534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Vì vậy em quyết định lựa chọn đề tài: </a:t>
            </a:r>
            <a:r>
              <a:rPr lang="vi-VN" b="1"/>
              <a:t>Xây dựng hệ giám sát, đo lường thông số điện áp và dòng điện cho động cơ không đồng bộ 1 pha</a:t>
            </a:r>
            <a:r>
              <a:rPr lang="en-US" b="1"/>
              <a:t> </a:t>
            </a:r>
            <a:r>
              <a:rPr lang="en-US" b="0"/>
              <a:t>làm đồ án TN</a:t>
            </a:r>
            <a:endParaRPr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6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FA1CB5-1264-1937-7D6F-8A6CD2541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341" y="2355444"/>
            <a:ext cx="6949318" cy="784800"/>
          </a:xfrm>
        </p:spPr>
        <p:txBody>
          <a:bodyPr/>
          <a:lstStyle/>
          <a:p>
            <a:r>
              <a:rPr lang="en-US" b="1"/>
              <a:t>Đề tài: </a:t>
            </a:r>
            <a:r>
              <a:rPr lang="vi-VN" b="1"/>
              <a:t>Xây dựng hệ giám sát, đo lường thông số điện áp và dòng điện cho động cơ không đồng bộ 1 pha</a:t>
            </a:r>
            <a:endParaRPr lang="en-US" b="1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8A5CD5-A838-82A1-8C15-715EE8C2D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5274" y="308718"/>
            <a:ext cx="5597297" cy="116046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GB" sz="2000" b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TRƯỜNG ĐẠI HỌC CÔNG NGHIỆP HÀ NỘI</a:t>
            </a:r>
            <a:br>
              <a:rPr lang="en-GB" sz="2000" b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b="1">
                <a:solidFill>
                  <a:schemeClr val="accent5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ĐIỆN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2613D-E4FF-F3A1-40E7-A8CFC1EAD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8" y="308718"/>
            <a:ext cx="979321" cy="97932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30F32F2-0A33-A12B-FA4E-C2E7313D2E55}"/>
              </a:ext>
            </a:extLst>
          </p:cNvPr>
          <p:cNvSpPr txBox="1">
            <a:spLocks/>
          </p:cNvSpPr>
          <p:nvPr/>
        </p:nvSpPr>
        <p:spPr>
          <a:xfrm>
            <a:off x="2626350" y="1835749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en-US" b="1"/>
              <a:t>ĐỒ ÁN TỐT NGHIỆP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FE7062B-C242-A999-A920-753DD36B15BC}"/>
              </a:ext>
            </a:extLst>
          </p:cNvPr>
          <p:cNvSpPr txBox="1">
            <a:spLocks/>
          </p:cNvSpPr>
          <p:nvPr/>
        </p:nvSpPr>
        <p:spPr>
          <a:xfrm>
            <a:off x="4572001" y="3815249"/>
            <a:ext cx="3815482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rlow Light"/>
              <a:buNone/>
              <a:defRPr sz="24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Barlow Light"/>
              <a:buNone/>
              <a:defRPr sz="30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l"/>
            <a:r>
              <a:rPr lang="en-US" sz="1800" b="1"/>
              <a:t>GVHD: PGS.TS: Trịnh Trọng Chưởng</a:t>
            </a:r>
          </a:p>
          <a:p>
            <a:pPr algn="l"/>
            <a:r>
              <a:rPr lang="en-US" sz="1800" b="1"/>
              <a:t>SVTH: Kiều Văn Lộc</a:t>
            </a:r>
          </a:p>
        </p:txBody>
      </p:sp>
    </p:spTree>
    <p:extLst>
      <p:ext uri="{BB962C8B-B14F-4D97-AF65-F5344CB8AC3E}">
        <p14:creationId xmlns:p14="http://schemas.microsoft.com/office/powerpoint/2010/main" val="333236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8E04-5B09-6F44-097D-8D5D9571E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D88F0-0FF9-FDB9-FD04-82E88988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38700" cy="640811"/>
          </a:xfrm>
        </p:spPr>
        <p:txBody>
          <a:bodyPr/>
          <a:lstStyle/>
          <a:p>
            <a:r>
              <a:rPr lang="en-US"/>
              <a:t>Sơ đồ mạch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37DB4-0D79-DDC3-9475-2CB7CC5E7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904724"/>
            <a:ext cx="3649444" cy="3539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0BD9D-0B5E-8B58-5215-5C08EF9D6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02" y="885317"/>
            <a:ext cx="3720312" cy="3577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FC0EEE-C959-8454-D464-59F6B6EAC3E5}"/>
              </a:ext>
            </a:extLst>
          </p:cNvPr>
          <p:cNvSpPr txBox="1"/>
          <p:nvPr/>
        </p:nvSpPr>
        <p:spPr>
          <a:xfrm>
            <a:off x="1606459" y="4553870"/>
            <a:ext cx="96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Dạng 2D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D291F-4609-4F87-EFE3-0206B7C0A11A}"/>
              </a:ext>
            </a:extLst>
          </p:cNvPr>
          <p:cNvSpPr txBox="1"/>
          <p:nvPr/>
        </p:nvSpPr>
        <p:spPr>
          <a:xfrm>
            <a:off x="5555004" y="4553870"/>
            <a:ext cx="96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Dạng 3D</a:t>
            </a:r>
          </a:p>
        </p:txBody>
      </p:sp>
    </p:spTree>
    <p:extLst>
      <p:ext uri="{BB962C8B-B14F-4D97-AF65-F5344CB8AC3E}">
        <p14:creationId xmlns:p14="http://schemas.microsoft.com/office/powerpoint/2010/main" val="325418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09341-8427-C81C-20E9-4BB1A8F3F8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73FBD-E1AE-A143-BAA0-98934DDFC5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44140" y="587125"/>
            <a:ext cx="5138738" cy="857250"/>
          </a:xfrm>
        </p:spPr>
        <p:txBody>
          <a:bodyPr/>
          <a:lstStyle/>
          <a:p>
            <a:r>
              <a:rPr lang="en-US"/>
              <a:t>Lưu đồ thuật toán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65A21-B979-4F46-A5C5-7E32878C7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4" y="1440950"/>
            <a:ext cx="3581400" cy="3299676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57479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8E04-5B09-6F44-097D-8D5D9571E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D88F0-0FF9-FDB9-FD04-82E889881F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311236" cy="857250"/>
          </a:xfrm>
        </p:spPr>
        <p:txBody>
          <a:bodyPr/>
          <a:lstStyle/>
          <a:p>
            <a:r>
              <a:rPr lang="en-US"/>
              <a:t>Kết quả đạt được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929C1-62AD-9FE2-B70C-3CB019584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226" y="774956"/>
            <a:ext cx="5243548" cy="3845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9CC39A-75E6-AC52-4FCD-462443AA9CDB}"/>
              </a:ext>
            </a:extLst>
          </p:cNvPr>
          <p:cNvSpPr txBox="1"/>
          <p:nvPr/>
        </p:nvSpPr>
        <p:spPr>
          <a:xfrm>
            <a:off x="3539837" y="4620492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Mô hình thực tế</a:t>
            </a:r>
          </a:p>
        </p:txBody>
      </p:sp>
    </p:spTree>
    <p:extLst>
      <p:ext uri="{BB962C8B-B14F-4D97-AF65-F5344CB8AC3E}">
        <p14:creationId xmlns:p14="http://schemas.microsoft.com/office/powerpoint/2010/main" val="411309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8E04-5B09-6F44-097D-8D5D9571E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D88F0-0FF9-FDB9-FD04-82E889881F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311236" cy="857250"/>
          </a:xfrm>
        </p:spPr>
        <p:txBody>
          <a:bodyPr/>
          <a:lstStyle/>
          <a:p>
            <a:r>
              <a:rPr lang="en-US"/>
              <a:t>Kết quả đạt được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CC39A-75E6-AC52-4FCD-462443AA9CDB}"/>
              </a:ext>
            </a:extLst>
          </p:cNvPr>
          <p:cNvSpPr txBox="1"/>
          <p:nvPr/>
        </p:nvSpPr>
        <p:spPr>
          <a:xfrm>
            <a:off x="3539837" y="4620492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Phần mềm giám sát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2C8C7-5D8F-3989-30D2-2332C1A7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95" y="857250"/>
            <a:ext cx="6839902" cy="34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5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4620490" cy="681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Hướng phát triển đề tài</a:t>
            </a:r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128847" y="950891"/>
            <a:ext cx="4207626" cy="3407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itka Small" panose="02000505000000020004" pitchFamily="2" charset="0"/>
              <a:buChar char="-"/>
            </a:pPr>
            <a:r>
              <a:rPr lang="en-US" sz="1800" b="1"/>
              <a:t>Tạo giao diện phong phú và đa dạng hơn</a:t>
            </a:r>
          </a:p>
          <a:p>
            <a:pPr marL="342900" lvl="0" indent="-342900" algn="just">
              <a:lnSpc>
                <a:spcPct val="150000"/>
              </a:lnSpc>
              <a:buFont typeface="Sitka Small" panose="02000505000000020004" pitchFamily="2" charset="0"/>
              <a:buChar char="-"/>
            </a:pPr>
            <a:r>
              <a:rPr lang="en-US" sz="1800" b="1"/>
              <a:t>Giảm độ trễ khi đo và giám sát</a:t>
            </a:r>
          </a:p>
          <a:p>
            <a:pPr marL="342900" lvl="0" indent="-342900" algn="just">
              <a:lnSpc>
                <a:spcPct val="150000"/>
              </a:lnSpc>
              <a:buFont typeface="Sitka Small" panose="02000505000000020004" pitchFamily="2" charset="0"/>
              <a:buChar char="-"/>
            </a:pPr>
            <a:r>
              <a:rPr lang="en-US" sz="1800" b="1"/>
              <a:t>Phát triển đa nền tảng (Android, IOS…)</a:t>
            </a:r>
          </a:p>
          <a:p>
            <a:pPr marL="342900" lvl="0" indent="-342900" algn="just">
              <a:lnSpc>
                <a:spcPct val="150000"/>
              </a:lnSpc>
              <a:buFont typeface="Sitka Small" panose="02000505000000020004" pitchFamily="2" charset="0"/>
              <a:buChar char="-"/>
            </a:pPr>
            <a:r>
              <a:rPr lang="en-US" sz="1800" b="1"/>
              <a:t>Điều khiển và giám sát thêm các thiết bị khác</a:t>
            </a:r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786950"/>
            <a:ext cx="351282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 thuyết trình</a:t>
            </a:r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365100" y="1767604"/>
            <a:ext cx="5910709" cy="2335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33450" lvl="0" indent="-857250" algn="l" rtl="0"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romanUcPeriod"/>
            </a:pPr>
            <a:r>
              <a:rPr lang="en-US" sz="3000" b="1"/>
              <a:t>Tổng quan về hệ thống</a:t>
            </a:r>
            <a:endParaRPr sz="3000" b="1"/>
          </a:p>
          <a:p>
            <a:pPr marL="933450" lvl="0" indent="-85725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romanUcPeriod"/>
            </a:pPr>
            <a:r>
              <a:rPr lang="en-US" sz="3000" b="1"/>
              <a:t>Thiết kế hệ thống</a:t>
            </a:r>
            <a:endParaRPr sz="3000" b="1"/>
          </a:p>
          <a:p>
            <a:pPr marL="933450" lvl="0" indent="-857250" algn="l" rtl="0"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romanUcPeriod"/>
            </a:pPr>
            <a:r>
              <a:rPr lang="en-US" sz="3000" b="1"/>
              <a:t>Kết luận và hướng phát triển</a:t>
            </a:r>
            <a:endParaRPr sz="3000" b="1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Đặt vấn đề: Tại sao cần</a:t>
            </a:r>
            <a:r>
              <a:rPr lang="en-US"/>
              <a:t> phải có hệ</a:t>
            </a:r>
            <a:r>
              <a:rPr lang="vi-VN"/>
              <a:t> giám sát, đo lường thông số điện áp và dòng điện cho động cơ không đồng bộ 1 pha</a:t>
            </a:r>
            <a:r>
              <a:rPr lang="en"/>
              <a:t>?</a:t>
            </a:r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8E04-5B09-6F44-097D-8D5D9571E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5B389-ACC8-4825-DF8C-B6F019D63E8F}"/>
              </a:ext>
            </a:extLst>
          </p:cNvPr>
          <p:cNvSpPr txBox="1"/>
          <p:nvPr/>
        </p:nvSpPr>
        <p:spPr>
          <a:xfrm>
            <a:off x="1498933" y="4503132"/>
            <a:ext cx="61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Hệ thống động cơ KĐB 1 pha trong nhà máy cấp nước</a:t>
            </a:r>
          </a:p>
        </p:txBody>
      </p:sp>
      <p:pic>
        <p:nvPicPr>
          <p:cNvPr id="1030" name="Picture 6" descr="Top Cause of Single-Phase Motor Malfunctions | Fluke">
            <a:extLst>
              <a:ext uri="{FF2B5EF4-FFF2-40B4-BE49-F238E27FC236}">
                <a16:creationId xmlns:a16="http://schemas.microsoft.com/office/drawing/2014/main" id="{A21A6502-3BD9-CF39-BAF9-A41609DA8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99" y="267933"/>
            <a:ext cx="6352798" cy="423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6CFC81-4D14-B269-CE6D-D1FBF61DD6C8}"/>
              </a:ext>
            </a:extLst>
          </p:cNvPr>
          <p:cNvSpPr/>
          <p:nvPr/>
        </p:nvSpPr>
        <p:spPr>
          <a:xfrm>
            <a:off x="5466665" y="2343932"/>
            <a:ext cx="1276213" cy="16369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6070A8-FB22-B62E-D152-F8C44D3A3911}"/>
              </a:ext>
            </a:extLst>
          </p:cNvPr>
          <p:cNvCxnSpPr/>
          <p:nvPr/>
        </p:nvCxnSpPr>
        <p:spPr>
          <a:xfrm flipV="1">
            <a:off x="4900921" y="3770110"/>
            <a:ext cx="664420" cy="6117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6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8E04-5B09-6F44-097D-8D5D9571E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5B389-ACC8-4825-DF8C-B6F019D63E8F}"/>
              </a:ext>
            </a:extLst>
          </p:cNvPr>
          <p:cNvSpPr txBox="1"/>
          <p:nvPr/>
        </p:nvSpPr>
        <p:spPr>
          <a:xfrm>
            <a:off x="1498933" y="4503132"/>
            <a:ext cx="61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Hệ thống động cơ KĐB 1 pha trong nhà máy cấp khí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27BD50-18ED-01D6-B53D-44EC23FB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82" y="362076"/>
            <a:ext cx="6414231" cy="41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822CF7D-22EE-784C-EF44-92FDA57314A6}"/>
              </a:ext>
            </a:extLst>
          </p:cNvPr>
          <p:cNvSpPr/>
          <p:nvPr/>
        </p:nvSpPr>
        <p:spPr>
          <a:xfrm>
            <a:off x="4302285" y="3151062"/>
            <a:ext cx="1993260" cy="11653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512104-AF33-7F99-D65D-8371750DC314}"/>
              </a:ext>
            </a:extLst>
          </p:cNvPr>
          <p:cNvCxnSpPr>
            <a:cxnSpLocks/>
          </p:cNvCxnSpPr>
          <p:nvPr/>
        </p:nvCxnSpPr>
        <p:spPr>
          <a:xfrm flipH="1" flipV="1">
            <a:off x="6387643" y="3816832"/>
            <a:ext cx="1100308" cy="332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1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1544781" y="1198419"/>
            <a:ext cx="6054437" cy="3077062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b="1"/>
              <a:t>Xây dựng hệ giám sát, đo lường thông số điện áp và dòng điện cho động cơ không đồng bộ 1 pha</a:t>
            </a:r>
            <a:endParaRPr lang="en-US" sz="2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436418"/>
            <a:ext cx="5138700" cy="1007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Linh kiện sử dụng trong mạch điều khiển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91AD9-DFAB-9534-996D-9227D9358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34908"/>
            <a:ext cx="5138700" cy="2201141"/>
          </a:xfrm>
        </p:spPr>
        <p:txBody>
          <a:bodyPr/>
          <a:lstStyle/>
          <a:p>
            <a:r>
              <a:rPr lang="en-US"/>
              <a:t>ESP32 DevKit V1</a:t>
            </a:r>
          </a:p>
          <a:p>
            <a:r>
              <a:rPr lang="en-US"/>
              <a:t>Cảm biến PZEM – 004T</a:t>
            </a:r>
          </a:p>
          <a:p>
            <a:r>
              <a:rPr lang="en-US"/>
              <a:t>Màn hình LCD 12864</a:t>
            </a:r>
          </a:p>
          <a:p>
            <a:r>
              <a:rPr lang="en-US"/>
              <a:t>Động cơ KĐB 1 pha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8E04-5B09-6F44-097D-8D5D9571E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D88F0-0FF9-FDB9-FD04-82E88988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74"/>
            <a:ext cx="5138700" cy="716797"/>
          </a:xfrm>
        </p:spPr>
        <p:txBody>
          <a:bodyPr/>
          <a:lstStyle/>
          <a:p>
            <a:r>
              <a:rPr lang="en-US"/>
              <a:t>Sơ đồ khối hệ thống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544CB8-71FE-AC94-0A0B-4455359B445D}"/>
              </a:ext>
            </a:extLst>
          </p:cNvPr>
          <p:cNvSpPr/>
          <p:nvPr/>
        </p:nvSpPr>
        <p:spPr>
          <a:xfrm>
            <a:off x="228900" y="2895251"/>
            <a:ext cx="950182" cy="626743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kern="1200">
                <a:solidFill>
                  <a:srgbClr val="FFFFFF"/>
                </a:solidFill>
                <a:effectLst/>
                <a:latin typeface="Miriam Libre" panose="00000500000000000000" pitchFamily="2" charset="-79"/>
                <a:ea typeface="Calibri" panose="020F0502020204030204" pitchFamily="34" charset="0"/>
                <a:cs typeface="Miriam Libre" panose="00000500000000000000" pitchFamily="2" charset="-79"/>
              </a:rPr>
              <a:t>Nguồn</a:t>
            </a:r>
            <a:endParaRPr lang="en-US" sz="1100">
              <a:effectLst/>
              <a:latin typeface="Miriam Libre" panose="00000500000000000000" pitchFamily="2" charset="-79"/>
              <a:ea typeface="Calibri" panose="020F0502020204030204" pitchFamily="34" charset="0"/>
              <a:cs typeface="Miriam Libre" panose="00000500000000000000" pitchFamily="2" charset="-79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39733D-261C-2BBE-CB17-A032737A67E2}"/>
              </a:ext>
            </a:extLst>
          </p:cNvPr>
          <p:cNvSpPr/>
          <p:nvPr/>
        </p:nvSpPr>
        <p:spPr>
          <a:xfrm>
            <a:off x="1682219" y="2895252"/>
            <a:ext cx="1119070" cy="626750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kern="1200">
                <a:solidFill>
                  <a:srgbClr val="FFFFFF"/>
                </a:solidFill>
                <a:effectLst/>
                <a:latin typeface="Miriam Libre" panose="00000500000000000000" pitchFamily="2" charset="-79"/>
                <a:ea typeface="Calibri" panose="020F0502020204030204" pitchFamily="34" charset="0"/>
                <a:cs typeface="Miriam Libre" panose="00000500000000000000" pitchFamily="2" charset="-79"/>
              </a:rPr>
              <a:t>Khối xử lý trung tâm</a:t>
            </a:r>
            <a:endParaRPr lang="en-US" sz="1100">
              <a:effectLst/>
              <a:latin typeface="Miriam Libre" panose="00000500000000000000" pitchFamily="2" charset="-79"/>
              <a:ea typeface="Calibri" panose="020F0502020204030204" pitchFamily="34" charset="0"/>
              <a:cs typeface="Miriam Libre" panose="00000500000000000000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CE4E1C-352F-AA96-73EB-46A9AA35CC73}"/>
              </a:ext>
            </a:extLst>
          </p:cNvPr>
          <p:cNvSpPr/>
          <p:nvPr/>
        </p:nvSpPr>
        <p:spPr>
          <a:xfrm>
            <a:off x="3240024" y="2895244"/>
            <a:ext cx="1166964" cy="626742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kern="1200">
                <a:solidFill>
                  <a:srgbClr val="FFFFFF"/>
                </a:solidFill>
                <a:effectLst/>
                <a:latin typeface="Miriam Libre" panose="00000500000000000000" pitchFamily="2" charset="-79"/>
                <a:ea typeface="Calibri" panose="020F0502020204030204" pitchFamily="34" charset="0"/>
                <a:cs typeface="Miriam Libre" panose="00000500000000000000" pitchFamily="2" charset="-79"/>
              </a:rPr>
              <a:t>PZEM-004T</a:t>
            </a:r>
            <a:endParaRPr lang="en-US" sz="1100">
              <a:effectLst/>
              <a:latin typeface="Miriam Libre" panose="00000500000000000000" pitchFamily="2" charset="-79"/>
              <a:ea typeface="Calibri" panose="020F0502020204030204" pitchFamily="34" charset="0"/>
              <a:cs typeface="Miriam Libre" panose="00000500000000000000" pitchFamily="2" charset="-79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394BCD-1061-5BDC-3B53-0FDB0A1A4E3D}"/>
              </a:ext>
            </a:extLst>
          </p:cNvPr>
          <p:cNvSpPr/>
          <p:nvPr/>
        </p:nvSpPr>
        <p:spPr>
          <a:xfrm>
            <a:off x="4862231" y="2895244"/>
            <a:ext cx="915512" cy="626749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kern="1200">
                <a:solidFill>
                  <a:srgbClr val="FFFFFF"/>
                </a:solidFill>
                <a:latin typeface="Miriam Libre" panose="00000500000000000000" pitchFamily="2" charset="-79"/>
                <a:ea typeface="Calibri" panose="020F0502020204030204" pitchFamily="34" charset="0"/>
                <a:cs typeface="Miriam Libre" panose="00000500000000000000" pitchFamily="2" charset="-79"/>
              </a:rPr>
              <a:t>Động cơ</a:t>
            </a:r>
            <a:endParaRPr lang="en-US" sz="1100">
              <a:effectLst/>
              <a:latin typeface="Miriam Libre" panose="00000500000000000000" pitchFamily="2" charset="-79"/>
              <a:ea typeface="Calibri" panose="020F0502020204030204" pitchFamily="34" charset="0"/>
              <a:cs typeface="Miriam Libre" panose="00000500000000000000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F89F04-BAB2-40B8-6A08-DF13C2755885}"/>
              </a:ext>
            </a:extLst>
          </p:cNvPr>
          <p:cNvCxnSpPr>
            <a:cxnSpLocks/>
          </p:cNvCxnSpPr>
          <p:nvPr/>
        </p:nvCxnSpPr>
        <p:spPr>
          <a:xfrm>
            <a:off x="1237278" y="3208622"/>
            <a:ext cx="334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6BBD74-81C3-0AED-A362-03326F80C451}"/>
              </a:ext>
            </a:extLst>
          </p:cNvPr>
          <p:cNvCxnSpPr>
            <a:cxnSpLocks/>
          </p:cNvCxnSpPr>
          <p:nvPr/>
        </p:nvCxnSpPr>
        <p:spPr>
          <a:xfrm flipH="1">
            <a:off x="2835321" y="3218269"/>
            <a:ext cx="36351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EFFEB1-5C15-2B4D-6182-6FA9AE6B0A33}"/>
              </a:ext>
            </a:extLst>
          </p:cNvPr>
          <p:cNvCxnSpPr>
            <a:cxnSpLocks/>
          </p:cNvCxnSpPr>
          <p:nvPr/>
        </p:nvCxnSpPr>
        <p:spPr>
          <a:xfrm flipH="1">
            <a:off x="4432258" y="3218269"/>
            <a:ext cx="3758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FFA6F3C9-4731-2944-44C9-40B2816FDD5B}"/>
              </a:ext>
            </a:extLst>
          </p:cNvPr>
          <p:cNvSpPr/>
          <p:nvPr/>
        </p:nvSpPr>
        <p:spPr>
          <a:xfrm>
            <a:off x="1404744" y="1310641"/>
            <a:ext cx="1860550" cy="6267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MQTT Broker</a:t>
            </a:r>
          </a:p>
        </p:txBody>
      </p:sp>
      <p:sp>
        <p:nvSpPr>
          <p:cNvPr id="51" name="Google Shape;475;p35">
            <a:extLst>
              <a:ext uri="{FF2B5EF4-FFF2-40B4-BE49-F238E27FC236}">
                <a16:creationId xmlns:a16="http://schemas.microsoft.com/office/drawing/2014/main" id="{D6E2A67B-24CE-28FC-5008-1DFF365535D5}"/>
              </a:ext>
            </a:extLst>
          </p:cNvPr>
          <p:cNvSpPr/>
          <p:nvPr/>
        </p:nvSpPr>
        <p:spPr>
          <a:xfrm>
            <a:off x="4432258" y="1332741"/>
            <a:ext cx="1278716" cy="99549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93FAED-D458-4880-E3B5-19B3499E2CEE}"/>
              </a:ext>
            </a:extLst>
          </p:cNvPr>
          <p:cNvCxnSpPr/>
          <p:nvPr/>
        </p:nvCxnSpPr>
        <p:spPr>
          <a:xfrm>
            <a:off x="2122054" y="2015069"/>
            <a:ext cx="0" cy="80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F5BD2B-1336-8CA7-6C74-E1802A6EE4DA}"/>
              </a:ext>
            </a:extLst>
          </p:cNvPr>
          <p:cNvCxnSpPr>
            <a:cxnSpLocks/>
          </p:cNvCxnSpPr>
          <p:nvPr/>
        </p:nvCxnSpPr>
        <p:spPr>
          <a:xfrm flipV="1">
            <a:off x="2457649" y="2022621"/>
            <a:ext cx="0" cy="80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1C812B-80F7-7295-683C-103E9ADE886B}"/>
              </a:ext>
            </a:extLst>
          </p:cNvPr>
          <p:cNvCxnSpPr>
            <a:cxnSpLocks/>
          </p:cNvCxnSpPr>
          <p:nvPr/>
        </p:nvCxnSpPr>
        <p:spPr>
          <a:xfrm>
            <a:off x="3373004" y="1569027"/>
            <a:ext cx="92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BA4056-C129-9F16-1CB6-CAEAEE129ED7}"/>
              </a:ext>
            </a:extLst>
          </p:cNvPr>
          <p:cNvCxnSpPr>
            <a:cxnSpLocks/>
          </p:cNvCxnSpPr>
          <p:nvPr/>
        </p:nvCxnSpPr>
        <p:spPr>
          <a:xfrm flipH="1">
            <a:off x="3373004" y="1755921"/>
            <a:ext cx="920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3528773-39D0-B3B7-D138-B19C02D44997}"/>
              </a:ext>
            </a:extLst>
          </p:cNvPr>
          <p:cNvSpPr/>
          <p:nvPr/>
        </p:nvSpPr>
        <p:spPr>
          <a:xfrm>
            <a:off x="1682219" y="3892541"/>
            <a:ext cx="1119070" cy="587322"/>
          </a:xfrm>
          <a:prstGeom prst="rect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kern="1200">
                <a:solidFill>
                  <a:srgbClr val="FFFFFF"/>
                </a:solidFill>
                <a:effectLst/>
                <a:latin typeface="Miriam Libre" panose="00000500000000000000" pitchFamily="2" charset="-79"/>
                <a:ea typeface="Calibri" panose="020F0502020204030204" pitchFamily="34" charset="0"/>
                <a:cs typeface="Miriam Libre" panose="00000500000000000000" pitchFamily="2" charset="-79"/>
              </a:rPr>
              <a:t>LCD</a:t>
            </a:r>
            <a:endParaRPr lang="en-US" sz="1100">
              <a:effectLst/>
              <a:latin typeface="Miriam Libre" panose="00000500000000000000" pitchFamily="2" charset="-79"/>
              <a:ea typeface="Calibri" panose="020F0502020204030204" pitchFamily="34" charset="0"/>
              <a:cs typeface="Miriam Libre" panose="00000500000000000000" pitchFamily="2" charset="-79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8C8019-2B56-E88A-79AC-F8B6CF1AF2C8}"/>
              </a:ext>
            </a:extLst>
          </p:cNvPr>
          <p:cNvCxnSpPr>
            <a:cxnSpLocks/>
          </p:cNvCxnSpPr>
          <p:nvPr/>
        </p:nvCxnSpPr>
        <p:spPr>
          <a:xfrm>
            <a:off x="2241754" y="3573246"/>
            <a:ext cx="0" cy="2746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D64846-DDD4-2823-8D5A-A52C26CB744E}"/>
              </a:ext>
            </a:extLst>
          </p:cNvPr>
          <p:cNvSpPr txBox="1"/>
          <p:nvPr/>
        </p:nvSpPr>
        <p:spPr>
          <a:xfrm>
            <a:off x="4613641" y="1569027"/>
            <a:ext cx="91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Máy tính</a:t>
            </a:r>
          </a:p>
        </p:txBody>
      </p:sp>
    </p:spTree>
    <p:extLst>
      <p:ext uri="{BB962C8B-B14F-4D97-AF65-F5344CB8AC3E}">
        <p14:creationId xmlns:p14="http://schemas.microsoft.com/office/powerpoint/2010/main" val="421953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68E04-5B09-6F44-097D-8D5D9571E4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D88F0-0FF9-FDB9-FD04-82E88988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138700" cy="640811"/>
          </a:xfrm>
        </p:spPr>
        <p:txBody>
          <a:bodyPr/>
          <a:lstStyle/>
          <a:p>
            <a:r>
              <a:rPr lang="en-US"/>
              <a:t>Sơ đồ nguyên lý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BB9C70-39CC-B3B3-3503-36B5540DA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300"/>
            <a:ext cx="6092252" cy="339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8863135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438</Words>
  <Application>Microsoft Office PowerPoint</Application>
  <PresentationFormat>On-screen Show (16:9)</PresentationFormat>
  <Paragraphs>64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Barlow Light</vt:lpstr>
      <vt:lpstr>Calibri</vt:lpstr>
      <vt:lpstr>Barlow</vt:lpstr>
      <vt:lpstr>Work Sans</vt:lpstr>
      <vt:lpstr>Sitka Small</vt:lpstr>
      <vt:lpstr>Miriam Libre</vt:lpstr>
      <vt:lpstr>Times New Roman</vt:lpstr>
      <vt:lpstr>Roderigo template</vt:lpstr>
      <vt:lpstr>TRƯỜNG ĐẠI HỌC CÔNG NGHIỆP HÀ NỘI KHOA ĐIỆN</vt:lpstr>
      <vt:lpstr>Nội dung thuyết trình</vt:lpstr>
      <vt:lpstr>PowerPoint Presentation</vt:lpstr>
      <vt:lpstr>PowerPoint Presentation</vt:lpstr>
      <vt:lpstr>PowerPoint Presentation</vt:lpstr>
      <vt:lpstr>Xây dựng hệ giám sát, đo lường thông số điện áp và dòng điện cho động cơ không đồng bộ 1 pha</vt:lpstr>
      <vt:lpstr>Linh kiện sử dụng trong mạch điều khiển</vt:lpstr>
      <vt:lpstr>Sơ đồ khối hệ thống</vt:lpstr>
      <vt:lpstr>Sơ đồ nguyên lý</vt:lpstr>
      <vt:lpstr>Sơ đồ mạch in</vt:lpstr>
      <vt:lpstr>Lưu đồ thuật toán</vt:lpstr>
      <vt:lpstr>Kết quả đạt được</vt:lpstr>
      <vt:lpstr>Kết quả đạt được</vt:lpstr>
      <vt:lpstr>Hướng phát triển đề tài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NGHIỆP HÀ NỘI KHOA ĐIỆN TỬ</dc:title>
  <cp:lastModifiedBy>Thinh</cp:lastModifiedBy>
  <cp:revision>7</cp:revision>
  <dcterms:modified xsi:type="dcterms:W3CDTF">2022-05-25T18:19:32Z</dcterms:modified>
</cp:coreProperties>
</file>